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7" autoAdjust="0"/>
    <p:restoredTop sz="86447"/>
  </p:normalViewPr>
  <p:slideViewPr>
    <p:cSldViewPr snapToGrid="0" snapToObjects="1">
      <p:cViewPr varScale="1">
        <p:scale>
          <a:sx n="112" d="100"/>
          <a:sy n="112" d="100"/>
        </p:scale>
        <p:origin x="264" y="19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7/29/25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7/29/25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7/29/25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7/29/25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7/29/25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7/29/25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7/29/25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7/29/25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7/29/25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7/29/25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7/29/25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7/29/25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7/29/25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WEEKLY PROJECT TIMELINE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WEEKLY PROJECT TIMELINE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00447" y="2441330"/>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00447" y="3202841"/>
            <a:ext cx="1117966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WEEKLY PROJECT TIMELINE PRESENTATION</a:t>
            </a:r>
          </a:p>
        </p:txBody>
      </p:sp>
      <p:graphicFrame>
        <p:nvGraphicFramePr>
          <p:cNvPr id="2" name="Table 1">
            <a:extLst>
              <a:ext uri="{FF2B5EF4-FFF2-40B4-BE49-F238E27FC236}">
                <a16:creationId xmlns:a16="http://schemas.microsoft.com/office/drawing/2014/main" id="{A54B7BA0-40C4-4BB1-AE7C-725D2E1FBA6C}"/>
              </a:ext>
            </a:extLst>
          </p:cNvPr>
          <p:cNvGraphicFramePr>
            <a:graphicFrameLocks noGrp="1"/>
          </p:cNvGraphicFramePr>
          <p:nvPr>
            <p:extLst>
              <p:ext uri="{D42A27DB-BD31-4B8C-83A1-F6EECF244321}">
                <p14:modId xmlns:p14="http://schemas.microsoft.com/office/powerpoint/2010/main" val="3023175049"/>
              </p:ext>
            </p:extLst>
          </p:nvPr>
        </p:nvGraphicFramePr>
        <p:xfrm>
          <a:off x="126959" y="199268"/>
          <a:ext cx="11667011" cy="6096026"/>
        </p:xfrm>
        <a:graphic>
          <a:graphicData uri="http://schemas.openxmlformats.org/drawingml/2006/table">
            <a:tbl>
              <a:tblPr firstRow="1" firstCol="1" bandRow="1">
                <a:tableStyleId>{5C22544A-7EE6-4342-B048-85BDC9FD1C3A}</a:tableStyleId>
              </a:tblPr>
              <a:tblGrid>
                <a:gridCol w="2284834">
                  <a:extLst>
                    <a:ext uri="{9D8B030D-6E8A-4147-A177-3AD203B41FA5}">
                      <a16:colId xmlns:a16="http://schemas.microsoft.com/office/drawing/2014/main" val="3624006544"/>
                    </a:ext>
                  </a:extLst>
                </a:gridCol>
                <a:gridCol w="1291428">
                  <a:extLst>
                    <a:ext uri="{9D8B030D-6E8A-4147-A177-3AD203B41FA5}">
                      <a16:colId xmlns:a16="http://schemas.microsoft.com/office/drawing/2014/main" val="3015261166"/>
                    </a:ext>
                  </a:extLst>
                </a:gridCol>
                <a:gridCol w="585007">
                  <a:extLst>
                    <a:ext uri="{9D8B030D-6E8A-4147-A177-3AD203B41FA5}">
                      <a16:colId xmlns:a16="http://schemas.microsoft.com/office/drawing/2014/main" val="2143923786"/>
                    </a:ext>
                  </a:extLst>
                </a:gridCol>
                <a:gridCol w="585007">
                  <a:extLst>
                    <a:ext uri="{9D8B030D-6E8A-4147-A177-3AD203B41FA5}">
                      <a16:colId xmlns:a16="http://schemas.microsoft.com/office/drawing/2014/main" val="1033453467"/>
                    </a:ext>
                  </a:extLst>
                </a:gridCol>
                <a:gridCol w="775409">
                  <a:extLst>
                    <a:ext uri="{9D8B030D-6E8A-4147-A177-3AD203B41FA5}">
                      <a16:colId xmlns:a16="http://schemas.microsoft.com/office/drawing/2014/main" val="862491461"/>
                    </a:ext>
                  </a:extLst>
                </a:gridCol>
                <a:gridCol w="736776">
                  <a:extLst>
                    <a:ext uri="{9D8B030D-6E8A-4147-A177-3AD203B41FA5}">
                      <a16:colId xmlns:a16="http://schemas.microsoft.com/office/drawing/2014/main" val="501915383"/>
                    </a:ext>
                  </a:extLst>
                </a:gridCol>
                <a:gridCol w="386325">
                  <a:extLst>
                    <a:ext uri="{9D8B030D-6E8A-4147-A177-3AD203B41FA5}">
                      <a16:colId xmlns:a16="http://schemas.microsoft.com/office/drawing/2014/main" val="1960898167"/>
                    </a:ext>
                  </a:extLst>
                </a:gridCol>
                <a:gridCol w="386325">
                  <a:extLst>
                    <a:ext uri="{9D8B030D-6E8A-4147-A177-3AD203B41FA5}">
                      <a16:colId xmlns:a16="http://schemas.microsoft.com/office/drawing/2014/main" val="2071020004"/>
                    </a:ext>
                  </a:extLst>
                </a:gridCol>
                <a:gridCol w="386325">
                  <a:extLst>
                    <a:ext uri="{9D8B030D-6E8A-4147-A177-3AD203B41FA5}">
                      <a16:colId xmlns:a16="http://schemas.microsoft.com/office/drawing/2014/main" val="2648783516"/>
                    </a:ext>
                  </a:extLst>
                </a:gridCol>
                <a:gridCol w="386325">
                  <a:extLst>
                    <a:ext uri="{9D8B030D-6E8A-4147-A177-3AD203B41FA5}">
                      <a16:colId xmlns:a16="http://schemas.microsoft.com/office/drawing/2014/main" val="3735931533"/>
                    </a:ext>
                  </a:extLst>
                </a:gridCol>
                <a:gridCol w="386325">
                  <a:extLst>
                    <a:ext uri="{9D8B030D-6E8A-4147-A177-3AD203B41FA5}">
                      <a16:colId xmlns:a16="http://schemas.microsoft.com/office/drawing/2014/main" val="1897745156"/>
                    </a:ext>
                  </a:extLst>
                </a:gridCol>
                <a:gridCol w="386325">
                  <a:extLst>
                    <a:ext uri="{9D8B030D-6E8A-4147-A177-3AD203B41FA5}">
                      <a16:colId xmlns:a16="http://schemas.microsoft.com/office/drawing/2014/main" val="2657509504"/>
                    </a:ext>
                  </a:extLst>
                </a:gridCol>
                <a:gridCol w="386325">
                  <a:extLst>
                    <a:ext uri="{9D8B030D-6E8A-4147-A177-3AD203B41FA5}">
                      <a16:colId xmlns:a16="http://schemas.microsoft.com/office/drawing/2014/main" val="936469002"/>
                    </a:ext>
                  </a:extLst>
                </a:gridCol>
                <a:gridCol w="386325">
                  <a:extLst>
                    <a:ext uri="{9D8B030D-6E8A-4147-A177-3AD203B41FA5}">
                      <a16:colId xmlns:a16="http://schemas.microsoft.com/office/drawing/2014/main" val="2371823832"/>
                    </a:ext>
                  </a:extLst>
                </a:gridCol>
                <a:gridCol w="386325">
                  <a:extLst>
                    <a:ext uri="{9D8B030D-6E8A-4147-A177-3AD203B41FA5}">
                      <a16:colId xmlns:a16="http://schemas.microsoft.com/office/drawing/2014/main" val="1900049967"/>
                    </a:ext>
                  </a:extLst>
                </a:gridCol>
                <a:gridCol w="386325">
                  <a:extLst>
                    <a:ext uri="{9D8B030D-6E8A-4147-A177-3AD203B41FA5}">
                      <a16:colId xmlns:a16="http://schemas.microsoft.com/office/drawing/2014/main" val="3857824453"/>
                    </a:ext>
                  </a:extLst>
                </a:gridCol>
                <a:gridCol w="386325">
                  <a:extLst>
                    <a:ext uri="{9D8B030D-6E8A-4147-A177-3AD203B41FA5}">
                      <a16:colId xmlns:a16="http://schemas.microsoft.com/office/drawing/2014/main" val="3427359288"/>
                    </a:ext>
                  </a:extLst>
                </a:gridCol>
                <a:gridCol w="386325">
                  <a:extLst>
                    <a:ext uri="{9D8B030D-6E8A-4147-A177-3AD203B41FA5}">
                      <a16:colId xmlns:a16="http://schemas.microsoft.com/office/drawing/2014/main" val="266546071"/>
                    </a:ext>
                  </a:extLst>
                </a:gridCol>
                <a:gridCol w="386325">
                  <a:extLst>
                    <a:ext uri="{9D8B030D-6E8A-4147-A177-3AD203B41FA5}">
                      <a16:colId xmlns:a16="http://schemas.microsoft.com/office/drawing/2014/main" val="2366120167"/>
                    </a:ext>
                  </a:extLst>
                </a:gridCol>
                <a:gridCol w="386325">
                  <a:extLst>
                    <a:ext uri="{9D8B030D-6E8A-4147-A177-3AD203B41FA5}">
                      <a16:colId xmlns:a16="http://schemas.microsoft.com/office/drawing/2014/main" val="767306685"/>
                    </a:ext>
                  </a:extLst>
                </a:gridCol>
              </a:tblGrid>
              <a:tr h="233359">
                <a:tc rowSpan="2" gridSpan="6">
                  <a:txBody>
                    <a:bodyPr/>
                    <a:lstStyle/>
                    <a:p>
                      <a:pPr marL="0" marR="0" indent="117475">
                        <a:lnSpc>
                          <a:spcPct val="107000"/>
                        </a:lnSpc>
                        <a:spcBef>
                          <a:spcPts val="0"/>
                        </a:spcBef>
                        <a:spcAft>
                          <a:spcPts val="0"/>
                        </a:spcAft>
                      </a:pPr>
                      <a:r>
                        <a:rPr lang="en-US" sz="900" dirty="0">
                          <a:effectLst/>
                          <a:latin typeface="Century Gothic" panose="020B0502020202020204" pitchFamily="34" charset="0"/>
                        </a:rPr>
                        <a:t>WEEK BEGINNING: XX/XX/XX</a:t>
                      </a: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TlToBr w="12700" cmpd="sng">
                      <a:noFill/>
                      <a:prstDash val="solid"/>
                    </a:lnTlToBr>
                    <a:lnBlToTr w="12700" cmpd="sng">
                      <a:noFill/>
                      <a:prstDash val="solid"/>
                    </a:lnBlToTr>
                    <a:solidFill>
                      <a:schemeClr val="tx1">
                        <a:lumMod val="65000"/>
                        <a:lumOff val="35000"/>
                      </a:schemeClr>
                    </a:solidFill>
                  </a:tcPr>
                </a:tc>
                <a:tc rowSpan="2" hMerge="1">
                  <a:txBody>
                    <a:bodyPr/>
                    <a:lstStyle/>
                    <a:p>
                      <a:pPr marL="0" marR="0" indent="1270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hMerge="1">
                  <a:txBody>
                    <a:bodyPr/>
                    <a:lstStyle/>
                    <a:p>
                      <a:pPr marL="0" marR="0" indent="1270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hMerge="1">
                  <a:txBody>
                    <a:bodyPr/>
                    <a:lstStyle/>
                    <a:p>
                      <a:pPr marL="0" marR="0" indent="1270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hMerge="1">
                  <a:txBody>
                    <a:bodyPr/>
                    <a:lstStyle/>
                    <a:p>
                      <a:pPr marL="0" marR="0" indent="1270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hMerge="1">
                  <a:txBody>
                    <a:bodyPr/>
                    <a:lstStyle/>
                    <a:p>
                      <a:pPr marL="0" marR="0" indent="1270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14">
                  <a:txBody>
                    <a:bodyPr/>
                    <a:lstStyle/>
                    <a:p>
                      <a:pPr marL="53975" marR="0" indent="0">
                        <a:lnSpc>
                          <a:spcPct val="107000"/>
                        </a:lnSpc>
                        <a:spcBef>
                          <a:spcPts val="0"/>
                        </a:spcBef>
                        <a:spcAft>
                          <a:spcPts val="0"/>
                        </a:spcAft>
                      </a:pPr>
                      <a:r>
                        <a:rPr lang="en-US" sz="900" dirty="0">
                          <a:effectLst/>
                          <a:latin typeface="Century Gothic" panose="020B0502020202020204" pitchFamily="34" charset="0"/>
                        </a:rPr>
                        <a:t>January</a:t>
                      </a:r>
                      <a:endParaRPr lang="en-US" sz="900" dirty="0">
                        <a:effectLst/>
                        <a:latin typeface="Century Gothic" panose="020B0502020202020204" pitchFamily="34" charset="0"/>
                        <a:cs typeface="Times New Roman" panose="02020603050405020304" pitchFamily="18" charset="0"/>
                      </a:endParaRPr>
                    </a:p>
                  </a:txBody>
                  <a:tcPr marL="37997" marR="3799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hMerge="1">
                  <a:txBody>
                    <a:bodyPr/>
                    <a:lstStyle/>
                    <a:p>
                      <a:endParaRPr lang="en-US"/>
                    </a:p>
                  </a:txBody>
                  <a:tcPr/>
                </a:tc>
                <a:tc hMerge="1">
                  <a:txBody>
                    <a:bodyPr/>
                    <a:lstStyle/>
                    <a:p>
                      <a:pPr marL="0" marR="0">
                        <a:lnSpc>
                          <a:spcPct val="107000"/>
                        </a:lnSpc>
                        <a:spcBef>
                          <a:spcPts val="0"/>
                        </a:spcBef>
                        <a:spcAft>
                          <a:spcPts val="0"/>
                        </a:spcAft>
                      </a:pPr>
                      <a:r>
                        <a:rPr lang="en-US" sz="900">
                          <a:effectLst/>
                          <a:latin typeface="Century Gothic" panose="020B0502020202020204" pitchFamily="34" charset="0"/>
                        </a:rPr>
                        <a:t> </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hMerge="1">
                  <a:txBody>
                    <a:bodyPr/>
                    <a:lstStyle/>
                    <a:p>
                      <a:pPr marL="0" marR="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hMerge="1">
                  <a:txBody>
                    <a:bodyPr/>
                    <a:lstStyle/>
                    <a:p>
                      <a:pPr marL="0" marR="0">
                        <a:lnSpc>
                          <a:spcPct val="107000"/>
                        </a:lnSpc>
                        <a:spcBef>
                          <a:spcPts val="0"/>
                        </a:spcBef>
                        <a:spcAft>
                          <a:spcPts val="0"/>
                        </a:spcAft>
                      </a:pPr>
                      <a:r>
                        <a:rPr lang="en-US" sz="900">
                          <a:effectLst/>
                          <a:latin typeface="Century Gothic" panose="020B0502020202020204" pitchFamily="34" charset="0"/>
                        </a:rPr>
                        <a:t> </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hMerge="1">
                  <a:txBody>
                    <a:bodyPr/>
                    <a:lstStyle/>
                    <a:p>
                      <a:pPr marL="0" marR="0">
                        <a:lnSpc>
                          <a:spcPct val="107000"/>
                        </a:lnSpc>
                        <a:spcBef>
                          <a:spcPts val="0"/>
                        </a:spcBef>
                        <a:spcAft>
                          <a:spcPts val="0"/>
                        </a:spcAft>
                      </a:pPr>
                      <a:r>
                        <a:rPr lang="en-US" sz="900">
                          <a:effectLst/>
                          <a:latin typeface="Century Gothic" panose="020B0502020202020204" pitchFamily="34" charset="0"/>
                        </a:rPr>
                        <a:t> </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hMerge="1">
                  <a:txBody>
                    <a:bodyPr/>
                    <a:lstStyle/>
                    <a:p>
                      <a:pPr marL="0" marR="0">
                        <a:lnSpc>
                          <a:spcPct val="107000"/>
                        </a:lnSpc>
                        <a:spcBef>
                          <a:spcPts val="0"/>
                        </a:spcBef>
                        <a:spcAft>
                          <a:spcPts val="0"/>
                        </a:spcAft>
                      </a:pPr>
                      <a:r>
                        <a:rPr lang="en-US" sz="900">
                          <a:effectLst/>
                          <a:latin typeface="Century Gothic" panose="020B0502020202020204" pitchFamily="34" charset="0"/>
                        </a:rPr>
                        <a:t> </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hMerge="1">
                  <a:txBody>
                    <a:bodyPr/>
                    <a:lstStyle/>
                    <a:p>
                      <a:pPr marL="0" marR="0">
                        <a:lnSpc>
                          <a:spcPct val="107000"/>
                        </a:lnSpc>
                        <a:spcBef>
                          <a:spcPts val="0"/>
                        </a:spcBef>
                        <a:spcAft>
                          <a:spcPts val="0"/>
                        </a:spcAft>
                      </a:pPr>
                      <a:r>
                        <a:rPr lang="en-US" sz="900">
                          <a:effectLst/>
                          <a:latin typeface="Century Gothic" panose="020B0502020202020204" pitchFamily="34" charset="0"/>
                        </a:rPr>
                        <a:t> </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hMerge="1">
                  <a:txBody>
                    <a:bodyPr/>
                    <a:lstStyle/>
                    <a:p>
                      <a:pPr marL="0" marR="0">
                        <a:lnSpc>
                          <a:spcPct val="107000"/>
                        </a:lnSpc>
                        <a:spcBef>
                          <a:spcPts val="0"/>
                        </a:spcBef>
                        <a:spcAft>
                          <a:spcPts val="0"/>
                        </a:spcAft>
                      </a:pPr>
                      <a:r>
                        <a:rPr lang="en-US" sz="900">
                          <a:effectLst/>
                          <a:latin typeface="Century Gothic" panose="020B0502020202020204" pitchFamily="34" charset="0"/>
                        </a:rPr>
                        <a:t> </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hMerge="1">
                  <a:txBody>
                    <a:bodyPr/>
                    <a:lstStyle/>
                    <a:p>
                      <a:pPr marL="0" marR="0">
                        <a:lnSpc>
                          <a:spcPct val="107000"/>
                        </a:lnSpc>
                        <a:spcBef>
                          <a:spcPts val="0"/>
                        </a:spcBef>
                        <a:spcAft>
                          <a:spcPts val="0"/>
                        </a:spcAft>
                      </a:pPr>
                      <a:r>
                        <a:rPr lang="en-US" sz="900">
                          <a:effectLst/>
                          <a:latin typeface="Century Gothic" panose="020B0502020202020204" pitchFamily="34" charset="0"/>
                        </a:rPr>
                        <a:t> </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hMerge="1">
                  <a:txBody>
                    <a:bodyPr/>
                    <a:lstStyle/>
                    <a:p>
                      <a:pPr marL="0" marR="0">
                        <a:lnSpc>
                          <a:spcPct val="107000"/>
                        </a:lnSpc>
                        <a:spcBef>
                          <a:spcPts val="0"/>
                        </a:spcBef>
                        <a:spcAft>
                          <a:spcPts val="0"/>
                        </a:spcAft>
                      </a:pPr>
                      <a:r>
                        <a:rPr lang="en-US" sz="900">
                          <a:effectLst/>
                          <a:latin typeface="Century Gothic" panose="020B0502020202020204" pitchFamily="34" charset="0"/>
                        </a:rPr>
                        <a:t> </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hMerge="1">
                  <a:txBody>
                    <a:bodyPr/>
                    <a:lstStyle/>
                    <a:p>
                      <a:pPr marL="0" marR="0">
                        <a:lnSpc>
                          <a:spcPct val="107000"/>
                        </a:lnSpc>
                        <a:spcBef>
                          <a:spcPts val="0"/>
                        </a:spcBef>
                        <a:spcAft>
                          <a:spcPts val="0"/>
                        </a:spcAft>
                      </a:pPr>
                      <a:r>
                        <a:rPr lang="en-US" sz="900">
                          <a:effectLst/>
                          <a:latin typeface="Century Gothic" panose="020B0502020202020204" pitchFamily="34" charset="0"/>
                        </a:rPr>
                        <a:t> </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hMerge="1">
                  <a:txBody>
                    <a:bodyPr/>
                    <a:lstStyle/>
                    <a:p>
                      <a:pPr marL="0" marR="0">
                        <a:lnSpc>
                          <a:spcPct val="107000"/>
                        </a:lnSpc>
                        <a:spcBef>
                          <a:spcPts val="0"/>
                        </a:spcBef>
                        <a:spcAft>
                          <a:spcPts val="0"/>
                        </a:spcAft>
                      </a:pPr>
                      <a:r>
                        <a:rPr lang="en-US" sz="900">
                          <a:effectLst/>
                          <a:latin typeface="Century Gothic" panose="020B0502020202020204" pitchFamily="34" charset="0"/>
                        </a:rPr>
                        <a:t> </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hMerge="1">
                  <a:txBody>
                    <a:bodyPr/>
                    <a:lstStyle/>
                    <a:p>
                      <a:pPr marL="0" marR="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extLst>
                  <a:ext uri="{0D108BD9-81ED-4DB2-BD59-A6C34878D82A}">
                    <a16:rowId xmlns:a16="http://schemas.microsoft.com/office/drawing/2014/main" val="1752441152"/>
                  </a:ext>
                </a:extLst>
              </a:tr>
              <a:tr h="265252">
                <a:tc gridSpan="6" vMerge="1">
                  <a:txBody>
                    <a:bodyPr/>
                    <a:lstStyle/>
                    <a:p>
                      <a:pPr marL="0" marR="0" indent="127000">
                        <a:lnSpc>
                          <a:spcPct val="107000"/>
                        </a:lnSpc>
                        <a:spcBef>
                          <a:spcPts val="0"/>
                        </a:spcBef>
                        <a:spcAft>
                          <a:spcPts val="0"/>
                        </a:spcAft>
                      </a:pPr>
                      <a:r>
                        <a:rPr lang="en-US" sz="900" dirty="0">
                          <a:effectLst/>
                          <a:latin typeface="Century Gothic" panose="020B0502020202020204" pitchFamily="34" charset="0"/>
                        </a:rPr>
                        <a:t> XX/XX/XX</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hMerge="1" vMerge="1">
                  <a:txBody>
                    <a:bodyPr/>
                    <a:lstStyle/>
                    <a:p>
                      <a:pPr marL="0" marR="0" indent="10795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2">
                  <a:txBody>
                    <a:bodyPr/>
                    <a:lstStyle/>
                    <a:p>
                      <a:pPr marL="0" marR="0" algn="ctr">
                        <a:lnSpc>
                          <a:spcPct val="107000"/>
                        </a:lnSpc>
                        <a:spcBef>
                          <a:spcPts val="0"/>
                        </a:spcBef>
                        <a:spcAft>
                          <a:spcPts val="0"/>
                        </a:spcAft>
                      </a:pPr>
                      <a:r>
                        <a:rPr lang="en-US" sz="900" dirty="0">
                          <a:effectLst/>
                          <a:latin typeface="Century Gothic" panose="020B0502020202020204" pitchFamily="34" charset="0"/>
                        </a:rPr>
                        <a:t>Sat XX/XX</a:t>
                      </a:r>
                      <a:endParaRPr lang="en-US" sz="900" dirty="0">
                        <a:effectLst/>
                        <a:latin typeface="Century Gothic" panose="020B0502020202020204" pitchFamily="34" charset="0"/>
                        <a:cs typeface="Times New Roman" panose="02020603050405020304" pitchFamily="18" charset="0"/>
                      </a:endParaRPr>
                    </a:p>
                  </a:txBody>
                  <a:tcPr marL="37997" marR="37997" marT="0" marB="0" anchor="ctr">
                    <a:lnL w="12700" cap="flat" cmpd="sng" algn="ctr">
                      <a:no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lnSpc>
                          <a:spcPct val="107000"/>
                        </a:lnSpc>
                        <a:spcBef>
                          <a:spcPts val="0"/>
                        </a:spcBef>
                        <a:spcAft>
                          <a:spcPts val="0"/>
                        </a:spcAft>
                      </a:pPr>
                      <a:r>
                        <a:rPr lang="en-US" sz="900" dirty="0">
                          <a:effectLst/>
                          <a:latin typeface="Century Gothic" panose="020B0502020202020204" pitchFamily="34" charset="0"/>
                        </a:rPr>
                        <a:t>XX</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gridSpan="2">
                  <a:txBody>
                    <a:bodyPr/>
                    <a:lstStyle/>
                    <a:p>
                      <a:pPr marL="0" marR="0" algn="ctr">
                        <a:lnSpc>
                          <a:spcPct val="107000"/>
                        </a:lnSpc>
                        <a:spcBef>
                          <a:spcPts val="0"/>
                        </a:spcBef>
                        <a:spcAft>
                          <a:spcPts val="0"/>
                        </a:spcAft>
                      </a:pPr>
                      <a:r>
                        <a:rPr lang="en-US" sz="900" dirty="0">
                          <a:effectLst/>
                          <a:latin typeface="Century Gothic" panose="020B0502020202020204" pitchFamily="34" charset="0"/>
                        </a:rPr>
                        <a:t>Sun XX/XX</a:t>
                      </a:r>
                      <a:endParaRPr lang="en-US" sz="900" dirty="0">
                        <a:effectLst/>
                        <a:latin typeface="Century Gothic" panose="020B050202020202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lnSpc>
                          <a:spcPct val="107000"/>
                        </a:lnSpc>
                        <a:spcBef>
                          <a:spcPts val="0"/>
                        </a:spcBef>
                        <a:spcAft>
                          <a:spcPts val="0"/>
                        </a:spcAft>
                      </a:pPr>
                      <a:r>
                        <a:rPr lang="en-US" sz="900" dirty="0">
                          <a:effectLst/>
                          <a:latin typeface="Century Gothic" panose="020B0502020202020204" pitchFamily="34" charset="0"/>
                        </a:rPr>
                        <a:t>XX</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gridSpan="2">
                  <a:txBody>
                    <a:bodyPr/>
                    <a:lstStyle/>
                    <a:p>
                      <a:pPr marL="0" marR="0" algn="ctr">
                        <a:lnSpc>
                          <a:spcPct val="107000"/>
                        </a:lnSpc>
                        <a:spcBef>
                          <a:spcPts val="0"/>
                        </a:spcBef>
                        <a:spcAft>
                          <a:spcPts val="0"/>
                        </a:spcAft>
                      </a:pPr>
                      <a:r>
                        <a:rPr lang="en-US" sz="900" dirty="0">
                          <a:effectLst/>
                          <a:latin typeface="Century Gothic" panose="020B0502020202020204" pitchFamily="34" charset="0"/>
                        </a:rPr>
                        <a:t>Mon XX/XX</a:t>
                      </a:r>
                      <a:endParaRPr lang="en-US" sz="900" dirty="0">
                        <a:effectLst/>
                        <a:latin typeface="Century Gothic" panose="020B050202020202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lnSpc>
                          <a:spcPct val="107000"/>
                        </a:lnSpc>
                        <a:spcBef>
                          <a:spcPts val="0"/>
                        </a:spcBef>
                        <a:spcAft>
                          <a:spcPts val="0"/>
                        </a:spcAft>
                      </a:pPr>
                      <a:r>
                        <a:rPr lang="en-US" sz="900" dirty="0">
                          <a:effectLst/>
                          <a:latin typeface="Century Gothic" panose="020B0502020202020204" pitchFamily="34" charset="0"/>
                        </a:rPr>
                        <a:t>XX</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gridSpan="2">
                  <a:txBody>
                    <a:bodyPr/>
                    <a:lstStyle/>
                    <a:p>
                      <a:pPr marL="0" marR="0" algn="ctr">
                        <a:lnSpc>
                          <a:spcPct val="107000"/>
                        </a:lnSpc>
                        <a:spcBef>
                          <a:spcPts val="0"/>
                        </a:spcBef>
                        <a:spcAft>
                          <a:spcPts val="0"/>
                        </a:spcAft>
                      </a:pPr>
                      <a:r>
                        <a:rPr lang="en-US" sz="900" dirty="0">
                          <a:effectLst/>
                          <a:latin typeface="Century Gothic" panose="020B0502020202020204" pitchFamily="34" charset="0"/>
                        </a:rPr>
                        <a:t>Tue XX/XX</a:t>
                      </a:r>
                      <a:endParaRPr lang="en-US" sz="900" dirty="0">
                        <a:effectLst/>
                        <a:latin typeface="Century Gothic" panose="020B050202020202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lnSpc>
                          <a:spcPct val="107000"/>
                        </a:lnSpc>
                        <a:spcBef>
                          <a:spcPts val="0"/>
                        </a:spcBef>
                        <a:spcAft>
                          <a:spcPts val="0"/>
                        </a:spcAft>
                      </a:pPr>
                      <a:r>
                        <a:rPr lang="en-US" sz="900" dirty="0">
                          <a:effectLst/>
                          <a:latin typeface="Century Gothic" panose="020B0502020202020204" pitchFamily="34" charset="0"/>
                        </a:rPr>
                        <a:t>XX</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gridSpan="2">
                  <a:txBody>
                    <a:bodyPr/>
                    <a:lstStyle/>
                    <a:p>
                      <a:pPr marL="0" marR="0" algn="ctr">
                        <a:lnSpc>
                          <a:spcPct val="107000"/>
                        </a:lnSpc>
                        <a:spcBef>
                          <a:spcPts val="0"/>
                        </a:spcBef>
                        <a:spcAft>
                          <a:spcPts val="0"/>
                        </a:spcAft>
                      </a:pPr>
                      <a:r>
                        <a:rPr lang="en-US" sz="900" dirty="0">
                          <a:effectLst/>
                          <a:latin typeface="Century Gothic" panose="020B0502020202020204" pitchFamily="34" charset="0"/>
                        </a:rPr>
                        <a:t>Wed XX/XX</a:t>
                      </a:r>
                      <a:endParaRPr lang="en-US" sz="900" dirty="0">
                        <a:effectLst/>
                        <a:latin typeface="Century Gothic" panose="020B050202020202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lnSpc>
                          <a:spcPct val="107000"/>
                        </a:lnSpc>
                        <a:spcBef>
                          <a:spcPts val="0"/>
                        </a:spcBef>
                        <a:spcAft>
                          <a:spcPts val="0"/>
                        </a:spcAft>
                      </a:pPr>
                      <a:r>
                        <a:rPr lang="en-US" sz="900" dirty="0">
                          <a:effectLst/>
                          <a:latin typeface="Century Gothic" panose="020B0502020202020204" pitchFamily="34" charset="0"/>
                        </a:rPr>
                        <a:t>XX</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gridSpan="2">
                  <a:txBody>
                    <a:bodyPr/>
                    <a:lstStyle/>
                    <a:p>
                      <a:pPr marL="0" marR="0" algn="ctr">
                        <a:lnSpc>
                          <a:spcPct val="107000"/>
                        </a:lnSpc>
                        <a:spcBef>
                          <a:spcPts val="0"/>
                        </a:spcBef>
                        <a:spcAft>
                          <a:spcPts val="0"/>
                        </a:spcAft>
                      </a:pPr>
                      <a:r>
                        <a:rPr lang="en-US" sz="900" dirty="0">
                          <a:effectLst/>
                          <a:latin typeface="Century Gothic" panose="020B0502020202020204" pitchFamily="34" charset="0"/>
                        </a:rPr>
                        <a:t>Thu XX/XX</a:t>
                      </a:r>
                      <a:endParaRPr lang="en-US" sz="900" dirty="0">
                        <a:effectLst/>
                        <a:latin typeface="Century Gothic" panose="020B050202020202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lnSpc>
                          <a:spcPct val="107000"/>
                        </a:lnSpc>
                        <a:spcBef>
                          <a:spcPts val="0"/>
                        </a:spcBef>
                        <a:spcAft>
                          <a:spcPts val="0"/>
                        </a:spcAft>
                      </a:pPr>
                      <a:r>
                        <a:rPr lang="en-US" sz="900" dirty="0">
                          <a:effectLst/>
                          <a:latin typeface="Century Gothic" panose="020B0502020202020204" pitchFamily="34" charset="0"/>
                        </a:rPr>
                        <a:t>XX</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gridSpan="2">
                  <a:txBody>
                    <a:bodyPr/>
                    <a:lstStyle/>
                    <a:p>
                      <a:pPr marL="0" marR="0" algn="ctr">
                        <a:lnSpc>
                          <a:spcPct val="107000"/>
                        </a:lnSpc>
                        <a:spcBef>
                          <a:spcPts val="0"/>
                        </a:spcBef>
                        <a:spcAft>
                          <a:spcPts val="0"/>
                        </a:spcAft>
                      </a:pPr>
                      <a:r>
                        <a:rPr lang="en-US" sz="900" dirty="0">
                          <a:effectLst/>
                          <a:latin typeface="Century Gothic" panose="020B0502020202020204" pitchFamily="34" charset="0"/>
                        </a:rPr>
                        <a:t>Fri XX/XX</a:t>
                      </a:r>
                      <a:endParaRPr lang="en-US" sz="900" dirty="0">
                        <a:effectLst/>
                        <a:latin typeface="Century Gothic" panose="020B050202020202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lnSpc>
                          <a:spcPct val="107000"/>
                        </a:lnSpc>
                        <a:spcBef>
                          <a:spcPts val="0"/>
                        </a:spcBef>
                        <a:spcAft>
                          <a:spcPts val="0"/>
                        </a:spcAft>
                      </a:pPr>
                      <a:r>
                        <a:rPr lang="en-US" sz="900" dirty="0">
                          <a:effectLst/>
                          <a:latin typeface="Century Gothic" panose="020B0502020202020204" pitchFamily="34" charset="0"/>
                        </a:rPr>
                        <a:t>XX</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extLst>
                  <a:ext uri="{0D108BD9-81ED-4DB2-BD59-A6C34878D82A}">
                    <a16:rowId xmlns:a16="http://schemas.microsoft.com/office/drawing/2014/main" val="2657925026"/>
                  </a:ext>
                </a:extLst>
              </a:tr>
              <a:tr h="373161">
                <a:tc>
                  <a:txBody>
                    <a:bodyPr/>
                    <a:lstStyle/>
                    <a:p>
                      <a:pPr marL="0" marR="0" indent="127635">
                        <a:lnSpc>
                          <a:spcPct val="107000"/>
                        </a:lnSpc>
                        <a:spcBef>
                          <a:spcPts val="0"/>
                        </a:spcBef>
                        <a:spcAft>
                          <a:spcPts val="0"/>
                        </a:spcAft>
                      </a:pPr>
                      <a:r>
                        <a:rPr lang="en-US" sz="900" b="1" dirty="0">
                          <a:solidFill>
                            <a:schemeClr val="bg1"/>
                          </a:solidFill>
                          <a:effectLst/>
                          <a:latin typeface="Century Gothic" panose="020B0502020202020204" pitchFamily="34" charset="0"/>
                        </a:rPr>
                        <a:t>TASK NAME</a:t>
                      </a:r>
                      <a:endParaRPr lang="en-US" sz="9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75000"/>
                      </a:schemeClr>
                    </a:solidFill>
                  </a:tcPr>
                </a:tc>
                <a:tc>
                  <a:txBody>
                    <a:bodyPr/>
                    <a:lstStyle/>
                    <a:p>
                      <a:pPr marL="0" marR="0" indent="127635">
                        <a:lnSpc>
                          <a:spcPct val="107000"/>
                        </a:lnSpc>
                        <a:spcBef>
                          <a:spcPts val="0"/>
                        </a:spcBef>
                        <a:spcAft>
                          <a:spcPts val="0"/>
                        </a:spcAft>
                      </a:pPr>
                      <a:r>
                        <a:rPr lang="en-US" sz="900" b="1" dirty="0">
                          <a:solidFill>
                            <a:schemeClr val="bg1"/>
                          </a:solidFill>
                          <a:effectLst/>
                          <a:latin typeface="Century Gothic" panose="020B0502020202020204" pitchFamily="34" charset="0"/>
                        </a:rPr>
                        <a:t>ASSIGNED TO</a:t>
                      </a:r>
                      <a:endParaRPr lang="en-US" sz="9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75000"/>
                      </a:schemeClr>
                    </a:solidFill>
                  </a:tcPr>
                </a:tc>
                <a:tc>
                  <a:txBody>
                    <a:bodyPr/>
                    <a:lstStyle/>
                    <a:p>
                      <a:pPr marL="0" marR="0">
                        <a:lnSpc>
                          <a:spcPct val="107000"/>
                        </a:lnSpc>
                        <a:spcBef>
                          <a:spcPts val="0"/>
                        </a:spcBef>
                        <a:spcAft>
                          <a:spcPts val="0"/>
                        </a:spcAft>
                      </a:pPr>
                      <a:r>
                        <a:rPr lang="en-US" sz="900" b="1" dirty="0">
                          <a:solidFill>
                            <a:schemeClr val="bg1"/>
                          </a:solidFill>
                          <a:effectLst/>
                          <a:latin typeface="Century Gothic" panose="020B0502020202020204" pitchFamily="34" charset="0"/>
                        </a:rPr>
                        <a:t>START DATE</a:t>
                      </a:r>
                      <a:endParaRPr lang="en-US" sz="9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75000"/>
                      </a:schemeClr>
                    </a:solidFill>
                  </a:tcPr>
                </a:tc>
                <a:tc>
                  <a:txBody>
                    <a:bodyPr/>
                    <a:lstStyle/>
                    <a:p>
                      <a:pPr marL="0" marR="0" indent="635">
                        <a:lnSpc>
                          <a:spcPct val="107000"/>
                        </a:lnSpc>
                        <a:spcBef>
                          <a:spcPts val="0"/>
                        </a:spcBef>
                        <a:spcAft>
                          <a:spcPts val="0"/>
                        </a:spcAft>
                      </a:pPr>
                      <a:r>
                        <a:rPr lang="en-US" sz="900" b="1" dirty="0">
                          <a:solidFill>
                            <a:schemeClr val="bg1"/>
                          </a:solidFill>
                          <a:effectLst/>
                          <a:latin typeface="Century Gothic" panose="020B0502020202020204" pitchFamily="34" charset="0"/>
                        </a:rPr>
                        <a:t>END DATE</a:t>
                      </a:r>
                      <a:endParaRPr lang="en-US" sz="9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75000"/>
                      </a:schemeClr>
                    </a:solidFill>
                  </a:tcPr>
                </a:tc>
                <a:tc>
                  <a:txBody>
                    <a:bodyPr/>
                    <a:lstStyle/>
                    <a:p>
                      <a:pPr marL="0" marR="0" indent="8890">
                        <a:lnSpc>
                          <a:spcPct val="107000"/>
                        </a:lnSpc>
                        <a:spcBef>
                          <a:spcPts val="0"/>
                        </a:spcBef>
                        <a:spcAft>
                          <a:spcPts val="0"/>
                        </a:spcAft>
                      </a:pPr>
                      <a:r>
                        <a:rPr lang="en-US" sz="900" b="1" dirty="0">
                          <a:solidFill>
                            <a:schemeClr val="bg1"/>
                          </a:solidFill>
                          <a:effectLst/>
                          <a:latin typeface="Century Gothic" panose="020B0502020202020204" pitchFamily="34" charset="0"/>
                        </a:rPr>
                        <a:t>DURATION in days</a:t>
                      </a:r>
                      <a:endParaRPr lang="en-US" sz="9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75000"/>
                      </a:schemeClr>
                    </a:solidFill>
                  </a:tcPr>
                </a:tc>
                <a:tc>
                  <a:txBody>
                    <a:bodyPr/>
                    <a:lstStyle/>
                    <a:p>
                      <a:pPr marL="0" marR="0" indent="0">
                        <a:lnSpc>
                          <a:spcPct val="107000"/>
                        </a:lnSpc>
                        <a:spcBef>
                          <a:spcPts val="0"/>
                        </a:spcBef>
                        <a:spcAft>
                          <a:spcPts val="0"/>
                        </a:spcAft>
                      </a:pPr>
                      <a:r>
                        <a:rPr lang="en-US" sz="900" b="1" dirty="0">
                          <a:solidFill>
                            <a:schemeClr val="bg1"/>
                          </a:solidFill>
                          <a:effectLst/>
                          <a:latin typeface="Century Gothic" panose="020B0502020202020204" pitchFamily="34" charset="0"/>
                        </a:rPr>
                        <a:t>STATUS</a:t>
                      </a:r>
                      <a:endParaRPr lang="en-US" sz="9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75000"/>
                      </a:schemeClr>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am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pm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am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pm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am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pm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am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pm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am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pm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am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pm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am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pm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45096391"/>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Task 1</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John K.</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1/15</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1/16</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2</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Complete</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07030700"/>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In Progress</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62283060"/>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On Hold</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3772122"/>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Not Started</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50524988"/>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77850942"/>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96922351"/>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02653450"/>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56380073"/>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70876461"/>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7835262"/>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39458365"/>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52766988"/>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97269754"/>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97970134"/>
                  </a:ext>
                </a:extLst>
              </a:tr>
            </a:tbl>
          </a:graphicData>
        </a:graphic>
      </p:graphicFrame>
      <p:sp>
        <p:nvSpPr>
          <p:cNvPr id="3" name="Rectangle 2">
            <a:extLst>
              <a:ext uri="{FF2B5EF4-FFF2-40B4-BE49-F238E27FC236}">
                <a16:creationId xmlns:a16="http://schemas.microsoft.com/office/drawing/2014/main" id="{57A6C40D-8BB0-4855-9A05-EF065A84BC32}"/>
              </a:ext>
            </a:extLst>
          </p:cNvPr>
          <p:cNvSpPr>
            <a:spLocks noChangeArrowheads="1"/>
          </p:cNvSpPr>
          <p:nvPr/>
        </p:nvSpPr>
        <p:spPr bwMode="auto">
          <a:xfrm>
            <a:off x="2024063" y="18176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16</TotalTime>
  <Words>466</Words>
  <Application>Microsoft Macintosh PowerPoint</Application>
  <PresentationFormat>Widescreen</PresentationFormat>
  <Paragraphs>318</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Megan Herchold</cp:lastModifiedBy>
  <cp:revision>4</cp:revision>
  <dcterms:created xsi:type="dcterms:W3CDTF">2022-04-28T21:06:48Z</dcterms:created>
  <dcterms:modified xsi:type="dcterms:W3CDTF">2025-07-29T11:23:22Z</dcterms:modified>
</cp:coreProperties>
</file>