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46" r:id="rId3"/>
    <p:sldId id="320"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E7F2"/>
    <a:srgbClr val="B5E274"/>
    <a:srgbClr val="79D015"/>
    <a:srgbClr val="009B47"/>
    <a:srgbClr val="F0A622"/>
    <a:srgbClr val="FF7C80"/>
    <a:srgbClr val="99EDF2"/>
    <a:srgbClr val="76D97A"/>
    <a:srgbClr val="00BD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36" autoAdjust="0"/>
    <p:restoredTop sz="86447"/>
  </p:normalViewPr>
  <p:slideViewPr>
    <p:cSldViewPr snapToGrid="0" snapToObjects="1">
      <p:cViewPr varScale="1">
        <p:scale>
          <a:sx n="112" d="100"/>
          <a:sy n="112" d="100"/>
        </p:scale>
        <p:origin x="232"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7/27/25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231607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7/27/25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7/27/25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7/27/25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7/27/25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7/27/25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7/27/25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7/27/25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7876469" y="2573011"/>
            <a:ext cx="4527802"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7935685" y="3309257"/>
            <a:ext cx="3782785" cy="1754326"/>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Enter departments in the </a:t>
            </a:r>
            <a:r>
              <a:rPr lang="en-US" sz="1400" i="1" dirty="0">
                <a:solidFill>
                  <a:schemeClr val="tx1">
                    <a:lumMod val="65000"/>
                    <a:lumOff val="35000"/>
                  </a:schemeClr>
                </a:solidFill>
                <a:latin typeface="Century Gothic" panose="020B0502020202020204" pitchFamily="34" charset="0"/>
              </a:rPr>
              <a:t>Department Key </a:t>
            </a:r>
            <a:r>
              <a:rPr lang="en-US" sz="1400" dirty="0">
                <a:solidFill>
                  <a:schemeClr val="tx1">
                    <a:lumMod val="65000"/>
                    <a:lumOff val="35000"/>
                  </a:schemeClr>
                </a:solidFill>
                <a:latin typeface="Century Gothic" panose="020B0502020202020204" pitchFamily="34" charset="0"/>
              </a:rPr>
              <a:t>area.</a:t>
            </a:r>
          </a:p>
          <a:p>
            <a:pPr>
              <a:spcAft>
                <a:spcPts val="600"/>
              </a:spcAft>
            </a:pPr>
            <a:r>
              <a:rPr lang="en-US" sz="1400" dirty="0">
                <a:solidFill>
                  <a:schemeClr val="tx1">
                    <a:lumMod val="65000"/>
                    <a:lumOff val="35000"/>
                  </a:schemeClr>
                </a:solidFill>
                <a:latin typeface="Century Gothic" panose="020B0502020202020204" pitchFamily="34" charset="0"/>
              </a:rPr>
              <a:t>Adjust bars for each department to represent the task duration.</a:t>
            </a:r>
          </a:p>
          <a:p>
            <a:pPr>
              <a:spcAft>
                <a:spcPts val="600"/>
              </a:spcAft>
            </a:pPr>
            <a:r>
              <a:rPr lang="en-US" sz="1400" dirty="0">
                <a:solidFill>
                  <a:schemeClr val="tx1">
                    <a:lumMod val="65000"/>
                    <a:lumOff val="35000"/>
                  </a:schemeClr>
                </a:solidFill>
                <a:latin typeface="Century Gothic" panose="020B0502020202020204" pitchFamily="34" charset="0"/>
              </a:rPr>
              <a:t>Add milestone dates and additional information within each bar or in the graph area as needed.</a:t>
            </a:r>
          </a:p>
        </p:txBody>
      </p:sp>
      <p:sp>
        <p:nvSpPr>
          <p:cNvPr id="33" name="TextBox 32">
            <a:extLst>
              <a:ext uri="{FF2B5EF4-FFF2-40B4-BE49-F238E27FC236}">
                <a16:creationId xmlns:a16="http://schemas.microsoft.com/office/drawing/2014/main" id="{143A449B-AAB7-994A-92CE-8F48E2CA7DF6}"/>
              </a:ext>
            </a:extLst>
          </p:cNvPr>
          <p:cNvSpPr txBox="1"/>
          <p:nvPr/>
        </p:nvSpPr>
        <p:spPr>
          <a:xfrm>
            <a:off x="228801" y="338529"/>
            <a:ext cx="8086524"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Agile Project Timeline Template</a:t>
            </a:r>
          </a:p>
        </p:txBody>
      </p:sp>
      <p:pic>
        <p:nvPicPr>
          <p:cNvPr id="6" name="Picture 5" descr="A screenshot of a computer screen&#10;&#10;Description automatically generated">
            <a:extLst>
              <a:ext uri="{FF2B5EF4-FFF2-40B4-BE49-F238E27FC236}">
                <a16:creationId xmlns:a16="http://schemas.microsoft.com/office/drawing/2014/main" id="{E7779025-2F86-A345-AEB1-A6C6960788D1}"/>
              </a:ext>
            </a:extLst>
          </p:cNvPr>
          <p:cNvPicPr>
            <a:picLocks noChangeAspect="1"/>
          </p:cNvPicPr>
          <p:nvPr/>
        </p:nvPicPr>
        <p:blipFill>
          <a:blip r:embed="rId2"/>
          <a:stretch>
            <a:fillRect/>
          </a:stretch>
        </p:blipFill>
        <p:spPr>
          <a:xfrm>
            <a:off x="409776" y="2075086"/>
            <a:ext cx="6557081" cy="367279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336724766"/>
              </p:ext>
            </p:extLst>
          </p:nvPr>
        </p:nvGraphicFramePr>
        <p:xfrm>
          <a:off x="209485" y="146281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2757020937"/>
              </p:ext>
            </p:extLst>
          </p:nvPr>
        </p:nvGraphicFramePr>
        <p:xfrm>
          <a:off x="200671" y="282872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3088214402"/>
              </p:ext>
            </p:extLst>
          </p:nvPr>
        </p:nvGraphicFramePr>
        <p:xfrm>
          <a:off x="218078" y="4239809"/>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866222092"/>
              </p:ext>
            </p:extLst>
          </p:nvPr>
        </p:nvGraphicFramePr>
        <p:xfrm>
          <a:off x="200671" y="5604530"/>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2917447509"/>
              </p:ext>
            </p:extLst>
          </p:nvPr>
        </p:nvGraphicFramePr>
        <p:xfrm>
          <a:off x="200918" y="949300"/>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49263" y="1255783"/>
            <a:ext cx="2046515" cy="246221"/>
          </a:xfrm>
          <a:prstGeom prst="rect">
            <a:avLst/>
          </a:prstGeom>
          <a:noFill/>
        </p:spPr>
        <p:txBody>
          <a:bodyPr wrap="square" rtlCol="0">
            <a:spAutoFit/>
          </a:bodyPr>
          <a:lstStyle/>
          <a:p>
            <a:r>
              <a:rPr lang="en-US" sz="1000" b="1" dirty="0">
                <a:latin typeface="Century Gothic" panose="020B0502020202020204" pitchFamily="34" charset="0"/>
              </a:rPr>
              <a:t>TEAM A</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140449" y="2612168"/>
            <a:ext cx="2046515" cy="246221"/>
          </a:xfrm>
          <a:prstGeom prst="rect">
            <a:avLst/>
          </a:prstGeom>
          <a:noFill/>
        </p:spPr>
        <p:txBody>
          <a:bodyPr wrap="square" rtlCol="0">
            <a:spAutoFit/>
          </a:bodyPr>
          <a:lstStyle/>
          <a:p>
            <a:r>
              <a:rPr lang="en-US" sz="1000" b="1" dirty="0">
                <a:latin typeface="Century Gothic" panose="020B0502020202020204" pitchFamily="34" charset="0"/>
              </a:rPr>
              <a:t>TEAM B</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57856" y="4023252"/>
            <a:ext cx="2046515" cy="246221"/>
          </a:xfrm>
          <a:prstGeom prst="rect">
            <a:avLst/>
          </a:prstGeom>
          <a:noFill/>
        </p:spPr>
        <p:txBody>
          <a:bodyPr wrap="square" rtlCol="0">
            <a:spAutoFit/>
          </a:bodyPr>
          <a:lstStyle/>
          <a:p>
            <a:r>
              <a:rPr lang="en-US" sz="1000" b="1" dirty="0">
                <a:latin typeface="Century Gothic" panose="020B0502020202020204" pitchFamily="34" charset="0"/>
              </a:rPr>
              <a:t>TEAM C</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140449" y="5397498"/>
            <a:ext cx="2046515" cy="246221"/>
          </a:xfrm>
          <a:prstGeom prst="rect">
            <a:avLst/>
          </a:prstGeom>
          <a:noFill/>
        </p:spPr>
        <p:txBody>
          <a:bodyPr wrap="square" rtlCol="0">
            <a:spAutoFit/>
          </a:bodyPr>
          <a:lstStyle/>
          <a:p>
            <a:r>
              <a:rPr lang="en-US" sz="1000" b="1" dirty="0">
                <a:latin typeface="Century Gothic" panose="020B0502020202020204" pitchFamily="34" charset="0"/>
              </a:rPr>
              <a:t>TEAM D</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57856" y="690158"/>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66527" y="689972"/>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615182" y="696108"/>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632963" y="688940"/>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2893" y="678489"/>
            <a:ext cx="2046515"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232434" y="3422008"/>
            <a:ext cx="1772067" cy="186369"/>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TEXT</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40561" y="2875464"/>
            <a:ext cx="1763941"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218077" y="3134934"/>
            <a:ext cx="1776715" cy="20617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210627" y="1527542"/>
            <a:ext cx="1793875" cy="19575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TEXT</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0627" y="1825909"/>
            <a:ext cx="1749971" cy="18692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209485" y="2101241"/>
            <a:ext cx="1751113" cy="2213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TEXT</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6131486" y="550388"/>
            <a:ext cx="1535431" cy="6260135"/>
            <a:chOff x="11123620" y="666581"/>
            <a:chExt cx="1535796" cy="11860100"/>
          </a:xfrm>
        </p:grpSpPr>
        <p:cxnSp>
          <p:nvCxnSpPr>
            <p:cNvPr id="111" name="Straight Connector 110">
              <a:extLst>
                <a:ext uri="{FF2B5EF4-FFF2-40B4-BE49-F238E27FC236}">
                  <a16:creationId xmlns:a16="http://schemas.microsoft.com/office/drawing/2014/main" id="{A29E293A-2D79-174C-99E2-92B94AF5DE92}"/>
                </a:ext>
              </a:extLst>
            </p:cNvPr>
            <p:cNvCxnSpPr/>
            <p:nvPr/>
          </p:nvCxnSpPr>
          <p:spPr>
            <a:xfrm>
              <a:off x="11123620" y="666581"/>
              <a:ext cx="0" cy="11860100"/>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a:off x="11139551" y="1256781"/>
              <a:ext cx="1519865"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MILESTONE</a:t>
              </a:r>
            </a:p>
            <a:p>
              <a:pPr algn="ctr"/>
              <a:r>
                <a:rPr lang="en-US" sz="1200" b="1" dirty="0">
                  <a:solidFill>
                    <a:schemeClr val="tx1"/>
                  </a:solidFill>
                  <a:latin typeface="Century Gothic" panose="020B0502020202020204" pitchFamily="34" charset="0"/>
                </a:rPr>
                <a:t>MM/DD/YY</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383315" y="369299"/>
            <a:ext cx="1094491" cy="137146"/>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371010" y="175259"/>
            <a:ext cx="1106797" cy="137146"/>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324099" y="140232"/>
            <a:ext cx="90011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344400" y="335844"/>
            <a:ext cx="110679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98266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7953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787400"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Department</a:t>
            </a:r>
          </a:p>
        </p:txBody>
      </p:sp>
      <p:sp>
        <p:nvSpPr>
          <p:cNvPr id="2" name="TextBox 1">
            <a:extLst>
              <a:ext uri="{FF2B5EF4-FFF2-40B4-BE49-F238E27FC236}">
                <a16:creationId xmlns:a16="http://schemas.microsoft.com/office/drawing/2014/main" id="{11AE0C44-F6AB-D56B-EC3F-6B8C2F3ACF7C}"/>
              </a:ext>
            </a:extLst>
          </p:cNvPr>
          <p:cNvSpPr txBox="1"/>
          <p:nvPr/>
        </p:nvSpPr>
        <p:spPr>
          <a:xfrm>
            <a:off x="6753830" y="206917"/>
            <a:ext cx="1263136"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
        <p:nvSpPr>
          <p:cNvPr id="3" name="TextBox 2">
            <a:extLst>
              <a:ext uri="{FF2B5EF4-FFF2-40B4-BE49-F238E27FC236}">
                <a16:creationId xmlns:a16="http://schemas.microsoft.com/office/drawing/2014/main" id="{0B838991-3FF1-6A75-4E21-B4DD5CDD212C}"/>
              </a:ext>
            </a:extLst>
          </p:cNvPr>
          <p:cNvSpPr txBox="1"/>
          <p:nvPr/>
        </p:nvSpPr>
        <p:spPr>
          <a:xfrm>
            <a:off x="154090" y="34753"/>
            <a:ext cx="5213789"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PowerPoint Agile Project Timeline </a:t>
            </a:r>
          </a:p>
        </p:txBody>
      </p:sp>
    </p:spTree>
    <p:extLst>
      <p:ext uri="{BB962C8B-B14F-4D97-AF65-F5344CB8AC3E}">
        <p14:creationId xmlns:p14="http://schemas.microsoft.com/office/powerpoint/2010/main" val="3826454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Table 48">
            <a:extLst>
              <a:ext uri="{FF2B5EF4-FFF2-40B4-BE49-F238E27FC236}">
                <a16:creationId xmlns:a16="http://schemas.microsoft.com/office/drawing/2014/main" id="{9D30E3B8-645A-476A-80BE-F9353A2ED3E5}"/>
              </a:ext>
            </a:extLst>
          </p:cNvPr>
          <p:cNvGraphicFramePr>
            <a:graphicFrameLocks noGrp="1"/>
          </p:cNvGraphicFramePr>
          <p:nvPr>
            <p:extLst>
              <p:ext uri="{D42A27DB-BD31-4B8C-83A1-F6EECF244321}">
                <p14:modId xmlns:p14="http://schemas.microsoft.com/office/powerpoint/2010/main" val="1741701245"/>
              </p:ext>
            </p:extLst>
          </p:nvPr>
        </p:nvGraphicFramePr>
        <p:xfrm>
          <a:off x="162657" y="1417531"/>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4" name="Table 123">
            <a:extLst>
              <a:ext uri="{FF2B5EF4-FFF2-40B4-BE49-F238E27FC236}">
                <a16:creationId xmlns:a16="http://schemas.microsoft.com/office/drawing/2014/main" id="{7E5D6310-F2D2-4415-8851-932851211108}"/>
              </a:ext>
            </a:extLst>
          </p:cNvPr>
          <p:cNvGraphicFramePr>
            <a:graphicFrameLocks noGrp="1"/>
          </p:cNvGraphicFramePr>
          <p:nvPr>
            <p:extLst>
              <p:ext uri="{D42A27DB-BD31-4B8C-83A1-F6EECF244321}">
                <p14:modId xmlns:p14="http://schemas.microsoft.com/office/powerpoint/2010/main" val="2962765615"/>
              </p:ext>
            </p:extLst>
          </p:nvPr>
        </p:nvGraphicFramePr>
        <p:xfrm>
          <a:off x="153843" y="2783441"/>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26" name="Table 125">
            <a:extLst>
              <a:ext uri="{FF2B5EF4-FFF2-40B4-BE49-F238E27FC236}">
                <a16:creationId xmlns:a16="http://schemas.microsoft.com/office/drawing/2014/main" id="{CA687AD5-E2DF-4879-AB3F-3429DEE83901}"/>
              </a:ext>
            </a:extLst>
          </p:cNvPr>
          <p:cNvGraphicFramePr>
            <a:graphicFrameLocks noGrp="1"/>
          </p:cNvGraphicFramePr>
          <p:nvPr>
            <p:extLst>
              <p:ext uri="{D42A27DB-BD31-4B8C-83A1-F6EECF244321}">
                <p14:modId xmlns:p14="http://schemas.microsoft.com/office/powerpoint/2010/main" val="2985507104"/>
              </p:ext>
            </p:extLst>
          </p:nvPr>
        </p:nvGraphicFramePr>
        <p:xfrm>
          <a:off x="171250" y="4194525"/>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130" name="Table 129">
            <a:extLst>
              <a:ext uri="{FF2B5EF4-FFF2-40B4-BE49-F238E27FC236}">
                <a16:creationId xmlns:a16="http://schemas.microsoft.com/office/drawing/2014/main" id="{187E6815-E202-466F-A6D6-5427AC052A25}"/>
              </a:ext>
            </a:extLst>
          </p:cNvPr>
          <p:cNvGraphicFramePr>
            <a:graphicFrameLocks noGrp="1"/>
          </p:cNvGraphicFramePr>
          <p:nvPr>
            <p:extLst>
              <p:ext uri="{D42A27DB-BD31-4B8C-83A1-F6EECF244321}">
                <p14:modId xmlns:p14="http://schemas.microsoft.com/office/powerpoint/2010/main" val="540952080"/>
              </p:ext>
            </p:extLst>
          </p:nvPr>
        </p:nvGraphicFramePr>
        <p:xfrm>
          <a:off x="153843" y="5559246"/>
          <a:ext cx="11826816" cy="1078512"/>
        </p:xfrm>
        <a:graphic>
          <a:graphicData uri="http://schemas.openxmlformats.org/drawingml/2006/table">
            <a:tbl>
              <a:tblPr>
                <a:tableStyleId>{5C22544A-7EE6-4342-B048-85BDC9FD1C3A}</a:tableStyleId>
              </a:tblPr>
              <a:tblGrid>
                <a:gridCol w="492784">
                  <a:extLst>
                    <a:ext uri="{9D8B030D-6E8A-4147-A177-3AD203B41FA5}">
                      <a16:colId xmlns:a16="http://schemas.microsoft.com/office/drawing/2014/main" val="3357046035"/>
                    </a:ext>
                  </a:extLst>
                </a:gridCol>
                <a:gridCol w="492784">
                  <a:extLst>
                    <a:ext uri="{9D8B030D-6E8A-4147-A177-3AD203B41FA5}">
                      <a16:colId xmlns:a16="http://schemas.microsoft.com/office/drawing/2014/main" val="4260228986"/>
                    </a:ext>
                  </a:extLst>
                </a:gridCol>
                <a:gridCol w="492784">
                  <a:extLst>
                    <a:ext uri="{9D8B030D-6E8A-4147-A177-3AD203B41FA5}">
                      <a16:colId xmlns:a16="http://schemas.microsoft.com/office/drawing/2014/main" val="3562922428"/>
                    </a:ext>
                  </a:extLst>
                </a:gridCol>
                <a:gridCol w="492784">
                  <a:extLst>
                    <a:ext uri="{9D8B030D-6E8A-4147-A177-3AD203B41FA5}">
                      <a16:colId xmlns:a16="http://schemas.microsoft.com/office/drawing/2014/main" val="1428391795"/>
                    </a:ext>
                  </a:extLst>
                </a:gridCol>
                <a:gridCol w="492784">
                  <a:extLst>
                    <a:ext uri="{9D8B030D-6E8A-4147-A177-3AD203B41FA5}">
                      <a16:colId xmlns:a16="http://schemas.microsoft.com/office/drawing/2014/main" val="3034332443"/>
                    </a:ext>
                  </a:extLst>
                </a:gridCol>
                <a:gridCol w="492784">
                  <a:extLst>
                    <a:ext uri="{9D8B030D-6E8A-4147-A177-3AD203B41FA5}">
                      <a16:colId xmlns:a16="http://schemas.microsoft.com/office/drawing/2014/main" val="2939268749"/>
                    </a:ext>
                  </a:extLst>
                </a:gridCol>
                <a:gridCol w="492784">
                  <a:extLst>
                    <a:ext uri="{9D8B030D-6E8A-4147-A177-3AD203B41FA5}">
                      <a16:colId xmlns:a16="http://schemas.microsoft.com/office/drawing/2014/main" val="3644053457"/>
                    </a:ext>
                  </a:extLst>
                </a:gridCol>
                <a:gridCol w="492784">
                  <a:extLst>
                    <a:ext uri="{9D8B030D-6E8A-4147-A177-3AD203B41FA5}">
                      <a16:colId xmlns:a16="http://schemas.microsoft.com/office/drawing/2014/main" val="2205951839"/>
                    </a:ext>
                  </a:extLst>
                </a:gridCol>
                <a:gridCol w="492784">
                  <a:extLst>
                    <a:ext uri="{9D8B030D-6E8A-4147-A177-3AD203B41FA5}">
                      <a16:colId xmlns:a16="http://schemas.microsoft.com/office/drawing/2014/main" val="2829217084"/>
                    </a:ext>
                  </a:extLst>
                </a:gridCol>
                <a:gridCol w="492784">
                  <a:extLst>
                    <a:ext uri="{9D8B030D-6E8A-4147-A177-3AD203B41FA5}">
                      <a16:colId xmlns:a16="http://schemas.microsoft.com/office/drawing/2014/main" val="377057921"/>
                    </a:ext>
                  </a:extLst>
                </a:gridCol>
                <a:gridCol w="492784">
                  <a:extLst>
                    <a:ext uri="{9D8B030D-6E8A-4147-A177-3AD203B41FA5}">
                      <a16:colId xmlns:a16="http://schemas.microsoft.com/office/drawing/2014/main" val="2404183658"/>
                    </a:ext>
                  </a:extLst>
                </a:gridCol>
                <a:gridCol w="492784">
                  <a:extLst>
                    <a:ext uri="{9D8B030D-6E8A-4147-A177-3AD203B41FA5}">
                      <a16:colId xmlns:a16="http://schemas.microsoft.com/office/drawing/2014/main" val="4152110468"/>
                    </a:ext>
                  </a:extLst>
                </a:gridCol>
                <a:gridCol w="492784">
                  <a:extLst>
                    <a:ext uri="{9D8B030D-6E8A-4147-A177-3AD203B41FA5}">
                      <a16:colId xmlns:a16="http://schemas.microsoft.com/office/drawing/2014/main" val="457132115"/>
                    </a:ext>
                  </a:extLst>
                </a:gridCol>
                <a:gridCol w="492784">
                  <a:extLst>
                    <a:ext uri="{9D8B030D-6E8A-4147-A177-3AD203B41FA5}">
                      <a16:colId xmlns:a16="http://schemas.microsoft.com/office/drawing/2014/main" val="2829288969"/>
                    </a:ext>
                  </a:extLst>
                </a:gridCol>
                <a:gridCol w="492784">
                  <a:extLst>
                    <a:ext uri="{9D8B030D-6E8A-4147-A177-3AD203B41FA5}">
                      <a16:colId xmlns:a16="http://schemas.microsoft.com/office/drawing/2014/main" val="1391595262"/>
                    </a:ext>
                  </a:extLst>
                </a:gridCol>
                <a:gridCol w="492784">
                  <a:extLst>
                    <a:ext uri="{9D8B030D-6E8A-4147-A177-3AD203B41FA5}">
                      <a16:colId xmlns:a16="http://schemas.microsoft.com/office/drawing/2014/main" val="1140494885"/>
                    </a:ext>
                  </a:extLst>
                </a:gridCol>
                <a:gridCol w="492784">
                  <a:extLst>
                    <a:ext uri="{9D8B030D-6E8A-4147-A177-3AD203B41FA5}">
                      <a16:colId xmlns:a16="http://schemas.microsoft.com/office/drawing/2014/main" val="1206467547"/>
                    </a:ext>
                  </a:extLst>
                </a:gridCol>
                <a:gridCol w="492784">
                  <a:extLst>
                    <a:ext uri="{9D8B030D-6E8A-4147-A177-3AD203B41FA5}">
                      <a16:colId xmlns:a16="http://schemas.microsoft.com/office/drawing/2014/main" val="3481345390"/>
                    </a:ext>
                  </a:extLst>
                </a:gridCol>
                <a:gridCol w="492784">
                  <a:extLst>
                    <a:ext uri="{9D8B030D-6E8A-4147-A177-3AD203B41FA5}">
                      <a16:colId xmlns:a16="http://schemas.microsoft.com/office/drawing/2014/main" val="2118596199"/>
                    </a:ext>
                  </a:extLst>
                </a:gridCol>
                <a:gridCol w="492784">
                  <a:extLst>
                    <a:ext uri="{9D8B030D-6E8A-4147-A177-3AD203B41FA5}">
                      <a16:colId xmlns:a16="http://schemas.microsoft.com/office/drawing/2014/main" val="2377579523"/>
                    </a:ext>
                  </a:extLst>
                </a:gridCol>
                <a:gridCol w="492784">
                  <a:extLst>
                    <a:ext uri="{9D8B030D-6E8A-4147-A177-3AD203B41FA5}">
                      <a16:colId xmlns:a16="http://schemas.microsoft.com/office/drawing/2014/main" val="3678607489"/>
                    </a:ext>
                  </a:extLst>
                </a:gridCol>
                <a:gridCol w="492784">
                  <a:extLst>
                    <a:ext uri="{9D8B030D-6E8A-4147-A177-3AD203B41FA5}">
                      <a16:colId xmlns:a16="http://schemas.microsoft.com/office/drawing/2014/main" val="407182540"/>
                    </a:ext>
                  </a:extLst>
                </a:gridCol>
                <a:gridCol w="492784">
                  <a:extLst>
                    <a:ext uri="{9D8B030D-6E8A-4147-A177-3AD203B41FA5}">
                      <a16:colId xmlns:a16="http://schemas.microsoft.com/office/drawing/2014/main" val="2368489519"/>
                    </a:ext>
                  </a:extLst>
                </a:gridCol>
                <a:gridCol w="492784">
                  <a:extLst>
                    <a:ext uri="{9D8B030D-6E8A-4147-A177-3AD203B41FA5}">
                      <a16:colId xmlns:a16="http://schemas.microsoft.com/office/drawing/2014/main" val="2038318710"/>
                    </a:ext>
                  </a:extLst>
                </a:gridCol>
              </a:tblGrid>
              <a:tr h="1078512">
                <a:tc>
                  <a:txBody>
                    <a:bodyPr/>
                    <a:lstStyle/>
                    <a:p>
                      <a:pPr algn="l" fontAlgn="b"/>
                      <a:r>
                        <a:rPr lang="en-US" sz="400" u="none" strike="noStrike" dirty="0">
                          <a:effectLst/>
                        </a:rPr>
                        <a:t> </a:t>
                      </a:r>
                      <a:endParaRPr lang="en-US" sz="500" b="0" i="0" u="none" strike="noStrike" dirty="0">
                        <a:solidFill>
                          <a:srgbClr val="000000"/>
                        </a:solidFill>
                        <a:effectLst/>
                        <a:latin typeface="Calibri" panose="020F050202020403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l" fontAlgn="ctr"/>
                      <a:r>
                        <a:rPr lang="en-US" sz="400" u="none" strike="noStrike" dirty="0">
                          <a:effectLst/>
                        </a:rPr>
                        <a:t> </a:t>
                      </a:r>
                      <a:endParaRPr lang="en-US" sz="400" b="0"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191737311"/>
                  </a:ext>
                </a:extLst>
              </a:tr>
            </a:tbl>
          </a:graphicData>
        </a:graphic>
      </p:graphicFrame>
      <p:graphicFrame>
        <p:nvGraphicFramePr>
          <p:cNvPr id="46" name="Table 45">
            <a:extLst>
              <a:ext uri="{FF2B5EF4-FFF2-40B4-BE49-F238E27FC236}">
                <a16:creationId xmlns:a16="http://schemas.microsoft.com/office/drawing/2014/main" id="{1A88BC0C-3DDC-470B-BB0B-23DF64F9702E}"/>
              </a:ext>
            </a:extLst>
          </p:cNvPr>
          <p:cNvGraphicFramePr>
            <a:graphicFrameLocks noGrp="1"/>
          </p:cNvGraphicFramePr>
          <p:nvPr>
            <p:extLst>
              <p:ext uri="{D42A27DB-BD31-4B8C-83A1-F6EECF244321}">
                <p14:modId xmlns:p14="http://schemas.microsoft.com/office/powerpoint/2010/main" val="2204802940"/>
              </p:ext>
            </p:extLst>
          </p:nvPr>
        </p:nvGraphicFramePr>
        <p:xfrm>
          <a:off x="154090" y="904016"/>
          <a:ext cx="11861136" cy="274477"/>
        </p:xfrm>
        <a:graphic>
          <a:graphicData uri="http://schemas.openxmlformats.org/drawingml/2006/table">
            <a:tbl>
              <a:tblPr>
                <a:tableStyleId>{5C22544A-7EE6-4342-B048-85BDC9FD1C3A}</a:tableStyleId>
              </a:tblPr>
              <a:tblGrid>
                <a:gridCol w="494214">
                  <a:extLst>
                    <a:ext uri="{9D8B030D-6E8A-4147-A177-3AD203B41FA5}">
                      <a16:colId xmlns:a16="http://schemas.microsoft.com/office/drawing/2014/main" val="126599283"/>
                    </a:ext>
                  </a:extLst>
                </a:gridCol>
                <a:gridCol w="494214">
                  <a:extLst>
                    <a:ext uri="{9D8B030D-6E8A-4147-A177-3AD203B41FA5}">
                      <a16:colId xmlns:a16="http://schemas.microsoft.com/office/drawing/2014/main" val="320184891"/>
                    </a:ext>
                  </a:extLst>
                </a:gridCol>
                <a:gridCol w="494214">
                  <a:extLst>
                    <a:ext uri="{9D8B030D-6E8A-4147-A177-3AD203B41FA5}">
                      <a16:colId xmlns:a16="http://schemas.microsoft.com/office/drawing/2014/main" val="1562338507"/>
                    </a:ext>
                  </a:extLst>
                </a:gridCol>
                <a:gridCol w="494214">
                  <a:extLst>
                    <a:ext uri="{9D8B030D-6E8A-4147-A177-3AD203B41FA5}">
                      <a16:colId xmlns:a16="http://schemas.microsoft.com/office/drawing/2014/main" val="206969088"/>
                    </a:ext>
                  </a:extLst>
                </a:gridCol>
                <a:gridCol w="494214">
                  <a:extLst>
                    <a:ext uri="{9D8B030D-6E8A-4147-A177-3AD203B41FA5}">
                      <a16:colId xmlns:a16="http://schemas.microsoft.com/office/drawing/2014/main" val="101070084"/>
                    </a:ext>
                  </a:extLst>
                </a:gridCol>
                <a:gridCol w="494214">
                  <a:extLst>
                    <a:ext uri="{9D8B030D-6E8A-4147-A177-3AD203B41FA5}">
                      <a16:colId xmlns:a16="http://schemas.microsoft.com/office/drawing/2014/main" val="2431645206"/>
                    </a:ext>
                  </a:extLst>
                </a:gridCol>
                <a:gridCol w="494214">
                  <a:extLst>
                    <a:ext uri="{9D8B030D-6E8A-4147-A177-3AD203B41FA5}">
                      <a16:colId xmlns:a16="http://schemas.microsoft.com/office/drawing/2014/main" val="2683013771"/>
                    </a:ext>
                  </a:extLst>
                </a:gridCol>
                <a:gridCol w="494214">
                  <a:extLst>
                    <a:ext uri="{9D8B030D-6E8A-4147-A177-3AD203B41FA5}">
                      <a16:colId xmlns:a16="http://schemas.microsoft.com/office/drawing/2014/main" val="75156158"/>
                    </a:ext>
                  </a:extLst>
                </a:gridCol>
                <a:gridCol w="494214">
                  <a:extLst>
                    <a:ext uri="{9D8B030D-6E8A-4147-A177-3AD203B41FA5}">
                      <a16:colId xmlns:a16="http://schemas.microsoft.com/office/drawing/2014/main" val="2817308562"/>
                    </a:ext>
                  </a:extLst>
                </a:gridCol>
                <a:gridCol w="494214">
                  <a:extLst>
                    <a:ext uri="{9D8B030D-6E8A-4147-A177-3AD203B41FA5}">
                      <a16:colId xmlns:a16="http://schemas.microsoft.com/office/drawing/2014/main" val="3174672734"/>
                    </a:ext>
                  </a:extLst>
                </a:gridCol>
                <a:gridCol w="494214">
                  <a:extLst>
                    <a:ext uri="{9D8B030D-6E8A-4147-A177-3AD203B41FA5}">
                      <a16:colId xmlns:a16="http://schemas.microsoft.com/office/drawing/2014/main" val="4031480030"/>
                    </a:ext>
                  </a:extLst>
                </a:gridCol>
                <a:gridCol w="494214">
                  <a:extLst>
                    <a:ext uri="{9D8B030D-6E8A-4147-A177-3AD203B41FA5}">
                      <a16:colId xmlns:a16="http://schemas.microsoft.com/office/drawing/2014/main" val="391481388"/>
                    </a:ext>
                  </a:extLst>
                </a:gridCol>
                <a:gridCol w="494214">
                  <a:extLst>
                    <a:ext uri="{9D8B030D-6E8A-4147-A177-3AD203B41FA5}">
                      <a16:colId xmlns:a16="http://schemas.microsoft.com/office/drawing/2014/main" val="3321140765"/>
                    </a:ext>
                  </a:extLst>
                </a:gridCol>
                <a:gridCol w="494214">
                  <a:extLst>
                    <a:ext uri="{9D8B030D-6E8A-4147-A177-3AD203B41FA5}">
                      <a16:colId xmlns:a16="http://schemas.microsoft.com/office/drawing/2014/main" val="3472272240"/>
                    </a:ext>
                  </a:extLst>
                </a:gridCol>
                <a:gridCol w="494214">
                  <a:extLst>
                    <a:ext uri="{9D8B030D-6E8A-4147-A177-3AD203B41FA5}">
                      <a16:colId xmlns:a16="http://schemas.microsoft.com/office/drawing/2014/main" val="179791436"/>
                    </a:ext>
                  </a:extLst>
                </a:gridCol>
                <a:gridCol w="494214">
                  <a:extLst>
                    <a:ext uri="{9D8B030D-6E8A-4147-A177-3AD203B41FA5}">
                      <a16:colId xmlns:a16="http://schemas.microsoft.com/office/drawing/2014/main" val="2666088385"/>
                    </a:ext>
                  </a:extLst>
                </a:gridCol>
                <a:gridCol w="494214">
                  <a:extLst>
                    <a:ext uri="{9D8B030D-6E8A-4147-A177-3AD203B41FA5}">
                      <a16:colId xmlns:a16="http://schemas.microsoft.com/office/drawing/2014/main" val="4282463185"/>
                    </a:ext>
                  </a:extLst>
                </a:gridCol>
                <a:gridCol w="494214">
                  <a:extLst>
                    <a:ext uri="{9D8B030D-6E8A-4147-A177-3AD203B41FA5}">
                      <a16:colId xmlns:a16="http://schemas.microsoft.com/office/drawing/2014/main" val="2661793791"/>
                    </a:ext>
                  </a:extLst>
                </a:gridCol>
                <a:gridCol w="494214">
                  <a:extLst>
                    <a:ext uri="{9D8B030D-6E8A-4147-A177-3AD203B41FA5}">
                      <a16:colId xmlns:a16="http://schemas.microsoft.com/office/drawing/2014/main" val="1763621297"/>
                    </a:ext>
                  </a:extLst>
                </a:gridCol>
                <a:gridCol w="494214">
                  <a:extLst>
                    <a:ext uri="{9D8B030D-6E8A-4147-A177-3AD203B41FA5}">
                      <a16:colId xmlns:a16="http://schemas.microsoft.com/office/drawing/2014/main" val="847098497"/>
                    </a:ext>
                  </a:extLst>
                </a:gridCol>
                <a:gridCol w="494214">
                  <a:extLst>
                    <a:ext uri="{9D8B030D-6E8A-4147-A177-3AD203B41FA5}">
                      <a16:colId xmlns:a16="http://schemas.microsoft.com/office/drawing/2014/main" val="1497190205"/>
                    </a:ext>
                  </a:extLst>
                </a:gridCol>
                <a:gridCol w="494214">
                  <a:extLst>
                    <a:ext uri="{9D8B030D-6E8A-4147-A177-3AD203B41FA5}">
                      <a16:colId xmlns:a16="http://schemas.microsoft.com/office/drawing/2014/main" val="2745392235"/>
                    </a:ext>
                  </a:extLst>
                </a:gridCol>
                <a:gridCol w="494214">
                  <a:extLst>
                    <a:ext uri="{9D8B030D-6E8A-4147-A177-3AD203B41FA5}">
                      <a16:colId xmlns:a16="http://schemas.microsoft.com/office/drawing/2014/main" val="3789961939"/>
                    </a:ext>
                  </a:extLst>
                </a:gridCol>
                <a:gridCol w="494214">
                  <a:extLst>
                    <a:ext uri="{9D8B030D-6E8A-4147-A177-3AD203B41FA5}">
                      <a16:colId xmlns:a16="http://schemas.microsoft.com/office/drawing/2014/main" val="2685383438"/>
                    </a:ext>
                  </a:extLst>
                </a:gridCol>
              </a:tblGrid>
              <a:tr h="274477">
                <a:tc>
                  <a:txBody>
                    <a:bodyPr/>
                    <a:lstStyle/>
                    <a:p>
                      <a:pPr algn="ctr" fontAlgn="b"/>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JUL</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SEP</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NOV</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DEC</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JAN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lumMod val="90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MAY</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tc>
                  <a:txBody>
                    <a:bodyPr/>
                    <a:lstStyle/>
                    <a:p>
                      <a:pPr algn="ctr" fontAlgn="ctr"/>
                      <a:r>
                        <a:rPr lang="en-US" sz="900" u="none" strike="noStrike" dirty="0">
                          <a:effectLst/>
                          <a:latin typeface="Century Gothic" panose="020B0502020202020204" pitchFamily="34" charset="0"/>
                        </a:rPr>
                        <a:t>JUN</a:t>
                      </a:r>
                      <a:endParaRPr lang="en-US" sz="900" b="1" i="0" u="none" strike="noStrike" dirty="0">
                        <a:solidFill>
                          <a:srgbClr val="000000"/>
                        </a:solidFill>
                        <a:effectLst/>
                        <a:latin typeface="Century Gothic" panose="020B0502020202020204" pitchFamily="34" charset="0"/>
                      </a:endParaRPr>
                    </a:p>
                  </a:txBody>
                  <a:tcPr marL="0" marR="0" marT="0" marB="0" anchor="ctr">
                    <a:solidFill>
                      <a:schemeClr val="bg2"/>
                    </a:solidFill>
                  </a:tcPr>
                </a:tc>
                <a:extLst>
                  <a:ext uri="{0D108BD9-81ED-4DB2-BD59-A6C34878D82A}">
                    <a16:rowId xmlns:a16="http://schemas.microsoft.com/office/drawing/2014/main" val="771527644"/>
                  </a:ext>
                </a:extLst>
              </a:tr>
            </a:tbl>
          </a:graphicData>
        </a:graphic>
      </p:graphicFrame>
      <p:sp>
        <p:nvSpPr>
          <p:cNvPr id="48" name="TextBox 47">
            <a:extLst>
              <a:ext uri="{FF2B5EF4-FFF2-40B4-BE49-F238E27FC236}">
                <a16:creationId xmlns:a16="http://schemas.microsoft.com/office/drawing/2014/main" id="{096959EC-B692-4FAB-9317-4935DBAAAB59}"/>
              </a:ext>
            </a:extLst>
          </p:cNvPr>
          <p:cNvSpPr txBox="1"/>
          <p:nvPr/>
        </p:nvSpPr>
        <p:spPr>
          <a:xfrm>
            <a:off x="102435" y="1210499"/>
            <a:ext cx="6530215" cy="246221"/>
          </a:xfrm>
          <a:prstGeom prst="rect">
            <a:avLst/>
          </a:prstGeom>
          <a:noFill/>
        </p:spPr>
        <p:txBody>
          <a:bodyPr wrap="square" rtlCol="0">
            <a:spAutoFit/>
          </a:bodyPr>
          <a:lstStyle/>
          <a:p>
            <a:r>
              <a:rPr lang="en-US" sz="1000" b="1" dirty="0">
                <a:latin typeface="Century Gothic" panose="020B0502020202020204" pitchFamily="34" charset="0"/>
              </a:rPr>
              <a:t>INTERFACE INNOVATORS: Focus on user interface (UI) design and improvements.</a:t>
            </a:r>
          </a:p>
        </p:txBody>
      </p:sp>
      <p:sp>
        <p:nvSpPr>
          <p:cNvPr id="123" name="TextBox 122">
            <a:extLst>
              <a:ext uri="{FF2B5EF4-FFF2-40B4-BE49-F238E27FC236}">
                <a16:creationId xmlns:a16="http://schemas.microsoft.com/office/drawing/2014/main" id="{21FB2567-3090-4C56-B692-A67D5559E89F}"/>
              </a:ext>
            </a:extLst>
          </p:cNvPr>
          <p:cNvSpPr txBox="1"/>
          <p:nvPr/>
        </p:nvSpPr>
        <p:spPr>
          <a:xfrm>
            <a:off x="93621" y="2566884"/>
            <a:ext cx="11887038" cy="246221"/>
          </a:xfrm>
          <a:prstGeom prst="rect">
            <a:avLst/>
          </a:prstGeom>
          <a:noFill/>
        </p:spPr>
        <p:txBody>
          <a:bodyPr wrap="square" rtlCol="0">
            <a:spAutoFit/>
          </a:bodyPr>
          <a:lstStyle/>
          <a:p>
            <a:r>
              <a:rPr lang="en-US" sz="1000" b="1" dirty="0">
                <a:latin typeface="Century Gothic" panose="020B0502020202020204" pitchFamily="34" charset="0"/>
              </a:rPr>
              <a:t>BACKEND BUILDERS: Handle server-side functions and database management.</a:t>
            </a:r>
          </a:p>
        </p:txBody>
      </p:sp>
      <p:sp>
        <p:nvSpPr>
          <p:cNvPr id="125" name="TextBox 124">
            <a:extLst>
              <a:ext uri="{FF2B5EF4-FFF2-40B4-BE49-F238E27FC236}">
                <a16:creationId xmlns:a16="http://schemas.microsoft.com/office/drawing/2014/main" id="{D38F87CE-0A68-412D-B023-1BEC0122198B}"/>
              </a:ext>
            </a:extLst>
          </p:cNvPr>
          <p:cNvSpPr txBox="1"/>
          <p:nvPr/>
        </p:nvSpPr>
        <p:spPr>
          <a:xfrm>
            <a:off x="111028" y="3977968"/>
            <a:ext cx="11887038" cy="246221"/>
          </a:xfrm>
          <a:prstGeom prst="rect">
            <a:avLst/>
          </a:prstGeom>
          <a:noFill/>
        </p:spPr>
        <p:txBody>
          <a:bodyPr wrap="square" rtlCol="0">
            <a:spAutoFit/>
          </a:bodyPr>
          <a:lstStyle/>
          <a:p>
            <a:r>
              <a:rPr lang="en-US" sz="1000" b="1" dirty="0">
                <a:latin typeface="Century Gothic" panose="020B0502020202020204" pitchFamily="34" charset="0"/>
              </a:rPr>
              <a:t>INTEGRATION ENGINEERS: Ensure seamless integration of new software modules.</a:t>
            </a:r>
          </a:p>
        </p:txBody>
      </p:sp>
      <p:sp>
        <p:nvSpPr>
          <p:cNvPr id="129" name="TextBox 128">
            <a:extLst>
              <a:ext uri="{FF2B5EF4-FFF2-40B4-BE49-F238E27FC236}">
                <a16:creationId xmlns:a16="http://schemas.microsoft.com/office/drawing/2014/main" id="{7DAB43D3-6299-49B9-B8FB-03C25B8CF8CB}"/>
              </a:ext>
            </a:extLst>
          </p:cNvPr>
          <p:cNvSpPr txBox="1"/>
          <p:nvPr/>
        </p:nvSpPr>
        <p:spPr>
          <a:xfrm>
            <a:off x="93621" y="5352214"/>
            <a:ext cx="11873532" cy="246221"/>
          </a:xfrm>
          <a:prstGeom prst="rect">
            <a:avLst/>
          </a:prstGeom>
          <a:noFill/>
        </p:spPr>
        <p:txBody>
          <a:bodyPr wrap="square" rtlCol="0">
            <a:spAutoFit/>
          </a:bodyPr>
          <a:lstStyle/>
          <a:p>
            <a:r>
              <a:rPr lang="en-US" sz="1000" b="1" dirty="0">
                <a:latin typeface="Century Gothic" panose="020B0502020202020204" pitchFamily="34" charset="0"/>
              </a:rPr>
              <a:t>QUALITY TESTERS: Conduct quality assurance testing.</a:t>
            </a:r>
          </a:p>
        </p:txBody>
      </p:sp>
      <p:sp>
        <p:nvSpPr>
          <p:cNvPr id="131" name="TextBox 130">
            <a:extLst>
              <a:ext uri="{FF2B5EF4-FFF2-40B4-BE49-F238E27FC236}">
                <a16:creationId xmlns:a16="http://schemas.microsoft.com/office/drawing/2014/main" id="{0D1E4E2D-9B79-44B2-BB4E-AA26FF44F4B6}"/>
              </a:ext>
            </a:extLst>
          </p:cNvPr>
          <p:cNvSpPr txBox="1"/>
          <p:nvPr/>
        </p:nvSpPr>
        <p:spPr>
          <a:xfrm>
            <a:off x="111028" y="644874"/>
            <a:ext cx="2046515" cy="246221"/>
          </a:xfrm>
          <a:prstGeom prst="rect">
            <a:avLst/>
          </a:prstGeom>
          <a:noFill/>
        </p:spPr>
        <p:txBody>
          <a:bodyPr wrap="square" rtlCol="0">
            <a:spAutoFit/>
          </a:bodyPr>
          <a:lstStyle/>
          <a:p>
            <a:r>
              <a:rPr lang="en-US" sz="1000" dirty="0">
                <a:latin typeface="Century Gothic" panose="020B0502020202020204" pitchFamily="34" charset="0"/>
              </a:rPr>
              <a:t>SPRINT 1</a:t>
            </a:r>
          </a:p>
        </p:txBody>
      </p:sp>
      <p:sp>
        <p:nvSpPr>
          <p:cNvPr id="132" name="TextBox 131">
            <a:extLst>
              <a:ext uri="{FF2B5EF4-FFF2-40B4-BE49-F238E27FC236}">
                <a16:creationId xmlns:a16="http://schemas.microsoft.com/office/drawing/2014/main" id="{2AE106CB-87B3-4F66-AB2F-E17F54ED3F77}"/>
              </a:ext>
            </a:extLst>
          </p:cNvPr>
          <p:cNvSpPr txBox="1"/>
          <p:nvPr/>
        </p:nvSpPr>
        <p:spPr>
          <a:xfrm>
            <a:off x="3119699" y="644688"/>
            <a:ext cx="2046515" cy="246221"/>
          </a:xfrm>
          <a:prstGeom prst="rect">
            <a:avLst/>
          </a:prstGeom>
          <a:noFill/>
        </p:spPr>
        <p:txBody>
          <a:bodyPr wrap="square" rtlCol="0">
            <a:spAutoFit/>
          </a:bodyPr>
          <a:lstStyle/>
          <a:p>
            <a:r>
              <a:rPr lang="en-US" sz="1000" dirty="0">
                <a:latin typeface="Century Gothic" panose="020B0502020202020204" pitchFamily="34" charset="0"/>
              </a:rPr>
              <a:t>SPRINT 3</a:t>
            </a:r>
          </a:p>
        </p:txBody>
      </p:sp>
      <p:sp>
        <p:nvSpPr>
          <p:cNvPr id="133" name="TextBox 132">
            <a:extLst>
              <a:ext uri="{FF2B5EF4-FFF2-40B4-BE49-F238E27FC236}">
                <a16:creationId xmlns:a16="http://schemas.microsoft.com/office/drawing/2014/main" id="{9428A5CA-ED56-44A1-864B-FB0039191E1E}"/>
              </a:ext>
            </a:extLst>
          </p:cNvPr>
          <p:cNvSpPr txBox="1"/>
          <p:nvPr/>
        </p:nvSpPr>
        <p:spPr>
          <a:xfrm>
            <a:off x="1568354" y="650824"/>
            <a:ext cx="2046515" cy="246221"/>
          </a:xfrm>
          <a:prstGeom prst="rect">
            <a:avLst/>
          </a:prstGeom>
          <a:noFill/>
        </p:spPr>
        <p:txBody>
          <a:bodyPr wrap="square" rtlCol="0">
            <a:spAutoFit/>
          </a:bodyPr>
          <a:lstStyle/>
          <a:p>
            <a:r>
              <a:rPr lang="en-US" sz="1000" dirty="0">
                <a:latin typeface="Century Gothic" panose="020B0502020202020204" pitchFamily="34" charset="0"/>
              </a:rPr>
              <a:t>SPRINT 2</a:t>
            </a:r>
          </a:p>
        </p:txBody>
      </p:sp>
      <p:sp>
        <p:nvSpPr>
          <p:cNvPr id="134" name="TextBox 133">
            <a:extLst>
              <a:ext uri="{FF2B5EF4-FFF2-40B4-BE49-F238E27FC236}">
                <a16:creationId xmlns:a16="http://schemas.microsoft.com/office/drawing/2014/main" id="{22BE990B-EAFB-4343-A6AB-ABC7663F0980}"/>
              </a:ext>
            </a:extLst>
          </p:cNvPr>
          <p:cNvSpPr txBox="1"/>
          <p:nvPr/>
        </p:nvSpPr>
        <p:spPr>
          <a:xfrm>
            <a:off x="4586135" y="643656"/>
            <a:ext cx="2046515" cy="246221"/>
          </a:xfrm>
          <a:prstGeom prst="rect">
            <a:avLst/>
          </a:prstGeom>
          <a:noFill/>
        </p:spPr>
        <p:txBody>
          <a:bodyPr wrap="square" rtlCol="0">
            <a:spAutoFit/>
          </a:bodyPr>
          <a:lstStyle/>
          <a:p>
            <a:r>
              <a:rPr lang="en-US" sz="1000" dirty="0">
                <a:latin typeface="Century Gothic" panose="020B0502020202020204" pitchFamily="34" charset="0"/>
              </a:rPr>
              <a:t>SPRINT 4</a:t>
            </a:r>
          </a:p>
        </p:txBody>
      </p:sp>
      <p:sp>
        <p:nvSpPr>
          <p:cNvPr id="135" name="TextBox 134">
            <a:extLst>
              <a:ext uri="{FF2B5EF4-FFF2-40B4-BE49-F238E27FC236}">
                <a16:creationId xmlns:a16="http://schemas.microsoft.com/office/drawing/2014/main" id="{820DD183-127D-477B-B8EB-768098D7F04D}"/>
              </a:ext>
            </a:extLst>
          </p:cNvPr>
          <p:cNvSpPr txBox="1"/>
          <p:nvPr/>
        </p:nvSpPr>
        <p:spPr>
          <a:xfrm>
            <a:off x="6126884" y="622921"/>
            <a:ext cx="1411312" cy="246221"/>
          </a:xfrm>
          <a:prstGeom prst="rect">
            <a:avLst/>
          </a:prstGeom>
          <a:noFill/>
        </p:spPr>
        <p:txBody>
          <a:bodyPr wrap="square" rtlCol="0">
            <a:spAutoFit/>
          </a:bodyPr>
          <a:lstStyle/>
          <a:p>
            <a:r>
              <a:rPr lang="en-US" sz="1000" dirty="0">
                <a:latin typeface="Century Gothic" panose="020B0502020202020204" pitchFamily="34" charset="0"/>
              </a:rPr>
              <a:t>SPRINT 5</a:t>
            </a:r>
          </a:p>
        </p:txBody>
      </p:sp>
      <p:sp>
        <p:nvSpPr>
          <p:cNvPr id="137" name="Rounded Rectangle 23">
            <a:extLst>
              <a:ext uri="{FF2B5EF4-FFF2-40B4-BE49-F238E27FC236}">
                <a16:creationId xmlns:a16="http://schemas.microsoft.com/office/drawing/2014/main" id="{45F5BF29-3CB7-ED46-8FDD-94ECA034C5ED}"/>
              </a:ext>
            </a:extLst>
          </p:cNvPr>
          <p:cNvSpPr/>
          <p:nvPr/>
        </p:nvSpPr>
        <p:spPr>
          <a:xfrm>
            <a:off x="3175604" y="6145678"/>
            <a:ext cx="2300421" cy="407878"/>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Track bugs and coordinate fixes with developers.</a:t>
            </a:r>
          </a:p>
        </p:txBody>
      </p:sp>
      <p:sp>
        <p:nvSpPr>
          <p:cNvPr id="138" name="Rounded Rectangle 24">
            <a:extLst>
              <a:ext uri="{FF2B5EF4-FFF2-40B4-BE49-F238E27FC236}">
                <a16:creationId xmlns:a16="http://schemas.microsoft.com/office/drawing/2014/main" id="{0577E296-31FF-5043-BB37-385A0FED4F1C}"/>
              </a:ext>
            </a:extLst>
          </p:cNvPr>
          <p:cNvSpPr/>
          <p:nvPr/>
        </p:nvSpPr>
        <p:spPr>
          <a:xfrm>
            <a:off x="5071742" y="5920801"/>
            <a:ext cx="5267719" cy="172501"/>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Validate user feedback integration into the software improvements.</a:t>
            </a:r>
          </a:p>
        </p:txBody>
      </p:sp>
      <p:sp>
        <p:nvSpPr>
          <p:cNvPr id="139" name="Rounded Rectangle 25">
            <a:extLst>
              <a:ext uri="{FF2B5EF4-FFF2-40B4-BE49-F238E27FC236}">
                <a16:creationId xmlns:a16="http://schemas.microsoft.com/office/drawing/2014/main" id="{1A4A44BE-CCDF-0646-B9DD-F24173205ED1}"/>
              </a:ext>
            </a:extLst>
          </p:cNvPr>
          <p:cNvSpPr/>
          <p:nvPr/>
        </p:nvSpPr>
        <p:spPr>
          <a:xfrm>
            <a:off x="5814003" y="6145678"/>
            <a:ext cx="4525460" cy="17250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Ensure that software releases comply with regulations.</a:t>
            </a:r>
          </a:p>
        </p:txBody>
      </p:sp>
      <p:sp>
        <p:nvSpPr>
          <p:cNvPr id="140" name="Rounded Rectangle 26">
            <a:extLst>
              <a:ext uri="{FF2B5EF4-FFF2-40B4-BE49-F238E27FC236}">
                <a16:creationId xmlns:a16="http://schemas.microsoft.com/office/drawing/2014/main" id="{BFA77259-F269-1F4F-8A7C-B3428A16C76E}"/>
              </a:ext>
            </a:extLst>
          </p:cNvPr>
          <p:cNvSpPr/>
          <p:nvPr/>
        </p:nvSpPr>
        <p:spPr>
          <a:xfrm>
            <a:off x="206281" y="5645266"/>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Develop comprehensive test plans for the new features.</a:t>
            </a:r>
          </a:p>
        </p:txBody>
      </p:sp>
      <p:sp>
        <p:nvSpPr>
          <p:cNvPr id="142" name="Rounded Rectangle 20">
            <a:extLst>
              <a:ext uri="{FF2B5EF4-FFF2-40B4-BE49-F238E27FC236}">
                <a16:creationId xmlns:a16="http://schemas.microsoft.com/office/drawing/2014/main" id="{B213C206-617F-B34A-81CF-3AA7C6B317A0}"/>
              </a:ext>
            </a:extLst>
          </p:cNvPr>
          <p:cNvSpPr/>
          <p:nvPr/>
        </p:nvSpPr>
        <p:spPr>
          <a:xfrm>
            <a:off x="251071" y="4269119"/>
            <a:ext cx="2270637" cy="535852"/>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Integrate new firmware updates for charging stations.</a:t>
            </a:r>
          </a:p>
        </p:txBody>
      </p:sp>
      <p:sp>
        <p:nvSpPr>
          <p:cNvPr id="143" name="Rounded Rectangle 21">
            <a:extLst>
              <a:ext uri="{FF2B5EF4-FFF2-40B4-BE49-F238E27FC236}">
                <a16:creationId xmlns:a16="http://schemas.microsoft.com/office/drawing/2014/main" id="{68EB49AC-C9E8-EF42-8900-EE5D30F0E18E}"/>
              </a:ext>
            </a:extLst>
          </p:cNvPr>
          <p:cNvSpPr/>
          <p:nvPr/>
        </p:nvSpPr>
        <p:spPr>
          <a:xfrm>
            <a:off x="4613933" y="4323055"/>
            <a:ext cx="2924263" cy="291400"/>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Automate deployment processes using CI/CD pipelines.</a:t>
            </a:r>
          </a:p>
        </p:txBody>
      </p:sp>
      <p:sp>
        <p:nvSpPr>
          <p:cNvPr id="144" name="Rounded Rectangle 32">
            <a:extLst>
              <a:ext uri="{FF2B5EF4-FFF2-40B4-BE49-F238E27FC236}">
                <a16:creationId xmlns:a16="http://schemas.microsoft.com/office/drawing/2014/main" id="{4ACE880C-C319-C742-91B9-EF02C7F7895D}"/>
              </a:ext>
            </a:extLst>
          </p:cNvPr>
          <p:cNvSpPr/>
          <p:nvPr/>
        </p:nvSpPr>
        <p:spPr>
          <a:xfrm>
            <a:off x="2585147" y="4303366"/>
            <a:ext cx="1954530" cy="729269"/>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Ensure compatibility of new software with existing hardware.</a:t>
            </a:r>
          </a:p>
        </p:txBody>
      </p:sp>
      <p:sp>
        <p:nvSpPr>
          <p:cNvPr id="145" name="Rounded Rectangle 16">
            <a:extLst>
              <a:ext uri="{FF2B5EF4-FFF2-40B4-BE49-F238E27FC236}">
                <a16:creationId xmlns:a16="http://schemas.microsoft.com/office/drawing/2014/main" id="{C1DBF682-1086-E84E-BF26-B95DE492FD62}"/>
              </a:ext>
            </a:extLst>
          </p:cNvPr>
          <p:cNvSpPr/>
          <p:nvPr/>
        </p:nvSpPr>
        <p:spPr>
          <a:xfrm>
            <a:off x="2383213" y="2819973"/>
            <a:ext cx="6366510" cy="18636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Enhance data encryption methods.</a:t>
            </a:r>
          </a:p>
        </p:txBody>
      </p:sp>
      <p:sp>
        <p:nvSpPr>
          <p:cNvPr id="146" name="Rounded Rectangle 17">
            <a:extLst>
              <a:ext uri="{FF2B5EF4-FFF2-40B4-BE49-F238E27FC236}">
                <a16:creationId xmlns:a16="http://schemas.microsoft.com/office/drawing/2014/main" id="{79664B62-5A0F-7E44-BF2B-CA4A67CE97F4}"/>
              </a:ext>
            </a:extLst>
          </p:cNvPr>
          <p:cNvSpPr/>
          <p:nvPr/>
        </p:nvSpPr>
        <p:spPr>
          <a:xfrm>
            <a:off x="3547168" y="3460054"/>
            <a:ext cx="3330786" cy="146154"/>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Scale backend systems to support increased user load.</a:t>
            </a:r>
          </a:p>
        </p:txBody>
      </p:sp>
      <p:sp>
        <p:nvSpPr>
          <p:cNvPr id="147" name="Rounded Rectangle 18">
            <a:extLst>
              <a:ext uri="{FF2B5EF4-FFF2-40B4-BE49-F238E27FC236}">
                <a16:creationId xmlns:a16="http://schemas.microsoft.com/office/drawing/2014/main" id="{6ACB3173-54E7-2249-BC2A-97F1438999D3}"/>
              </a:ext>
            </a:extLst>
          </p:cNvPr>
          <p:cNvSpPr/>
          <p:nvPr/>
        </p:nvSpPr>
        <p:spPr>
          <a:xfrm>
            <a:off x="3622833" y="3665099"/>
            <a:ext cx="3670195" cy="195647"/>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Integrate third-party services for payment processing.</a:t>
            </a:r>
          </a:p>
        </p:txBody>
      </p:sp>
      <p:sp>
        <p:nvSpPr>
          <p:cNvPr id="148" name="Rounded Rectangle 30">
            <a:extLst>
              <a:ext uri="{FF2B5EF4-FFF2-40B4-BE49-F238E27FC236}">
                <a16:creationId xmlns:a16="http://schemas.microsoft.com/office/drawing/2014/main" id="{0B7B20AC-F97A-084D-B612-F9C7DE74F8A2}"/>
              </a:ext>
            </a:extLst>
          </p:cNvPr>
          <p:cNvSpPr/>
          <p:nvPr/>
        </p:nvSpPr>
        <p:spPr>
          <a:xfrm>
            <a:off x="7544140" y="3486044"/>
            <a:ext cx="3486524" cy="22579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Deploy updates to production environments.</a:t>
            </a:r>
          </a:p>
        </p:txBody>
      </p:sp>
      <p:sp>
        <p:nvSpPr>
          <p:cNvPr id="149" name="Rounded Rectangle 12">
            <a:extLst>
              <a:ext uri="{FF2B5EF4-FFF2-40B4-BE49-F238E27FC236}">
                <a16:creationId xmlns:a16="http://schemas.microsoft.com/office/drawing/2014/main" id="{6769D3F1-B7C6-9D4B-8AA1-88D83569F980}"/>
              </a:ext>
            </a:extLst>
          </p:cNvPr>
          <p:cNvSpPr/>
          <p:nvPr/>
        </p:nvSpPr>
        <p:spPr>
          <a:xfrm>
            <a:off x="163799" y="1482258"/>
            <a:ext cx="1793875" cy="447838"/>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Design the UI for the new dashboard.</a:t>
            </a:r>
          </a:p>
        </p:txBody>
      </p:sp>
      <p:sp>
        <p:nvSpPr>
          <p:cNvPr id="150" name="Rounded Rectangle 13">
            <a:extLst>
              <a:ext uri="{FF2B5EF4-FFF2-40B4-BE49-F238E27FC236}">
                <a16:creationId xmlns:a16="http://schemas.microsoft.com/office/drawing/2014/main" id="{FC8CF580-20B1-194B-BDEC-541CC2B3EC4C}"/>
              </a:ext>
            </a:extLst>
          </p:cNvPr>
          <p:cNvSpPr/>
          <p:nvPr/>
        </p:nvSpPr>
        <p:spPr>
          <a:xfrm>
            <a:off x="2133569" y="1482258"/>
            <a:ext cx="983615" cy="790472"/>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Implement responsive design for mobile apps.</a:t>
            </a:r>
          </a:p>
        </p:txBody>
      </p:sp>
      <p:sp>
        <p:nvSpPr>
          <p:cNvPr id="151" name="Rounded Rectangle 14">
            <a:extLst>
              <a:ext uri="{FF2B5EF4-FFF2-40B4-BE49-F238E27FC236}">
                <a16:creationId xmlns:a16="http://schemas.microsoft.com/office/drawing/2014/main" id="{87769A52-A447-3040-9FEA-C7D29C72699C}"/>
              </a:ext>
            </a:extLst>
          </p:cNvPr>
          <p:cNvSpPr/>
          <p:nvPr/>
        </p:nvSpPr>
        <p:spPr>
          <a:xfrm>
            <a:off x="6255804" y="3164592"/>
            <a:ext cx="3131821" cy="1957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Optimize database queries for performance.</a:t>
            </a:r>
          </a:p>
        </p:txBody>
      </p:sp>
      <p:sp>
        <p:nvSpPr>
          <p:cNvPr id="152" name="Rounded Rectangle 15">
            <a:extLst>
              <a:ext uri="{FF2B5EF4-FFF2-40B4-BE49-F238E27FC236}">
                <a16:creationId xmlns:a16="http://schemas.microsoft.com/office/drawing/2014/main" id="{60572C2C-A51A-864F-876E-FABD7E3805F7}"/>
              </a:ext>
            </a:extLst>
          </p:cNvPr>
          <p:cNvSpPr/>
          <p:nvPr/>
        </p:nvSpPr>
        <p:spPr>
          <a:xfrm>
            <a:off x="7124169" y="1490816"/>
            <a:ext cx="4454678" cy="260564"/>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 Finalize and release the UI to production.</a:t>
            </a:r>
          </a:p>
        </p:txBody>
      </p:sp>
      <p:sp>
        <p:nvSpPr>
          <p:cNvPr id="153" name="Rounded Rectangle 19">
            <a:extLst>
              <a:ext uri="{FF2B5EF4-FFF2-40B4-BE49-F238E27FC236}">
                <a16:creationId xmlns:a16="http://schemas.microsoft.com/office/drawing/2014/main" id="{067ABB2B-6423-5249-8CEB-B20258D1A8E0}"/>
              </a:ext>
            </a:extLst>
          </p:cNvPr>
          <p:cNvSpPr/>
          <p:nvPr/>
        </p:nvSpPr>
        <p:spPr>
          <a:xfrm>
            <a:off x="3175604" y="1481848"/>
            <a:ext cx="3855834" cy="196289"/>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Conduct A/B testing on UI elements.</a:t>
            </a:r>
          </a:p>
        </p:txBody>
      </p:sp>
      <p:sp>
        <p:nvSpPr>
          <p:cNvPr id="154" name="Rounded Rectangle 29">
            <a:extLst>
              <a:ext uri="{FF2B5EF4-FFF2-40B4-BE49-F238E27FC236}">
                <a16:creationId xmlns:a16="http://schemas.microsoft.com/office/drawing/2014/main" id="{64A22C00-C32F-6545-B7D3-A1D4C083B8A7}"/>
              </a:ext>
            </a:extLst>
          </p:cNvPr>
          <p:cNvSpPr/>
          <p:nvPr/>
        </p:nvSpPr>
        <p:spPr>
          <a:xfrm>
            <a:off x="3190138" y="2197849"/>
            <a:ext cx="2990924" cy="199177"/>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Prototype new UI models for better accessibility.</a:t>
            </a:r>
          </a:p>
        </p:txBody>
      </p:sp>
      <p:sp>
        <p:nvSpPr>
          <p:cNvPr id="155" name="Rounded Rectangle 31">
            <a:extLst>
              <a:ext uri="{FF2B5EF4-FFF2-40B4-BE49-F238E27FC236}">
                <a16:creationId xmlns:a16="http://schemas.microsoft.com/office/drawing/2014/main" id="{1FB2EA0C-093E-FC40-B2BA-C04A7973FAAB}"/>
              </a:ext>
            </a:extLst>
          </p:cNvPr>
          <p:cNvSpPr/>
          <p:nvPr/>
        </p:nvSpPr>
        <p:spPr>
          <a:xfrm>
            <a:off x="7125304" y="1771791"/>
            <a:ext cx="3815080" cy="19575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Refine dashboard widgets based on user feedback.</a:t>
            </a:r>
          </a:p>
        </p:txBody>
      </p:sp>
      <p:grpSp>
        <p:nvGrpSpPr>
          <p:cNvPr id="110" name="Group 109">
            <a:extLst>
              <a:ext uri="{FF2B5EF4-FFF2-40B4-BE49-F238E27FC236}">
                <a16:creationId xmlns:a16="http://schemas.microsoft.com/office/drawing/2014/main" id="{A3657281-9C0D-45EE-9041-5F347FD21997}"/>
              </a:ext>
            </a:extLst>
          </p:cNvPr>
          <p:cNvGrpSpPr/>
          <p:nvPr/>
        </p:nvGrpSpPr>
        <p:grpSpPr>
          <a:xfrm>
            <a:off x="9955922" y="789750"/>
            <a:ext cx="1622925" cy="5848008"/>
            <a:chOff x="10573009" y="1256781"/>
            <a:chExt cx="1623310" cy="11079307"/>
          </a:xfrm>
        </p:grpSpPr>
        <p:cxnSp>
          <p:nvCxnSpPr>
            <p:cNvPr id="111" name="Straight Connector 110">
              <a:extLst>
                <a:ext uri="{FF2B5EF4-FFF2-40B4-BE49-F238E27FC236}">
                  <a16:creationId xmlns:a16="http://schemas.microsoft.com/office/drawing/2014/main" id="{A29E293A-2D79-174C-99E2-92B94AF5DE92}"/>
                </a:ext>
              </a:extLst>
            </p:cNvPr>
            <p:cNvCxnSpPr>
              <a:cxnSpLocks/>
            </p:cNvCxnSpPr>
            <p:nvPr/>
          </p:nvCxnSpPr>
          <p:spPr>
            <a:xfrm>
              <a:off x="12196319" y="1256781"/>
              <a:ext cx="0" cy="11079307"/>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2" name="Display 36">
              <a:extLst>
                <a:ext uri="{FF2B5EF4-FFF2-40B4-BE49-F238E27FC236}">
                  <a16:creationId xmlns:a16="http://schemas.microsoft.com/office/drawing/2014/main" id="{5B98B656-4C2E-384D-9879-0B6AAA2251F6}"/>
                </a:ext>
              </a:extLst>
            </p:cNvPr>
            <p:cNvSpPr/>
            <p:nvPr/>
          </p:nvSpPr>
          <p:spPr>
            <a:xfrm flipH="1">
              <a:off x="10573009" y="3923569"/>
              <a:ext cx="1593192" cy="135609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SUMMER RELEASE</a:t>
              </a:r>
            </a:p>
            <a:p>
              <a:pPr algn="ctr"/>
              <a:r>
                <a:rPr lang="en-US" sz="1200" b="1" dirty="0">
                  <a:solidFill>
                    <a:schemeClr val="tx1"/>
                  </a:solidFill>
                  <a:latin typeface="Century Gothic" panose="020B0502020202020204" pitchFamily="34" charset="0"/>
                </a:rPr>
                <a:t>June 4th</a:t>
              </a:r>
              <a:endParaRPr lang="en-US" sz="1200" b="1" dirty="0">
                <a:solidFill>
                  <a:schemeClr val="bg1"/>
                </a:solidFill>
                <a:latin typeface="Century Gothic" panose="020B0502020202020204" pitchFamily="34" charset="0"/>
              </a:endParaRPr>
            </a:p>
          </p:txBody>
        </p:sp>
      </p:grpSp>
      <p:sp>
        <p:nvSpPr>
          <p:cNvPr id="156" name="Rounded Rectangle 7">
            <a:extLst>
              <a:ext uri="{FF2B5EF4-FFF2-40B4-BE49-F238E27FC236}">
                <a16:creationId xmlns:a16="http://schemas.microsoft.com/office/drawing/2014/main" id="{31F90DC4-34A3-A145-AB1A-C09C97CCC7B2}"/>
              </a:ext>
            </a:extLst>
          </p:cNvPr>
          <p:cNvSpPr/>
          <p:nvPr/>
        </p:nvSpPr>
        <p:spPr>
          <a:xfrm>
            <a:off x="8110571" y="369299"/>
            <a:ext cx="1367236" cy="132474"/>
          </a:xfrm>
          <a:prstGeom prst="roundRect">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7" name="Rounded Rectangle 8">
            <a:extLst>
              <a:ext uri="{FF2B5EF4-FFF2-40B4-BE49-F238E27FC236}">
                <a16:creationId xmlns:a16="http://schemas.microsoft.com/office/drawing/2014/main" id="{9828DEEB-9DEC-BC41-BB04-0F725319529E}"/>
              </a:ext>
            </a:extLst>
          </p:cNvPr>
          <p:cNvSpPr/>
          <p:nvPr/>
        </p:nvSpPr>
        <p:spPr>
          <a:xfrm>
            <a:off x="9550987" y="181227"/>
            <a:ext cx="1106796" cy="137146"/>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58" name="Rounded Rectangle 11">
            <a:extLst>
              <a:ext uri="{FF2B5EF4-FFF2-40B4-BE49-F238E27FC236}">
                <a16:creationId xmlns:a16="http://schemas.microsoft.com/office/drawing/2014/main" id="{B0D3FA7E-94BF-1A4D-AC12-93C78043AA9A}"/>
              </a:ext>
            </a:extLst>
          </p:cNvPr>
          <p:cNvSpPr/>
          <p:nvPr/>
        </p:nvSpPr>
        <p:spPr>
          <a:xfrm>
            <a:off x="9560222" y="364627"/>
            <a:ext cx="1107664" cy="137146"/>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59" name="Rounded Rectangle 27">
            <a:extLst>
              <a:ext uri="{FF2B5EF4-FFF2-40B4-BE49-F238E27FC236}">
                <a16:creationId xmlns:a16="http://schemas.microsoft.com/office/drawing/2014/main" id="{A31AC433-9D00-2748-BB51-6C55D9A45895}"/>
              </a:ext>
            </a:extLst>
          </p:cNvPr>
          <p:cNvSpPr/>
          <p:nvPr/>
        </p:nvSpPr>
        <p:spPr>
          <a:xfrm>
            <a:off x="10718056" y="370269"/>
            <a:ext cx="1115593" cy="13714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60" name="Rounded Rectangle 28">
            <a:extLst>
              <a:ext uri="{FF2B5EF4-FFF2-40B4-BE49-F238E27FC236}">
                <a16:creationId xmlns:a16="http://schemas.microsoft.com/office/drawing/2014/main" id="{6400F283-9CAE-C843-A704-B795FC8E055A}"/>
              </a:ext>
            </a:extLst>
          </p:cNvPr>
          <p:cNvSpPr/>
          <p:nvPr/>
        </p:nvSpPr>
        <p:spPr>
          <a:xfrm>
            <a:off x="10718151" y="192882"/>
            <a:ext cx="1115498" cy="137146"/>
          </a:xfrm>
          <a:prstGeom prst="roundRect">
            <a:avLst/>
          </a:prstGeom>
          <a:solidFill>
            <a:srgbClr val="BCCCF8"/>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61" name="Rounded Rectangle 39">
            <a:extLst>
              <a:ext uri="{FF2B5EF4-FFF2-40B4-BE49-F238E27FC236}">
                <a16:creationId xmlns:a16="http://schemas.microsoft.com/office/drawing/2014/main" id="{87DAD5A4-0BA0-1442-83D7-B152C5CF51A7}"/>
              </a:ext>
            </a:extLst>
          </p:cNvPr>
          <p:cNvSpPr/>
          <p:nvPr/>
        </p:nvSpPr>
        <p:spPr>
          <a:xfrm>
            <a:off x="8127980" y="175259"/>
            <a:ext cx="1349827" cy="131459"/>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62" name="TextBox 1">
            <a:extLst>
              <a:ext uri="{FF2B5EF4-FFF2-40B4-BE49-F238E27FC236}">
                <a16:creationId xmlns:a16="http://schemas.microsoft.com/office/drawing/2014/main" id="{FAB1ADFC-3521-9047-BEDB-1EFAA9534DFB}"/>
              </a:ext>
            </a:extLst>
          </p:cNvPr>
          <p:cNvSpPr txBox="1"/>
          <p:nvPr/>
        </p:nvSpPr>
        <p:spPr>
          <a:xfrm>
            <a:off x="8110570" y="129958"/>
            <a:ext cx="134982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Software Development</a:t>
            </a:r>
          </a:p>
        </p:txBody>
      </p:sp>
      <p:sp>
        <p:nvSpPr>
          <p:cNvPr id="163" name="TextBox 40">
            <a:extLst>
              <a:ext uri="{FF2B5EF4-FFF2-40B4-BE49-F238E27FC236}">
                <a16:creationId xmlns:a16="http://schemas.microsoft.com/office/drawing/2014/main" id="{B7B4AAB0-CEFF-8142-803B-B719C87FA0B7}"/>
              </a:ext>
            </a:extLst>
          </p:cNvPr>
          <p:cNvSpPr txBox="1"/>
          <p:nvPr/>
        </p:nvSpPr>
        <p:spPr>
          <a:xfrm>
            <a:off x="8145914" y="335844"/>
            <a:ext cx="134874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User Experience (UX)</a:t>
            </a:r>
          </a:p>
        </p:txBody>
      </p:sp>
      <p:sp>
        <p:nvSpPr>
          <p:cNvPr id="164" name="TextBox 41">
            <a:extLst>
              <a:ext uri="{FF2B5EF4-FFF2-40B4-BE49-F238E27FC236}">
                <a16:creationId xmlns:a16="http://schemas.microsoft.com/office/drawing/2014/main" id="{7559C27F-7953-2C40-A6F0-B45DFEEFDAFB}"/>
              </a:ext>
            </a:extLst>
          </p:cNvPr>
          <p:cNvSpPr txBox="1"/>
          <p:nvPr/>
        </p:nvSpPr>
        <p:spPr>
          <a:xfrm>
            <a:off x="9524718" y="150924"/>
            <a:ext cx="1173226"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Quality Assurance</a:t>
            </a:r>
          </a:p>
        </p:txBody>
      </p:sp>
      <p:sp>
        <p:nvSpPr>
          <p:cNvPr id="165" name="TextBox 42">
            <a:extLst>
              <a:ext uri="{FF2B5EF4-FFF2-40B4-BE49-F238E27FC236}">
                <a16:creationId xmlns:a16="http://schemas.microsoft.com/office/drawing/2014/main" id="{56BCA16C-8833-F14E-8BA0-E4BD774D6714}"/>
              </a:ext>
            </a:extLst>
          </p:cNvPr>
          <p:cNvSpPr txBox="1"/>
          <p:nvPr/>
        </p:nvSpPr>
        <p:spPr>
          <a:xfrm>
            <a:off x="9538136" y="323251"/>
            <a:ext cx="1099692"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IT Operations</a:t>
            </a:r>
          </a:p>
        </p:txBody>
      </p:sp>
      <p:sp>
        <p:nvSpPr>
          <p:cNvPr id="166" name="TextBox 43">
            <a:extLst>
              <a:ext uri="{FF2B5EF4-FFF2-40B4-BE49-F238E27FC236}">
                <a16:creationId xmlns:a16="http://schemas.microsoft.com/office/drawing/2014/main" id="{64C944A2-3290-0341-90F8-2EC6ADD61718}"/>
              </a:ext>
            </a:extLst>
          </p:cNvPr>
          <p:cNvSpPr txBox="1"/>
          <p:nvPr/>
        </p:nvSpPr>
        <p:spPr>
          <a:xfrm>
            <a:off x="10667886" y="154609"/>
            <a:ext cx="1394168"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Product Management</a:t>
            </a:r>
          </a:p>
        </p:txBody>
      </p:sp>
      <p:sp>
        <p:nvSpPr>
          <p:cNvPr id="167" name="TextBox 44">
            <a:extLst>
              <a:ext uri="{FF2B5EF4-FFF2-40B4-BE49-F238E27FC236}">
                <a16:creationId xmlns:a16="http://schemas.microsoft.com/office/drawing/2014/main" id="{19E3D139-683E-6646-81A5-A387343AE53F}"/>
              </a:ext>
            </a:extLst>
          </p:cNvPr>
          <p:cNvSpPr txBox="1"/>
          <p:nvPr/>
        </p:nvSpPr>
        <p:spPr>
          <a:xfrm>
            <a:off x="10697944" y="334944"/>
            <a:ext cx="1316037" cy="2154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800" b="1" dirty="0">
                <a:latin typeface="Century Gothic" panose="020B0502020202020204" pitchFamily="34" charset="0"/>
              </a:rPr>
              <a:t>Marketing</a:t>
            </a:r>
          </a:p>
        </p:txBody>
      </p:sp>
      <p:sp>
        <p:nvSpPr>
          <p:cNvPr id="168" name="TextBox 167">
            <a:extLst>
              <a:ext uri="{FF2B5EF4-FFF2-40B4-BE49-F238E27FC236}">
                <a16:creationId xmlns:a16="http://schemas.microsoft.com/office/drawing/2014/main" id="{71BD27FB-73FE-469E-AD77-719A8962C434}"/>
              </a:ext>
            </a:extLst>
          </p:cNvPr>
          <p:cNvSpPr txBox="1"/>
          <p:nvPr/>
        </p:nvSpPr>
        <p:spPr>
          <a:xfrm>
            <a:off x="6753830" y="206917"/>
            <a:ext cx="1263136" cy="246221"/>
          </a:xfrm>
          <a:prstGeom prst="rect">
            <a:avLst/>
          </a:prstGeom>
          <a:noFill/>
        </p:spPr>
        <p:txBody>
          <a:bodyPr wrap="square" rtlCol="0">
            <a:spAutoFit/>
          </a:bodyPr>
          <a:lstStyle/>
          <a:p>
            <a:r>
              <a:rPr lang="en-US" sz="1000" b="1" dirty="0">
                <a:latin typeface="Century Gothic" panose="020B0502020202020204" pitchFamily="34" charset="0"/>
              </a:rPr>
              <a:t>DEPARTMENT KEY</a:t>
            </a:r>
          </a:p>
        </p:txBody>
      </p:sp>
      <p:sp>
        <p:nvSpPr>
          <p:cNvPr id="2" name="Rounded Rectangle 20">
            <a:extLst>
              <a:ext uri="{FF2B5EF4-FFF2-40B4-BE49-F238E27FC236}">
                <a16:creationId xmlns:a16="http://schemas.microsoft.com/office/drawing/2014/main" id="{6D31DDC5-B48A-6926-D21D-ED8763FAF1D5}"/>
              </a:ext>
            </a:extLst>
          </p:cNvPr>
          <p:cNvSpPr/>
          <p:nvPr/>
        </p:nvSpPr>
        <p:spPr>
          <a:xfrm>
            <a:off x="710696" y="3182140"/>
            <a:ext cx="5408930" cy="195647"/>
          </a:xfrm>
          <a:prstGeom prst="roundRect">
            <a:avLst/>
          </a:prstGeom>
          <a:solidFill>
            <a:schemeClr val="accent4">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Develop APIs for new charging analytics features.</a:t>
            </a:r>
          </a:p>
        </p:txBody>
      </p:sp>
      <p:sp>
        <p:nvSpPr>
          <p:cNvPr id="3" name="Rounded Rectangle 21">
            <a:extLst>
              <a:ext uri="{FF2B5EF4-FFF2-40B4-BE49-F238E27FC236}">
                <a16:creationId xmlns:a16="http://schemas.microsoft.com/office/drawing/2014/main" id="{24E3A3FE-99D0-CFA7-2F3D-804C0FD95DA1}"/>
              </a:ext>
            </a:extLst>
          </p:cNvPr>
          <p:cNvSpPr/>
          <p:nvPr/>
        </p:nvSpPr>
        <p:spPr>
          <a:xfrm>
            <a:off x="4622526" y="4723414"/>
            <a:ext cx="2924263" cy="291400"/>
          </a:xfrm>
          <a:prstGeom prst="roundRect">
            <a:avLst/>
          </a:prstGeom>
          <a:solidFill>
            <a:srgbClr val="BCCCF8"/>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Establish rollback procedures for failed deployments.</a:t>
            </a:r>
          </a:p>
        </p:txBody>
      </p:sp>
      <p:sp>
        <p:nvSpPr>
          <p:cNvPr id="4" name="Rounded Rectangle 16">
            <a:extLst>
              <a:ext uri="{FF2B5EF4-FFF2-40B4-BE49-F238E27FC236}">
                <a16:creationId xmlns:a16="http://schemas.microsoft.com/office/drawing/2014/main" id="{E4FE7514-9749-64B9-1549-41864F49FA22}"/>
              </a:ext>
            </a:extLst>
          </p:cNvPr>
          <p:cNvSpPr/>
          <p:nvPr/>
        </p:nvSpPr>
        <p:spPr>
          <a:xfrm>
            <a:off x="7582562" y="4296723"/>
            <a:ext cx="871370" cy="871144"/>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Conduct system-wide integration tests.</a:t>
            </a:r>
          </a:p>
        </p:txBody>
      </p:sp>
      <p:sp>
        <p:nvSpPr>
          <p:cNvPr id="5" name="Rounded Rectangle 25">
            <a:extLst>
              <a:ext uri="{FF2B5EF4-FFF2-40B4-BE49-F238E27FC236}">
                <a16:creationId xmlns:a16="http://schemas.microsoft.com/office/drawing/2014/main" id="{34852115-8F88-0540-F08E-47910ECC6EAC}"/>
              </a:ext>
            </a:extLst>
          </p:cNvPr>
          <p:cNvSpPr/>
          <p:nvPr/>
        </p:nvSpPr>
        <p:spPr>
          <a:xfrm>
            <a:off x="8574193" y="4680771"/>
            <a:ext cx="3004654" cy="246221"/>
          </a:xfrm>
          <a:prstGeom prst="roundRect">
            <a:avLst/>
          </a:prstGeom>
          <a:solidFill>
            <a:schemeClr val="accent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tx1"/>
                </a:solidFill>
                <a:latin typeface="Century Gothic" panose="020B0502020202020204" pitchFamily="34" charset="0"/>
                <a:ea typeface="Arial" charset="0"/>
                <a:cs typeface="Arial" charset="0"/>
              </a:rPr>
              <a:t>Document integration standards and protocols.</a:t>
            </a:r>
          </a:p>
        </p:txBody>
      </p:sp>
      <p:sp>
        <p:nvSpPr>
          <p:cNvPr id="6" name="Rounded Rectangle 26">
            <a:extLst>
              <a:ext uri="{FF2B5EF4-FFF2-40B4-BE49-F238E27FC236}">
                <a16:creationId xmlns:a16="http://schemas.microsoft.com/office/drawing/2014/main" id="{851F0F4F-07BC-7948-BD79-649972891D68}"/>
              </a:ext>
            </a:extLst>
          </p:cNvPr>
          <p:cNvSpPr/>
          <p:nvPr/>
        </p:nvSpPr>
        <p:spPr>
          <a:xfrm>
            <a:off x="1212159" y="5920801"/>
            <a:ext cx="3815080" cy="172501"/>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Execute automated and manual testing cycles.</a:t>
            </a:r>
          </a:p>
        </p:txBody>
      </p:sp>
      <p:sp>
        <p:nvSpPr>
          <p:cNvPr id="10" name="Rounded Rectangle 26">
            <a:extLst>
              <a:ext uri="{FF2B5EF4-FFF2-40B4-BE49-F238E27FC236}">
                <a16:creationId xmlns:a16="http://schemas.microsoft.com/office/drawing/2014/main" id="{14E903D5-4E9C-94F3-8811-FBC7EDC4636A}"/>
              </a:ext>
            </a:extLst>
          </p:cNvPr>
          <p:cNvSpPr/>
          <p:nvPr/>
        </p:nvSpPr>
        <p:spPr>
          <a:xfrm>
            <a:off x="8049375" y="6370555"/>
            <a:ext cx="3499358" cy="198322"/>
          </a:xfrm>
          <a:prstGeom prst="roundRect">
            <a:avLst/>
          </a:prstGeom>
          <a:solidFill>
            <a:srgbClr val="20BEBE"/>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chemeClr val="bg1"/>
                </a:solidFill>
                <a:latin typeface="Century Gothic" panose="020B0502020202020204" pitchFamily="34" charset="0"/>
                <a:ea typeface="Arial" charset="0"/>
                <a:cs typeface="Arial" charset="0"/>
              </a:rPr>
              <a:t>Sign off on software quality before the final release.</a:t>
            </a:r>
          </a:p>
        </p:txBody>
      </p:sp>
      <p:sp>
        <p:nvSpPr>
          <p:cNvPr id="12" name="TextBox 11">
            <a:extLst>
              <a:ext uri="{FF2B5EF4-FFF2-40B4-BE49-F238E27FC236}">
                <a16:creationId xmlns:a16="http://schemas.microsoft.com/office/drawing/2014/main" id="{5FD38097-8E39-7188-0B51-3554AC095505}"/>
              </a:ext>
            </a:extLst>
          </p:cNvPr>
          <p:cNvSpPr txBox="1"/>
          <p:nvPr/>
        </p:nvSpPr>
        <p:spPr>
          <a:xfrm>
            <a:off x="154090" y="34753"/>
            <a:ext cx="5213789" cy="584775"/>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PowerPoint Agile Project Timeline </a:t>
            </a:r>
            <a:br>
              <a:rPr lang="en-US" sz="1600" dirty="0">
                <a:solidFill>
                  <a:schemeClr val="tx1">
                    <a:lumMod val="65000"/>
                    <a:lumOff val="35000"/>
                  </a:schemeClr>
                </a:solidFill>
                <a:latin typeface="Century Gothic" panose="020B0502020202020204" pitchFamily="34" charset="0"/>
              </a:rPr>
            </a:br>
            <a:r>
              <a:rPr lang="en-US" sz="1600" dirty="0">
                <a:solidFill>
                  <a:schemeClr val="tx1">
                    <a:lumMod val="65000"/>
                    <a:lumOff val="35000"/>
                  </a:schemeClr>
                </a:solidFill>
                <a:latin typeface="Century Gothic" panose="020B0502020202020204" pitchFamily="34" charset="0"/>
              </a:rPr>
              <a:t>Template Example</a:t>
            </a:r>
          </a:p>
        </p:txBody>
      </p:sp>
      <p:sp>
        <p:nvSpPr>
          <p:cNvPr id="7" name="TextBox 5">
            <a:extLst>
              <a:ext uri="{FF2B5EF4-FFF2-40B4-BE49-F238E27FC236}">
                <a16:creationId xmlns:a16="http://schemas.microsoft.com/office/drawing/2014/main" id="{38E26385-4F55-4C52-FAAD-58E5BA32D0F1}"/>
              </a:ext>
            </a:extLst>
          </p:cNvPr>
          <p:cNvSpPr txBox="1"/>
          <p:nvPr/>
        </p:nvSpPr>
        <p:spPr>
          <a:xfrm>
            <a:off x="3161262" y="6601032"/>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80</TotalTime>
  <Words>697</Words>
  <Application>Microsoft Macintosh PowerPoint</Application>
  <PresentationFormat>Widescreen</PresentationFormat>
  <Paragraphs>320</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Megan Herchold</cp:lastModifiedBy>
  <cp:revision>23</cp:revision>
  <cp:lastPrinted>2020-08-31T22:23:58Z</cp:lastPrinted>
  <dcterms:created xsi:type="dcterms:W3CDTF">2020-10-13T17:46:00Z</dcterms:created>
  <dcterms:modified xsi:type="dcterms:W3CDTF">2025-07-27T22:13:56Z</dcterms:modified>
</cp:coreProperties>
</file>