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416" r:id="rId3"/>
    <p:sldId id="428" r:id="rId4"/>
    <p:sldId id="430" r:id="rId5"/>
    <p:sldId id="431" r:id="rId6"/>
    <p:sldId id="432" r:id="rId7"/>
    <p:sldId id="433" r:id="rId8"/>
    <p:sldId id="434" r:id="rId9"/>
    <p:sldId id="435" r:id="rId10"/>
    <p:sldId id="436" r:id="rId11"/>
    <p:sldId id="437" r:id="rId12"/>
    <p:sldId id="43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72422-232F-4958-BD47-BDEBA4AD2FF2}" v="1" dt="2025-06-24T22:40:35.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3" autoAdjust="0"/>
    <p:restoredTop sz="95959"/>
  </p:normalViewPr>
  <p:slideViewPr>
    <p:cSldViewPr snapToGrid="0" snapToObjects="1">
      <p:cViewPr varScale="1">
        <p:scale>
          <a:sx n="102" d="100"/>
          <a:sy n="102" d="100"/>
        </p:scale>
        <p:origin x="372" y="31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6372422-232F-4958-BD47-BDEBA4AD2FF2}"/>
    <pc:docChg chg="modSld">
      <pc:chgData name="Bess Dunlevy" userId="dd4b9a8537dbe9d0" providerId="LiveId" clId="{26372422-232F-4958-BD47-BDEBA4AD2FF2}" dt="2025-06-24T22:40:38.147" v="1" actId="14734"/>
      <pc:docMkLst>
        <pc:docMk/>
      </pc:docMkLst>
      <pc:sldChg chg="addSp modSp mod">
        <pc:chgData name="Bess Dunlevy" userId="dd4b9a8537dbe9d0" providerId="LiveId" clId="{26372422-232F-4958-BD47-BDEBA4AD2FF2}" dt="2025-06-24T22:40:38.147" v="1" actId="14734"/>
        <pc:sldMkLst>
          <pc:docMk/>
          <pc:sldMk cId="1890354333" sldId="438"/>
        </pc:sldMkLst>
        <pc:spChg chg="add mod">
          <ac:chgData name="Bess Dunlevy" userId="dd4b9a8537dbe9d0" providerId="LiveId" clId="{26372422-232F-4958-BD47-BDEBA4AD2FF2}" dt="2025-06-24T22:40:35.075" v="0"/>
          <ac:spMkLst>
            <pc:docMk/>
            <pc:sldMk cId="1890354333" sldId="438"/>
            <ac:spMk id="2" creationId="{BDBCBC3F-8DDF-5545-F431-3A82BA6A1BA5}"/>
          </ac:spMkLst>
        </pc:spChg>
        <pc:graphicFrameChg chg="modGraphic">
          <ac:chgData name="Bess Dunlevy" userId="dd4b9a8537dbe9d0" providerId="LiveId" clId="{26372422-232F-4958-BD47-BDEBA4AD2FF2}" dt="2025-06-24T22:40:38.147" v="1" actId="14734"/>
          <ac:graphicFrameMkLst>
            <pc:docMk/>
            <pc:sldMk cId="1890354333" sldId="438"/>
            <ac:graphicFrameMk id="3" creationId="{7C44A5F1-68B7-8DF1-B10E-029CB2BD2BC4}"/>
          </ac:graphicFrameMkLst>
        </pc:graphicFrameChg>
      </pc:sldChg>
    </pc:docChg>
  </pc:docChgLst>
  <pc:docChgLst>
    <pc:chgData name="Bess Dunlevy" userId="dd4b9a8537dbe9d0" providerId="LiveId" clId="{71492402-F06C-4E30-8C62-BF00F6709376}"/>
    <pc:docChg chg="undo custSel addSld delSld modSld sldOrd modMainMaster">
      <pc:chgData name="Bess Dunlevy" userId="dd4b9a8537dbe9d0" providerId="LiveId" clId="{71492402-F06C-4E30-8C62-BF00F6709376}" dt="2025-01-03T02:01:40.264" v="718"/>
      <pc:docMkLst>
        <pc:docMk/>
      </pc:docMkLst>
      <pc:sldChg chg="addSp delSp modSp mod">
        <pc:chgData name="Bess Dunlevy" userId="dd4b9a8537dbe9d0" providerId="LiveId" clId="{71492402-F06C-4E30-8C62-BF00F6709376}" dt="2025-01-03T01:43:32.835" v="63" actId="1076"/>
        <pc:sldMkLst>
          <pc:docMk/>
          <pc:sldMk cId="1508588292" sldId="342"/>
        </pc:sldMkLst>
      </pc:sldChg>
      <pc:sldChg chg="del">
        <pc:chgData name="Bess Dunlevy" userId="dd4b9a8537dbe9d0" providerId="LiveId" clId="{71492402-F06C-4E30-8C62-BF00F6709376}" dt="2025-01-03T01:59:26.694" v="702" actId="47"/>
        <pc:sldMkLst>
          <pc:docMk/>
          <pc:sldMk cId="3611836273" sldId="354"/>
        </pc:sldMkLst>
      </pc:sldChg>
      <pc:sldChg chg="del">
        <pc:chgData name="Bess Dunlevy" userId="dd4b9a8537dbe9d0" providerId="LiveId" clId="{71492402-F06C-4E30-8C62-BF00F6709376}" dt="2025-01-03T01:59:26.694" v="702" actId="47"/>
        <pc:sldMkLst>
          <pc:docMk/>
          <pc:sldMk cId="740236641" sldId="367"/>
        </pc:sldMkLst>
      </pc:sldChg>
      <pc:sldChg chg="del">
        <pc:chgData name="Bess Dunlevy" userId="dd4b9a8537dbe9d0" providerId="LiveId" clId="{71492402-F06C-4E30-8C62-BF00F6709376}" dt="2025-01-03T01:59:26.694" v="702" actId="47"/>
        <pc:sldMkLst>
          <pc:docMk/>
          <pc:sldMk cId="2027779505" sldId="386"/>
        </pc:sldMkLst>
      </pc:sldChg>
      <pc:sldChg chg="del">
        <pc:chgData name="Bess Dunlevy" userId="dd4b9a8537dbe9d0" providerId="LiveId" clId="{71492402-F06C-4E30-8C62-BF00F6709376}" dt="2025-01-03T01:59:26.694" v="702" actId="47"/>
        <pc:sldMkLst>
          <pc:docMk/>
          <pc:sldMk cId="3989633578" sldId="387"/>
        </pc:sldMkLst>
      </pc:sldChg>
      <pc:sldChg chg="del">
        <pc:chgData name="Bess Dunlevy" userId="dd4b9a8537dbe9d0" providerId="LiveId" clId="{71492402-F06C-4E30-8C62-BF00F6709376}" dt="2025-01-03T01:59:26.694" v="702" actId="47"/>
        <pc:sldMkLst>
          <pc:docMk/>
          <pc:sldMk cId="56448892" sldId="406"/>
        </pc:sldMkLst>
      </pc:sldChg>
      <pc:sldChg chg="del">
        <pc:chgData name="Bess Dunlevy" userId="dd4b9a8537dbe9d0" providerId="LiveId" clId="{71492402-F06C-4E30-8C62-BF00F6709376}" dt="2025-01-03T01:59:26.694" v="702" actId="47"/>
        <pc:sldMkLst>
          <pc:docMk/>
          <pc:sldMk cId="2562134791" sldId="407"/>
        </pc:sldMkLst>
      </pc:sldChg>
      <pc:sldChg chg="del">
        <pc:chgData name="Bess Dunlevy" userId="dd4b9a8537dbe9d0" providerId="LiveId" clId="{71492402-F06C-4E30-8C62-BF00F6709376}" dt="2025-01-03T01:59:26.694" v="702" actId="47"/>
        <pc:sldMkLst>
          <pc:docMk/>
          <pc:sldMk cId="29717137" sldId="408"/>
        </pc:sldMkLst>
      </pc:sldChg>
      <pc:sldChg chg="del">
        <pc:chgData name="Bess Dunlevy" userId="dd4b9a8537dbe9d0" providerId="LiveId" clId="{71492402-F06C-4E30-8C62-BF00F6709376}" dt="2025-01-03T01:59:26.694" v="702" actId="47"/>
        <pc:sldMkLst>
          <pc:docMk/>
          <pc:sldMk cId="167529652" sldId="409"/>
        </pc:sldMkLst>
      </pc:sldChg>
      <pc:sldChg chg="del">
        <pc:chgData name="Bess Dunlevy" userId="dd4b9a8537dbe9d0" providerId="LiveId" clId="{71492402-F06C-4E30-8C62-BF00F6709376}" dt="2025-01-03T01:59:26.694" v="702" actId="47"/>
        <pc:sldMkLst>
          <pc:docMk/>
          <pc:sldMk cId="3051541390" sldId="410"/>
        </pc:sldMkLst>
      </pc:sldChg>
      <pc:sldChg chg="del">
        <pc:chgData name="Bess Dunlevy" userId="dd4b9a8537dbe9d0" providerId="LiveId" clId="{71492402-F06C-4E30-8C62-BF00F6709376}" dt="2025-01-03T01:59:26.694" v="702" actId="47"/>
        <pc:sldMkLst>
          <pc:docMk/>
          <pc:sldMk cId="1275910446" sldId="411"/>
        </pc:sldMkLst>
      </pc:sldChg>
      <pc:sldChg chg="del">
        <pc:chgData name="Bess Dunlevy" userId="dd4b9a8537dbe9d0" providerId="LiveId" clId="{71492402-F06C-4E30-8C62-BF00F6709376}" dt="2025-01-03T01:59:26.694" v="702" actId="47"/>
        <pc:sldMkLst>
          <pc:docMk/>
          <pc:sldMk cId="132929440" sldId="412"/>
        </pc:sldMkLst>
      </pc:sldChg>
      <pc:sldChg chg="del">
        <pc:chgData name="Bess Dunlevy" userId="dd4b9a8537dbe9d0" providerId="LiveId" clId="{71492402-F06C-4E30-8C62-BF00F6709376}" dt="2025-01-03T01:59:26.694" v="702" actId="47"/>
        <pc:sldMkLst>
          <pc:docMk/>
          <pc:sldMk cId="4070564485" sldId="413"/>
        </pc:sldMkLst>
      </pc:sldChg>
      <pc:sldChg chg="del">
        <pc:chgData name="Bess Dunlevy" userId="dd4b9a8537dbe9d0" providerId="LiveId" clId="{71492402-F06C-4E30-8C62-BF00F6709376}" dt="2025-01-03T01:59:26.694" v="702" actId="47"/>
        <pc:sldMkLst>
          <pc:docMk/>
          <pc:sldMk cId="1000227696" sldId="414"/>
        </pc:sldMkLst>
      </pc:sldChg>
      <pc:sldChg chg="delSp del mod">
        <pc:chgData name="Bess Dunlevy" userId="dd4b9a8537dbe9d0" providerId="LiveId" clId="{71492402-F06C-4E30-8C62-BF00F6709376}" dt="2025-01-03T01:44:28.529" v="70" actId="47"/>
        <pc:sldMkLst>
          <pc:docMk/>
          <pc:sldMk cId="4238255083" sldId="415"/>
        </pc:sldMkLst>
      </pc:sldChg>
      <pc:sldChg chg="addSp delSp modSp mod ord setBg">
        <pc:chgData name="Bess Dunlevy" userId="dd4b9a8537dbe9d0" providerId="LiveId" clId="{71492402-F06C-4E30-8C62-BF00F6709376}" dt="2025-01-03T02:00:35.635" v="709"/>
        <pc:sldMkLst>
          <pc:docMk/>
          <pc:sldMk cId="1214717463" sldId="416"/>
        </pc:sldMkLst>
      </pc:sldChg>
      <pc:sldChg chg="del">
        <pc:chgData name="Bess Dunlevy" userId="dd4b9a8537dbe9d0" providerId="LiveId" clId="{71492402-F06C-4E30-8C62-BF00F6709376}" dt="2025-01-03T01:59:26.694" v="702" actId="47"/>
        <pc:sldMkLst>
          <pc:docMk/>
          <pc:sldMk cId="3712899958" sldId="417"/>
        </pc:sldMkLst>
      </pc:sldChg>
      <pc:sldChg chg="del">
        <pc:chgData name="Bess Dunlevy" userId="dd4b9a8537dbe9d0" providerId="LiveId" clId="{71492402-F06C-4E30-8C62-BF00F6709376}" dt="2025-01-03T01:59:26.694" v="702" actId="47"/>
        <pc:sldMkLst>
          <pc:docMk/>
          <pc:sldMk cId="4067094676" sldId="418"/>
        </pc:sldMkLst>
      </pc:sldChg>
      <pc:sldChg chg="del">
        <pc:chgData name="Bess Dunlevy" userId="dd4b9a8537dbe9d0" providerId="LiveId" clId="{71492402-F06C-4E30-8C62-BF00F6709376}" dt="2025-01-03T01:59:26.694" v="702" actId="47"/>
        <pc:sldMkLst>
          <pc:docMk/>
          <pc:sldMk cId="1925112724" sldId="419"/>
        </pc:sldMkLst>
      </pc:sldChg>
      <pc:sldChg chg="del">
        <pc:chgData name="Bess Dunlevy" userId="dd4b9a8537dbe9d0" providerId="LiveId" clId="{71492402-F06C-4E30-8C62-BF00F6709376}" dt="2025-01-03T01:59:26.694" v="702" actId="47"/>
        <pc:sldMkLst>
          <pc:docMk/>
          <pc:sldMk cId="4024323282" sldId="420"/>
        </pc:sldMkLst>
      </pc:sldChg>
      <pc:sldChg chg="del">
        <pc:chgData name="Bess Dunlevy" userId="dd4b9a8537dbe9d0" providerId="LiveId" clId="{71492402-F06C-4E30-8C62-BF00F6709376}" dt="2025-01-03T01:59:26.694" v="702" actId="47"/>
        <pc:sldMkLst>
          <pc:docMk/>
          <pc:sldMk cId="1515113080" sldId="421"/>
        </pc:sldMkLst>
      </pc:sldChg>
      <pc:sldChg chg="del">
        <pc:chgData name="Bess Dunlevy" userId="dd4b9a8537dbe9d0" providerId="LiveId" clId="{71492402-F06C-4E30-8C62-BF00F6709376}" dt="2025-01-03T01:59:26.694" v="702" actId="47"/>
        <pc:sldMkLst>
          <pc:docMk/>
          <pc:sldMk cId="2014038354" sldId="422"/>
        </pc:sldMkLst>
      </pc:sldChg>
      <pc:sldChg chg="del">
        <pc:chgData name="Bess Dunlevy" userId="dd4b9a8537dbe9d0" providerId="LiveId" clId="{71492402-F06C-4E30-8C62-BF00F6709376}" dt="2025-01-03T01:59:26.694" v="702" actId="47"/>
        <pc:sldMkLst>
          <pc:docMk/>
          <pc:sldMk cId="1163748803" sldId="423"/>
        </pc:sldMkLst>
      </pc:sldChg>
      <pc:sldChg chg="del">
        <pc:chgData name="Bess Dunlevy" userId="dd4b9a8537dbe9d0" providerId="LiveId" clId="{71492402-F06C-4E30-8C62-BF00F6709376}" dt="2025-01-03T01:59:26.694" v="702" actId="47"/>
        <pc:sldMkLst>
          <pc:docMk/>
          <pc:sldMk cId="1867450716" sldId="424"/>
        </pc:sldMkLst>
      </pc:sldChg>
      <pc:sldChg chg="del">
        <pc:chgData name="Bess Dunlevy" userId="dd4b9a8537dbe9d0" providerId="LiveId" clId="{71492402-F06C-4E30-8C62-BF00F6709376}" dt="2025-01-03T01:59:26.694" v="702" actId="47"/>
        <pc:sldMkLst>
          <pc:docMk/>
          <pc:sldMk cId="3289350433" sldId="425"/>
        </pc:sldMkLst>
      </pc:sldChg>
      <pc:sldChg chg="del">
        <pc:chgData name="Bess Dunlevy" userId="dd4b9a8537dbe9d0" providerId="LiveId" clId="{71492402-F06C-4E30-8C62-BF00F6709376}" dt="2025-01-03T01:59:26.694" v="702" actId="47"/>
        <pc:sldMkLst>
          <pc:docMk/>
          <pc:sldMk cId="3742947984" sldId="426"/>
        </pc:sldMkLst>
      </pc:sldChg>
      <pc:sldChg chg="del">
        <pc:chgData name="Bess Dunlevy" userId="dd4b9a8537dbe9d0" providerId="LiveId" clId="{71492402-F06C-4E30-8C62-BF00F6709376}" dt="2025-01-03T01:59:26.694" v="702" actId="47"/>
        <pc:sldMkLst>
          <pc:docMk/>
          <pc:sldMk cId="306833442" sldId="427"/>
        </pc:sldMkLst>
      </pc:sldChg>
      <pc:sldChg chg="addSp delSp modSp new mod">
        <pc:chgData name="Bess Dunlevy" userId="dd4b9a8537dbe9d0" providerId="LiveId" clId="{71492402-F06C-4E30-8C62-BF00F6709376}" dt="2025-01-03T01:47:22.085" v="163" actId="1076"/>
        <pc:sldMkLst>
          <pc:docMk/>
          <pc:sldMk cId="3072143491" sldId="428"/>
        </pc:sldMkLst>
      </pc:sldChg>
      <pc:sldChg chg="modSp add del mod">
        <pc:chgData name="Bess Dunlevy" userId="dd4b9a8537dbe9d0" providerId="LiveId" clId="{71492402-F06C-4E30-8C62-BF00F6709376}" dt="2025-01-03T01:49:07.601" v="183" actId="47"/>
        <pc:sldMkLst>
          <pc:docMk/>
          <pc:sldMk cId="1589501375" sldId="429"/>
        </pc:sldMkLst>
      </pc:sldChg>
      <pc:sldChg chg="addSp modSp add mod">
        <pc:chgData name="Bess Dunlevy" userId="dd4b9a8537dbe9d0" providerId="LiveId" clId="{71492402-F06C-4E30-8C62-BF00F6709376}" dt="2025-01-03T02:00:56.962" v="714" actId="1076"/>
        <pc:sldMkLst>
          <pc:docMk/>
          <pc:sldMk cId="3085823900" sldId="430"/>
        </pc:sldMkLst>
      </pc:sldChg>
      <pc:sldChg chg="addSp delSp modSp add mod">
        <pc:chgData name="Bess Dunlevy" userId="dd4b9a8537dbe9d0" providerId="LiveId" clId="{71492402-F06C-4E30-8C62-BF00F6709376}" dt="2025-01-03T02:01:20.679" v="716"/>
        <pc:sldMkLst>
          <pc:docMk/>
          <pc:sldMk cId="1841754070" sldId="431"/>
        </pc:sldMkLst>
      </pc:sldChg>
      <pc:sldChg chg="addSp delSp modSp add mod">
        <pc:chgData name="Bess Dunlevy" userId="dd4b9a8537dbe9d0" providerId="LiveId" clId="{71492402-F06C-4E30-8C62-BF00F6709376}" dt="2025-01-03T02:01:25.664" v="717"/>
        <pc:sldMkLst>
          <pc:docMk/>
          <pc:sldMk cId="230887289" sldId="432"/>
        </pc:sldMkLst>
      </pc:sldChg>
      <pc:sldChg chg="addSp delSp modSp add mod">
        <pc:chgData name="Bess Dunlevy" userId="dd4b9a8537dbe9d0" providerId="LiveId" clId="{71492402-F06C-4E30-8C62-BF00F6709376}" dt="2025-01-03T01:59:50.634" v="703" actId="1076"/>
        <pc:sldMkLst>
          <pc:docMk/>
          <pc:sldMk cId="2886473771" sldId="433"/>
        </pc:sldMkLst>
      </pc:sldChg>
      <pc:sldChg chg="addSp delSp modSp add mod">
        <pc:chgData name="Bess Dunlevy" userId="dd4b9a8537dbe9d0" providerId="LiveId" clId="{71492402-F06C-4E30-8C62-BF00F6709376}" dt="2025-01-03T02:01:15.887" v="715"/>
        <pc:sldMkLst>
          <pc:docMk/>
          <pc:sldMk cId="1613785015" sldId="434"/>
        </pc:sldMkLst>
      </pc:sldChg>
      <pc:sldChg chg="addSp delSp modSp add mod">
        <pc:chgData name="Bess Dunlevy" userId="dd4b9a8537dbe9d0" providerId="LiveId" clId="{71492402-F06C-4E30-8C62-BF00F6709376}" dt="2025-01-03T01:53:42.158" v="353" actId="255"/>
        <pc:sldMkLst>
          <pc:docMk/>
          <pc:sldMk cId="2925105314" sldId="435"/>
        </pc:sldMkLst>
      </pc:sldChg>
      <pc:sldChg chg="addSp delSp modSp add mod">
        <pc:chgData name="Bess Dunlevy" userId="dd4b9a8537dbe9d0" providerId="LiveId" clId="{71492402-F06C-4E30-8C62-BF00F6709376}" dt="2025-01-03T02:01:40.264" v="718"/>
        <pc:sldMkLst>
          <pc:docMk/>
          <pc:sldMk cId="1618843495" sldId="436"/>
        </pc:sldMkLst>
      </pc:sldChg>
      <pc:sldChg chg="addSp delSp modSp add mod">
        <pc:chgData name="Bess Dunlevy" userId="dd4b9a8537dbe9d0" providerId="LiveId" clId="{71492402-F06C-4E30-8C62-BF00F6709376}" dt="2025-01-03T01:54:48.115" v="421" actId="14100"/>
        <pc:sldMkLst>
          <pc:docMk/>
          <pc:sldMk cId="1273384111" sldId="437"/>
        </pc:sldMkLst>
      </pc:sldChg>
      <pc:sldChg chg="addSp delSp modSp add mod">
        <pc:chgData name="Bess Dunlevy" userId="dd4b9a8537dbe9d0" providerId="LiveId" clId="{71492402-F06C-4E30-8C62-BF00F6709376}" dt="2025-01-03T01:55:17.669" v="448" actId="14100"/>
        <pc:sldMkLst>
          <pc:docMk/>
          <pc:sldMk cId="1890354333" sldId="438"/>
        </pc:sldMkLst>
      </pc:sldChg>
      <pc:sldMasterChg chg="setBg">
        <pc:chgData name="Bess Dunlevy" userId="dd4b9a8537dbe9d0" providerId="LiveId" clId="{71492402-F06C-4E30-8C62-BF00F6709376}" dt="2025-01-03T01:43:59.106" v="64"/>
        <pc:sldMasterMkLst>
          <pc:docMk/>
          <pc:sldMasterMk cId="172960833"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94063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Restaurant Business Plan Template Example</a:t>
            </a:r>
          </a:p>
        </p:txBody>
      </p:sp>
      <p:graphicFrame>
        <p:nvGraphicFramePr>
          <p:cNvPr id="14" name="Table 13">
            <a:extLst>
              <a:ext uri="{FF2B5EF4-FFF2-40B4-BE49-F238E27FC236}">
                <a16:creationId xmlns:a16="http://schemas.microsoft.com/office/drawing/2014/main" id="{BEE9E5AD-682E-469F-E975-74EC977BA027}"/>
              </a:ext>
            </a:extLst>
          </p:cNvPr>
          <p:cNvGraphicFramePr>
            <a:graphicFrameLocks noGrp="1"/>
          </p:cNvGraphicFramePr>
          <p:nvPr>
            <p:extLst>
              <p:ext uri="{D42A27DB-BD31-4B8C-83A1-F6EECF244321}">
                <p14:modId xmlns:p14="http://schemas.microsoft.com/office/powerpoint/2010/main" val="527733607"/>
              </p:ext>
            </p:extLst>
          </p:nvPr>
        </p:nvGraphicFramePr>
        <p:xfrm>
          <a:off x="439821" y="2981326"/>
          <a:ext cx="6756400" cy="2781300"/>
        </p:xfrm>
        <a:graphic>
          <a:graphicData uri="http://schemas.openxmlformats.org/drawingml/2006/table">
            <a:tbl>
              <a:tblPr/>
              <a:tblGrid>
                <a:gridCol w="3378200">
                  <a:extLst>
                    <a:ext uri="{9D8B030D-6E8A-4147-A177-3AD203B41FA5}">
                      <a16:colId xmlns:a16="http://schemas.microsoft.com/office/drawing/2014/main" val="4275530192"/>
                    </a:ext>
                  </a:extLst>
                </a:gridCol>
                <a:gridCol w="3378200">
                  <a:extLst>
                    <a:ext uri="{9D8B030D-6E8A-4147-A177-3AD203B41FA5}">
                      <a16:colId xmlns:a16="http://schemas.microsoft.com/office/drawing/2014/main" val="1835020560"/>
                    </a:ext>
                  </a:extLst>
                </a:gridCol>
              </a:tblGrid>
              <a:tr h="697865">
                <a:tc gridSpan="2">
                  <a:txBody>
                    <a:bodyPr/>
                    <a:lstStyle/>
                    <a:p>
                      <a:pPr algn="l" fontAlgn="ctr"/>
                      <a:r>
                        <a:rPr lang="en-US" sz="4200" b="0" i="0" u="none" strike="noStrike">
                          <a:solidFill>
                            <a:srgbClr val="8497B0"/>
                          </a:solidFill>
                          <a:effectLst/>
                          <a:latin typeface="Century Gothic" panose="020B0502020202020204" pitchFamily="34" charset="0"/>
                        </a:rPr>
                        <a:t>Flavors and Vibes Bistro</a:t>
                      </a:r>
                    </a:p>
                  </a:txBody>
                  <a:tcPr marL="9525" marR="9525" marT="9525" marB="0" anchor="ctr">
                    <a:lnL>
                      <a:noFill/>
                    </a:lnL>
                    <a:lnR>
                      <a:noFill/>
                    </a:lnR>
                    <a:lnT>
                      <a:noFill/>
                    </a:lnT>
                    <a:lnB w="19050" cap="flat" cmpd="sng" algn="ctr">
                      <a:solidFill>
                        <a:srgbClr val="8497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27150585"/>
                  </a:ext>
                </a:extLst>
              </a:tr>
              <a:tr h="190500">
                <a:tc>
                  <a:txBody>
                    <a:bodyPr/>
                    <a:lstStyle/>
                    <a:p>
                      <a:pPr algn="l" fontAlgn="ctr"/>
                      <a:endParaRPr lang="en-US" sz="2200" b="1" i="0" u="none" strike="noStrike">
                        <a:solidFill>
                          <a:srgbClr val="595959"/>
                        </a:solidFill>
                        <a:effectLst/>
                        <a:latin typeface="Century Gothic" panose="020B0502020202020204" pitchFamily="34" charset="0"/>
                      </a:endParaRPr>
                    </a:p>
                  </a:txBody>
                  <a:tcPr marL="9525" marR="9525" marT="9525" marB="0" anchor="ctr">
                    <a:lnL>
                      <a:noFill/>
                    </a:lnL>
                    <a:lnR>
                      <a:noFill/>
                    </a:lnR>
                    <a:lnT w="19050" cap="flat" cmpd="sng" algn="ctr">
                      <a:solidFill>
                        <a:srgbClr val="8497B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21686857"/>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Date Prepared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6/11/20XX</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28700378"/>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Contact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Victoria Pearson, 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4532862"/>
                  </a:ext>
                </a:extLst>
              </a:tr>
              <a:tr h="278765">
                <a:tc>
                  <a:txBody>
                    <a:bodyPr/>
                    <a:lstStyle/>
                    <a:p>
                      <a:pPr algn="l" fontAlgn="ctr"/>
                      <a:r>
                        <a:rPr lang="en-US" sz="1200" b="0" i="0" u="none" strike="noStrike">
                          <a:solidFill>
                            <a:srgbClr val="595959"/>
                          </a:solidFill>
                          <a:effectLst/>
                          <a:latin typeface="Century Gothic" panose="020B0502020202020204" pitchFamily="34" charset="0"/>
                        </a:rPr>
                        <a:t>Phone, Email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pt-BR" sz="1000" b="0" i="0" u="none" strike="noStrike">
                          <a:solidFill>
                            <a:srgbClr val="595959"/>
                          </a:solidFill>
                          <a:effectLst/>
                          <a:latin typeface="Century Gothic" panose="020B0502020202020204" pitchFamily="34" charset="0"/>
                        </a:rPr>
                        <a:t>(555)-123-7654, vpearson@flavorsandvibes . com</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21018699"/>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Address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111 Main Street, Metroville, USA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960903"/>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Website, Links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flavorsandvibes.com, @flavorsandvibes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621420"/>
                  </a:ext>
                </a:extLst>
              </a:tr>
              <a:tr h="278765">
                <a:tc>
                  <a:txBody>
                    <a:bodyPr/>
                    <a:lstStyle/>
                    <a:p>
                      <a:pPr algn="l" fontAlgn="ctr"/>
                      <a:r>
                        <a:rPr lang="en-US" sz="2200" b="1" i="0" u="none" strike="noStrike">
                          <a:solidFill>
                            <a:srgbClr val="595959"/>
                          </a:solidFill>
                          <a:effectLst/>
                          <a:latin typeface="Century Gothic" panose="020B0502020202020204" pitchFamily="34" charset="0"/>
                        </a:rPr>
                        <a:t> </a:t>
                      </a:r>
                    </a:p>
                  </a:txBody>
                  <a:tcPr marL="9525" marR="9525" marT="9525" marB="0" anchor="ctr">
                    <a:lnL>
                      <a:noFill/>
                    </a:lnL>
                    <a:lnR>
                      <a:noFill/>
                    </a:lnR>
                    <a:lnT w="6350" cap="flat" cmpd="sng" algn="ctr">
                      <a:solidFill>
                        <a:srgbClr val="BFBFBF"/>
                      </a:solidFill>
                      <a:prstDash val="solid"/>
                      <a:round/>
                      <a:headEnd type="none" w="med" len="med"/>
                      <a:tailEnd type="none" w="med" len="med"/>
                    </a:lnT>
                    <a:lnB w="19050" cap="flat" cmpd="sng" algn="ctr">
                      <a:solidFill>
                        <a:srgbClr val="8497B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BFBFBF"/>
                      </a:solidFill>
                      <a:prstDash val="solid"/>
                      <a:round/>
                      <a:headEnd type="none" w="med" len="med"/>
                      <a:tailEnd type="none" w="med" len="med"/>
                    </a:lnT>
                    <a:lnB w="19050" cap="flat" cmpd="sng" algn="ctr">
                      <a:solidFill>
                        <a:srgbClr val="8497B0"/>
                      </a:solidFill>
                      <a:prstDash val="solid"/>
                      <a:round/>
                      <a:headEnd type="none" w="med" len="med"/>
                      <a:tailEnd type="none" w="med" len="med"/>
                    </a:lnB>
                    <a:noFill/>
                  </a:tcPr>
                </a:tc>
                <a:extLst>
                  <a:ext uri="{0D108BD9-81ED-4DB2-BD59-A6C34878D82A}">
                    <a16:rowId xmlns:a16="http://schemas.microsoft.com/office/drawing/2014/main" val="2274366517"/>
                  </a:ext>
                </a:extLst>
              </a:tr>
            </a:tbl>
          </a:graphicData>
        </a:graphic>
      </p:graphicFrame>
      <p:sp>
        <p:nvSpPr>
          <p:cNvPr id="15" name="Rectangle: Rounded Corners 14">
            <a:extLst>
              <a:ext uri="{FF2B5EF4-FFF2-40B4-BE49-F238E27FC236}">
                <a16:creationId xmlns:a16="http://schemas.microsoft.com/office/drawing/2014/main" id="{6FA80D52-44D3-4A09-8EF2-ABFA256EC962}"/>
              </a:ext>
            </a:extLst>
          </p:cNvPr>
          <p:cNvSpPr/>
          <p:nvPr/>
        </p:nvSpPr>
        <p:spPr>
          <a:xfrm>
            <a:off x="8251998" y="3562067"/>
            <a:ext cx="3057525" cy="2305050"/>
          </a:xfrm>
          <a:prstGeom prst="roundRect">
            <a:avLst/>
          </a:prstGeom>
          <a:solidFill>
            <a:schemeClr val="bg1">
              <a:lumMod val="95000"/>
            </a:schemeClr>
          </a:solidFill>
          <a:ln w="952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kern="1200"/>
          </a:p>
        </p:txBody>
      </p:sp>
      <p:pic>
        <p:nvPicPr>
          <p:cNvPr id="16" name="Graphic 3" descr="Table setting with solid fill">
            <a:extLst>
              <a:ext uri="{FF2B5EF4-FFF2-40B4-BE49-F238E27FC236}">
                <a16:creationId xmlns:a16="http://schemas.microsoft.com/office/drawing/2014/main" id="{25BD331E-CDAA-47D9-9DA2-8B9A83A15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4448" y="3733516"/>
            <a:ext cx="2028825" cy="202882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E684D-D652-0A4A-D055-65C024024743}"/>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885D76C-5B6A-28AB-58A1-B4541B55268C}"/>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Financial Plan</a:t>
            </a:r>
          </a:p>
        </p:txBody>
      </p:sp>
      <p:sp>
        <p:nvSpPr>
          <p:cNvPr id="7" name="Rectangle 6">
            <a:extLst>
              <a:ext uri="{FF2B5EF4-FFF2-40B4-BE49-F238E27FC236}">
                <a16:creationId xmlns:a16="http://schemas.microsoft.com/office/drawing/2014/main" id="{D81A0A41-B5F6-723D-BCC7-4EA6AB027952}"/>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05DBC45C-0236-23F3-2E22-9C7C0C8FC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F4A2BD03-B34F-6677-0745-63CF6A36561B}"/>
              </a:ext>
            </a:extLst>
          </p:cNvPr>
          <p:cNvGraphicFramePr>
            <a:graphicFrameLocks noGrp="1"/>
          </p:cNvGraphicFramePr>
          <p:nvPr>
            <p:extLst>
              <p:ext uri="{D42A27DB-BD31-4B8C-83A1-F6EECF244321}">
                <p14:modId xmlns:p14="http://schemas.microsoft.com/office/powerpoint/2010/main" val="2879936947"/>
              </p:ext>
            </p:extLst>
          </p:nvPr>
        </p:nvGraphicFramePr>
        <p:xfrm>
          <a:off x="688063" y="1836880"/>
          <a:ext cx="11294999" cy="3450344"/>
        </p:xfrm>
        <a:graphic>
          <a:graphicData uri="http://schemas.openxmlformats.org/drawingml/2006/table">
            <a:tbl>
              <a:tblPr/>
              <a:tblGrid>
                <a:gridCol w="11294999">
                  <a:extLst>
                    <a:ext uri="{9D8B030D-6E8A-4147-A177-3AD203B41FA5}">
                      <a16:colId xmlns:a16="http://schemas.microsoft.com/office/drawing/2014/main" val="2628478538"/>
                    </a:ext>
                  </a:extLst>
                </a:gridCol>
              </a:tblGrid>
              <a:tr h="525573">
                <a:tc>
                  <a:txBody>
                    <a:bodyPr/>
                    <a:lstStyle/>
                    <a:p>
                      <a:pPr algn="l" fontAlgn="ctr"/>
                      <a:r>
                        <a:rPr lang="en-US" sz="1400" b="1" i="0" u="none" strike="noStrike" dirty="0">
                          <a:solidFill>
                            <a:srgbClr val="8497B0"/>
                          </a:solidFill>
                          <a:effectLst/>
                          <a:latin typeface="Century Gothic" panose="020B0502020202020204" pitchFamily="34" charset="0"/>
                        </a:rPr>
                        <a:t>Projections and Funding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357469104"/>
                  </a:ext>
                </a:extLst>
              </a:tr>
              <a:tr h="1199599">
                <a:tc>
                  <a:txBody>
                    <a:bodyPr/>
                    <a:lstStyle/>
                    <a:p>
                      <a:pPr algn="l" fontAlgn="ctr"/>
                      <a:r>
                        <a:rPr lang="en-US" sz="1400" b="0" i="0" u="none" strike="noStrike" dirty="0">
                          <a:solidFill>
                            <a:srgbClr val="595959"/>
                          </a:solidFill>
                          <a:effectLst/>
                          <a:latin typeface="Century Gothic" panose="020B0502020202020204" pitchFamily="34" charset="0"/>
                        </a:rPr>
                        <a:t>Startup costs are estimated at $350,000, covering leasehold improvements, kitchen equipment, and initial inventory. Funding occurs through personal savings and a small business loan.</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55542612"/>
                  </a:ext>
                </a:extLst>
              </a:tr>
              <a:tr h="525573">
                <a:tc>
                  <a:txBody>
                    <a:bodyPr/>
                    <a:lstStyle/>
                    <a:p>
                      <a:pPr algn="l" fontAlgn="ctr"/>
                      <a:r>
                        <a:rPr lang="en-US" sz="1400" b="1" i="0" u="none" strike="noStrike" dirty="0">
                          <a:solidFill>
                            <a:srgbClr val="8497B0"/>
                          </a:solidFill>
                          <a:effectLst/>
                          <a:latin typeface="Century Gothic" panose="020B0502020202020204" pitchFamily="34" charset="0"/>
                        </a:rPr>
                        <a:t>Budget and Revenue Forecast</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86648509"/>
                  </a:ext>
                </a:extLst>
              </a:tr>
              <a:tr h="1199599">
                <a:tc>
                  <a:txBody>
                    <a:bodyPr/>
                    <a:lstStyle/>
                    <a:p>
                      <a:pPr algn="l" fontAlgn="ctr"/>
                      <a:r>
                        <a:rPr lang="en-US" sz="1400" b="0" i="0" u="none" strike="noStrike" dirty="0">
                          <a:solidFill>
                            <a:srgbClr val="595959"/>
                          </a:solidFill>
                          <a:effectLst/>
                          <a:latin typeface="Century Gothic" panose="020B0502020202020204" pitchFamily="34" charset="0"/>
                        </a:rPr>
                        <a:t>First-year revenue is projected at $1.2 million, with a 60% gross profit margin.</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7259583"/>
                  </a:ext>
                </a:extLst>
              </a:tr>
            </a:tbl>
          </a:graphicData>
        </a:graphic>
      </p:graphicFrame>
    </p:spTree>
    <p:extLst>
      <p:ext uri="{BB962C8B-B14F-4D97-AF65-F5344CB8AC3E}">
        <p14:creationId xmlns:p14="http://schemas.microsoft.com/office/powerpoint/2010/main" val="16188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530A3-9A23-A8CD-51D1-EB54C5BBAAB5}"/>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EC29AF9-552C-D820-78C2-638AA5F93BB2}"/>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Implementation Timeline</a:t>
            </a:r>
          </a:p>
        </p:txBody>
      </p:sp>
      <p:sp>
        <p:nvSpPr>
          <p:cNvPr id="7" name="Rectangle 6">
            <a:extLst>
              <a:ext uri="{FF2B5EF4-FFF2-40B4-BE49-F238E27FC236}">
                <a16:creationId xmlns:a16="http://schemas.microsoft.com/office/drawing/2014/main" id="{234738E2-C815-1D11-292E-D131BE6E2A70}"/>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DF3F4246-DE20-3BC6-F4D2-FA38ED935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2" name="Table 1">
            <a:extLst>
              <a:ext uri="{FF2B5EF4-FFF2-40B4-BE49-F238E27FC236}">
                <a16:creationId xmlns:a16="http://schemas.microsoft.com/office/drawing/2014/main" id="{588AA262-6ABA-189C-64AB-EF04262D0E58}"/>
              </a:ext>
            </a:extLst>
          </p:cNvPr>
          <p:cNvGraphicFramePr>
            <a:graphicFrameLocks noGrp="1"/>
          </p:cNvGraphicFramePr>
          <p:nvPr>
            <p:extLst>
              <p:ext uri="{D42A27DB-BD31-4B8C-83A1-F6EECF244321}">
                <p14:modId xmlns:p14="http://schemas.microsoft.com/office/powerpoint/2010/main" val="276799810"/>
              </p:ext>
            </p:extLst>
          </p:nvPr>
        </p:nvGraphicFramePr>
        <p:xfrm>
          <a:off x="688063" y="1707862"/>
          <a:ext cx="11295000" cy="4791999"/>
        </p:xfrm>
        <a:graphic>
          <a:graphicData uri="http://schemas.openxmlformats.org/drawingml/2006/table">
            <a:tbl>
              <a:tblPr/>
              <a:tblGrid>
                <a:gridCol w="3765000">
                  <a:extLst>
                    <a:ext uri="{9D8B030D-6E8A-4147-A177-3AD203B41FA5}">
                      <a16:colId xmlns:a16="http://schemas.microsoft.com/office/drawing/2014/main" val="1965361759"/>
                    </a:ext>
                  </a:extLst>
                </a:gridCol>
                <a:gridCol w="3765000">
                  <a:extLst>
                    <a:ext uri="{9D8B030D-6E8A-4147-A177-3AD203B41FA5}">
                      <a16:colId xmlns:a16="http://schemas.microsoft.com/office/drawing/2014/main" val="1163694688"/>
                    </a:ext>
                  </a:extLst>
                </a:gridCol>
                <a:gridCol w="3765000">
                  <a:extLst>
                    <a:ext uri="{9D8B030D-6E8A-4147-A177-3AD203B41FA5}">
                      <a16:colId xmlns:a16="http://schemas.microsoft.com/office/drawing/2014/main" val="3115686090"/>
                    </a:ext>
                  </a:extLst>
                </a:gridCol>
              </a:tblGrid>
              <a:tr h="669538">
                <a:tc>
                  <a:txBody>
                    <a:bodyPr/>
                    <a:lstStyle/>
                    <a:p>
                      <a:pPr algn="l" fontAlgn="ctr"/>
                      <a:r>
                        <a:rPr lang="en-US" sz="1400" b="1" i="0" u="none" strike="noStrike" dirty="0">
                          <a:solidFill>
                            <a:srgbClr val="8497B0"/>
                          </a:solidFill>
                          <a:effectLst/>
                          <a:latin typeface="Century Gothic" panose="020B0502020202020204" pitchFamily="34" charset="0"/>
                        </a:rPr>
                        <a:t>Phase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dirty="0">
                          <a:solidFill>
                            <a:srgbClr val="8497B0"/>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Key Activities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1121972612"/>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Months 1-3</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Secure funding, finalize location lease, begin renovations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70577686"/>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2</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Months 4-6</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Hire staff, conduct training, launch marketing campaigns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63392849"/>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3</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 7</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Soft opening and customer feedback phase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73600414"/>
                  </a:ext>
                </a:extLst>
              </a:tr>
              <a:tr h="979142">
                <a:tc>
                  <a:txBody>
                    <a:bodyPr/>
                    <a:lstStyle/>
                    <a:p>
                      <a:pPr algn="l" fontAlgn="ctr"/>
                      <a:r>
                        <a:rPr lang="en-US" sz="1400" b="0" i="0" u="none" strike="noStrike">
                          <a:solidFill>
                            <a:srgbClr val="595959"/>
                          </a:solidFill>
                          <a:effectLst/>
                          <a:latin typeface="Century Gothic" panose="020B0502020202020204" pitchFamily="34" charset="0"/>
                        </a:rPr>
                        <a:t>Phase 4</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 8</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Official grand opening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83081589"/>
                  </a:ext>
                </a:extLst>
              </a:tr>
            </a:tbl>
          </a:graphicData>
        </a:graphic>
      </p:graphicFrame>
    </p:spTree>
    <p:extLst>
      <p:ext uri="{BB962C8B-B14F-4D97-AF65-F5344CB8AC3E}">
        <p14:creationId xmlns:p14="http://schemas.microsoft.com/office/powerpoint/2010/main" val="127338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4115-92F8-4EF3-908E-4D342BB40F4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F9AE1FC-3055-6BA1-87D4-5A339B255D4A}"/>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Supporting Documents</a:t>
            </a:r>
          </a:p>
        </p:txBody>
      </p:sp>
      <p:sp>
        <p:nvSpPr>
          <p:cNvPr id="7" name="Rectangle 6">
            <a:extLst>
              <a:ext uri="{FF2B5EF4-FFF2-40B4-BE49-F238E27FC236}">
                <a16:creationId xmlns:a16="http://schemas.microsoft.com/office/drawing/2014/main" id="{B60CBE30-3ED6-F8BC-0FB4-2F0B3EC3D9C8}"/>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8500DAEB-1FFA-5D44-B895-80925753A7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7C44A5F1-68B7-8DF1-B10E-029CB2BD2BC4}"/>
              </a:ext>
            </a:extLst>
          </p:cNvPr>
          <p:cNvGraphicFramePr>
            <a:graphicFrameLocks noGrp="1"/>
          </p:cNvGraphicFramePr>
          <p:nvPr>
            <p:extLst>
              <p:ext uri="{D42A27DB-BD31-4B8C-83A1-F6EECF244321}">
                <p14:modId xmlns:p14="http://schemas.microsoft.com/office/powerpoint/2010/main" val="3856637503"/>
              </p:ext>
            </p:extLst>
          </p:nvPr>
        </p:nvGraphicFramePr>
        <p:xfrm>
          <a:off x="688063" y="1597753"/>
          <a:ext cx="11294999" cy="4859608"/>
        </p:xfrm>
        <a:graphic>
          <a:graphicData uri="http://schemas.openxmlformats.org/drawingml/2006/table">
            <a:tbl>
              <a:tblPr/>
              <a:tblGrid>
                <a:gridCol w="3765000">
                  <a:extLst>
                    <a:ext uri="{9D8B030D-6E8A-4147-A177-3AD203B41FA5}">
                      <a16:colId xmlns:a16="http://schemas.microsoft.com/office/drawing/2014/main" val="522808034"/>
                    </a:ext>
                  </a:extLst>
                </a:gridCol>
                <a:gridCol w="7529999">
                  <a:extLst>
                    <a:ext uri="{9D8B030D-6E8A-4147-A177-3AD203B41FA5}">
                      <a16:colId xmlns:a16="http://schemas.microsoft.com/office/drawing/2014/main" val="1886305942"/>
                    </a:ext>
                  </a:extLst>
                </a:gridCol>
              </a:tblGrid>
              <a:tr h="514611">
                <a:tc>
                  <a:txBody>
                    <a:bodyPr/>
                    <a:lstStyle/>
                    <a:p>
                      <a:pPr algn="l" fontAlgn="ctr"/>
                      <a:r>
                        <a:rPr lang="en-US" sz="1400" b="1" i="0" u="none" strike="noStrike" dirty="0">
                          <a:solidFill>
                            <a:srgbClr val="8497B0"/>
                          </a:solidFill>
                          <a:effectLst/>
                          <a:latin typeface="Century Gothic" panose="020B0502020202020204" pitchFamily="34" charset="0"/>
                        </a:rPr>
                        <a:t>Document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Purpose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1392700084"/>
                  </a:ext>
                </a:extLst>
              </a:tr>
              <a:tr h="752575">
                <a:tc>
                  <a:txBody>
                    <a:bodyPr/>
                    <a:lstStyle/>
                    <a:p>
                      <a:pPr algn="l" fontAlgn="ctr"/>
                      <a:r>
                        <a:rPr lang="en-US" sz="1400" b="0" i="0" u="none" strike="noStrike" dirty="0">
                          <a:solidFill>
                            <a:srgbClr val="595959"/>
                          </a:solidFill>
                          <a:effectLst/>
                          <a:latin typeface="Century Gothic" panose="020B0502020202020204" pitchFamily="34" charset="0"/>
                        </a:rPr>
                        <a:t>Lease agreement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Proof of secured location and rental terms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28949402"/>
                  </a:ext>
                </a:extLst>
              </a:tr>
              <a:tr h="752575">
                <a:tc>
                  <a:txBody>
                    <a:bodyPr/>
                    <a:lstStyle/>
                    <a:p>
                      <a:pPr algn="l" fontAlgn="ctr"/>
                      <a:r>
                        <a:rPr lang="en-US" sz="1400" b="0" i="0" u="none" strike="noStrike">
                          <a:solidFill>
                            <a:srgbClr val="595959"/>
                          </a:solidFill>
                          <a:effectLst/>
                          <a:latin typeface="Century Gothic" panose="020B0502020202020204" pitchFamily="34" charset="0"/>
                        </a:rPr>
                        <a:t>Health and safety certification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Local regulations and food safety standards compliance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922972"/>
                  </a:ext>
                </a:extLst>
              </a:tr>
              <a:tr h="752575">
                <a:tc>
                  <a:txBody>
                    <a:bodyPr/>
                    <a:lstStyle/>
                    <a:p>
                      <a:pPr algn="l" fontAlgn="ctr"/>
                      <a:r>
                        <a:rPr lang="en-US" sz="1400" b="0" i="0" u="none" strike="noStrike">
                          <a:solidFill>
                            <a:srgbClr val="595959"/>
                          </a:solidFill>
                          <a:effectLst/>
                          <a:latin typeface="Century Gothic" panose="020B0502020202020204" pitchFamily="34" charset="0"/>
                        </a:rPr>
                        <a:t>Sample menu</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Overview of main offerings and pricing structure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95793837"/>
                  </a:ext>
                </a:extLst>
              </a:tr>
              <a:tr h="752575">
                <a:tc>
                  <a:txBody>
                    <a:bodyPr/>
                    <a:lstStyle/>
                    <a:p>
                      <a:pPr algn="l" fontAlgn="ctr"/>
                      <a:r>
                        <a:rPr lang="en-US" sz="1400" b="0" i="0" u="none" strike="noStrike">
                          <a:solidFill>
                            <a:srgbClr val="595959"/>
                          </a:solidFill>
                          <a:effectLst/>
                          <a:latin typeface="Century Gothic" panose="020B0502020202020204" pitchFamily="34" charset="0"/>
                        </a:rPr>
                        <a:t>Vendor contacts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Supplier agreements to ensure consistent inventory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58128552"/>
                  </a:ext>
                </a:extLst>
              </a:tr>
              <a:tr h="752575">
                <a:tc>
                  <a:txBody>
                    <a:bodyPr/>
                    <a:lstStyle/>
                    <a:p>
                      <a:pPr algn="l" fontAlgn="ctr"/>
                      <a:r>
                        <a:rPr lang="en-US" sz="1400" b="0" i="0" u="none" strike="noStrike">
                          <a:solidFill>
                            <a:srgbClr val="595959"/>
                          </a:solidFill>
                          <a:effectLst/>
                          <a:latin typeface="Century Gothic" panose="020B0502020202020204" pitchFamily="34" charset="0"/>
                        </a:rPr>
                        <a:t>Insurance policies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Coverage for liability, property, and employee protection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04445160"/>
                  </a:ext>
                </a:extLst>
              </a:tr>
              <a:tr h="582122">
                <a:tc>
                  <a:txBody>
                    <a:bodyPr/>
                    <a:lstStyle/>
                    <a:p>
                      <a:pPr algn="l" fontAlgn="ctr"/>
                      <a:r>
                        <a:rPr lang="en-US" sz="1400" b="0" i="0" u="none" strike="noStrike">
                          <a:solidFill>
                            <a:srgbClr val="595959"/>
                          </a:solidFill>
                          <a:effectLst/>
                          <a:latin typeface="Century Gothic" panose="020B0502020202020204" pitchFamily="34" charset="0"/>
                        </a:rPr>
                        <a:t>Employee training manuals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Operational standards and staff procedures documentation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57293165"/>
                  </a:ext>
                </a:extLst>
              </a:tr>
            </a:tbl>
          </a:graphicData>
        </a:graphic>
      </p:graphicFrame>
      <p:sp>
        <p:nvSpPr>
          <p:cNvPr id="2" name="TextBox 1">
            <a:extLst>
              <a:ext uri="{FF2B5EF4-FFF2-40B4-BE49-F238E27FC236}">
                <a16:creationId xmlns:a16="http://schemas.microsoft.com/office/drawing/2014/main" id="{BDBCBC3F-8DDF-5545-F431-3A82BA6A1BA5}"/>
              </a:ext>
            </a:extLst>
          </p:cNvPr>
          <p:cNvSpPr txBox="1"/>
          <p:nvPr/>
        </p:nvSpPr>
        <p:spPr>
          <a:xfrm>
            <a:off x="3223648" y="6507158"/>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89035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15DF3C17-9EE5-3746-CD33-944CEF15B368}"/>
              </a:ext>
            </a:extLst>
          </p:cNvPr>
          <p:cNvSpPr txBox="1"/>
          <p:nvPr/>
        </p:nvSpPr>
        <p:spPr>
          <a:xfrm>
            <a:off x="422641" y="362918"/>
            <a:ext cx="992404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65349785"/>
              </p:ext>
            </p:extLst>
          </p:nvPr>
        </p:nvGraphicFramePr>
        <p:xfrm>
          <a:off x="422641" y="1475689"/>
          <a:ext cx="4488868" cy="4286289"/>
        </p:xfrm>
        <a:graphic>
          <a:graphicData uri="http://schemas.openxmlformats.org/drawingml/2006/table">
            <a:tbl>
              <a:tblPr firstRow="1" bandRow="1">
                <a:tableStyleId>{5C22544A-7EE6-4342-B048-85BDC9FD1C3A}</a:tableStyleId>
              </a:tblPr>
              <a:tblGrid>
                <a:gridCol w="412664">
                  <a:extLst>
                    <a:ext uri="{9D8B030D-6E8A-4147-A177-3AD203B41FA5}">
                      <a16:colId xmlns:a16="http://schemas.microsoft.com/office/drawing/2014/main" val="1672129667"/>
                    </a:ext>
                  </a:extLst>
                </a:gridCol>
                <a:gridCol w="407620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tx2">
                              <a:lumMod val="60000"/>
                              <a:lumOff val="40000"/>
                            </a:schemeClr>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Executive Summary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Restaurant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 Analysis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Menu and Product Line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Plan and Sales Strategy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Operations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3" descr="Table setting with solid fill">
            <a:extLst>
              <a:ext uri="{FF2B5EF4-FFF2-40B4-BE49-F238E27FC236}">
                <a16:creationId xmlns:a16="http://schemas.microsoft.com/office/drawing/2014/main" id="{B41DE115-1A1F-3C75-3E58-20C56EA15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0785" y="230186"/>
            <a:ext cx="1372278" cy="1372278"/>
          </a:xfrm>
          <a:prstGeom prst="rect">
            <a:avLst/>
          </a:prstGeom>
        </p:spPr>
      </p:pic>
      <p:graphicFrame>
        <p:nvGraphicFramePr>
          <p:cNvPr id="18" name="Table 17">
            <a:extLst>
              <a:ext uri="{FF2B5EF4-FFF2-40B4-BE49-F238E27FC236}">
                <a16:creationId xmlns:a16="http://schemas.microsoft.com/office/drawing/2014/main" id="{388D1B4E-7401-CF41-87D2-EF2A995F2E78}"/>
              </a:ext>
            </a:extLst>
          </p:cNvPr>
          <p:cNvGraphicFramePr>
            <a:graphicFrameLocks noGrp="1"/>
          </p:cNvGraphicFramePr>
          <p:nvPr>
            <p:extLst>
              <p:ext uri="{D42A27DB-BD31-4B8C-83A1-F6EECF244321}">
                <p14:modId xmlns:p14="http://schemas.microsoft.com/office/powerpoint/2010/main" val="3323175128"/>
              </p:ext>
            </p:extLst>
          </p:nvPr>
        </p:nvGraphicFramePr>
        <p:xfrm>
          <a:off x="6251564" y="1465101"/>
          <a:ext cx="4488868" cy="4286289"/>
        </p:xfrm>
        <a:graphic>
          <a:graphicData uri="http://schemas.openxmlformats.org/drawingml/2006/table">
            <a:tbl>
              <a:tblPr firstRow="1" bandRow="1">
                <a:tableStyleId>{5C22544A-7EE6-4342-B048-85BDC9FD1C3A}</a:tableStyleId>
              </a:tblPr>
              <a:tblGrid>
                <a:gridCol w="601909">
                  <a:extLst>
                    <a:ext uri="{9D8B030D-6E8A-4147-A177-3AD203B41FA5}">
                      <a16:colId xmlns:a16="http://schemas.microsoft.com/office/drawing/2014/main" val="1672129667"/>
                    </a:ext>
                  </a:extLst>
                </a:gridCol>
                <a:gridCol w="3886959">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tx2">
                              <a:lumMod val="60000"/>
                              <a:lumOff val="40000"/>
                            </a:schemeClr>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Management Structure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Financial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Implementation Timeline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Supporting Documents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2">
                            <a:lumMod val="60000"/>
                            <a:lumOff val="40000"/>
                          </a:schemeClr>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2">
                            <a:lumMod val="60000"/>
                            <a:lumOff val="40000"/>
                          </a:schemeClr>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Tree>
    <p:extLst>
      <p:ext uri="{BB962C8B-B14F-4D97-AF65-F5344CB8AC3E}">
        <p14:creationId xmlns:p14="http://schemas.microsoft.com/office/powerpoint/2010/main" val="121471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493AC05A-8487-8ED1-8063-69C142230BEC}"/>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6" name="TextBox 5">
            <a:extLst>
              <a:ext uri="{FF2B5EF4-FFF2-40B4-BE49-F238E27FC236}">
                <a16:creationId xmlns:a16="http://schemas.microsoft.com/office/drawing/2014/main" id="{81716FFE-5F6E-D98E-758D-F719DCF644A8}"/>
              </a:ext>
            </a:extLst>
          </p:cNvPr>
          <p:cNvSpPr txBox="1"/>
          <p:nvPr/>
        </p:nvSpPr>
        <p:spPr>
          <a:xfrm>
            <a:off x="778218" y="1725756"/>
            <a:ext cx="10518706" cy="1569660"/>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is a contemporary dining establishment offering a fusion of global cuisines in a lively, upscale atmosphere. Opening in the heart of downtown </a:t>
            </a:r>
            <a:r>
              <a:rPr lang="en-US" sz="1600" b="0" i="0" u="none" strike="noStrike" dirty="0" err="1">
                <a:solidFill>
                  <a:srgbClr val="595959"/>
                </a:solidFill>
                <a:effectLst/>
                <a:latin typeface="Century Gothic" panose="020B0502020202020204" pitchFamily="34" charset="0"/>
              </a:rPr>
              <a:t>Metroville</a:t>
            </a:r>
            <a:r>
              <a:rPr lang="en-US" sz="1600" b="0" i="0" u="none" strike="noStrike" dirty="0">
                <a:solidFill>
                  <a:srgbClr val="595959"/>
                </a:solidFill>
                <a:effectLst/>
                <a:latin typeface="Century Gothic" panose="020B0502020202020204" pitchFamily="34" charset="0"/>
              </a:rPr>
              <a:t> in 20XX, the bistro is designed to serve urban professionals and food enthusiasts seeking quality and innovation. We aim to combine culinary excellence with exceptional service, creating an experience that inspires loyalty and word-of-mouth promotion. Financial goals include achieving profitability within 12 months and expanding to a second location by year three.</a:t>
            </a:r>
            <a:endParaRPr lang="en-US" sz="1600" dirty="0"/>
          </a:p>
        </p:txBody>
      </p:sp>
      <p:sp>
        <p:nvSpPr>
          <p:cNvPr id="7" name="Rectangle 6">
            <a:extLst>
              <a:ext uri="{FF2B5EF4-FFF2-40B4-BE49-F238E27FC236}">
                <a16:creationId xmlns:a16="http://schemas.microsoft.com/office/drawing/2014/main" id="{3A832C35-B98F-90F2-0A0A-F33F38F2BAC0}"/>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5F440186-AB14-3D78-D14A-A0A4BE7C76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Tree>
    <p:extLst>
      <p:ext uri="{BB962C8B-B14F-4D97-AF65-F5344CB8AC3E}">
        <p14:creationId xmlns:p14="http://schemas.microsoft.com/office/powerpoint/2010/main" val="30721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5809-EF98-209D-4DD4-B7FF2F6CBB4E}"/>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7D9BC12-85C2-534B-EF11-6F4567B0D0D6}"/>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Restaurant Overview</a:t>
            </a:r>
          </a:p>
        </p:txBody>
      </p:sp>
      <p:sp>
        <p:nvSpPr>
          <p:cNvPr id="6" name="TextBox 5">
            <a:extLst>
              <a:ext uri="{FF2B5EF4-FFF2-40B4-BE49-F238E27FC236}">
                <a16:creationId xmlns:a16="http://schemas.microsoft.com/office/drawing/2014/main" id="{C3659DBF-D47C-51CB-6CF8-E3E9EA58ABB5}"/>
              </a:ext>
            </a:extLst>
          </p:cNvPr>
          <p:cNvSpPr txBox="1"/>
          <p:nvPr/>
        </p:nvSpPr>
        <p:spPr>
          <a:xfrm>
            <a:off x="4334207" y="1439486"/>
            <a:ext cx="7381543" cy="1815882"/>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is a locally-owned restaurant focusing on global fusion cuisine. Featuring a menu that blends Asian, Mediterranean, and Latin American influences, the bistro brings together diverse flavors in a welcoming setting. The bistro will be owned and operated by a culinary-trained entrepreneur with over 15 years of experience in the hospitality industry. The bistro will operate as a sole proprietorship, with plans to evolve into an LLC as the business grows.</a:t>
            </a:r>
            <a:endParaRPr lang="en-US" sz="1600" dirty="0"/>
          </a:p>
        </p:txBody>
      </p:sp>
      <p:sp>
        <p:nvSpPr>
          <p:cNvPr id="7" name="Rectangle 6">
            <a:extLst>
              <a:ext uri="{FF2B5EF4-FFF2-40B4-BE49-F238E27FC236}">
                <a16:creationId xmlns:a16="http://schemas.microsoft.com/office/drawing/2014/main" id="{680AC80C-2185-8291-7A93-4DBB6B99CB9F}"/>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1B6EBFA7-C55C-9B73-DA8B-F62C3D2B53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pic>
        <p:nvPicPr>
          <p:cNvPr id="3" name="Picture 2" descr="Hand holding pan">
            <a:extLst>
              <a:ext uri="{FF2B5EF4-FFF2-40B4-BE49-F238E27FC236}">
                <a16:creationId xmlns:a16="http://schemas.microsoft.com/office/drawing/2014/main" id="{8E199450-C910-9CF1-0722-1C1136584AE8}"/>
              </a:ext>
            </a:extLst>
          </p:cNvPr>
          <p:cNvPicPr>
            <a:picLocks noChangeAspect="1"/>
          </p:cNvPicPr>
          <p:nvPr/>
        </p:nvPicPr>
        <p:blipFill>
          <a:blip r:embed="rId4"/>
          <a:stretch>
            <a:fillRect/>
          </a:stretch>
        </p:blipFill>
        <p:spPr>
          <a:xfrm>
            <a:off x="688064" y="1394932"/>
            <a:ext cx="3521797" cy="2347864"/>
          </a:xfrm>
          <a:prstGeom prst="rect">
            <a:avLst/>
          </a:prstGeom>
        </p:spPr>
      </p:pic>
      <p:pic>
        <p:nvPicPr>
          <p:cNvPr id="9" name="Picture 8" descr="Woman holding open sign">
            <a:extLst>
              <a:ext uri="{FF2B5EF4-FFF2-40B4-BE49-F238E27FC236}">
                <a16:creationId xmlns:a16="http://schemas.microsoft.com/office/drawing/2014/main" id="{1B21C73C-3D84-9179-F8E2-C523DD159F83}"/>
              </a:ext>
            </a:extLst>
          </p:cNvPr>
          <p:cNvPicPr>
            <a:picLocks noChangeAspect="1"/>
          </p:cNvPicPr>
          <p:nvPr/>
        </p:nvPicPr>
        <p:blipFill>
          <a:blip r:embed="rId5"/>
          <a:stretch>
            <a:fillRect/>
          </a:stretch>
        </p:blipFill>
        <p:spPr>
          <a:xfrm>
            <a:off x="2288264" y="3429000"/>
            <a:ext cx="4857749" cy="3238500"/>
          </a:xfrm>
          <a:prstGeom prst="rect">
            <a:avLst/>
          </a:prstGeom>
        </p:spPr>
      </p:pic>
    </p:spTree>
    <p:extLst>
      <p:ext uri="{BB962C8B-B14F-4D97-AF65-F5344CB8AC3E}">
        <p14:creationId xmlns:p14="http://schemas.microsoft.com/office/powerpoint/2010/main" val="308582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5A5D-D615-A32F-A516-75A60C1CCF4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E361C76D-F808-8946-3C9B-9930DAE3C86F}"/>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 Analysis</a:t>
            </a:r>
          </a:p>
        </p:txBody>
      </p:sp>
      <p:sp>
        <p:nvSpPr>
          <p:cNvPr id="7" name="Rectangle 6">
            <a:extLst>
              <a:ext uri="{FF2B5EF4-FFF2-40B4-BE49-F238E27FC236}">
                <a16:creationId xmlns:a16="http://schemas.microsoft.com/office/drawing/2014/main" id="{30B61BE7-B075-076A-94DF-9094E7BC5198}"/>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9C25D815-334A-7B37-2E58-F6979F80E6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2" name="Table 1">
            <a:extLst>
              <a:ext uri="{FF2B5EF4-FFF2-40B4-BE49-F238E27FC236}">
                <a16:creationId xmlns:a16="http://schemas.microsoft.com/office/drawing/2014/main" id="{4E9182F0-46ED-ED59-7A07-D6E33DB20B90}"/>
              </a:ext>
            </a:extLst>
          </p:cNvPr>
          <p:cNvGraphicFramePr>
            <a:graphicFrameLocks noGrp="1"/>
          </p:cNvGraphicFramePr>
          <p:nvPr>
            <p:extLst>
              <p:ext uri="{D42A27DB-BD31-4B8C-83A1-F6EECF244321}">
                <p14:modId xmlns:p14="http://schemas.microsoft.com/office/powerpoint/2010/main" val="2635464509"/>
              </p:ext>
            </p:extLst>
          </p:nvPr>
        </p:nvGraphicFramePr>
        <p:xfrm>
          <a:off x="688064" y="1511930"/>
          <a:ext cx="11225967" cy="4897398"/>
        </p:xfrm>
        <a:graphic>
          <a:graphicData uri="http://schemas.openxmlformats.org/drawingml/2006/table">
            <a:tbl>
              <a:tblPr/>
              <a:tblGrid>
                <a:gridCol w="11225967">
                  <a:extLst>
                    <a:ext uri="{9D8B030D-6E8A-4147-A177-3AD203B41FA5}">
                      <a16:colId xmlns:a16="http://schemas.microsoft.com/office/drawing/2014/main" val="3663360786"/>
                    </a:ext>
                  </a:extLst>
                </a:gridCol>
              </a:tblGrid>
              <a:tr h="497330">
                <a:tc>
                  <a:txBody>
                    <a:bodyPr/>
                    <a:lstStyle/>
                    <a:p>
                      <a:pPr algn="l" fontAlgn="ctr"/>
                      <a:r>
                        <a:rPr lang="en-US" sz="1400" b="1" i="0" u="none" strike="noStrike" dirty="0">
                          <a:solidFill>
                            <a:srgbClr val="8497B0"/>
                          </a:solidFill>
                          <a:effectLst/>
                          <a:latin typeface="Century Gothic" panose="020B0502020202020204" pitchFamily="34" charset="0"/>
                        </a:rPr>
                        <a:t>Target Market</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35434543"/>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Primary customers include professionals aged 25–45 working downtown and families seeking unique weekend dining options. A secondary target includes tourists and event attendees attracted by the vibrant </a:t>
                      </a:r>
                      <a:r>
                        <a:rPr lang="en-US" sz="1400" b="0" i="0" u="none" strike="noStrike" dirty="0" err="1">
                          <a:solidFill>
                            <a:srgbClr val="595959"/>
                          </a:solidFill>
                          <a:effectLst/>
                          <a:latin typeface="Century Gothic" panose="020B0502020202020204" pitchFamily="34" charset="0"/>
                        </a:rPr>
                        <a:t>Metroville</a:t>
                      </a:r>
                      <a:r>
                        <a:rPr lang="en-US" sz="1400" b="0" i="0" u="none" strike="noStrike" dirty="0">
                          <a:solidFill>
                            <a:srgbClr val="595959"/>
                          </a:solidFill>
                          <a:effectLst/>
                          <a:latin typeface="Century Gothic" panose="020B0502020202020204" pitchFamily="34" charset="0"/>
                        </a:rPr>
                        <a:t> nightlife.</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9531473"/>
                  </a:ext>
                </a:extLst>
              </a:tr>
              <a:tr h="497330">
                <a:tc>
                  <a:txBody>
                    <a:bodyPr/>
                    <a:lstStyle/>
                    <a:p>
                      <a:pPr algn="l" fontAlgn="ctr"/>
                      <a:r>
                        <a:rPr lang="en-US" sz="1400" b="1" i="0" u="none" strike="noStrike" dirty="0">
                          <a:solidFill>
                            <a:srgbClr val="8497B0"/>
                          </a:solidFill>
                          <a:effectLst/>
                          <a:latin typeface="Century Gothic" panose="020B0502020202020204" pitchFamily="34" charset="0"/>
                        </a:rPr>
                        <a:t>Location Analysis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433208013"/>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Flavors and Vibes Bistro will be located in a prime area of downtown </a:t>
                      </a:r>
                      <a:r>
                        <a:rPr lang="en-US" sz="1400" b="0" i="0" u="none" strike="noStrike" dirty="0" err="1">
                          <a:solidFill>
                            <a:srgbClr val="595959"/>
                          </a:solidFill>
                          <a:effectLst/>
                          <a:latin typeface="Century Gothic" panose="020B0502020202020204" pitchFamily="34" charset="0"/>
                        </a:rPr>
                        <a:t>Metroville</a:t>
                      </a:r>
                      <a:r>
                        <a:rPr lang="en-US" sz="1400" b="0" i="0" u="none" strike="noStrike" dirty="0">
                          <a:solidFill>
                            <a:srgbClr val="595959"/>
                          </a:solidFill>
                          <a:effectLst/>
                          <a:latin typeface="Century Gothic" panose="020B0502020202020204" pitchFamily="34" charset="0"/>
                        </a:rPr>
                        <a:t>, known for its high foot traffic, proximity to office complexes, and accessibility via public transit. The area has seen a 15% year-over-year increase in dining expenditures.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2788390"/>
                  </a:ext>
                </a:extLst>
              </a:tr>
              <a:tr h="497330">
                <a:tc>
                  <a:txBody>
                    <a:bodyPr/>
                    <a:lstStyle/>
                    <a:p>
                      <a:pPr algn="l" fontAlgn="ctr"/>
                      <a:r>
                        <a:rPr lang="en-US" sz="1400" b="1" i="0" u="none" strike="noStrike" dirty="0">
                          <a:solidFill>
                            <a:srgbClr val="8497B0"/>
                          </a:solidFill>
                          <a:effectLst/>
                          <a:latin typeface="Century Gothic" panose="020B0502020202020204" pitchFamily="34" charset="0"/>
                        </a:rPr>
                        <a:t>Competition Analysis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607889548"/>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Key competitors include established casual dining chains and boutique eateries specializing in single cuisines. Flavors and Vibes Bistro has a unique fusion concept, trendy ambiance, and affordable price points.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0842276"/>
                  </a:ext>
                </a:extLst>
              </a:tr>
            </a:tbl>
          </a:graphicData>
        </a:graphic>
      </p:graphicFrame>
    </p:spTree>
    <p:extLst>
      <p:ext uri="{BB962C8B-B14F-4D97-AF65-F5344CB8AC3E}">
        <p14:creationId xmlns:p14="http://schemas.microsoft.com/office/powerpoint/2010/main" val="184175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6E6F-28F7-CF53-03A3-EFCAC1B27F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0C0E36-D5E0-FB0A-461F-F371C840ADA0}"/>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Menu and Product Line</a:t>
            </a:r>
          </a:p>
        </p:txBody>
      </p:sp>
      <p:sp>
        <p:nvSpPr>
          <p:cNvPr id="7" name="Rectangle 6">
            <a:extLst>
              <a:ext uri="{FF2B5EF4-FFF2-40B4-BE49-F238E27FC236}">
                <a16:creationId xmlns:a16="http://schemas.microsoft.com/office/drawing/2014/main" id="{52E764A8-EEF5-5131-12A6-8685CD9E1F89}"/>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842FA714-2791-2B6C-D0F8-FEDE56640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6EE21D5A-8451-ED3F-12F3-8884229716A1}"/>
              </a:ext>
            </a:extLst>
          </p:cNvPr>
          <p:cNvGraphicFramePr>
            <a:graphicFrameLocks noGrp="1"/>
          </p:cNvGraphicFramePr>
          <p:nvPr>
            <p:extLst>
              <p:ext uri="{D42A27DB-BD31-4B8C-83A1-F6EECF244321}">
                <p14:modId xmlns:p14="http://schemas.microsoft.com/office/powerpoint/2010/main" val="193634262"/>
              </p:ext>
            </p:extLst>
          </p:nvPr>
        </p:nvGraphicFramePr>
        <p:xfrm>
          <a:off x="688064" y="1582749"/>
          <a:ext cx="11208189" cy="2971144"/>
        </p:xfrm>
        <a:graphic>
          <a:graphicData uri="http://schemas.openxmlformats.org/drawingml/2006/table">
            <a:tbl>
              <a:tblPr/>
              <a:tblGrid>
                <a:gridCol w="11208189">
                  <a:extLst>
                    <a:ext uri="{9D8B030D-6E8A-4147-A177-3AD203B41FA5}">
                      <a16:colId xmlns:a16="http://schemas.microsoft.com/office/drawing/2014/main" val="3687643855"/>
                    </a:ext>
                  </a:extLst>
                </a:gridCol>
              </a:tblGrid>
              <a:tr h="452579">
                <a:tc>
                  <a:txBody>
                    <a:bodyPr/>
                    <a:lstStyle/>
                    <a:p>
                      <a:pPr algn="l" fontAlgn="ctr"/>
                      <a:r>
                        <a:rPr lang="en-US" sz="1400" b="1" i="0" u="none" strike="noStrike" dirty="0">
                          <a:solidFill>
                            <a:srgbClr val="8497B0"/>
                          </a:solidFill>
                          <a:effectLst/>
                          <a:latin typeface="Century Gothic" panose="020B0502020202020204" pitchFamily="34" charset="0"/>
                        </a:rPr>
                        <a:t>Offerings and Pricing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63576803"/>
                  </a:ext>
                </a:extLst>
              </a:tr>
              <a:tr h="1032993">
                <a:tc>
                  <a:txBody>
                    <a:bodyPr/>
                    <a:lstStyle/>
                    <a:p>
                      <a:pPr algn="l" fontAlgn="ctr"/>
                      <a:r>
                        <a:rPr lang="en-US" sz="1400" b="0" i="0" u="none" strike="noStrike" dirty="0">
                          <a:solidFill>
                            <a:srgbClr val="595959"/>
                          </a:solidFill>
                          <a:effectLst/>
                          <a:latin typeface="Century Gothic" panose="020B0502020202020204" pitchFamily="34" charset="0"/>
                        </a:rPr>
                        <a:t>Menu highlights include small plates like Korean BBQ sliders, entrees like Mediterranean spiced lamb, and signature cocktails priced between $8 and $15. Average per-person spending projections are $25.</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0855036"/>
                  </a:ext>
                </a:extLst>
              </a:tr>
              <a:tr h="452579">
                <a:tc>
                  <a:txBody>
                    <a:bodyPr/>
                    <a:lstStyle/>
                    <a:p>
                      <a:pPr algn="l" fontAlgn="ctr"/>
                      <a:r>
                        <a:rPr lang="en-US" sz="1400" b="1" i="0" u="none" strike="noStrike" dirty="0">
                          <a:solidFill>
                            <a:srgbClr val="8497B0"/>
                          </a:solidFill>
                          <a:effectLst/>
                          <a:latin typeface="Century Gothic" panose="020B0502020202020204" pitchFamily="34" charset="0"/>
                        </a:rPr>
                        <a:t>Food and Beverage Options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86645878"/>
                  </a:ext>
                </a:extLst>
              </a:tr>
              <a:tr h="1032993">
                <a:tc>
                  <a:txBody>
                    <a:bodyPr/>
                    <a:lstStyle/>
                    <a:p>
                      <a:pPr algn="l" fontAlgn="ctr"/>
                      <a:r>
                        <a:rPr lang="en-US" sz="1400" b="0" i="0" u="none" strike="noStrike" dirty="0">
                          <a:solidFill>
                            <a:srgbClr val="595959"/>
                          </a:solidFill>
                          <a:effectLst/>
                          <a:latin typeface="Century Gothic" panose="020B0502020202020204" pitchFamily="34" charset="0"/>
                        </a:rPr>
                        <a:t>The menu incorporates locally sourced ingredients with seasonal specials that rotate monthly. Beverage offerings include craft cocktails, mocktails, and a curated selection of international wines.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61968778"/>
                  </a:ext>
                </a:extLst>
              </a:tr>
            </a:tbl>
          </a:graphicData>
        </a:graphic>
      </p:graphicFrame>
    </p:spTree>
    <p:extLst>
      <p:ext uri="{BB962C8B-B14F-4D97-AF65-F5344CB8AC3E}">
        <p14:creationId xmlns:p14="http://schemas.microsoft.com/office/powerpoint/2010/main" val="23088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166E-B0BB-119E-80AB-EC6B53497B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4F289E3-E549-B761-D1E7-4D5FB5CDB301}"/>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Plan and Sales Strategy</a:t>
            </a:r>
          </a:p>
        </p:txBody>
      </p:sp>
      <p:sp>
        <p:nvSpPr>
          <p:cNvPr id="7" name="Rectangle 6">
            <a:extLst>
              <a:ext uri="{FF2B5EF4-FFF2-40B4-BE49-F238E27FC236}">
                <a16:creationId xmlns:a16="http://schemas.microsoft.com/office/drawing/2014/main" id="{D37A66AA-6502-C67F-C6D2-3FDB0C57A219}"/>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6724CB8F-EF78-2BF3-CFB2-31B302CDCD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
        <p:nvSpPr>
          <p:cNvPr id="2" name="TextBox 1">
            <a:extLst>
              <a:ext uri="{FF2B5EF4-FFF2-40B4-BE49-F238E27FC236}">
                <a16:creationId xmlns:a16="http://schemas.microsoft.com/office/drawing/2014/main" id="{3964130E-287D-1582-E667-7305926850EC}"/>
              </a:ext>
            </a:extLst>
          </p:cNvPr>
          <p:cNvSpPr txBox="1"/>
          <p:nvPr/>
        </p:nvSpPr>
        <p:spPr>
          <a:xfrm>
            <a:off x="4764047" y="3081076"/>
            <a:ext cx="5846738" cy="1323439"/>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The marketing strategy will include a grand opening event with social media influencers, targeted online advertising, and partnerships with local event organizers. Loyalty programs and promotions during weekday lunch hours will help establish a regular customer base.</a:t>
            </a:r>
            <a:endParaRPr lang="en-US" sz="1600" dirty="0"/>
          </a:p>
        </p:txBody>
      </p:sp>
      <p:pic>
        <p:nvPicPr>
          <p:cNvPr id="10" name="Picture 9" descr="Person taking a photo on their phone of breakfast">
            <a:extLst>
              <a:ext uri="{FF2B5EF4-FFF2-40B4-BE49-F238E27FC236}">
                <a16:creationId xmlns:a16="http://schemas.microsoft.com/office/drawing/2014/main" id="{EB7D48DC-53ED-D8EA-B81D-9281A2689EBF}"/>
              </a:ext>
            </a:extLst>
          </p:cNvPr>
          <p:cNvPicPr>
            <a:picLocks noChangeAspect="1"/>
          </p:cNvPicPr>
          <p:nvPr/>
        </p:nvPicPr>
        <p:blipFill>
          <a:blip r:embed="rId4"/>
          <a:stretch>
            <a:fillRect/>
          </a:stretch>
        </p:blipFill>
        <p:spPr>
          <a:xfrm rot="5400000">
            <a:off x="-206972" y="2062953"/>
            <a:ext cx="5579079" cy="3717933"/>
          </a:xfrm>
          <a:prstGeom prst="rect">
            <a:avLst/>
          </a:prstGeom>
        </p:spPr>
      </p:pic>
    </p:spTree>
    <p:extLst>
      <p:ext uri="{BB962C8B-B14F-4D97-AF65-F5344CB8AC3E}">
        <p14:creationId xmlns:p14="http://schemas.microsoft.com/office/powerpoint/2010/main" val="288647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67AB-3391-6371-E73C-706D9B6C0B4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68DA77E-4972-4E26-943B-3017774FD68E}"/>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Operations Plan</a:t>
            </a:r>
          </a:p>
        </p:txBody>
      </p:sp>
      <p:sp>
        <p:nvSpPr>
          <p:cNvPr id="7" name="Rectangle 6">
            <a:extLst>
              <a:ext uri="{FF2B5EF4-FFF2-40B4-BE49-F238E27FC236}">
                <a16:creationId xmlns:a16="http://schemas.microsoft.com/office/drawing/2014/main" id="{2727CC93-E151-4595-6C99-DDECCE533D0B}"/>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C4C3548B-9517-9BFA-3B68-54C15BAA3A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9072FCF8-6839-445A-AA63-ADFC00669472}"/>
              </a:ext>
            </a:extLst>
          </p:cNvPr>
          <p:cNvGraphicFramePr>
            <a:graphicFrameLocks noGrp="1"/>
          </p:cNvGraphicFramePr>
          <p:nvPr>
            <p:extLst>
              <p:ext uri="{D42A27DB-BD31-4B8C-83A1-F6EECF244321}">
                <p14:modId xmlns:p14="http://schemas.microsoft.com/office/powerpoint/2010/main" val="2113735087"/>
              </p:ext>
            </p:extLst>
          </p:nvPr>
        </p:nvGraphicFramePr>
        <p:xfrm>
          <a:off x="688063" y="1567454"/>
          <a:ext cx="11294999" cy="4833344"/>
        </p:xfrm>
        <a:graphic>
          <a:graphicData uri="http://schemas.openxmlformats.org/drawingml/2006/table">
            <a:tbl>
              <a:tblPr/>
              <a:tblGrid>
                <a:gridCol w="11294999">
                  <a:extLst>
                    <a:ext uri="{9D8B030D-6E8A-4147-A177-3AD203B41FA5}">
                      <a16:colId xmlns:a16="http://schemas.microsoft.com/office/drawing/2014/main" val="2286462721"/>
                    </a:ext>
                  </a:extLst>
                </a:gridCol>
              </a:tblGrid>
              <a:tr h="368119">
                <a:tc>
                  <a:txBody>
                    <a:bodyPr/>
                    <a:lstStyle/>
                    <a:p>
                      <a:pPr algn="l" fontAlgn="ctr"/>
                      <a:r>
                        <a:rPr lang="en-US" sz="1400" b="1" i="0" u="none" strike="noStrike" dirty="0">
                          <a:solidFill>
                            <a:srgbClr val="8497B0"/>
                          </a:solidFill>
                          <a:effectLst/>
                          <a:latin typeface="Century Gothic" panose="020B0502020202020204" pitchFamily="34" charset="0"/>
                        </a:rPr>
                        <a:t>Staffing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32209802"/>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The bistro will employ 15 staff members, including chefs, servers, and hostesses. Training programs will focus on consistency and exceptional customer service.</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7774107"/>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Service Policies and Procedures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58172692"/>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Operational protocols will emphasize speed, accuracy, and guest satisfaction, supported by a state-of-the-art kitchen workflow system.</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9529262"/>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Point of Sale and Payroll</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073523661"/>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POS systems manage orders and track sales, and they integrate with payroll software for seamless staff payment processing.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85522187"/>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Suppliers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2750729694"/>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Partnerships established with local farms and specialty suppliers maintain ingredient quality and support sustainability.</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03433817"/>
                  </a:ext>
                </a:extLst>
              </a:tr>
            </a:tbl>
          </a:graphicData>
        </a:graphic>
      </p:graphicFrame>
    </p:spTree>
    <p:extLst>
      <p:ext uri="{BB962C8B-B14F-4D97-AF65-F5344CB8AC3E}">
        <p14:creationId xmlns:p14="http://schemas.microsoft.com/office/powerpoint/2010/main" val="161378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9C8D-A02D-42EC-FAB7-95A2E4759C1E}"/>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38DF173-019E-1D70-832B-964DACC425B5}"/>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Management Structure</a:t>
            </a:r>
          </a:p>
        </p:txBody>
      </p:sp>
      <p:sp>
        <p:nvSpPr>
          <p:cNvPr id="7" name="Rectangle 6">
            <a:extLst>
              <a:ext uri="{FF2B5EF4-FFF2-40B4-BE49-F238E27FC236}">
                <a16:creationId xmlns:a16="http://schemas.microsoft.com/office/drawing/2014/main" id="{491B614F-0042-6372-5DA9-A47F43D11E63}"/>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4E12B545-BE63-3FD2-039F-F2608ECC06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
        <p:nvSpPr>
          <p:cNvPr id="2" name="TextBox 1">
            <a:extLst>
              <a:ext uri="{FF2B5EF4-FFF2-40B4-BE49-F238E27FC236}">
                <a16:creationId xmlns:a16="http://schemas.microsoft.com/office/drawing/2014/main" id="{C2C6E386-EE0A-A620-A0DA-8DEA691D4DC4}"/>
              </a:ext>
            </a:extLst>
          </p:cNvPr>
          <p:cNvSpPr txBox="1"/>
          <p:nvPr/>
        </p:nvSpPr>
        <p:spPr>
          <a:xfrm>
            <a:off x="688064" y="1063855"/>
            <a:ext cx="9922721" cy="1077218"/>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features a dedicated team with extensive experience in restaurant operations, culinary arts, and customer service. This team oversees all aspects of the business, from daily operations to long-term growth strategies. Together, they blend innovation and professionalism to ensure the bistro's success.</a:t>
            </a:r>
            <a:endParaRPr lang="en-US" sz="1600" dirty="0"/>
          </a:p>
        </p:txBody>
      </p:sp>
      <p:graphicFrame>
        <p:nvGraphicFramePr>
          <p:cNvPr id="5" name="Table 4">
            <a:extLst>
              <a:ext uri="{FF2B5EF4-FFF2-40B4-BE49-F238E27FC236}">
                <a16:creationId xmlns:a16="http://schemas.microsoft.com/office/drawing/2014/main" id="{90A87B90-BCBD-99E7-D354-FBA16634E1B0}"/>
              </a:ext>
            </a:extLst>
          </p:cNvPr>
          <p:cNvGraphicFramePr>
            <a:graphicFrameLocks noGrp="1"/>
          </p:cNvGraphicFramePr>
          <p:nvPr>
            <p:extLst>
              <p:ext uri="{D42A27DB-BD31-4B8C-83A1-F6EECF244321}">
                <p14:modId xmlns:p14="http://schemas.microsoft.com/office/powerpoint/2010/main" val="3851164828"/>
              </p:ext>
            </p:extLst>
          </p:nvPr>
        </p:nvGraphicFramePr>
        <p:xfrm>
          <a:off x="688063" y="2388799"/>
          <a:ext cx="11295000" cy="4140161"/>
        </p:xfrm>
        <a:graphic>
          <a:graphicData uri="http://schemas.openxmlformats.org/drawingml/2006/table">
            <a:tbl>
              <a:tblPr/>
              <a:tblGrid>
                <a:gridCol w="3765000">
                  <a:extLst>
                    <a:ext uri="{9D8B030D-6E8A-4147-A177-3AD203B41FA5}">
                      <a16:colId xmlns:a16="http://schemas.microsoft.com/office/drawing/2014/main" val="1965683887"/>
                    </a:ext>
                  </a:extLst>
                </a:gridCol>
                <a:gridCol w="3765000">
                  <a:extLst>
                    <a:ext uri="{9D8B030D-6E8A-4147-A177-3AD203B41FA5}">
                      <a16:colId xmlns:a16="http://schemas.microsoft.com/office/drawing/2014/main" val="2935996117"/>
                    </a:ext>
                  </a:extLst>
                </a:gridCol>
                <a:gridCol w="3765000">
                  <a:extLst>
                    <a:ext uri="{9D8B030D-6E8A-4147-A177-3AD203B41FA5}">
                      <a16:colId xmlns:a16="http://schemas.microsoft.com/office/drawing/2014/main" val="1728845812"/>
                    </a:ext>
                  </a:extLst>
                </a:gridCol>
              </a:tblGrid>
              <a:tr h="388036">
                <a:tc>
                  <a:txBody>
                    <a:bodyPr/>
                    <a:lstStyle/>
                    <a:p>
                      <a:pPr algn="l" fontAlgn="ctr"/>
                      <a:r>
                        <a:rPr lang="en-US" sz="1400" b="1" i="0" u="none" strike="noStrike">
                          <a:solidFill>
                            <a:srgbClr val="8497B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Role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Experience / Qualifications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774381826"/>
                  </a:ext>
                </a:extLst>
              </a:tr>
              <a:tr h="620504">
                <a:tc>
                  <a:txBody>
                    <a:bodyPr/>
                    <a:lstStyle/>
                    <a:p>
                      <a:pPr algn="l" fontAlgn="ctr"/>
                      <a:r>
                        <a:rPr lang="en-US" sz="1400" b="0" i="0" u="none" strike="noStrike">
                          <a:solidFill>
                            <a:srgbClr val="595959"/>
                          </a:solidFill>
                          <a:effectLst/>
                          <a:latin typeface="Century Gothic" panose="020B0502020202020204" pitchFamily="34" charset="0"/>
                        </a:rPr>
                        <a:t>Victoria Pearson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15+ years' experience in hospitality management with a focus on restaurant startups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40705871"/>
                  </a:ext>
                </a:extLst>
              </a:tr>
              <a:tr h="620504">
                <a:tc>
                  <a:txBody>
                    <a:bodyPr/>
                    <a:lstStyle/>
                    <a:p>
                      <a:pPr algn="l" fontAlgn="ctr"/>
                      <a:r>
                        <a:rPr lang="en-US" sz="1400" b="0" i="0" u="none" strike="noStrike">
                          <a:solidFill>
                            <a:srgbClr val="595959"/>
                          </a:solidFill>
                          <a:effectLst/>
                          <a:latin typeface="Century Gothic" panose="020B0502020202020204" pitchFamily="34" charset="0"/>
                        </a:rPr>
                        <a:t>Romy Bailey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General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15+ years' experience in restaurant management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45110927"/>
                  </a:ext>
                </a:extLst>
              </a:tr>
              <a:tr h="620504">
                <a:tc>
                  <a:txBody>
                    <a:bodyPr/>
                    <a:lstStyle/>
                    <a:p>
                      <a:pPr algn="l" fontAlgn="ctr"/>
                      <a:r>
                        <a:rPr lang="en-US" sz="1400" b="0" i="0" u="none" strike="noStrike">
                          <a:solidFill>
                            <a:srgbClr val="595959"/>
                          </a:solidFill>
                          <a:effectLst/>
                          <a:latin typeface="Century Gothic" panose="020B0502020202020204" pitchFamily="34" charset="0"/>
                        </a:rPr>
                        <a:t>Olivia Carter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Executive Chef</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Culinary Institute graduate with 10 years' experience in global fusion cuisine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9854891"/>
                  </a:ext>
                </a:extLst>
              </a:tr>
              <a:tr h="620504">
                <a:tc>
                  <a:txBody>
                    <a:bodyPr/>
                    <a:lstStyle/>
                    <a:p>
                      <a:pPr algn="l" fontAlgn="ctr"/>
                      <a:r>
                        <a:rPr lang="en-US" sz="1400" b="0" i="0" u="none" strike="noStrike">
                          <a:solidFill>
                            <a:srgbClr val="595959"/>
                          </a:solidFill>
                          <a:effectLst/>
                          <a:latin typeface="Century Gothic" panose="020B0502020202020204" pitchFamily="34" charset="0"/>
                        </a:rPr>
                        <a:t>Makara McLean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Marketing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8 years' experience in food and beverage marketing with expertise in event planning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85368162"/>
                  </a:ext>
                </a:extLst>
              </a:tr>
              <a:tr h="620504">
                <a:tc>
                  <a:txBody>
                    <a:bodyPr/>
                    <a:lstStyle/>
                    <a:p>
                      <a:pPr algn="l" fontAlgn="ctr"/>
                      <a:r>
                        <a:rPr lang="en-US" sz="1400" b="0" i="0" u="none" strike="noStrike">
                          <a:solidFill>
                            <a:srgbClr val="595959"/>
                          </a:solidFill>
                          <a:effectLst/>
                          <a:latin typeface="Century Gothic" panose="020B0502020202020204" pitchFamily="34" charset="0"/>
                        </a:rPr>
                        <a:t>Staff 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90435308"/>
                  </a:ext>
                </a:extLst>
              </a:tr>
              <a:tr h="620504">
                <a:tc>
                  <a:txBody>
                    <a:bodyPr/>
                    <a:lstStyle/>
                    <a:p>
                      <a:pPr algn="l" fontAlgn="ctr"/>
                      <a:r>
                        <a:rPr lang="en-US" sz="1400" b="0" i="0" u="none" strike="noStrike">
                          <a:solidFill>
                            <a:srgbClr val="595959"/>
                          </a:solidFill>
                          <a:effectLst/>
                          <a:latin typeface="Century Gothic" panose="020B0502020202020204" pitchFamily="34" charset="0"/>
                        </a:rPr>
                        <a:t>Staff 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379066"/>
                  </a:ext>
                </a:extLst>
              </a:tr>
            </a:tbl>
          </a:graphicData>
        </a:graphic>
      </p:graphicFrame>
    </p:spTree>
    <p:extLst>
      <p:ext uri="{BB962C8B-B14F-4D97-AF65-F5344CB8AC3E}">
        <p14:creationId xmlns:p14="http://schemas.microsoft.com/office/powerpoint/2010/main" val="292510531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15741</TotalTime>
  <Words>990</Words>
  <Application>Microsoft Office PowerPoint</Application>
  <PresentationFormat>Widescreen</PresentationFormat>
  <Paragraphs>127</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Bess</cp:lastModifiedBy>
  <cp:revision>257</cp:revision>
  <dcterms:created xsi:type="dcterms:W3CDTF">2022-05-22T18:55:25Z</dcterms:created>
  <dcterms:modified xsi:type="dcterms:W3CDTF">2025-06-24T22:40:41Z</dcterms:modified>
</cp:coreProperties>
</file>