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
  </p:notesMasterIdLst>
  <p:sldIdLst>
    <p:sldId id="395" r:id="rId2"/>
    <p:sldId id="39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D06"/>
    <a:srgbClr val="C3BA05"/>
    <a:srgbClr val="FEFCCE"/>
    <a:srgbClr val="F9EBF7"/>
    <a:srgbClr val="001033"/>
    <a:srgbClr val="F2F2F2"/>
    <a:srgbClr val="578EA9"/>
    <a:srgbClr val="5F2078"/>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autoAdjust="0"/>
    <p:restoredTop sz="94660"/>
  </p:normalViewPr>
  <p:slideViewPr>
    <p:cSldViewPr snapToGrid="0">
      <p:cViewPr>
        <p:scale>
          <a:sx n="100" d="100"/>
          <a:sy n="100" d="100"/>
        </p:scale>
        <p:origin x="75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5/27/2025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5/27/2025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5/27/2025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4">
                <a:lumMod val="75000"/>
                <a:alpha val="34000"/>
              </a:schemeClr>
            </a:gs>
          </a:gsLst>
          <a:path path="circle">
            <a:fillToRect l="100000" t="100000"/>
          </a:path>
          <a:tileRect r="-100000" b="-100000"/>
        </a:gradFill>
        <a:effectLst/>
      </p:bgPr>
    </p:bg>
    <p:spTree>
      <p:nvGrpSpPr>
        <p:cNvPr id="1" name="">
          <a:extLst>
            <a:ext uri="{FF2B5EF4-FFF2-40B4-BE49-F238E27FC236}">
              <a16:creationId xmlns:a16="http://schemas.microsoft.com/office/drawing/2014/main" id="{ED4D741F-9F9B-6198-574D-7EF447F81C15}"/>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342A525E-37CF-E191-1299-2462FEA6F644}"/>
              </a:ext>
            </a:extLst>
          </p:cNvPr>
          <p:cNvSpPr txBox="1"/>
          <p:nvPr/>
        </p:nvSpPr>
        <p:spPr>
          <a:xfrm>
            <a:off x="598206" y="2028617"/>
            <a:ext cx="4621976" cy="2800767"/>
          </a:xfrm>
          <a:prstGeom prst="rect">
            <a:avLst/>
          </a:prstGeom>
          <a:noFill/>
        </p:spPr>
        <p:txBody>
          <a:bodyPr wrap="square" rtlCol="0">
            <a:spAutoFit/>
          </a:bodyPr>
          <a:lstStyle/>
          <a:p>
            <a:r>
              <a:rPr lang="en-US" sz="4400" b="1" dirty="0">
                <a:solidFill>
                  <a:srgbClr val="001033"/>
                </a:solidFill>
                <a:latin typeface="Century Gothic" panose="020B0502020202020204" pitchFamily="34" charset="0"/>
              </a:rPr>
              <a:t>Conference Planning </a:t>
            </a:r>
            <a:r>
              <a:rPr lang="en-US" sz="4400" b="1" dirty="0" err="1">
                <a:solidFill>
                  <a:srgbClr val="001033"/>
                </a:solidFill>
                <a:latin typeface="Century Gothic" panose="020B0502020202020204" pitchFamily="34" charset="0"/>
              </a:rPr>
              <a:t>Mindmap</a:t>
            </a:r>
            <a:r>
              <a:rPr lang="en-US" sz="4400" b="1" dirty="0">
                <a:solidFill>
                  <a:srgbClr val="001033"/>
                </a:solidFill>
                <a:latin typeface="Century Gothic" panose="020B0502020202020204" pitchFamily="34" charset="0"/>
              </a:rPr>
              <a:t> Template</a:t>
            </a:r>
          </a:p>
        </p:txBody>
      </p:sp>
      <p:pic>
        <p:nvPicPr>
          <p:cNvPr id="6" name="Picture 5" descr="A diagram of a conference planning&#10;&#10;AI-generated content may be incorrect.">
            <a:extLst>
              <a:ext uri="{FF2B5EF4-FFF2-40B4-BE49-F238E27FC236}">
                <a16:creationId xmlns:a16="http://schemas.microsoft.com/office/drawing/2014/main" id="{79DF04B6-05A8-9AE5-ED44-DC89A40D4532}"/>
              </a:ext>
            </a:extLst>
          </p:cNvPr>
          <p:cNvPicPr>
            <a:picLocks noChangeAspect="1"/>
          </p:cNvPicPr>
          <p:nvPr/>
        </p:nvPicPr>
        <p:blipFill>
          <a:blip r:embed="rId2">
            <a:extLst>
              <a:ext uri="{28A0092B-C50C-407E-A947-70E740481C1C}">
                <a14:useLocalDpi xmlns:a14="http://schemas.microsoft.com/office/drawing/2010/main" val="0"/>
              </a:ext>
            </a:extLst>
          </a:blip>
          <a:srcRect l="614" t="9161" r="778" b="9151"/>
          <a:stretch>
            <a:fillRect/>
          </a:stretch>
        </p:blipFill>
        <p:spPr>
          <a:xfrm>
            <a:off x="5257800" y="1548114"/>
            <a:ext cx="6043613" cy="3761773"/>
          </a:xfrm>
          <a:prstGeom prst="rect">
            <a:avLst/>
          </a:prstGeom>
        </p:spPr>
      </p:pic>
    </p:spTree>
    <p:extLst>
      <p:ext uri="{BB962C8B-B14F-4D97-AF65-F5344CB8AC3E}">
        <p14:creationId xmlns:p14="http://schemas.microsoft.com/office/powerpoint/2010/main" val="237354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FFF0AC-8CCE-F441-3485-4A74A0643588}"/>
            </a:ext>
          </a:extLst>
        </p:cNvPr>
        <p:cNvGrpSpPr/>
        <p:nvPr/>
      </p:nvGrpSpPr>
      <p:grpSpPr>
        <a:xfrm>
          <a:off x="0" y="0"/>
          <a:ext cx="0" cy="0"/>
          <a:chOff x="0" y="0"/>
          <a:chExt cx="0" cy="0"/>
        </a:xfrm>
      </p:grpSpPr>
      <p:sp>
        <p:nvSpPr>
          <p:cNvPr id="3" name="Text Box 2">
            <a:extLst>
              <a:ext uri="{FF2B5EF4-FFF2-40B4-BE49-F238E27FC236}">
                <a16:creationId xmlns:a16="http://schemas.microsoft.com/office/drawing/2014/main" id="{053374AC-F4BD-7183-E289-BACE7276C805}"/>
              </a:ext>
            </a:extLst>
          </p:cNvPr>
          <p:cNvSpPr txBox="1">
            <a:spLocks noChangeArrowheads="1"/>
          </p:cNvSpPr>
          <p:nvPr/>
        </p:nvSpPr>
        <p:spPr bwMode="auto">
          <a:xfrm>
            <a:off x="5214573" y="2877315"/>
            <a:ext cx="1762854" cy="377354"/>
          </a:xfrm>
          <a:prstGeom prst="roundRect">
            <a:avLst/>
          </a:prstGeom>
          <a:solidFill>
            <a:schemeClr val="accent1">
              <a:lumMod val="50000"/>
            </a:schemeClr>
          </a:solidFill>
          <a:ln w="6350">
            <a:noFill/>
            <a:miter lim="800000"/>
            <a:headEnd/>
            <a:tailEnd/>
          </a:ln>
        </p:spPr>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pPr>
            <a:r>
              <a:rPr kumimoji="0" lang="en-US" altLang="en-US" sz="12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Plan </a:t>
            </a:r>
            <a:r>
              <a:rPr lang="en-US" sz="1200" b="1" dirty="0">
                <a:solidFill>
                  <a:schemeClr val="bg1"/>
                </a:solidFill>
                <a:latin typeface="Century Gothic" panose="020B0502020202020204" pitchFamily="34" charset="0"/>
              </a:rPr>
              <a:t>Conference</a:t>
            </a:r>
            <a:endParaRPr lang="en-US" sz="1200" dirty="0">
              <a:solidFill>
                <a:schemeClr val="bg1"/>
              </a:solidFill>
              <a:latin typeface="Century Gothic" panose="020B0502020202020204" pitchFamily="34" charset="0"/>
            </a:endParaRPr>
          </a:p>
        </p:txBody>
      </p:sp>
      <p:grpSp>
        <p:nvGrpSpPr>
          <p:cNvPr id="41" name="Group 40">
            <a:extLst>
              <a:ext uri="{FF2B5EF4-FFF2-40B4-BE49-F238E27FC236}">
                <a16:creationId xmlns:a16="http://schemas.microsoft.com/office/drawing/2014/main" id="{4D3D01A5-31CA-6254-10EA-5A73316A5115}"/>
              </a:ext>
            </a:extLst>
          </p:cNvPr>
          <p:cNvGrpSpPr/>
          <p:nvPr/>
        </p:nvGrpSpPr>
        <p:grpSpPr>
          <a:xfrm>
            <a:off x="4329452" y="1269255"/>
            <a:ext cx="3533097" cy="679237"/>
            <a:chOff x="4434716" y="1269255"/>
            <a:chExt cx="3533097" cy="679237"/>
          </a:xfrm>
        </p:grpSpPr>
        <p:sp>
          <p:nvSpPr>
            <p:cNvPr id="4" name="Text Box 4">
              <a:extLst>
                <a:ext uri="{FF2B5EF4-FFF2-40B4-BE49-F238E27FC236}">
                  <a16:creationId xmlns:a16="http://schemas.microsoft.com/office/drawing/2014/main" id="{4AAFB662-0A36-8C61-7432-547FC57A2745}"/>
                </a:ext>
              </a:extLst>
            </p:cNvPr>
            <p:cNvSpPr txBox="1">
              <a:spLocks noChangeArrowheads="1"/>
            </p:cNvSpPr>
            <p:nvPr/>
          </p:nvSpPr>
          <p:spPr bwMode="auto">
            <a:xfrm>
              <a:off x="4434716" y="1269255"/>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Initiation</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800" b="0" i="0" u="none" strike="noStrike" cap="none" normalizeH="0" baseline="0" dirty="0">
                <a:ln>
                  <a:noFill/>
                </a:ln>
                <a:solidFill>
                  <a:schemeClr val="tx1">
                    <a:lumMod val="85000"/>
                    <a:lumOff val="15000"/>
                  </a:schemeClr>
                </a:solidFill>
                <a:effectLst/>
                <a:latin typeface="Century Gothic" panose="020B0502020202020204" pitchFamily="34" charset="0"/>
              </a:endParaRPr>
            </a:p>
          </p:txBody>
        </p:sp>
        <p:sp>
          <p:nvSpPr>
            <p:cNvPr id="6" name="Text Box 5">
              <a:extLst>
                <a:ext uri="{FF2B5EF4-FFF2-40B4-BE49-F238E27FC236}">
                  <a16:creationId xmlns:a16="http://schemas.microsoft.com/office/drawing/2014/main" id="{E16D05EB-402A-B349-5880-5E49F6F28D5F}"/>
                </a:ext>
              </a:extLst>
            </p:cNvPr>
            <p:cNvSpPr txBox="1">
              <a:spLocks noChangeArrowheads="1"/>
            </p:cNvSpPr>
            <p:nvPr/>
          </p:nvSpPr>
          <p:spPr bwMode="auto">
            <a:xfrm>
              <a:off x="6779093" y="1269255"/>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Marketing &amp; Web</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p:txBody>
        </p:sp>
      </p:grpSp>
      <p:grpSp>
        <p:nvGrpSpPr>
          <p:cNvPr id="42" name="Group 41">
            <a:extLst>
              <a:ext uri="{FF2B5EF4-FFF2-40B4-BE49-F238E27FC236}">
                <a16:creationId xmlns:a16="http://schemas.microsoft.com/office/drawing/2014/main" id="{88E6E817-03FB-EE2F-EEDC-0595756A68A9}"/>
              </a:ext>
            </a:extLst>
          </p:cNvPr>
          <p:cNvGrpSpPr/>
          <p:nvPr/>
        </p:nvGrpSpPr>
        <p:grpSpPr>
          <a:xfrm>
            <a:off x="3122081" y="2709647"/>
            <a:ext cx="5947839" cy="687600"/>
            <a:chOff x="3226724" y="2709647"/>
            <a:chExt cx="5947839" cy="687600"/>
          </a:xfrm>
        </p:grpSpPr>
        <p:sp>
          <p:nvSpPr>
            <p:cNvPr id="7" name="Text Box 6">
              <a:extLst>
                <a:ext uri="{FF2B5EF4-FFF2-40B4-BE49-F238E27FC236}">
                  <a16:creationId xmlns:a16="http://schemas.microsoft.com/office/drawing/2014/main" id="{B0DBD120-8003-4967-A5C1-BED0FE704537}"/>
                </a:ext>
              </a:extLst>
            </p:cNvPr>
            <p:cNvSpPr txBox="1">
              <a:spLocks noChangeArrowheads="1"/>
            </p:cNvSpPr>
            <p:nvPr/>
          </p:nvSpPr>
          <p:spPr bwMode="auto">
            <a:xfrm>
              <a:off x="3226724" y="2709647"/>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Procurement</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800" b="0" i="0" u="none" strike="noStrike" cap="none" normalizeH="0" baseline="0" dirty="0">
                <a:ln>
                  <a:noFill/>
                </a:ln>
                <a:solidFill>
                  <a:schemeClr val="tx1">
                    <a:lumMod val="85000"/>
                    <a:lumOff val="15000"/>
                  </a:schemeClr>
                </a:solidFill>
                <a:effectLst/>
                <a:latin typeface="Century Gothic" panose="020B0502020202020204" pitchFamily="34" charset="0"/>
              </a:endParaRPr>
            </a:p>
          </p:txBody>
        </p:sp>
        <p:sp>
          <p:nvSpPr>
            <p:cNvPr id="8" name="Text Box 7">
              <a:extLst>
                <a:ext uri="{FF2B5EF4-FFF2-40B4-BE49-F238E27FC236}">
                  <a16:creationId xmlns:a16="http://schemas.microsoft.com/office/drawing/2014/main" id="{31F5EDB7-7C53-EEA2-81F4-BAD7289B8E1D}"/>
                </a:ext>
              </a:extLst>
            </p:cNvPr>
            <p:cNvSpPr txBox="1">
              <a:spLocks noChangeArrowheads="1"/>
            </p:cNvSpPr>
            <p:nvPr/>
          </p:nvSpPr>
          <p:spPr bwMode="auto">
            <a:xfrm>
              <a:off x="7985843" y="2718010"/>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Delegate Management</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800" b="0" i="0" u="none" strike="noStrike" cap="none" normalizeH="0" baseline="0" dirty="0">
                <a:ln>
                  <a:noFill/>
                </a:ln>
                <a:solidFill>
                  <a:schemeClr val="tx1">
                    <a:lumMod val="85000"/>
                    <a:lumOff val="15000"/>
                  </a:schemeClr>
                </a:solidFill>
                <a:effectLst/>
                <a:latin typeface="Century Gothic" panose="020B0502020202020204" pitchFamily="34" charset="0"/>
              </a:endParaRPr>
            </a:p>
          </p:txBody>
        </p:sp>
      </p:grpSp>
      <p:grpSp>
        <p:nvGrpSpPr>
          <p:cNvPr id="40" name="Group 39">
            <a:extLst>
              <a:ext uri="{FF2B5EF4-FFF2-40B4-BE49-F238E27FC236}">
                <a16:creationId xmlns:a16="http://schemas.microsoft.com/office/drawing/2014/main" id="{0F43FBCB-D38E-1EAB-7DF2-1F297E47F054}"/>
              </a:ext>
            </a:extLst>
          </p:cNvPr>
          <p:cNvGrpSpPr/>
          <p:nvPr/>
        </p:nvGrpSpPr>
        <p:grpSpPr>
          <a:xfrm>
            <a:off x="4329452" y="4035068"/>
            <a:ext cx="3533097" cy="679237"/>
            <a:chOff x="4434716" y="4035068"/>
            <a:chExt cx="3533097" cy="679237"/>
          </a:xfrm>
        </p:grpSpPr>
        <p:sp>
          <p:nvSpPr>
            <p:cNvPr id="9" name="Text Box 8">
              <a:extLst>
                <a:ext uri="{FF2B5EF4-FFF2-40B4-BE49-F238E27FC236}">
                  <a16:creationId xmlns:a16="http://schemas.microsoft.com/office/drawing/2014/main" id="{ACAA1E0D-70B1-A231-8BD4-7FF55C15F325}"/>
                </a:ext>
              </a:extLst>
            </p:cNvPr>
            <p:cNvSpPr txBox="1">
              <a:spLocks noChangeArrowheads="1"/>
            </p:cNvSpPr>
            <p:nvPr/>
          </p:nvSpPr>
          <p:spPr bwMode="auto">
            <a:xfrm>
              <a:off x="4434716" y="4035068"/>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Conference Pack</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800" b="0" i="0" u="none" strike="noStrike" cap="none" normalizeH="0" baseline="0" dirty="0">
                <a:ln>
                  <a:noFill/>
                </a:ln>
                <a:solidFill>
                  <a:schemeClr val="tx1">
                    <a:lumMod val="85000"/>
                    <a:lumOff val="15000"/>
                  </a:schemeClr>
                </a:solidFill>
                <a:effectLst/>
                <a:latin typeface="Century Gothic" panose="020B0502020202020204" pitchFamily="34" charset="0"/>
              </a:endParaRPr>
            </a:p>
          </p:txBody>
        </p:sp>
        <p:sp>
          <p:nvSpPr>
            <p:cNvPr id="10" name="Text Box 9">
              <a:extLst>
                <a:ext uri="{FF2B5EF4-FFF2-40B4-BE49-F238E27FC236}">
                  <a16:creationId xmlns:a16="http://schemas.microsoft.com/office/drawing/2014/main" id="{C1F67052-8C52-B50B-1B48-CD05F07BA7C7}"/>
                </a:ext>
              </a:extLst>
            </p:cNvPr>
            <p:cNvSpPr txBox="1">
              <a:spLocks noChangeArrowheads="1"/>
            </p:cNvSpPr>
            <p:nvPr/>
          </p:nvSpPr>
          <p:spPr bwMode="auto">
            <a:xfrm>
              <a:off x="6779093" y="4035068"/>
              <a:ext cx="1188720" cy="679237"/>
            </a:xfrm>
            <a:prstGeom prst="roundRect">
              <a:avLst/>
            </a:prstGeom>
            <a:solidFill>
              <a:schemeClr val="accent5"/>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On the Day Project Closes</a:t>
              </a:r>
              <a:endParaRPr kumimoji="0" lang="en-US" altLang="en-US" sz="1200" b="0"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(insert image)</a:t>
              </a:r>
              <a:endParaRPr kumimoji="0" lang="en-US" altLang="en-US" sz="1800" b="0" i="0" u="none" strike="noStrike" cap="none" normalizeH="0" baseline="0" dirty="0">
                <a:ln>
                  <a:noFill/>
                </a:ln>
                <a:solidFill>
                  <a:schemeClr val="tx1">
                    <a:lumMod val="85000"/>
                    <a:lumOff val="15000"/>
                  </a:schemeClr>
                </a:solidFill>
                <a:effectLst/>
                <a:latin typeface="Century Gothic" panose="020B0502020202020204" pitchFamily="34" charset="0"/>
              </a:endParaRPr>
            </a:p>
          </p:txBody>
        </p:sp>
      </p:grpSp>
      <p:sp>
        <p:nvSpPr>
          <p:cNvPr id="11" name="TextBox 4">
            <a:extLst>
              <a:ext uri="{FF2B5EF4-FFF2-40B4-BE49-F238E27FC236}">
                <a16:creationId xmlns:a16="http://schemas.microsoft.com/office/drawing/2014/main" id="{F8DC5BB2-98EF-7D13-8784-A50213632E4D}"/>
              </a:ext>
            </a:extLst>
          </p:cNvPr>
          <p:cNvSpPr txBox="1">
            <a:spLocks noChangeArrowheads="1"/>
          </p:cNvSpPr>
          <p:nvPr/>
        </p:nvSpPr>
        <p:spPr bwMode="auto">
          <a:xfrm>
            <a:off x="1154551" y="153365"/>
            <a:ext cx="2561515" cy="1455509"/>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Invitation letter to speakers</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Verify date for other events</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Complete project plan</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Reserve resources</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Send details to marketing</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Set up conference email address </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a:p>
            <a:pPr marL="171450" marR="0" lvl="0" indent="-171450" defTabSz="914400" rtl="0" eaLnBrk="0" fontAlgn="base" latinLnBrk="0" hangingPunct="0">
              <a:lnSpc>
                <a:spcPts val="144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dirty="0">
                <a:ln>
                  <a:noFill/>
                </a:ln>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Create registration form </a:t>
            </a:r>
            <a:endPar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endParaRPr>
          </a:p>
        </p:txBody>
      </p:sp>
      <p:sp>
        <p:nvSpPr>
          <p:cNvPr id="12" name="Text Box 6">
            <a:extLst>
              <a:ext uri="{FF2B5EF4-FFF2-40B4-BE49-F238E27FC236}">
                <a16:creationId xmlns:a16="http://schemas.microsoft.com/office/drawing/2014/main" id="{1ED360E6-296E-FC4B-D600-F75EE234911A}"/>
              </a:ext>
            </a:extLst>
          </p:cNvPr>
          <p:cNvSpPr txBox="1">
            <a:spLocks noChangeArrowheads="1"/>
          </p:cNvSpPr>
          <p:nvPr/>
        </p:nvSpPr>
        <p:spPr bwMode="auto">
          <a:xfrm>
            <a:off x="8475184" y="153365"/>
            <a:ext cx="2561515" cy="1455509"/>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Design posters</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Create webpage</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Design advertisements</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Complete conference review</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Send press releases</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Email industry contacts</a:t>
            </a:r>
          </a:p>
          <a:p>
            <a:pPr marL="171450" indent="-171450" defTabSz="914400" eaLnBrk="0" fontAlgn="base" hangingPunct="0">
              <a:lnSpc>
                <a:spcPts val="1440"/>
              </a:lnSpc>
              <a:spcBef>
                <a:spcPct val="0"/>
              </a:spcBef>
              <a:spcAft>
                <a:spcPct val="0"/>
              </a:spcAft>
              <a:buFont typeface="Arial" panose="020B0604020202020204" pitchFamily="34" charset="0"/>
              <a:buChar char="•"/>
            </a:pPr>
            <a:r>
              <a:rPr lang="en-US" altLang="en-US" sz="1000" dirty="0">
                <a:solidFill>
                  <a:srgbClr val="000000"/>
                </a:solidFill>
                <a:latin typeface="Century Gothic" panose="020B0502020202020204" pitchFamily="34" charset="0"/>
              </a:rPr>
              <a:t>Order exhibitor stands</a:t>
            </a:r>
          </a:p>
        </p:txBody>
      </p:sp>
      <p:sp>
        <p:nvSpPr>
          <p:cNvPr id="13" name="Text Box 7">
            <a:extLst>
              <a:ext uri="{FF2B5EF4-FFF2-40B4-BE49-F238E27FC236}">
                <a16:creationId xmlns:a16="http://schemas.microsoft.com/office/drawing/2014/main" id="{AC7B20B2-D93F-60C8-09D9-08D1F08D7E86}"/>
              </a:ext>
            </a:extLst>
          </p:cNvPr>
          <p:cNvSpPr txBox="1">
            <a:spLocks noChangeArrowheads="1"/>
          </p:cNvSpPr>
          <p:nvPr/>
        </p:nvSpPr>
        <p:spPr bwMode="auto">
          <a:xfrm>
            <a:off x="146613" y="1824070"/>
            <a:ext cx="2561515" cy="3493221"/>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defTabSz="914400" eaLnBrk="0" fontAlgn="base" hangingPunct="0">
              <a:lnSpc>
                <a:spcPts val="1440"/>
              </a:lnSpc>
              <a:spcBef>
                <a:spcPct val="0"/>
              </a:spcBef>
              <a:spcAft>
                <a:spcPct val="0"/>
              </a:spcAft>
            </a:pPr>
            <a:r>
              <a:rPr lang="en-US" altLang="en-US" sz="1000" dirty="0">
                <a:solidFill>
                  <a:srgbClr val="000000"/>
                </a:solidFill>
                <a:latin typeface="Century Gothic" panose="020B0502020202020204" pitchFamily="34" charset="0"/>
              </a:rPr>
              <a:t>Venue Procurement:</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Identify suppliers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product specs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Receive quotes</a:t>
            </a:r>
          </a:p>
          <a:p>
            <a:pPr defTabSz="914400" eaLnBrk="0" fontAlgn="base" hangingPunct="0">
              <a:lnSpc>
                <a:spcPts val="1440"/>
              </a:lnSpc>
              <a:spcBef>
                <a:spcPct val="0"/>
              </a:spcBef>
              <a:spcAft>
                <a:spcPct val="0"/>
              </a:spcAft>
              <a:buFontTx/>
              <a:buChar char="•"/>
            </a:pPr>
            <a:endParaRPr lang="en-US" altLang="en-US" sz="1000" dirty="0">
              <a:solidFill>
                <a:srgbClr val="000000"/>
              </a:solidFill>
              <a:latin typeface="Century Gothic" panose="020B0502020202020204" pitchFamily="34" charset="0"/>
            </a:endParaRPr>
          </a:p>
          <a:p>
            <a:pPr defTabSz="914400" eaLnBrk="0" fontAlgn="base" hangingPunct="0">
              <a:lnSpc>
                <a:spcPts val="1440"/>
              </a:lnSpc>
              <a:spcBef>
                <a:spcPct val="0"/>
              </a:spcBef>
              <a:spcAft>
                <a:spcPct val="0"/>
              </a:spcAft>
            </a:pPr>
            <a:r>
              <a:rPr lang="en-US" altLang="en-US" sz="1000" dirty="0">
                <a:solidFill>
                  <a:srgbClr val="000000"/>
                </a:solidFill>
                <a:latin typeface="Century Gothic" panose="020B0502020202020204" pitchFamily="34" charset="0"/>
              </a:rPr>
              <a:t>Speakers: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Identify speakers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event brief</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Receive avail/fees </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Shortlist speakers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Complete POs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AV request form/ dietary requirements</a:t>
            </a:r>
          </a:p>
          <a:p>
            <a:pPr defTabSz="914400" eaLnBrk="0" fontAlgn="base" hangingPunct="0">
              <a:lnSpc>
                <a:spcPts val="1440"/>
              </a:lnSpc>
              <a:spcBef>
                <a:spcPct val="0"/>
              </a:spcBef>
              <a:spcAft>
                <a:spcPct val="0"/>
              </a:spcAft>
              <a:buFontTx/>
              <a:buChar char="•"/>
            </a:pPr>
            <a:endParaRPr lang="en-US" altLang="en-US" sz="1000" dirty="0">
              <a:solidFill>
                <a:srgbClr val="000000"/>
              </a:solidFill>
              <a:latin typeface="Century Gothic" panose="020B0502020202020204" pitchFamily="34" charset="0"/>
            </a:endParaRPr>
          </a:p>
          <a:p>
            <a:pPr defTabSz="914400" eaLnBrk="0" fontAlgn="base" hangingPunct="0">
              <a:lnSpc>
                <a:spcPts val="1440"/>
              </a:lnSpc>
              <a:spcBef>
                <a:spcPct val="0"/>
              </a:spcBef>
              <a:spcAft>
                <a:spcPct val="0"/>
              </a:spcAft>
            </a:pPr>
            <a:r>
              <a:rPr lang="en-US" altLang="en-US" sz="1000" dirty="0">
                <a:solidFill>
                  <a:srgbClr val="000000"/>
                </a:solidFill>
                <a:latin typeface="Century Gothic" panose="020B0502020202020204" pitchFamily="34" charset="0"/>
              </a:rPr>
              <a:t>AV Providers: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Shortlist suppliers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Select suppliers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Complete POs</a:t>
            </a:r>
          </a:p>
        </p:txBody>
      </p:sp>
      <p:sp>
        <p:nvSpPr>
          <p:cNvPr id="14" name="Text Box 11">
            <a:extLst>
              <a:ext uri="{FF2B5EF4-FFF2-40B4-BE49-F238E27FC236}">
                <a16:creationId xmlns:a16="http://schemas.microsoft.com/office/drawing/2014/main" id="{F8C4B02F-A554-7421-9D36-1046707721A2}"/>
              </a:ext>
            </a:extLst>
          </p:cNvPr>
          <p:cNvSpPr txBox="1">
            <a:spLocks noChangeArrowheads="1"/>
          </p:cNvSpPr>
          <p:nvPr/>
        </p:nvSpPr>
        <p:spPr bwMode="auto">
          <a:xfrm>
            <a:off x="9483123" y="2051909"/>
            <a:ext cx="2562264" cy="2662396"/>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Verify online registration process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Check acknowledge/acceptance emails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invites to email lists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Monitor registration &amp; verify fax/paper requests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For Registration Deadline:</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last chance email </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Update website messaging</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Work with marketing (if needed)</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Monitor registration &amp; verify fax/paper requests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final registration numbers to venue</a:t>
            </a:r>
          </a:p>
        </p:txBody>
      </p:sp>
      <p:grpSp>
        <p:nvGrpSpPr>
          <p:cNvPr id="43" name="Group 42">
            <a:extLst>
              <a:ext uri="{FF2B5EF4-FFF2-40B4-BE49-F238E27FC236}">
                <a16:creationId xmlns:a16="http://schemas.microsoft.com/office/drawing/2014/main" id="{BD745ABD-B671-131D-ADF7-555B5C7A1470}"/>
              </a:ext>
            </a:extLst>
          </p:cNvPr>
          <p:cNvGrpSpPr/>
          <p:nvPr/>
        </p:nvGrpSpPr>
        <p:grpSpPr>
          <a:xfrm>
            <a:off x="3390275" y="5029201"/>
            <a:ext cx="5894036" cy="1280160"/>
            <a:chOff x="3390275" y="5156526"/>
            <a:chExt cx="5894036" cy="1280160"/>
          </a:xfrm>
        </p:grpSpPr>
        <p:sp>
          <p:nvSpPr>
            <p:cNvPr id="15" name="Text Box 13">
              <a:extLst>
                <a:ext uri="{FF2B5EF4-FFF2-40B4-BE49-F238E27FC236}">
                  <a16:creationId xmlns:a16="http://schemas.microsoft.com/office/drawing/2014/main" id="{A80304F5-B4DA-35CF-3B16-BD1DB8A63584}"/>
                </a:ext>
              </a:extLst>
            </p:cNvPr>
            <p:cNvSpPr txBox="1">
              <a:spLocks noChangeArrowheads="1"/>
            </p:cNvSpPr>
            <p:nvPr/>
          </p:nvSpPr>
          <p:spPr bwMode="auto">
            <a:xfrm>
              <a:off x="3390275" y="5156526"/>
              <a:ext cx="2015876" cy="1280160"/>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Order badges/folders </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Order stationery</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Build evaluation sheet</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Create pack info</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Print conference pack</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Send packs to venue</a:t>
              </a:r>
            </a:p>
          </p:txBody>
        </p:sp>
        <p:sp>
          <p:nvSpPr>
            <p:cNvPr id="16" name="Text Box 16">
              <a:extLst>
                <a:ext uri="{FF2B5EF4-FFF2-40B4-BE49-F238E27FC236}">
                  <a16:creationId xmlns:a16="http://schemas.microsoft.com/office/drawing/2014/main" id="{E12DBB15-121C-62FC-E5E6-7C184F6EA958}"/>
                </a:ext>
              </a:extLst>
            </p:cNvPr>
            <p:cNvSpPr txBox="1">
              <a:spLocks noChangeArrowheads="1"/>
            </p:cNvSpPr>
            <p:nvPr/>
          </p:nvSpPr>
          <p:spPr bwMode="auto">
            <a:xfrm>
              <a:off x="6609144" y="5156526"/>
              <a:ext cx="2675167" cy="1280160"/>
            </a:xfrm>
            <a:prstGeom prst="rect">
              <a:avLst/>
            </a:prstGeom>
            <a:solidFill>
              <a:srgbClr val="FFFFFF"/>
            </a:solidFill>
            <a:ln w="12700">
              <a:solidFill>
                <a:srgbClr val="A5A5A5"/>
              </a:solidFill>
              <a:miter lim="800000"/>
              <a:headEnd/>
              <a:tailEnd/>
            </a:ln>
            <a:effectLst>
              <a:outerShdw dist="12700" dir="5400000" algn="t" rotWithShape="0">
                <a:srgbClr val="BFBFBF">
                  <a:alpha val="39999"/>
                </a:srgbClr>
              </a:outerShdw>
            </a:effectLst>
          </p:spPr>
          <p:txBody>
            <a:bodyPr vert="horz" wrap="square" lIns="91440" tIns="45720" rIns="91440" bIns="45720" numCol="1" anchor="ctr" anchorCtr="0" compatLnSpc="1">
              <a:prstTxWarp prst="textNoShape">
                <a:avLst/>
              </a:prstTxWarp>
            </a:bodyPr>
            <a:lstStyle/>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Arrive at venue</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Delegate arrival</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Evaluation collection</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Gather stationery/confidential papers</a:t>
              </a:r>
            </a:p>
            <a:p>
              <a:pPr defTabSz="914400" eaLnBrk="0" fontAlgn="base" hangingPunct="0">
                <a:lnSpc>
                  <a:spcPts val="1440"/>
                </a:lnSpc>
                <a:spcBef>
                  <a:spcPct val="0"/>
                </a:spcBef>
                <a:spcAft>
                  <a:spcPct val="0"/>
                </a:spcAft>
                <a:buFontTx/>
                <a:buChar char="•"/>
              </a:pPr>
              <a:r>
                <a:rPr lang="en-US" altLang="en-US" sz="1000" dirty="0">
                  <a:solidFill>
                    <a:srgbClr val="000000"/>
                  </a:solidFill>
                  <a:latin typeface="Century Gothic" panose="020B0502020202020204" pitchFamily="34" charset="0"/>
                </a:rPr>
                <a:t>Check for lost items</a:t>
              </a:r>
            </a:p>
          </p:txBody>
        </p:sp>
      </p:grpSp>
      <p:cxnSp>
        <p:nvCxnSpPr>
          <p:cNvPr id="17" name="Straight Connector 16">
            <a:extLst>
              <a:ext uri="{FF2B5EF4-FFF2-40B4-BE49-F238E27FC236}">
                <a16:creationId xmlns:a16="http://schemas.microsoft.com/office/drawing/2014/main" id="{3A09B067-3472-E2D1-EA69-C37393530302}"/>
              </a:ext>
            </a:extLst>
          </p:cNvPr>
          <p:cNvCxnSpPr>
            <a:cxnSpLocks/>
            <a:stCxn id="7" idx="3"/>
            <a:endCxn id="3" idx="1"/>
          </p:cNvCxnSpPr>
          <p:nvPr/>
        </p:nvCxnSpPr>
        <p:spPr>
          <a:xfrm>
            <a:off x="4310801" y="3049266"/>
            <a:ext cx="903772" cy="16726"/>
          </a:xfrm>
          <a:prstGeom prst="line">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274F7E9-8022-B974-3E5E-96D181E81A76}"/>
              </a:ext>
            </a:extLst>
          </p:cNvPr>
          <p:cNvCxnSpPr>
            <a:cxnSpLocks/>
            <a:stCxn id="3" idx="3"/>
            <a:endCxn id="8" idx="1"/>
          </p:cNvCxnSpPr>
          <p:nvPr/>
        </p:nvCxnSpPr>
        <p:spPr>
          <a:xfrm flipV="1">
            <a:off x="6977427" y="3057629"/>
            <a:ext cx="903773" cy="8363"/>
          </a:xfrm>
          <a:prstGeom prst="line">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19" name="Connector: Curved 18">
            <a:extLst>
              <a:ext uri="{FF2B5EF4-FFF2-40B4-BE49-F238E27FC236}">
                <a16:creationId xmlns:a16="http://schemas.microsoft.com/office/drawing/2014/main" id="{B36BFE35-D1F3-242C-CED7-5C76184C3A02}"/>
              </a:ext>
            </a:extLst>
          </p:cNvPr>
          <p:cNvCxnSpPr>
            <a:cxnSpLocks/>
            <a:stCxn id="4" idx="2"/>
            <a:endCxn id="3" idx="0"/>
          </p:cNvCxnSpPr>
          <p:nvPr/>
        </p:nvCxnSpPr>
        <p:spPr>
          <a:xfrm rot="16200000" flipH="1">
            <a:off x="5045495" y="1826809"/>
            <a:ext cx="928823" cy="1172188"/>
          </a:xfrm>
          <a:prstGeom prst="curvedConnector3">
            <a:avLst>
              <a:gd name="adj1" fmla="val 50000"/>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Connector: Curved 19">
            <a:extLst>
              <a:ext uri="{FF2B5EF4-FFF2-40B4-BE49-F238E27FC236}">
                <a16:creationId xmlns:a16="http://schemas.microsoft.com/office/drawing/2014/main" id="{704A92FF-ADA3-44AB-3A08-3E134B9B5C13}"/>
              </a:ext>
            </a:extLst>
          </p:cNvPr>
          <p:cNvCxnSpPr>
            <a:cxnSpLocks/>
            <a:stCxn id="6" idx="2"/>
            <a:endCxn id="3" idx="0"/>
          </p:cNvCxnSpPr>
          <p:nvPr/>
        </p:nvCxnSpPr>
        <p:spPr>
          <a:xfrm rot="5400000">
            <a:off x="6217684" y="1826809"/>
            <a:ext cx="928823" cy="1172189"/>
          </a:xfrm>
          <a:prstGeom prst="curvedConnector3">
            <a:avLst>
              <a:gd name="adj1" fmla="val 50000"/>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1" name="Connector: Curved 20">
            <a:extLst>
              <a:ext uri="{FF2B5EF4-FFF2-40B4-BE49-F238E27FC236}">
                <a16:creationId xmlns:a16="http://schemas.microsoft.com/office/drawing/2014/main" id="{CB4BF13D-E94E-3073-B90F-93247C36BE80}"/>
              </a:ext>
            </a:extLst>
          </p:cNvPr>
          <p:cNvCxnSpPr>
            <a:cxnSpLocks/>
            <a:stCxn id="10" idx="0"/>
            <a:endCxn id="3" idx="2"/>
          </p:cNvCxnSpPr>
          <p:nvPr/>
        </p:nvCxnSpPr>
        <p:spPr>
          <a:xfrm rot="16200000" flipV="1">
            <a:off x="6291896" y="3058774"/>
            <a:ext cx="780399" cy="1172189"/>
          </a:xfrm>
          <a:prstGeom prst="curvedConnector3">
            <a:avLst>
              <a:gd name="adj1" fmla="val 50000"/>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2" name="Connector: Curved 21">
            <a:extLst>
              <a:ext uri="{FF2B5EF4-FFF2-40B4-BE49-F238E27FC236}">
                <a16:creationId xmlns:a16="http://schemas.microsoft.com/office/drawing/2014/main" id="{A2E801A8-AE9A-5D61-60EB-969D5260F747}"/>
              </a:ext>
            </a:extLst>
          </p:cNvPr>
          <p:cNvCxnSpPr>
            <a:cxnSpLocks/>
            <a:stCxn id="9" idx="0"/>
            <a:endCxn id="3" idx="2"/>
          </p:cNvCxnSpPr>
          <p:nvPr/>
        </p:nvCxnSpPr>
        <p:spPr>
          <a:xfrm rot="5400000" flipH="1" flipV="1">
            <a:off x="5119707" y="3058775"/>
            <a:ext cx="780399" cy="1172188"/>
          </a:xfrm>
          <a:prstGeom prst="curvedConnector3">
            <a:avLst>
              <a:gd name="adj1" fmla="val 50000"/>
            </a:avLst>
          </a:prstGeom>
          <a:ln w="31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3408A8B9-2277-C3A0-6529-AF188A344D9B}"/>
              </a:ext>
            </a:extLst>
          </p:cNvPr>
          <p:cNvCxnSpPr>
            <a:cxnSpLocks/>
            <a:stCxn id="11" idx="3"/>
            <a:endCxn id="4" idx="1"/>
          </p:cNvCxnSpPr>
          <p:nvPr/>
        </p:nvCxnSpPr>
        <p:spPr>
          <a:xfrm>
            <a:off x="3716066" y="881120"/>
            <a:ext cx="613386" cy="727754"/>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219C2034-0F62-B252-0454-C1CE01311FB7}"/>
              </a:ext>
            </a:extLst>
          </p:cNvPr>
          <p:cNvCxnSpPr>
            <a:cxnSpLocks/>
            <a:stCxn id="12" idx="1"/>
            <a:endCxn id="6" idx="3"/>
          </p:cNvCxnSpPr>
          <p:nvPr/>
        </p:nvCxnSpPr>
        <p:spPr>
          <a:xfrm flipH="1">
            <a:off x="7862549" y="881120"/>
            <a:ext cx="612635" cy="727754"/>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4B92673A-0B12-007D-300A-903C9CAFEC3C}"/>
              </a:ext>
            </a:extLst>
          </p:cNvPr>
          <p:cNvCxnSpPr>
            <a:cxnSpLocks/>
            <a:stCxn id="14" idx="1"/>
            <a:endCxn id="8" idx="3"/>
          </p:cNvCxnSpPr>
          <p:nvPr/>
        </p:nvCxnSpPr>
        <p:spPr>
          <a:xfrm flipH="1" flipV="1">
            <a:off x="9069920" y="3057629"/>
            <a:ext cx="413203" cy="325478"/>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10CD8A6B-2591-EF25-3B13-ADBAC0EC9841}"/>
              </a:ext>
            </a:extLst>
          </p:cNvPr>
          <p:cNvCxnSpPr>
            <a:cxnSpLocks/>
            <a:stCxn id="16" idx="0"/>
            <a:endCxn id="10" idx="2"/>
          </p:cNvCxnSpPr>
          <p:nvPr/>
        </p:nvCxnSpPr>
        <p:spPr>
          <a:xfrm flipH="1" flipV="1">
            <a:off x="7268189" y="4714305"/>
            <a:ext cx="678539" cy="314896"/>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C2B8BFA5-E4D2-1983-079E-1ABCFB20ADB3}"/>
              </a:ext>
            </a:extLst>
          </p:cNvPr>
          <p:cNvCxnSpPr>
            <a:cxnSpLocks/>
            <a:stCxn id="15" idx="0"/>
            <a:endCxn id="9" idx="2"/>
          </p:cNvCxnSpPr>
          <p:nvPr/>
        </p:nvCxnSpPr>
        <p:spPr>
          <a:xfrm flipV="1">
            <a:off x="4398213" y="4714305"/>
            <a:ext cx="525599" cy="314896"/>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38029840-1C69-92B7-0CEE-2FE36BB5413E}"/>
              </a:ext>
            </a:extLst>
          </p:cNvPr>
          <p:cNvCxnSpPr>
            <a:cxnSpLocks/>
            <a:stCxn id="13" idx="3"/>
            <a:endCxn id="7" idx="1"/>
          </p:cNvCxnSpPr>
          <p:nvPr/>
        </p:nvCxnSpPr>
        <p:spPr>
          <a:xfrm flipV="1">
            <a:off x="2708128" y="3049266"/>
            <a:ext cx="413953" cy="521415"/>
          </a:xfrm>
          <a:prstGeom prst="straightConnector1">
            <a:avLst/>
          </a:prstGeom>
          <a:ln w="3175">
            <a:solidFill>
              <a:schemeClr val="bg1">
                <a:lumMod val="50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5933B65A-E076-B6DF-FB88-99B4AD070DD9}"/>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411615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818</TotalTime>
  <Words>320</Words>
  <Application>Microsoft Office PowerPoint</Application>
  <PresentationFormat>Widescreen</PresentationFormat>
  <Paragraphs>71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Agustina Moschcovich</cp:lastModifiedBy>
  <cp:revision>34</cp:revision>
  <dcterms:created xsi:type="dcterms:W3CDTF">2024-07-31T18:43:37Z</dcterms:created>
  <dcterms:modified xsi:type="dcterms:W3CDTF">2025-05-28T01:15:43Z</dcterms:modified>
</cp:coreProperties>
</file>