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408" r:id="rId2"/>
    <p:sldId id="353" r:id="rId3"/>
    <p:sldId id="416" r:id="rId4"/>
    <p:sldId id="4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12" autoAdjust="0"/>
    <p:restoredTop sz="86447"/>
  </p:normalViewPr>
  <p:slideViewPr>
    <p:cSldViewPr snapToGrid="0" snapToObjects="1">
      <p:cViewPr varScale="1">
        <p:scale>
          <a:sx n="127" d="100"/>
          <a:sy n="127" d="100"/>
        </p:scale>
        <p:origin x="1040" y="192"/>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5/5/25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27555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5/5/25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15&amp;utm_source=template-powerpoint&amp;utm_medium=content&amp;utm_campaign=Compliance+Risk+Assessment+Matrix-powerpoint-11915&amp;lpa=Compliance+Risk+Assessment+Matrix+powerpoint+1191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COMPLIANCE RISK ASSESSMENT MATRIX TEMPLATE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3"/>
            <a:extLst>
              <a:ext uri="{FF2B5EF4-FFF2-40B4-BE49-F238E27FC236}">
                <a16:creationId xmlns:a16="http://schemas.microsoft.com/office/drawing/2014/main" id="{CCDD0F85-5309-8854-91CB-140148D9F376}"/>
              </a:ext>
            </a:extLst>
          </p:cNvPr>
          <p:cNvPicPr>
            <a:picLocks noChangeAspect="1"/>
          </p:cNvPicPr>
          <p:nvPr/>
        </p:nvPicPr>
        <p:blipFill>
          <a:blip r:embed="rId4"/>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708160"/>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COMPLIANCE RISK ASSESSMENT MATRIX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230146811"/>
              </p:ext>
            </p:extLst>
          </p:nvPr>
        </p:nvGraphicFramePr>
        <p:xfrm>
          <a:off x="474605" y="5178380"/>
          <a:ext cx="11412595" cy="1007737"/>
        </p:xfrm>
        <a:graphic>
          <a:graphicData uri="http://schemas.openxmlformats.org/drawingml/2006/table">
            <a:tbl>
              <a:tblPr/>
              <a:tblGrid>
                <a:gridCol w="5043992">
                  <a:extLst>
                    <a:ext uri="{9D8B030D-6E8A-4147-A177-3AD203B41FA5}">
                      <a16:colId xmlns:a16="http://schemas.microsoft.com/office/drawing/2014/main" val="1531615838"/>
                    </a:ext>
                  </a:extLst>
                </a:gridCol>
                <a:gridCol w="6368603">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NAME, TITLE OF ASSESSOR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DATE OF ASSESSMENT</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50616" y="2890896"/>
            <a:ext cx="6844948" cy="738664"/>
          </a:xfrm>
          <a:prstGeom prst="rect">
            <a:avLst/>
          </a:prstGeom>
          <a:noFill/>
        </p:spPr>
        <p:txBody>
          <a:bodyPr wrap="square" rtlCol="0">
            <a:spAutoFit/>
          </a:bodyPr>
          <a:lstStyle/>
          <a:p>
            <a:r>
              <a:rPr lang="en-US" sz="4200" dirty="0">
                <a:solidFill>
                  <a:schemeClr val="accent5">
                    <a:lumMod val="75000"/>
                  </a:schemeClr>
                </a:solidFill>
                <a:latin typeface="Century Gothic" panose="020B0502020202020204" pitchFamily="34" charset="0"/>
              </a:rPr>
              <a:t>PROJECT NAME</a:t>
            </a:r>
          </a:p>
        </p:txBody>
      </p:sp>
      <p:graphicFrame>
        <p:nvGraphicFramePr>
          <p:cNvPr id="10" name="Table 9">
            <a:extLst>
              <a:ext uri="{FF2B5EF4-FFF2-40B4-BE49-F238E27FC236}">
                <a16:creationId xmlns:a16="http://schemas.microsoft.com/office/drawing/2014/main" id="{697E2981-4593-3C6A-E775-AD7C10F4F6FC}"/>
              </a:ext>
            </a:extLst>
          </p:cNvPr>
          <p:cNvGraphicFramePr>
            <a:graphicFrameLocks noGrp="1"/>
          </p:cNvGraphicFramePr>
          <p:nvPr>
            <p:extLst>
              <p:ext uri="{D42A27DB-BD31-4B8C-83A1-F6EECF244321}">
                <p14:modId xmlns:p14="http://schemas.microsoft.com/office/powerpoint/2010/main" val="4070474795"/>
              </p:ext>
            </p:extLst>
          </p:nvPr>
        </p:nvGraphicFramePr>
        <p:xfrm>
          <a:off x="5042251" y="2407289"/>
          <a:ext cx="6844949" cy="2043421"/>
        </p:xfrm>
        <a:graphic>
          <a:graphicData uri="http://schemas.openxmlformats.org/drawingml/2006/table">
            <a:tbl>
              <a:tblPr/>
              <a:tblGrid>
                <a:gridCol w="433525">
                  <a:extLst>
                    <a:ext uri="{9D8B030D-6E8A-4147-A177-3AD203B41FA5}">
                      <a16:colId xmlns:a16="http://schemas.microsoft.com/office/drawing/2014/main" val="2086811508"/>
                    </a:ext>
                  </a:extLst>
                </a:gridCol>
                <a:gridCol w="743485">
                  <a:extLst>
                    <a:ext uri="{9D8B030D-6E8A-4147-A177-3AD203B41FA5}">
                      <a16:colId xmlns:a16="http://schemas.microsoft.com/office/drawing/2014/main" val="2344828372"/>
                    </a:ext>
                  </a:extLst>
                </a:gridCol>
                <a:gridCol w="743485">
                  <a:extLst>
                    <a:ext uri="{9D8B030D-6E8A-4147-A177-3AD203B41FA5}">
                      <a16:colId xmlns:a16="http://schemas.microsoft.com/office/drawing/2014/main" val="979717048"/>
                    </a:ext>
                  </a:extLst>
                </a:gridCol>
                <a:gridCol w="743485">
                  <a:extLst>
                    <a:ext uri="{9D8B030D-6E8A-4147-A177-3AD203B41FA5}">
                      <a16:colId xmlns:a16="http://schemas.microsoft.com/office/drawing/2014/main" val="827486462"/>
                    </a:ext>
                  </a:extLst>
                </a:gridCol>
                <a:gridCol w="231772">
                  <a:extLst>
                    <a:ext uri="{9D8B030D-6E8A-4147-A177-3AD203B41FA5}">
                      <a16:colId xmlns:a16="http://schemas.microsoft.com/office/drawing/2014/main" val="3951678311"/>
                    </a:ext>
                  </a:extLst>
                </a:gridCol>
                <a:gridCol w="743485">
                  <a:extLst>
                    <a:ext uri="{9D8B030D-6E8A-4147-A177-3AD203B41FA5}">
                      <a16:colId xmlns:a16="http://schemas.microsoft.com/office/drawing/2014/main" val="851830168"/>
                    </a:ext>
                  </a:extLst>
                </a:gridCol>
                <a:gridCol w="743485">
                  <a:extLst>
                    <a:ext uri="{9D8B030D-6E8A-4147-A177-3AD203B41FA5}">
                      <a16:colId xmlns:a16="http://schemas.microsoft.com/office/drawing/2014/main" val="1855793651"/>
                    </a:ext>
                  </a:extLst>
                </a:gridCol>
                <a:gridCol w="231772">
                  <a:extLst>
                    <a:ext uri="{9D8B030D-6E8A-4147-A177-3AD203B41FA5}">
                      <a16:colId xmlns:a16="http://schemas.microsoft.com/office/drawing/2014/main" val="2882538606"/>
                    </a:ext>
                  </a:extLst>
                </a:gridCol>
                <a:gridCol w="743485">
                  <a:extLst>
                    <a:ext uri="{9D8B030D-6E8A-4147-A177-3AD203B41FA5}">
                      <a16:colId xmlns:a16="http://schemas.microsoft.com/office/drawing/2014/main" val="1031004389"/>
                    </a:ext>
                  </a:extLst>
                </a:gridCol>
                <a:gridCol w="743485">
                  <a:extLst>
                    <a:ext uri="{9D8B030D-6E8A-4147-A177-3AD203B41FA5}">
                      <a16:colId xmlns:a16="http://schemas.microsoft.com/office/drawing/2014/main" val="428229816"/>
                    </a:ext>
                  </a:extLst>
                </a:gridCol>
                <a:gridCol w="743485">
                  <a:extLst>
                    <a:ext uri="{9D8B030D-6E8A-4147-A177-3AD203B41FA5}">
                      <a16:colId xmlns:a16="http://schemas.microsoft.com/office/drawing/2014/main" val="2510215678"/>
                    </a:ext>
                  </a:extLst>
                </a:gridCol>
              </a:tblGrid>
              <a:tr h="93020">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4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400" b="0" i="0" u="none" strike="noStrike">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fontAlgn="ctr"/>
                      <a:r>
                        <a:rPr lang="en-US" sz="500" b="0" i="0" u="none" strike="noStrike">
                          <a:solidFill>
                            <a:srgbClr val="000000"/>
                          </a:solidFill>
                          <a:effectLst/>
                          <a:latin typeface="Century Gothic" panose="020B0502020202020204" pitchFamily="34" charset="0"/>
                        </a:rPr>
                        <a:t>RISK ASSESSMENT</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3190695"/>
                  </a:ext>
                </a:extLst>
              </a:tr>
              <a:tr h="217968">
                <a:tc>
                  <a:txBody>
                    <a:bodyPr/>
                    <a:lstStyle/>
                    <a:p>
                      <a:pPr algn="l" fontAlgn="ctr"/>
                      <a:r>
                        <a:rPr lang="en-US" sz="400" b="0" i="0" u="none" strike="noStrike">
                          <a:solidFill>
                            <a:srgbClr val="000000"/>
                          </a:solidFill>
                          <a:effectLst/>
                          <a:latin typeface="Century Gothic" panose="020B0502020202020204" pitchFamily="34" charset="0"/>
                        </a:rPr>
                        <a:t>TOPIC</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a:solidFill>
                            <a:srgbClr val="000000"/>
                          </a:solidFill>
                          <a:effectLst/>
                          <a:latin typeface="Century Gothic" panose="020B0502020202020204" pitchFamily="34" charset="0"/>
                        </a:rPr>
                        <a:t>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a:solidFill>
                            <a:srgbClr val="000000"/>
                          </a:solidFill>
                          <a:effectLst/>
                          <a:latin typeface="Century Gothic" panose="020B0502020202020204" pitchFamily="34" charset="0"/>
                        </a:rPr>
                        <a:t>RISK ASSESSMENT REQUIREMENTS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dirty="0">
                          <a:solidFill>
                            <a:srgbClr val="000000"/>
                          </a:solidFill>
                          <a:effectLst/>
                          <a:latin typeface="Century Gothic" panose="020B0502020202020204" pitchFamily="34" charset="0"/>
                        </a:rPr>
                        <a:t>FREQUENCY OF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fontAlgn="ctr"/>
                      <a:r>
                        <a:rPr lang="en-US" sz="400" b="0" i="0" u="none" strike="noStrike">
                          <a:solidFill>
                            <a:srgbClr val="000000"/>
                          </a:solidFill>
                          <a:effectLst/>
                          <a:latin typeface="Century Gothic" panose="020B0502020202020204" pitchFamily="34" charset="0"/>
                        </a:rPr>
                        <a:t>CONFIRM WHETHER OR NOT RISK IS QUANTIFIED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400" b="0" i="0" u="none" strike="noStrike">
                          <a:solidFill>
                            <a:srgbClr val="000000"/>
                          </a:solidFill>
                          <a:effectLst/>
                          <a:latin typeface="Century Gothic" panose="020B0502020202020204" pitchFamily="34" charset="0"/>
                        </a:rPr>
                        <a:t>RECOMMENDED METRICS USED TO MEASURE COMPLIANCE AND 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fontAlgn="ctr"/>
                      <a:r>
                        <a:rPr lang="en-US" sz="400" b="0" i="0" u="none" strike="noStrike">
                          <a:solidFill>
                            <a:srgbClr val="000000"/>
                          </a:solidFill>
                          <a:effectLst/>
                          <a:latin typeface="Century Gothic" panose="020B0502020202020204" pitchFamily="34" charset="0"/>
                        </a:rPr>
                        <a:t>CONFIRM WHETHER OR NOT TO MONITOR RISK-LEVEL CHANGES OVER TIME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400" b="0" i="0" u="none" strike="noStrike">
                          <a:solidFill>
                            <a:srgbClr val="000000"/>
                          </a:solidFill>
                          <a:effectLst/>
                          <a:latin typeface="Century Gothic" panose="020B0502020202020204" pitchFamily="34" charset="0"/>
                        </a:rPr>
                        <a:t>INTENDED USE OF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a:solidFill>
                            <a:srgbClr val="000000"/>
                          </a:solidFill>
                          <a:effectLst/>
                          <a:latin typeface="Century Gothic" panose="020B0502020202020204" pitchFamily="34" charset="0"/>
                        </a:rPr>
                        <a:t>FRAMEWORK TOOLS UTILIZED FOR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663424826"/>
                  </a:ext>
                </a:extLst>
              </a:tr>
              <a:tr h="325067">
                <a:tc>
                  <a:txBody>
                    <a:bodyPr/>
                    <a:lstStyle/>
                    <a:p>
                      <a:pPr algn="l" fontAlgn="ctr"/>
                      <a:r>
                        <a:rPr lang="en-US" sz="300" b="0" i="0" u="none" strike="noStrike">
                          <a:solidFill>
                            <a:srgbClr val="000000"/>
                          </a:solidFill>
                          <a:effectLst/>
                          <a:latin typeface="Century Gothic" panose="020B0502020202020204" pitchFamily="34" charset="0"/>
                        </a:rPr>
                        <a:t>ELECTRICAL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Failing to adhere to electrical safety standards can result in fires, electric shocks, or other hazards that could harm users, damage property, and expose the company to significant liability and negative publicity.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Evaluate the integrity, grounding, and insulation of all the company's electrical components.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Biannually and after any maintenance or upgrades.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ensure safety measures meet industry benchmarks.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incidents (fires, shocks);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identify potential wear and tear or systemic issues.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ensure user safety and reduce liability.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National Electrical Code (NEC); local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54061140"/>
                  </a:ext>
                </a:extLst>
              </a:tr>
              <a:tr h="325067">
                <a:tc>
                  <a:txBody>
                    <a:bodyPr/>
                    <a:lstStyle/>
                    <a:p>
                      <a:pPr algn="l" fontAlgn="ctr"/>
                      <a:r>
                        <a:rPr lang="en-US" sz="300" b="0" i="0" u="none" strike="noStrike">
                          <a:solidFill>
                            <a:srgbClr val="000000"/>
                          </a:solidFill>
                          <a:effectLst/>
                          <a:latin typeface="Century Gothic" panose="020B0502020202020204" pitchFamily="34" charset="0"/>
                        </a:rPr>
                        <a:t>INTERCONNECTION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Without following interconnection standards, there's a potential for grid instability. This can lead to service disruptions, possible fines from regulatory bodies, and damage to grid infrastructure.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Assess the quality and stability of the company's grid connectivity.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Annually.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ensure seamless integration with the grid.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Grid downtime duration; quality of connection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Especially when expanding or when the grid is undergoing major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ensure stable service and avoid penalties.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IEEE standards; local grid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30230434"/>
                  </a:ext>
                </a:extLst>
              </a:tr>
              <a:tr h="432165">
                <a:tc>
                  <a:txBody>
                    <a:bodyPr/>
                    <a:lstStyle/>
                    <a:p>
                      <a:pPr algn="l" fontAlgn="ctr"/>
                      <a:r>
                        <a:rPr lang="en-US" sz="300" b="0" i="0" u="none" strike="noStrike">
                          <a:solidFill>
                            <a:srgbClr val="000000"/>
                          </a:solidFill>
                          <a:effectLst/>
                          <a:latin typeface="Century Gothic" panose="020B0502020202020204" pitchFamily="34" charset="0"/>
                        </a:rPr>
                        <a:t>ACCESSIBILITY AND ADA (AMERICANS WITH DISABILITIES ACT) COMPLIANCE (OR EQUIVALENT LEGISLATION IN OTHER JURISDICTIONS)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Failure to ensure charging-station accessibility can lead to legal complaints, potential fines, and damage to the company's reputation for lack of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Audit charging stations for ease of access and ADA compliance.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Annually and after any structural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300" b="0" i="0" u="none" strike="noStrike">
                          <a:solidFill>
                            <a:srgbClr val="000000"/>
                          </a:solidFill>
                          <a:effectLst/>
                          <a:latin typeface="Century Gothic" panose="020B0502020202020204" pitchFamily="34" charset="0"/>
                        </a:rPr>
                        <a:t>Compliance is binary (i.e., either compliant or not).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accessibility complaints;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ensure continued accessibility.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avoid legal actions and foster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ADA guidelines; local accessibility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26423269"/>
                  </a:ext>
                </a:extLst>
              </a:tr>
              <a:tr h="325067">
                <a:tc>
                  <a:txBody>
                    <a:bodyPr/>
                    <a:lstStyle/>
                    <a:p>
                      <a:pPr algn="l" fontAlgn="ctr"/>
                      <a:r>
                        <a:rPr lang="en-US" sz="300" b="0" i="0" u="none" strike="noStrike">
                          <a:solidFill>
                            <a:srgbClr val="000000"/>
                          </a:solidFill>
                          <a:effectLst/>
                          <a:latin typeface="Century Gothic" panose="020B0502020202020204" pitchFamily="34" charset="0"/>
                        </a:rPr>
                        <a:t>DATA SECURITY AND PRIVACY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If customer data (like payment information or usage statistics) isn't handled securely, the company could face data breaches, leading to legal action, financial penalties, and loss of customer trust.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Evaluate data storage, transfer, and protection protocols.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Quarterly or after any system updates.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measure potential vulnerabilities.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security breaches; system vulnerability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Due to evolving cyber threats.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protect customer data and company reputation.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ISO/IEC 27001; NIST cybersecurity framework.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02242946"/>
                  </a:ext>
                </a:extLst>
              </a:tr>
              <a:tr h="325067">
                <a:tc>
                  <a:txBody>
                    <a:bodyPr/>
                    <a:lstStyle/>
                    <a:p>
                      <a:pPr algn="l" fontAlgn="ctr"/>
                      <a:r>
                        <a:rPr lang="en-US" sz="300" b="0" i="0" u="none" strike="noStrike">
                          <a:solidFill>
                            <a:srgbClr val="000000"/>
                          </a:solidFill>
                          <a:effectLst/>
                          <a:latin typeface="Century Gothic" panose="020B0502020202020204" pitchFamily="34" charset="0"/>
                        </a:rPr>
                        <a:t>ENVIRONMENTAL AND ZONING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Installing charging infrastructure without following local environmental and zoning laws can result in forced removal of charging stations, legal actions, fines, and delays in expanding the charging network.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Review installation sites against environmental and zoning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Annually and before establishing a new station.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300" b="0" i="0" u="none" strike="noStrike">
                          <a:solidFill>
                            <a:srgbClr val="000000"/>
                          </a:solidFill>
                          <a:effectLst/>
                          <a:latin typeface="Century Gothic" panose="020B0502020202020204" pitchFamily="34" charset="0"/>
                        </a:rPr>
                        <a:t>Compliance is based on adherence to local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legal complaints; fines incurred.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Especially when regulations change.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avoid legal issues and maintain community relations.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dirty="0">
                          <a:solidFill>
                            <a:srgbClr val="000000"/>
                          </a:solidFill>
                          <a:effectLst/>
                          <a:latin typeface="Century Gothic" panose="020B0502020202020204" pitchFamily="34" charset="0"/>
                        </a:rPr>
                        <a:t>Local zoning and environmental regulations; EPA guidelines.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28633706"/>
                  </a:ext>
                </a:extLst>
              </a:tr>
            </a:tbl>
          </a:graphicData>
        </a:graphic>
      </p:graphicFrame>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10" name="TextBox 9">
            <a:extLst>
              <a:ext uri="{FF2B5EF4-FFF2-40B4-BE49-F238E27FC236}">
                <a16:creationId xmlns:a16="http://schemas.microsoft.com/office/drawing/2014/main" id="{DBACA93D-7A91-F807-C208-B8E9CE6E8F1E}"/>
              </a:ext>
            </a:extLst>
          </p:cNvPr>
          <p:cNvSpPr txBox="1"/>
          <p:nvPr/>
        </p:nvSpPr>
        <p:spPr>
          <a:xfrm>
            <a:off x="126960" y="150698"/>
            <a:ext cx="6829114"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COMPLIANCE RISK ASSESSMENT MATRIX EXAMPLE</a:t>
            </a:r>
          </a:p>
        </p:txBody>
      </p:sp>
      <p:graphicFrame>
        <p:nvGraphicFramePr>
          <p:cNvPr id="2" name="Table 1">
            <a:extLst>
              <a:ext uri="{FF2B5EF4-FFF2-40B4-BE49-F238E27FC236}">
                <a16:creationId xmlns:a16="http://schemas.microsoft.com/office/drawing/2014/main" id="{DB3CD2A6-02CD-CB83-7F38-1A8C0CCFFD68}"/>
              </a:ext>
            </a:extLst>
          </p:cNvPr>
          <p:cNvGraphicFramePr>
            <a:graphicFrameLocks noGrp="1"/>
          </p:cNvGraphicFramePr>
          <p:nvPr>
            <p:extLst>
              <p:ext uri="{D42A27DB-BD31-4B8C-83A1-F6EECF244321}">
                <p14:modId xmlns:p14="http://schemas.microsoft.com/office/powerpoint/2010/main" val="952899461"/>
              </p:ext>
            </p:extLst>
          </p:nvPr>
        </p:nvGraphicFramePr>
        <p:xfrm>
          <a:off x="126960" y="626841"/>
          <a:ext cx="11938080" cy="6080461"/>
        </p:xfrm>
        <a:graphic>
          <a:graphicData uri="http://schemas.openxmlformats.org/drawingml/2006/table">
            <a:tbl>
              <a:tblPr/>
              <a:tblGrid>
                <a:gridCol w="765054">
                  <a:extLst>
                    <a:ext uri="{9D8B030D-6E8A-4147-A177-3AD203B41FA5}">
                      <a16:colId xmlns:a16="http://schemas.microsoft.com/office/drawing/2014/main" val="2086546374"/>
                    </a:ext>
                  </a:extLst>
                </a:gridCol>
                <a:gridCol w="1312050">
                  <a:extLst>
                    <a:ext uri="{9D8B030D-6E8A-4147-A177-3AD203B41FA5}">
                      <a16:colId xmlns:a16="http://schemas.microsoft.com/office/drawing/2014/main" val="3615409365"/>
                    </a:ext>
                  </a:extLst>
                </a:gridCol>
                <a:gridCol w="1312050">
                  <a:extLst>
                    <a:ext uri="{9D8B030D-6E8A-4147-A177-3AD203B41FA5}">
                      <a16:colId xmlns:a16="http://schemas.microsoft.com/office/drawing/2014/main" val="1556044992"/>
                    </a:ext>
                  </a:extLst>
                </a:gridCol>
                <a:gridCol w="1312050">
                  <a:extLst>
                    <a:ext uri="{9D8B030D-6E8A-4147-A177-3AD203B41FA5}">
                      <a16:colId xmlns:a16="http://schemas.microsoft.com/office/drawing/2014/main" val="2429664166"/>
                    </a:ext>
                  </a:extLst>
                </a:gridCol>
                <a:gridCol w="409014">
                  <a:extLst>
                    <a:ext uri="{9D8B030D-6E8A-4147-A177-3AD203B41FA5}">
                      <a16:colId xmlns:a16="http://schemas.microsoft.com/office/drawing/2014/main" val="2941516027"/>
                    </a:ext>
                  </a:extLst>
                </a:gridCol>
                <a:gridCol w="1312050">
                  <a:extLst>
                    <a:ext uri="{9D8B030D-6E8A-4147-A177-3AD203B41FA5}">
                      <a16:colId xmlns:a16="http://schemas.microsoft.com/office/drawing/2014/main" val="2282491068"/>
                    </a:ext>
                  </a:extLst>
                </a:gridCol>
                <a:gridCol w="1312050">
                  <a:extLst>
                    <a:ext uri="{9D8B030D-6E8A-4147-A177-3AD203B41FA5}">
                      <a16:colId xmlns:a16="http://schemas.microsoft.com/office/drawing/2014/main" val="239157984"/>
                    </a:ext>
                  </a:extLst>
                </a:gridCol>
                <a:gridCol w="409014">
                  <a:extLst>
                    <a:ext uri="{9D8B030D-6E8A-4147-A177-3AD203B41FA5}">
                      <a16:colId xmlns:a16="http://schemas.microsoft.com/office/drawing/2014/main" val="1475820660"/>
                    </a:ext>
                  </a:extLst>
                </a:gridCol>
                <a:gridCol w="1312050">
                  <a:extLst>
                    <a:ext uri="{9D8B030D-6E8A-4147-A177-3AD203B41FA5}">
                      <a16:colId xmlns:a16="http://schemas.microsoft.com/office/drawing/2014/main" val="3543181367"/>
                    </a:ext>
                  </a:extLst>
                </a:gridCol>
                <a:gridCol w="1312050">
                  <a:extLst>
                    <a:ext uri="{9D8B030D-6E8A-4147-A177-3AD203B41FA5}">
                      <a16:colId xmlns:a16="http://schemas.microsoft.com/office/drawing/2014/main" val="1415242032"/>
                    </a:ext>
                  </a:extLst>
                </a:gridCol>
                <a:gridCol w="1170648">
                  <a:extLst>
                    <a:ext uri="{9D8B030D-6E8A-4147-A177-3AD203B41FA5}">
                      <a16:colId xmlns:a16="http://schemas.microsoft.com/office/drawing/2014/main" val="1380738716"/>
                    </a:ext>
                  </a:extLst>
                </a:gridCol>
              </a:tblGrid>
              <a:tr h="337779">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fontAlgn="ctr"/>
                      <a:r>
                        <a:rPr lang="en-US" sz="800" b="0" i="0" u="none" strike="noStrike" dirty="0">
                          <a:solidFill>
                            <a:srgbClr val="000000"/>
                          </a:solidFill>
                          <a:effectLst/>
                          <a:latin typeface="Century Gothic" panose="020B0502020202020204" pitchFamily="34" charset="0"/>
                        </a:rPr>
                        <a:t>RISK ASSESSMENT</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2026352"/>
                  </a:ext>
                </a:extLst>
              </a:tr>
              <a:tr h="692443">
                <a:tc>
                  <a:txBody>
                    <a:bodyPr/>
                    <a:lstStyle/>
                    <a:p>
                      <a:pPr algn="l" fontAlgn="ctr"/>
                      <a:r>
                        <a:rPr lang="en-US" sz="800" b="0" i="0" u="none" strike="noStrike" dirty="0">
                          <a:solidFill>
                            <a:srgbClr val="000000"/>
                          </a:solidFill>
                          <a:effectLst/>
                          <a:latin typeface="Century Gothic" panose="020B0502020202020204" pitchFamily="34" charset="0"/>
                        </a:rPr>
                        <a:t>TOPIC</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 ASSESSMENT REQUIREMENTS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FREQUENCY OF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RISK IS QUANTIFIED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RECOMMENDED METRICS USED TO MEASURE COMPLIANCE AND 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TO MONITOR RISK-LEVEL CHANGES OVER TIME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INTENDED USE OF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FRAMEWORK TOOLS UTILIZED FOR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989396071"/>
                  </a:ext>
                </a:extLst>
              </a:tr>
              <a:tr h="956473">
                <a:tc>
                  <a:txBody>
                    <a:bodyPr/>
                    <a:lstStyle/>
                    <a:p>
                      <a:pPr algn="l" fontAlgn="ctr"/>
                      <a:r>
                        <a:rPr lang="en-US" sz="700" b="0" i="0" u="none" strike="noStrike" dirty="0">
                          <a:solidFill>
                            <a:srgbClr val="000000"/>
                          </a:solidFill>
                          <a:effectLst/>
                          <a:latin typeface="Century Gothic" panose="020B0502020202020204" pitchFamily="34" charset="0"/>
                        </a:rPr>
                        <a:t>ELECTRICAL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Failing to adhere to electrical safety standards can result in fires, electric shocks, or other hazards that could harm users, damage property, and expose the company to significant liability and negative publicity.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Evaluate the integrity, grounding, and insulation of all the company's electrical components.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Biannually and after any maintenance or upgrades.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To ensure safety measures meet industry benchmarks.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Number of incidents (fires, shocks);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a:solidFill>
                            <a:srgbClr val="000000"/>
                          </a:solidFill>
                          <a:effectLst/>
                          <a:latin typeface="Century Gothic" panose="020B0502020202020204" pitchFamily="34" charset="0"/>
                        </a:rPr>
                        <a:t>To identify potential wear and tear or systemic issues.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To ensure user safety and reduce liability.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National Electrical Code (NEC); local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71330155"/>
                  </a:ext>
                </a:extLst>
              </a:tr>
              <a:tr h="956473">
                <a:tc>
                  <a:txBody>
                    <a:bodyPr/>
                    <a:lstStyle/>
                    <a:p>
                      <a:pPr algn="l" fontAlgn="ctr"/>
                      <a:r>
                        <a:rPr lang="en-US" sz="700" b="0" i="0" u="none" strike="noStrike">
                          <a:solidFill>
                            <a:srgbClr val="000000"/>
                          </a:solidFill>
                          <a:effectLst/>
                          <a:latin typeface="Century Gothic" panose="020B0502020202020204" pitchFamily="34" charset="0"/>
                        </a:rPr>
                        <a:t>INTERCONNECTION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Without following interconnection standards, there's a potential for grid instability. This can lead to service disruptions, possible fines from regulatory bodies, and damage to grid infrastructure.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Assess the quality and stability of the company's grid connectivity.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Annually.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To ensure seamless integration with the grid.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Grid downtime duration; quality of connection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a:solidFill>
                            <a:srgbClr val="000000"/>
                          </a:solidFill>
                          <a:effectLst/>
                          <a:latin typeface="Century Gothic" panose="020B0502020202020204" pitchFamily="34" charset="0"/>
                        </a:rPr>
                        <a:t>Especially when expanding or when the grid is undergoing major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To ensure stable service and avoid penalties.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IEEE standards; local grid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2191682"/>
                  </a:ext>
                </a:extLst>
              </a:tr>
              <a:tr h="1147618">
                <a:tc>
                  <a:txBody>
                    <a:bodyPr/>
                    <a:lstStyle/>
                    <a:p>
                      <a:pPr algn="l" fontAlgn="ctr"/>
                      <a:r>
                        <a:rPr lang="en-US" sz="700" b="0" i="0" u="none" strike="noStrike">
                          <a:solidFill>
                            <a:srgbClr val="000000"/>
                          </a:solidFill>
                          <a:effectLst/>
                          <a:latin typeface="Century Gothic" panose="020B0502020202020204" pitchFamily="34" charset="0"/>
                        </a:rPr>
                        <a:t>ACCESSIBILITY AND ADA (AMERICANS WITH DISABILITIES ACT) COMPLIANCE (OR EQUIVALENT LEGISLATION IN OTHER JURISDICTIONS)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Failure to ensure charging-station accessibility can lead to legal complaints, potential fines, and damage to the company's reputation for lack of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Audit charging stations for ease of access and ADA compliance.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Annually and after any structural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700" b="0" i="0" u="none" strike="noStrike">
                          <a:solidFill>
                            <a:srgbClr val="000000"/>
                          </a:solidFill>
                          <a:effectLst/>
                          <a:latin typeface="Century Gothic" panose="020B0502020202020204" pitchFamily="34" charset="0"/>
                        </a:rPr>
                        <a:t>Compliance is binary (i.e., either compliant or not).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Number of accessibility complaints;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To ensure continued accessibility.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To avoid legal actions and foster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ADA guidelines; local accessibility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85461919"/>
                  </a:ext>
                </a:extLst>
              </a:tr>
              <a:tr h="956473">
                <a:tc>
                  <a:txBody>
                    <a:bodyPr/>
                    <a:lstStyle/>
                    <a:p>
                      <a:pPr algn="l" fontAlgn="ctr"/>
                      <a:r>
                        <a:rPr lang="en-US" sz="700" b="0" i="0" u="none" strike="noStrike">
                          <a:solidFill>
                            <a:srgbClr val="000000"/>
                          </a:solidFill>
                          <a:effectLst/>
                          <a:latin typeface="Century Gothic" panose="020B0502020202020204" pitchFamily="34" charset="0"/>
                        </a:rPr>
                        <a:t>DATA SECURITY AND PRIVACY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If customer data (like payment information or usage statistics) isn't handled securely, the company could face data breaches, leading to legal action, financial penalties, and loss of customer trust.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Evaluate data storage, transfer, and protection protocols.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Quarterly or after any system updates.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a:solidFill>
                            <a:srgbClr val="000000"/>
                          </a:solidFill>
                          <a:effectLst/>
                          <a:latin typeface="Century Gothic" panose="020B0502020202020204" pitchFamily="34" charset="0"/>
                        </a:rPr>
                        <a:t>To measure potential vulnerabilities.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Number of security breaches; system vulnerability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Due to evolving cyber threats.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To protect customer data and company reputation.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ISO/IEC 27001; NIST cybersecurity framework.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85326939"/>
                  </a:ext>
                </a:extLst>
              </a:tr>
              <a:tr h="1033202">
                <a:tc>
                  <a:txBody>
                    <a:bodyPr/>
                    <a:lstStyle/>
                    <a:p>
                      <a:pPr algn="l" fontAlgn="ctr"/>
                      <a:r>
                        <a:rPr lang="en-US" sz="700" b="0" i="0" u="none" strike="noStrike" dirty="0">
                          <a:solidFill>
                            <a:srgbClr val="000000"/>
                          </a:solidFill>
                          <a:effectLst/>
                          <a:latin typeface="Century Gothic" panose="020B0502020202020204" pitchFamily="34" charset="0"/>
                        </a:rPr>
                        <a:t>ENVIRONMENTAL AND ZONING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Installing charging infrastructure without following local environmental and zoning laws can result in forced removal of charging stations, legal actions, fines, and delays in expanding the charging network.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Review installation sites against environmental and zoning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Annually and before establishing a new station.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700" b="0" i="0" u="none" strike="noStrike">
                          <a:solidFill>
                            <a:srgbClr val="000000"/>
                          </a:solidFill>
                          <a:effectLst/>
                          <a:latin typeface="Century Gothic" panose="020B0502020202020204" pitchFamily="34" charset="0"/>
                        </a:rPr>
                        <a:t>Compliance is based on adherence to local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Number of legal complaints; fines incurred.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Especially when regulations change.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To avoid legal issues and maintain community relations.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Local zoning and environmental regulations; EPA guidelines.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0901785"/>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10" name="TextBox 9">
            <a:extLst>
              <a:ext uri="{FF2B5EF4-FFF2-40B4-BE49-F238E27FC236}">
                <a16:creationId xmlns:a16="http://schemas.microsoft.com/office/drawing/2014/main" id="{DBACA93D-7A91-F807-C208-B8E9CE6E8F1E}"/>
              </a:ext>
            </a:extLst>
          </p:cNvPr>
          <p:cNvSpPr txBox="1"/>
          <p:nvPr/>
        </p:nvSpPr>
        <p:spPr>
          <a:xfrm>
            <a:off x="126960" y="150698"/>
            <a:ext cx="5513048"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COMPLIANCE RISK ASSESSMENT MATRIX</a:t>
            </a:r>
          </a:p>
        </p:txBody>
      </p:sp>
      <p:graphicFrame>
        <p:nvGraphicFramePr>
          <p:cNvPr id="2" name="Table 1">
            <a:extLst>
              <a:ext uri="{FF2B5EF4-FFF2-40B4-BE49-F238E27FC236}">
                <a16:creationId xmlns:a16="http://schemas.microsoft.com/office/drawing/2014/main" id="{DB3CD2A6-02CD-CB83-7F38-1A8C0CCFFD68}"/>
              </a:ext>
            </a:extLst>
          </p:cNvPr>
          <p:cNvGraphicFramePr>
            <a:graphicFrameLocks noGrp="1"/>
          </p:cNvGraphicFramePr>
          <p:nvPr>
            <p:extLst>
              <p:ext uri="{D42A27DB-BD31-4B8C-83A1-F6EECF244321}">
                <p14:modId xmlns:p14="http://schemas.microsoft.com/office/powerpoint/2010/main" val="4063515433"/>
              </p:ext>
            </p:extLst>
          </p:nvPr>
        </p:nvGraphicFramePr>
        <p:xfrm>
          <a:off x="126960" y="626842"/>
          <a:ext cx="11938087" cy="6080461"/>
        </p:xfrm>
        <a:graphic>
          <a:graphicData uri="http://schemas.openxmlformats.org/drawingml/2006/table">
            <a:tbl>
              <a:tblPr/>
              <a:tblGrid>
                <a:gridCol w="756099">
                  <a:extLst>
                    <a:ext uri="{9D8B030D-6E8A-4147-A177-3AD203B41FA5}">
                      <a16:colId xmlns:a16="http://schemas.microsoft.com/office/drawing/2014/main" val="2086546374"/>
                    </a:ext>
                  </a:extLst>
                </a:gridCol>
                <a:gridCol w="1296692">
                  <a:extLst>
                    <a:ext uri="{9D8B030D-6E8A-4147-A177-3AD203B41FA5}">
                      <a16:colId xmlns:a16="http://schemas.microsoft.com/office/drawing/2014/main" val="3615409365"/>
                    </a:ext>
                  </a:extLst>
                </a:gridCol>
                <a:gridCol w="1296692">
                  <a:extLst>
                    <a:ext uri="{9D8B030D-6E8A-4147-A177-3AD203B41FA5}">
                      <a16:colId xmlns:a16="http://schemas.microsoft.com/office/drawing/2014/main" val="1556044992"/>
                    </a:ext>
                  </a:extLst>
                </a:gridCol>
                <a:gridCol w="1296692">
                  <a:extLst>
                    <a:ext uri="{9D8B030D-6E8A-4147-A177-3AD203B41FA5}">
                      <a16:colId xmlns:a16="http://schemas.microsoft.com/office/drawing/2014/main" val="2429664166"/>
                    </a:ext>
                  </a:extLst>
                </a:gridCol>
                <a:gridCol w="404226">
                  <a:extLst>
                    <a:ext uri="{9D8B030D-6E8A-4147-A177-3AD203B41FA5}">
                      <a16:colId xmlns:a16="http://schemas.microsoft.com/office/drawing/2014/main" val="2941516027"/>
                    </a:ext>
                  </a:extLst>
                </a:gridCol>
                <a:gridCol w="1296692">
                  <a:extLst>
                    <a:ext uri="{9D8B030D-6E8A-4147-A177-3AD203B41FA5}">
                      <a16:colId xmlns:a16="http://schemas.microsoft.com/office/drawing/2014/main" val="2282491068"/>
                    </a:ext>
                  </a:extLst>
                </a:gridCol>
                <a:gridCol w="1296692">
                  <a:extLst>
                    <a:ext uri="{9D8B030D-6E8A-4147-A177-3AD203B41FA5}">
                      <a16:colId xmlns:a16="http://schemas.microsoft.com/office/drawing/2014/main" val="239157984"/>
                    </a:ext>
                  </a:extLst>
                </a:gridCol>
                <a:gridCol w="404226">
                  <a:extLst>
                    <a:ext uri="{9D8B030D-6E8A-4147-A177-3AD203B41FA5}">
                      <a16:colId xmlns:a16="http://schemas.microsoft.com/office/drawing/2014/main" val="1475820660"/>
                    </a:ext>
                  </a:extLst>
                </a:gridCol>
                <a:gridCol w="1296692">
                  <a:extLst>
                    <a:ext uri="{9D8B030D-6E8A-4147-A177-3AD203B41FA5}">
                      <a16:colId xmlns:a16="http://schemas.microsoft.com/office/drawing/2014/main" val="3543181367"/>
                    </a:ext>
                  </a:extLst>
                </a:gridCol>
                <a:gridCol w="1296692">
                  <a:extLst>
                    <a:ext uri="{9D8B030D-6E8A-4147-A177-3AD203B41FA5}">
                      <a16:colId xmlns:a16="http://schemas.microsoft.com/office/drawing/2014/main" val="1415242032"/>
                    </a:ext>
                  </a:extLst>
                </a:gridCol>
                <a:gridCol w="1296692">
                  <a:extLst>
                    <a:ext uri="{9D8B030D-6E8A-4147-A177-3AD203B41FA5}">
                      <a16:colId xmlns:a16="http://schemas.microsoft.com/office/drawing/2014/main" val="1380738716"/>
                    </a:ext>
                  </a:extLst>
                </a:gridCol>
              </a:tblGrid>
              <a:tr h="337779">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fontAlgn="ctr"/>
                      <a:r>
                        <a:rPr lang="en-US" sz="800" b="0" i="0" u="none" strike="noStrike" dirty="0">
                          <a:solidFill>
                            <a:srgbClr val="000000"/>
                          </a:solidFill>
                          <a:effectLst/>
                          <a:latin typeface="Century Gothic" panose="020B0502020202020204" pitchFamily="34" charset="0"/>
                        </a:rPr>
                        <a:t>RISK ASSESSMENT</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2026352"/>
                  </a:ext>
                </a:extLst>
              </a:tr>
              <a:tr h="692443">
                <a:tc>
                  <a:txBody>
                    <a:bodyPr/>
                    <a:lstStyle/>
                    <a:p>
                      <a:pPr algn="l" fontAlgn="ctr"/>
                      <a:r>
                        <a:rPr lang="en-US" sz="800" b="0" i="0" u="none" strike="noStrike" dirty="0">
                          <a:solidFill>
                            <a:srgbClr val="000000"/>
                          </a:solidFill>
                          <a:effectLst/>
                          <a:latin typeface="Century Gothic" panose="020B0502020202020204" pitchFamily="34" charset="0"/>
                        </a:rPr>
                        <a:t>TOPIC</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 ASSESSMENT REQUIREMENTS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FREQUENCY OF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RISK IS QUANTIFIED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RECOMMENDED METRICS USED TO MEASURE COMPLIANCE AND 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TO MONITOR RISK-LEVEL CHANGES OVER TIME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INTENDED USE OF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FRAMEWORK TOOLS UTILIZED FOR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989396071"/>
                  </a:ext>
                </a:extLst>
              </a:tr>
              <a:tr h="956473">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71330155"/>
                  </a:ext>
                </a:extLst>
              </a:tr>
              <a:tr h="956473">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2191682"/>
                  </a:ext>
                </a:extLst>
              </a:tr>
              <a:tr h="1147618">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85461919"/>
                  </a:ext>
                </a:extLst>
              </a:tr>
              <a:tr h="956473">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85326939"/>
                  </a:ext>
                </a:extLst>
              </a:tr>
              <a:tr h="1033202">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0901785"/>
                  </a:ext>
                </a:extLst>
              </a:tr>
            </a:tbl>
          </a:graphicData>
        </a:graphic>
      </p:graphicFrame>
    </p:spTree>
    <p:extLst>
      <p:ext uri="{BB962C8B-B14F-4D97-AF65-F5344CB8AC3E}">
        <p14:creationId xmlns:p14="http://schemas.microsoft.com/office/powerpoint/2010/main" val="164667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5162</TotalTime>
  <Words>1310</Words>
  <Application>Microsoft Macintosh PowerPoint</Application>
  <PresentationFormat>Widescreen</PresentationFormat>
  <Paragraphs>160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Allison Okonczak</cp:lastModifiedBy>
  <cp:revision>46</cp:revision>
  <dcterms:created xsi:type="dcterms:W3CDTF">2022-01-31T17:15:25Z</dcterms:created>
  <dcterms:modified xsi:type="dcterms:W3CDTF">2025-05-05T19:23:01Z</dcterms:modified>
</cp:coreProperties>
</file>