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342" r:id="rId2"/>
    <p:sldId id="316" r:id="rId3"/>
    <p:sldId id="349" r:id="rId4"/>
    <p:sldId id="352" r:id="rId5"/>
    <p:sldId id="351" r:id="rId6"/>
    <p:sldId id="350"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F3FF"/>
    <a:srgbClr val="BD8364"/>
    <a:srgbClr val="BB5BBD"/>
    <a:srgbClr val="FFDE4C"/>
    <a:srgbClr val="F0A622"/>
    <a:srgbClr val="4CEDF0"/>
    <a:srgbClr val="EAEEF3"/>
    <a:srgbClr val="00BD32"/>
    <a:srgbClr val="E3EAF6"/>
    <a:srgbClr val="5B71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32" autoAdjust="0"/>
    <p:restoredTop sz="86447"/>
  </p:normalViewPr>
  <p:slideViewPr>
    <p:cSldViewPr snapToGrid="0" snapToObjects="1">
      <p:cViewPr varScale="1">
        <p:scale>
          <a:sx n="127" d="100"/>
          <a:sy n="127" d="100"/>
        </p:scale>
        <p:origin x="624" y="192"/>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3.xml"/><Relationship Id="rId1" Type="http://schemas.openxmlformats.org/officeDocument/2006/relationships/slide" Target="slides/slide2.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4/22/25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74BA4-AE90-5420-6B55-E7AAA84230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E25116-6304-8D0F-86E4-2BFFFE5C38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8918D9-93E2-368D-ABB2-DDB1CB4BAF7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30C0EE0-BC9A-B69B-32EC-72C486E4D459}"/>
              </a:ext>
            </a:extLst>
          </p:cNvPr>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794140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D0079-8CAE-941B-ECA2-3C10097FF8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CE8BF3-72F1-EE29-48F0-43F96BB5E1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7F5D86-6E2F-6057-EFCE-E899390B276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94688CA-85F1-9B4B-A857-AF5C6F344C94}"/>
              </a:ext>
            </a:extLst>
          </p:cNvPr>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36834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4/22/25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6466508" y="1166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Schedule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926287"/>
            <a:ext cx="11221474" cy="923330"/>
          </a:xfrm>
          <a:prstGeom prst="rect">
            <a:avLst/>
          </a:prstGeom>
          <a:noFill/>
        </p:spPr>
        <p:txBody>
          <a:bodyPr wrap="square" rtlCol="0">
            <a:spAutoFit/>
          </a:bodyPr>
          <a:lstStyle/>
          <a:p>
            <a:r>
              <a:rPr lang="en-US" sz="5400" dirty="0">
                <a:solidFill>
                  <a:schemeClr val="accent1">
                    <a:lumMod val="50000"/>
                  </a:schemeClr>
                </a:solidFill>
                <a:latin typeface="Century Gothic" panose="020B0502020202020204" pitchFamily="34" charset="0"/>
              </a:rPr>
              <a:t>Internal Platform Revamp</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1995592"/>
            <a:ext cx="11070972" cy="0"/>
          </a:xfrm>
          <a:prstGeom prst="line">
            <a:avLst/>
          </a:prstGeom>
          <a:ln w="12700">
            <a:solidFill>
              <a:schemeClr val="accent1">
                <a:lumMod val="60000"/>
                <a:lumOff val="40000"/>
              </a:schemeClr>
            </a:solidFill>
          </a:ln>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accent1">
                    <a:lumMod val="50000"/>
                  </a:schemeClr>
                </a:solidFill>
                <a:latin typeface="Century Gothic" panose="020B0502020202020204" pitchFamily="34" charset="0"/>
              </a:rPr>
              <a:t>YOUR</a:t>
            </a:r>
          </a:p>
          <a:p>
            <a:pPr algn="ctr"/>
            <a:r>
              <a:rPr lang="en-US" sz="6600" dirty="0">
                <a:ln w="31750">
                  <a:noFill/>
                </a:ln>
                <a:solidFill>
                  <a:schemeClr val="accent1">
                    <a:lumMod val="50000"/>
                  </a:schemeClr>
                </a:solidFill>
                <a:latin typeface="Century Gothic" panose="020B0502020202020204" pitchFamily="34" charset="0"/>
              </a:rPr>
              <a:t>LOGO</a:t>
            </a:r>
            <a:endParaRPr lang="en-US" sz="8000" dirty="0">
              <a:ln w="31750">
                <a:noFill/>
              </a:ln>
              <a:solidFill>
                <a:schemeClr val="accent1">
                  <a:lumMod val="50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9AC14468-B4D2-67D0-E9DB-ADF67003C5A4}"/>
              </a:ext>
            </a:extLst>
          </p:cNvPr>
          <p:cNvGraphicFramePr>
            <a:graphicFrameLocks noGrp="1"/>
          </p:cNvGraphicFramePr>
          <p:nvPr>
            <p:extLst>
              <p:ext uri="{D42A27DB-BD31-4B8C-83A1-F6EECF244321}">
                <p14:modId xmlns:p14="http://schemas.microsoft.com/office/powerpoint/2010/main" val="1152835484"/>
              </p:ext>
            </p:extLst>
          </p:nvPr>
        </p:nvGraphicFramePr>
        <p:xfrm>
          <a:off x="171488" y="5598263"/>
          <a:ext cx="8307063" cy="504560"/>
        </p:xfrm>
        <a:graphic>
          <a:graphicData uri="http://schemas.openxmlformats.org/drawingml/2006/table">
            <a:tbl>
              <a:tblPr>
                <a:tableStyleId>{5C22544A-7EE6-4342-B048-85BDC9FD1C3A}</a:tableStyleId>
              </a:tblPr>
              <a:tblGrid>
                <a:gridCol w="3528617">
                  <a:extLst>
                    <a:ext uri="{9D8B030D-6E8A-4147-A177-3AD203B41FA5}">
                      <a16:colId xmlns:a16="http://schemas.microsoft.com/office/drawing/2014/main" val="1325879578"/>
                    </a:ext>
                  </a:extLst>
                </a:gridCol>
                <a:gridCol w="2417464">
                  <a:extLst>
                    <a:ext uri="{9D8B030D-6E8A-4147-A177-3AD203B41FA5}">
                      <a16:colId xmlns:a16="http://schemas.microsoft.com/office/drawing/2014/main" val="1228980069"/>
                    </a:ext>
                  </a:extLst>
                </a:gridCol>
                <a:gridCol w="2360982">
                  <a:extLst>
                    <a:ext uri="{9D8B030D-6E8A-4147-A177-3AD203B41FA5}">
                      <a16:colId xmlns:a16="http://schemas.microsoft.com/office/drawing/2014/main" val="803823805"/>
                    </a:ext>
                  </a:extLst>
                </a:gridCol>
              </a:tblGrid>
              <a:tr h="175499">
                <a:tc>
                  <a:txBody>
                    <a:bodyPr/>
                    <a:lstStyle/>
                    <a:p>
                      <a:pPr algn="ctr" fontAlgn="ctr"/>
                      <a:r>
                        <a:rPr lang="en-US" sz="900" b="1" u="none" strike="noStrike" spc="0" dirty="0">
                          <a:solidFill>
                            <a:schemeClr val="bg1"/>
                          </a:solidFill>
                          <a:effectLst/>
                          <a:latin typeface="Century Gothic" panose="020B0502020202020204" pitchFamily="34" charset="0"/>
                        </a:rPr>
                        <a:t>Project Manager</a:t>
                      </a:r>
                      <a:endParaRPr lang="en-US" sz="900" b="1" i="0" u="none" strike="noStrike" spc="0" dirty="0">
                        <a:solidFill>
                          <a:schemeClr val="bg1"/>
                        </a:solidFill>
                        <a:effectLst/>
                        <a:latin typeface="Century Gothic" panose="020B0502020202020204" pitchFamily="34" charset="0"/>
                      </a:endParaRPr>
                    </a:p>
                  </a:txBody>
                  <a:tcPr marL="95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50000"/>
                      </a:schemeClr>
                    </a:solidFill>
                  </a:tcPr>
                </a:tc>
                <a:tc>
                  <a:txBody>
                    <a:bodyPr/>
                    <a:lstStyle/>
                    <a:p>
                      <a:pPr algn="ctr" fontAlgn="ctr"/>
                      <a:r>
                        <a:rPr lang="en-US" sz="900" b="1" i="0" u="none" strike="noStrike" spc="0" dirty="0">
                          <a:solidFill>
                            <a:schemeClr val="bg1"/>
                          </a:solidFill>
                          <a:effectLst/>
                          <a:latin typeface="Century Gothic" panose="020B0502020202020204" pitchFamily="34" charset="0"/>
                        </a:rPr>
                        <a:t>Start Date</a:t>
                      </a:r>
                    </a:p>
                  </a:txBody>
                  <a:tcPr marL="95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50000"/>
                      </a:schemeClr>
                    </a:solidFill>
                  </a:tcPr>
                </a:tc>
                <a:tc>
                  <a:txBody>
                    <a:bodyPr/>
                    <a:lstStyle/>
                    <a:p>
                      <a:pPr algn="ctr" fontAlgn="ctr"/>
                      <a:r>
                        <a:rPr lang="en-US" sz="900" b="1" u="none" strike="noStrike" spc="0" dirty="0">
                          <a:solidFill>
                            <a:schemeClr val="bg1"/>
                          </a:solidFill>
                          <a:effectLst/>
                          <a:latin typeface="Century Gothic" panose="020B0502020202020204" pitchFamily="34" charset="0"/>
                        </a:rPr>
                        <a:t>End Date</a:t>
                      </a:r>
                      <a:endParaRPr lang="en-US" sz="900" b="1" i="0" u="none" strike="noStrike" spc="0" dirty="0">
                        <a:solidFill>
                          <a:schemeClr val="bg1"/>
                        </a:solidFill>
                        <a:effectLst/>
                        <a:latin typeface="Century Gothic" panose="020B0502020202020204" pitchFamily="34" charset="0"/>
                      </a:endParaRPr>
                    </a:p>
                  </a:txBody>
                  <a:tcPr marL="95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50000"/>
                      </a:schemeClr>
                    </a:solidFill>
                  </a:tcPr>
                </a:tc>
                <a:extLst>
                  <a:ext uri="{0D108BD9-81ED-4DB2-BD59-A6C34878D82A}">
                    <a16:rowId xmlns:a16="http://schemas.microsoft.com/office/drawing/2014/main" val="3417488295"/>
                  </a:ext>
                </a:extLst>
              </a:tr>
              <a:tr h="329061">
                <a:tc>
                  <a:txBody>
                    <a:bodyPr/>
                    <a:lstStyle/>
                    <a:p>
                      <a:pPr algn="l" fontAlgn="ctr"/>
                      <a:r>
                        <a:rPr lang="en-US" sz="1000" b="0" i="0" u="none" strike="noStrike" dirty="0">
                          <a:solidFill>
                            <a:srgbClr val="000000"/>
                          </a:solidFill>
                          <a:effectLst/>
                          <a:latin typeface="Century Gothic" panose="020B0502020202020204" pitchFamily="34" charset="0"/>
                        </a:rPr>
                        <a:t>Sarah Goodwin</a:t>
                      </a:r>
                    </a:p>
                  </a:txBody>
                  <a:tcPr marL="857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20000"/>
                        <a:lumOff val="80000"/>
                      </a:schemeClr>
                    </a:solidFill>
                  </a:tcPr>
                </a:tc>
                <a:tc>
                  <a:txBody>
                    <a:bodyPr/>
                    <a:lstStyle/>
                    <a:p>
                      <a:pPr algn="ctr" fontAlgn="ctr"/>
                      <a:r>
                        <a:rPr lang="en-US" sz="1000" u="none" strike="noStrike" dirty="0">
                          <a:effectLst/>
                          <a:latin typeface="Century Gothic" panose="020B0502020202020204" pitchFamily="34" charset="0"/>
                        </a:rPr>
                        <a:t> 01/08/20xx</a:t>
                      </a:r>
                      <a:endParaRPr lang="en-US" sz="10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20000"/>
                        <a:lumOff val="80000"/>
                      </a:schemeClr>
                    </a:solidFill>
                  </a:tcPr>
                </a:tc>
                <a:tc>
                  <a:txBody>
                    <a:bodyPr/>
                    <a:lstStyle/>
                    <a:p>
                      <a:pPr algn="ctr" fontAlgn="ctr"/>
                      <a:r>
                        <a:rPr lang="en-US" sz="1000" u="none" strike="noStrike" dirty="0">
                          <a:effectLst/>
                          <a:latin typeface="Century Gothic" panose="020B0502020202020204" pitchFamily="34" charset="0"/>
                        </a:rPr>
                        <a:t> 10/20/20xx</a:t>
                      </a:r>
                      <a:endParaRPr lang="en-US" sz="10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08322924"/>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913C64B1-D5E2-6FEA-B8DE-05156512EBF2}"/>
              </a:ext>
            </a:extLst>
          </p:cNvPr>
          <p:cNvGraphicFramePr>
            <a:graphicFrameLocks noGrp="1"/>
          </p:cNvGraphicFramePr>
          <p:nvPr>
            <p:extLst>
              <p:ext uri="{D42A27DB-BD31-4B8C-83A1-F6EECF244321}">
                <p14:modId xmlns:p14="http://schemas.microsoft.com/office/powerpoint/2010/main" val="2438613041"/>
              </p:ext>
            </p:extLst>
          </p:nvPr>
        </p:nvGraphicFramePr>
        <p:xfrm>
          <a:off x="139148" y="534074"/>
          <a:ext cx="11887204" cy="6059851"/>
        </p:xfrm>
        <a:graphic>
          <a:graphicData uri="http://schemas.openxmlformats.org/drawingml/2006/table">
            <a:tbl>
              <a:tblPr>
                <a:tableStyleId>{5C22544A-7EE6-4342-B048-85BDC9FD1C3A}</a:tableStyleId>
              </a:tblPr>
              <a:tblGrid>
                <a:gridCol w="1083365">
                  <a:extLst>
                    <a:ext uri="{9D8B030D-6E8A-4147-A177-3AD203B41FA5}">
                      <a16:colId xmlns:a16="http://schemas.microsoft.com/office/drawing/2014/main" val="3109271853"/>
                    </a:ext>
                  </a:extLst>
                </a:gridCol>
                <a:gridCol w="904461">
                  <a:extLst>
                    <a:ext uri="{9D8B030D-6E8A-4147-A177-3AD203B41FA5}">
                      <a16:colId xmlns:a16="http://schemas.microsoft.com/office/drawing/2014/main" val="2137454001"/>
                    </a:ext>
                  </a:extLst>
                </a:gridCol>
                <a:gridCol w="854765">
                  <a:extLst>
                    <a:ext uri="{9D8B030D-6E8A-4147-A177-3AD203B41FA5}">
                      <a16:colId xmlns:a16="http://schemas.microsoft.com/office/drawing/2014/main" val="2385070478"/>
                    </a:ext>
                  </a:extLst>
                </a:gridCol>
                <a:gridCol w="884583">
                  <a:extLst>
                    <a:ext uri="{9D8B030D-6E8A-4147-A177-3AD203B41FA5}">
                      <a16:colId xmlns:a16="http://schemas.microsoft.com/office/drawing/2014/main" val="2616302530"/>
                    </a:ext>
                  </a:extLst>
                </a:gridCol>
                <a:gridCol w="1360005">
                  <a:extLst>
                    <a:ext uri="{9D8B030D-6E8A-4147-A177-3AD203B41FA5}">
                      <a16:colId xmlns:a16="http://schemas.microsoft.com/office/drawing/2014/main" val="867719847"/>
                    </a:ext>
                  </a:extLst>
                </a:gridCol>
                <a:gridCol w="1360005">
                  <a:extLst>
                    <a:ext uri="{9D8B030D-6E8A-4147-A177-3AD203B41FA5}">
                      <a16:colId xmlns:a16="http://schemas.microsoft.com/office/drawing/2014/main" val="3854393007"/>
                    </a:ext>
                  </a:extLst>
                </a:gridCol>
                <a:gridCol w="1360005">
                  <a:extLst>
                    <a:ext uri="{9D8B030D-6E8A-4147-A177-3AD203B41FA5}">
                      <a16:colId xmlns:a16="http://schemas.microsoft.com/office/drawing/2014/main" val="31430250"/>
                    </a:ext>
                  </a:extLst>
                </a:gridCol>
                <a:gridCol w="1360005">
                  <a:extLst>
                    <a:ext uri="{9D8B030D-6E8A-4147-A177-3AD203B41FA5}">
                      <a16:colId xmlns:a16="http://schemas.microsoft.com/office/drawing/2014/main" val="3961551993"/>
                    </a:ext>
                  </a:extLst>
                </a:gridCol>
                <a:gridCol w="1360005">
                  <a:extLst>
                    <a:ext uri="{9D8B030D-6E8A-4147-A177-3AD203B41FA5}">
                      <a16:colId xmlns:a16="http://schemas.microsoft.com/office/drawing/2014/main" val="2779437096"/>
                    </a:ext>
                  </a:extLst>
                </a:gridCol>
                <a:gridCol w="1360005">
                  <a:extLst>
                    <a:ext uri="{9D8B030D-6E8A-4147-A177-3AD203B41FA5}">
                      <a16:colId xmlns:a16="http://schemas.microsoft.com/office/drawing/2014/main" val="394699718"/>
                    </a:ext>
                  </a:extLst>
                </a:gridCol>
              </a:tblGrid>
              <a:tr h="384641">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Phase Title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Start Date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algn="ctr" fontAlgn="ctr"/>
                      <a:r>
                        <a:rPr lang="en-US" sz="1100" b="1" i="0" u="none" strike="noStrike" dirty="0">
                          <a:solidFill>
                            <a:schemeClr val="bg1">
                              <a:lumMod val="95000"/>
                            </a:schemeClr>
                          </a:solidFill>
                          <a:effectLst/>
                          <a:latin typeface="Century Gothic" panose="020B0502020202020204" pitchFamily="34" charset="0"/>
                        </a:rPr>
                        <a:t>End Date</a:t>
                      </a:r>
                    </a:p>
                  </a:txBody>
                  <a:tcPr marL="52695" marR="5855" marT="5855" marB="0" anchor="ctr">
                    <a:solidFill>
                      <a:schemeClr val="accent3">
                        <a:lumMod val="75000"/>
                      </a:schemeClr>
                    </a:solidFill>
                  </a:tcPr>
                </a:tc>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Duration </a:t>
                      </a:r>
                      <a:br>
                        <a:rPr lang="en-US" sz="1100" b="1" u="none" strike="noStrike" dirty="0">
                          <a:solidFill>
                            <a:schemeClr val="bg1">
                              <a:lumMod val="95000"/>
                            </a:schemeClr>
                          </a:solidFill>
                          <a:effectLst/>
                          <a:latin typeface="Century Gothic" panose="020B0502020202020204" pitchFamily="34" charset="0"/>
                        </a:rPr>
                      </a:br>
                      <a:r>
                        <a:rPr lang="en-US" sz="1100" b="0" u="none" strike="noStrike" dirty="0">
                          <a:solidFill>
                            <a:schemeClr val="bg1">
                              <a:lumMod val="95000"/>
                            </a:schemeClr>
                          </a:solidFill>
                          <a:effectLst/>
                          <a:latin typeface="Century Gothic" panose="020B0502020202020204" pitchFamily="34" charset="0"/>
                        </a:rPr>
                        <a:t>in days</a:t>
                      </a:r>
                      <a:endParaRPr lang="en-US" sz="1100" b="0"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Schedule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Budget</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Resources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Risks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Issues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Comments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extLst>
                  <a:ext uri="{0D108BD9-81ED-4DB2-BD59-A6C34878D82A}">
                    <a16:rowId xmlns:a16="http://schemas.microsoft.com/office/drawing/2014/main" val="4037298154"/>
                  </a:ext>
                </a:extLst>
              </a:tr>
              <a:tr h="384641">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Project Planning</a:t>
                      </a:r>
                    </a:p>
                  </a:txBody>
                  <a:tcPr marL="85725" marR="9525" marT="9525" marB="0" anchor="ctr"/>
                </a:tc>
                <a:tc>
                  <a:txBody>
                    <a:bodyPr/>
                    <a:lstStyle/>
                    <a:p>
                      <a:pPr algn="ctr" fontAlgn="ctr"/>
                      <a:r>
                        <a:rPr lang="en-US" sz="1000" b="0" i="0" u="none" strike="noStrike" dirty="0">
                          <a:solidFill>
                            <a:schemeClr val="tx1">
                              <a:lumMod val="75000"/>
                              <a:lumOff val="25000"/>
                            </a:schemeClr>
                          </a:solidFill>
                          <a:effectLst/>
                          <a:latin typeface="Century Gothic" panose="020B0502020202020204" pitchFamily="34" charset="0"/>
                        </a:rPr>
                        <a:t>5/5</a:t>
                      </a:r>
                    </a:p>
                  </a:txBody>
                  <a:tcPr marL="9525" marR="9525" marT="9525" marB="0" anchor="ct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7/1</a:t>
                      </a:r>
                    </a:p>
                  </a:txBody>
                  <a:tcPr marL="9525" marR="9525" marT="9525" marB="0" anchor="ctr"/>
                </a:tc>
                <a:tc>
                  <a:txBody>
                    <a:bodyPr/>
                    <a:lstStyle/>
                    <a:p>
                      <a:pPr algn="ctr" fontAlgn="ctr"/>
                      <a:r>
                        <a:rPr lang="en-US" sz="1000" b="0" i="0" u="none" strike="noStrike" dirty="0">
                          <a:solidFill>
                            <a:schemeClr val="tx1">
                              <a:lumMod val="75000"/>
                              <a:lumOff val="25000"/>
                            </a:schemeClr>
                          </a:solidFill>
                          <a:effectLst/>
                          <a:latin typeface="Century Gothic" panose="020B0502020202020204" pitchFamily="34" charset="0"/>
                        </a:rPr>
                        <a:t>58</a:t>
                      </a:r>
                    </a:p>
                  </a:txBody>
                  <a:tcPr marL="9525" marR="9525" marT="9525"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On Track</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 $     4,500.00 </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PM, BA</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Misalignment with exec priorities</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None</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Stakeholder kickoff completed</a:t>
                      </a:r>
                    </a:p>
                  </a:txBody>
                  <a:tcPr marL="85725" marR="0" marT="0" marB="0" anchor="ctr"/>
                </a:tc>
                <a:extLst>
                  <a:ext uri="{0D108BD9-81ED-4DB2-BD59-A6C34878D82A}">
                    <a16:rowId xmlns:a16="http://schemas.microsoft.com/office/drawing/2014/main" val="987942437"/>
                  </a:ext>
                </a:extLst>
              </a:tr>
              <a:tr h="384641">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Design Phase</a:t>
                      </a:r>
                    </a:p>
                  </a:txBody>
                  <a:tcPr marL="85725" marR="9525" marT="9525" marB="0" anchor="ctr">
                    <a:solidFill>
                      <a:schemeClr val="bg1"/>
                    </a:solidFill>
                  </a:tcP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5/10</a:t>
                      </a:r>
                    </a:p>
                  </a:txBody>
                  <a:tcPr marL="9525" marR="9525" marT="9525" marB="0" anchor="ctr">
                    <a:solidFill>
                      <a:schemeClr val="bg1"/>
                    </a:solidFill>
                  </a:tcP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8/10</a:t>
                      </a:r>
                    </a:p>
                  </a:txBody>
                  <a:tcPr marL="9525" marR="9525" marT="9525" marB="0" anchor="ctr">
                    <a:solidFill>
                      <a:schemeClr val="bg1"/>
                    </a:solidFill>
                  </a:tcP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93</a:t>
                      </a:r>
                    </a:p>
                  </a:txBody>
                  <a:tcPr marL="9525" marR="9525" marT="9525"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Slightly Behind</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 $   12,000.00 </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UX, UI Designer, Product Owner</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Approval delays on mockups</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Pending feedback from the marketing team</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Final prototype review scheduled 2/21</a:t>
                      </a:r>
                    </a:p>
                  </a:txBody>
                  <a:tcPr marL="85725" marR="0" marT="0" marB="0" anchor="ctr">
                    <a:solidFill>
                      <a:schemeClr val="bg1"/>
                    </a:solidFill>
                  </a:tcPr>
                </a:tc>
                <a:extLst>
                  <a:ext uri="{0D108BD9-81ED-4DB2-BD59-A6C34878D82A}">
                    <a16:rowId xmlns:a16="http://schemas.microsoft.com/office/drawing/2014/main" val="1384118404"/>
                  </a:ext>
                </a:extLst>
              </a:tr>
              <a:tr h="384641">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Sprint 1 Development</a:t>
                      </a:r>
                    </a:p>
                  </a:txBody>
                  <a:tcPr marL="85725" marR="9525" marT="9525" marB="0" anchor="ct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6/10</a:t>
                      </a:r>
                    </a:p>
                  </a:txBody>
                  <a:tcPr marL="9525" marR="9525" marT="9525" marB="0" anchor="ct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3/1</a:t>
                      </a:r>
                    </a:p>
                  </a:txBody>
                  <a:tcPr marL="9525" marR="9525" marT="9525" marB="0" anchor="ct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265</a:t>
                      </a:r>
                    </a:p>
                  </a:txBody>
                  <a:tcPr marL="9525" marR="9525" marT="9525"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On Track</a:t>
                      </a:r>
                    </a:p>
                  </a:txBody>
                  <a:tcPr marL="85725" marR="0" marT="0"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 $   22,000.00 </a:t>
                      </a:r>
                    </a:p>
                  </a:txBody>
                  <a:tcPr marL="85725" marR="0" marT="0"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Backend Dev, API Lead</a:t>
                      </a:r>
                    </a:p>
                  </a:txBody>
                  <a:tcPr marL="85725" marR="0" marT="0"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Integration delays with legacy systems</a:t>
                      </a:r>
                    </a:p>
                  </a:txBody>
                  <a:tcPr marL="85725" marR="0" marT="0"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LDAP connector not syncing in dev</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Dependencies mapped, daily standups started</a:t>
                      </a:r>
                    </a:p>
                  </a:txBody>
                  <a:tcPr marL="85725" marR="0" marT="0" marB="0" anchor="ctr"/>
                </a:tc>
                <a:extLst>
                  <a:ext uri="{0D108BD9-81ED-4DB2-BD59-A6C34878D82A}">
                    <a16:rowId xmlns:a16="http://schemas.microsoft.com/office/drawing/2014/main" val="3302342959"/>
                  </a:ext>
                </a:extLst>
              </a:tr>
              <a:tr h="384641">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Sprint 2 Development</a:t>
                      </a:r>
                    </a:p>
                  </a:txBody>
                  <a:tcPr marL="85725" marR="9525" marT="9525" marB="0" anchor="ctr">
                    <a:solidFill>
                      <a:schemeClr val="bg1"/>
                    </a:solidFill>
                  </a:tcP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6/22</a:t>
                      </a:r>
                    </a:p>
                  </a:txBody>
                  <a:tcPr marL="9525" marR="9525" marT="9525" marB="0" anchor="ctr">
                    <a:solidFill>
                      <a:schemeClr val="bg1"/>
                    </a:solidFill>
                  </a:tcP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8/4</a:t>
                      </a:r>
                    </a:p>
                  </a:txBody>
                  <a:tcPr marL="9525" marR="9525" marT="9525" marB="0" anchor="ctr">
                    <a:solidFill>
                      <a:schemeClr val="bg1"/>
                    </a:solidFill>
                  </a:tcP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44</a:t>
                      </a:r>
                    </a:p>
                  </a:txBody>
                  <a:tcPr marL="9525" marR="9525" marT="9525"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On Track</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 $   25,000.00 </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Frontend Dev, QA</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Resource availability conflicts</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QA lead unavailable last week</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Sprint backlog approved 3/20</a:t>
                      </a:r>
                    </a:p>
                  </a:txBody>
                  <a:tcPr marL="85725" marR="0" marT="0" marB="0" anchor="ctr">
                    <a:solidFill>
                      <a:schemeClr val="bg1"/>
                    </a:solidFill>
                  </a:tcPr>
                </a:tc>
                <a:extLst>
                  <a:ext uri="{0D108BD9-81ED-4DB2-BD59-A6C34878D82A}">
                    <a16:rowId xmlns:a16="http://schemas.microsoft.com/office/drawing/2014/main" val="4290785438"/>
                  </a:ext>
                </a:extLst>
              </a:tr>
              <a:tr h="384641">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Testing &amp; QA</a:t>
                      </a:r>
                    </a:p>
                  </a:txBody>
                  <a:tcPr marL="85725" marR="9525" marT="9525" marB="0" anchor="ct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7/14</a:t>
                      </a:r>
                    </a:p>
                  </a:txBody>
                  <a:tcPr marL="9525" marR="9525" marT="9525" marB="0" anchor="ct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11/1</a:t>
                      </a:r>
                    </a:p>
                  </a:txBody>
                  <a:tcPr marL="9525" marR="9525" marT="9525" marB="0" anchor="ct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111</a:t>
                      </a:r>
                    </a:p>
                  </a:txBody>
                  <a:tcPr marL="9525" marR="9525" marT="9525"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Not Started</a:t>
                      </a:r>
                    </a:p>
                  </a:txBody>
                  <a:tcPr marL="85725" marR="0" marT="0"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 $     8,000.00 </a:t>
                      </a:r>
                    </a:p>
                  </a:txBody>
                  <a:tcPr marL="85725" marR="0" marT="0"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QA, Business Analyst</a:t>
                      </a:r>
                    </a:p>
                  </a:txBody>
                  <a:tcPr marL="85725" marR="0" marT="0"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Test coverage gaps</a:t>
                      </a:r>
                    </a:p>
                  </a:txBody>
                  <a:tcPr marL="85725" marR="0" marT="0"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Test plan needs revisions</a:t>
                      </a:r>
                    </a:p>
                  </a:txBody>
                  <a:tcPr marL="85725" marR="0" marT="0" marB="0" anchor="ct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UAT kickoff scheduled 5/8</a:t>
                      </a:r>
                    </a:p>
                  </a:txBody>
                  <a:tcPr marL="85725" marR="0" marT="0" marB="0" anchor="ctr"/>
                </a:tc>
                <a:extLst>
                  <a:ext uri="{0D108BD9-81ED-4DB2-BD59-A6C34878D82A}">
                    <a16:rowId xmlns:a16="http://schemas.microsoft.com/office/drawing/2014/main" val="4250019112"/>
                  </a:ext>
                </a:extLst>
              </a:tr>
              <a:tr h="384641">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Training &amp; Documentation</a:t>
                      </a:r>
                    </a:p>
                  </a:txBody>
                  <a:tcPr marL="85725" marR="9525" marT="9525" marB="0" anchor="ctr">
                    <a:solidFill>
                      <a:schemeClr val="bg1"/>
                    </a:solidFill>
                  </a:tcP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7/14</a:t>
                      </a:r>
                    </a:p>
                  </a:txBody>
                  <a:tcPr marL="9525" marR="9525" marT="9525" marB="0" anchor="ctr">
                    <a:solidFill>
                      <a:schemeClr val="bg1"/>
                    </a:solidFill>
                  </a:tcP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1/20</a:t>
                      </a:r>
                    </a:p>
                  </a:txBody>
                  <a:tcPr marL="9525" marR="9525" marT="9525" marB="0" anchor="ctr">
                    <a:solidFill>
                      <a:schemeClr val="bg1"/>
                    </a:solidFill>
                  </a:tcPr>
                </a:tc>
                <a:tc>
                  <a:txBody>
                    <a:bodyPr/>
                    <a:lstStyle/>
                    <a:p>
                      <a:pPr algn="ctr" fontAlgn="ctr"/>
                      <a:r>
                        <a:rPr lang="en-US" sz="1000" b="0" i="0" u="none" strike="noStrike">
                          <a:solidFill>
                            <a:schemeClr val="tx1">
                              <a:lumMod val="75000"/>
                              <a:lumOff val="25000"/>
                            </a:schemeClr>
                          </a:solidFill>
                          <a:effectLst/>
                          <a:latin typeface="Century Gothic" panose="020B0502020202020204" pitchFamily="34" charset="0"/>
                        </a:rPr>
                        <a:t>191</a:t>
                      </a:r>
                    </a:p>
                  </a:txBody>
                  <a:tcPr marL="9525" marR="9525" marT="9525"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Not Started</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 $     6,500.00 </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Instructional Designer, Support</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Team unfamiliarity with internal wiki tool</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Style guide incomplete</a:t>
                      </a:r>
                    </a:p>
                  </a:txBody>
                  <a:tcPr marL="85725" marR="0" marT="0" marB="0" anchor="ctr">
                    <a:solidFill>
                      <a:schemeClr val="bg1"/>
                    </a:solidFill>
                  </a:tcPr>
                </a:tc>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Live sessions scheduled 6/28–6/30</a:t>
                      </a:r>
                    </a:p>
                  </a:txBody>
                  <a:tcPr marL="85725" marR="0" marT="0" marB="0" anchor="ctr">
                    <a:solidFill>
                      <a:schemeClr val="bg1"/>
                    </a:solidFill>
                  </a:tcPr>
                </a:tc>
                <a:extLst>
                  <a:ext uri="{0D108BD9-81ED-4DB2-BD59-A6C34878D82A}">
                    <a16:rowId xmlns:a16="http://schemas.microsoft.com/office/drawing/2014/main" val="427352167"/>
                  </a:ext>
                </a:extLst>
              </a:tr>
              <a:tr h="384641">
                <a:tc>
                  <a:txBody>
                    <a:bodyPr/>
                    <a:lstStyle/>
                    <a:p>
                      <a:pPr algn="l" fontAlgn="ctr"/>
                      <a:r>
                        <a:rPr lang="en-US" sz="1000" b="0" i="0" u="none" strike="noStrike">
                          <a:solidFill>
                            <a:schemeClr val="tx1">
                              <a:lumMod val="75000"/>
                              <a:lumOff val="25000"/>
                            </a:schemeClr>
                          </a:solidFill>
                          <a:effectLst/>
                          <a:latin typeface="Century Gothic" panose="020B0502020202020204" pitchFamily="34" charset="0"/>
                        </a:rPr>
                        <a:t>Go-Live</a:t>
                      </a:r>
                    </a:p>
                  </a:txBody>
                  <a:tcPr marL="85725" marR="9525" marT="9525" marB="0" anchor="ctr"/>
                </a:tc>
                <a:tc>
                  <a:txBody>
                    <a:bodyPr/>
                    <a:lstStyle/>
                    <a:p>
                      <a:pPr algn="ctr" fontAlgn="ctr"/>
                      <a:r>
                        <a:rPr lang="en-US" sz="1000" b="0" i="0" u="none" strike="noStrike" dirty="0">
                          <a:solidFill>
                            <a:schemeClr val="tx1">
                              <a:lumMod val="75000"/>
                              <a:lumOff val="25000"/>
                            </a:schemeClr>
                          </a:solidFill>
                          <a:effectLst/>
                          <a:latin typeface="Century Gothic" panose="020B0502020202020204" pitchFamily="34" charset="0"/>
                        </a:rPr>
                        <a:t>8/1</a:t>
                      </a:r>
                    </a:p>
                  </a:txBody>
                  <a:tcPr marL="9525" marR="9525" marT="9525" marB="0" anchor="ctr"/>
                </a:tc>
                <a:tc>
                  <a:txBody>
                    <a:bodyPr/>
                    <a:lstStyle/>
                    <a:p>
                      <a:pPr algn="ctr" fontAlgn="ctr"/>
                      <a:r>
                        <a:rPr lang="en-US" sz="1000" b="0" i="0" u="none" strike="noStrike" dirty="0">
                          <a:solidFill>
                            <a:schemeClr val="tx1">
                              <a:lumMod val="75000"/>
                              <a:lumOff val="25000"/>
                            </a:schemeClr>
                          </a:solidFill>
                          <a:effectLst/>
                          <a:latin typeface="Century Gothic" panose="020B0502020202020204" pitchFamily="34" charset="0"/>
                        </a:rPr>
                        <a:t>10/1</a:t>
                      </a:r>
                    </a:p>
                  </a:txBody>
                  <a:tcPr marL="9525" marR="9525" marT="9525" marB="0" anchor="ctr"/>
                </a:tc>
                <a:tc>
                  <a:txBody>
                    <a:bodyPr/>
                    <a:lstStyle/>
                    <a:p>
                      <a:pPr algn="ctr" fontAlgn="ctr"/>
                      <a:r>
                        <a:rPr lang="en-US" sz="1000" b="0" i="0" u="none" strike="noStrike" dirty="0">
                          <a:solidFill>
                            <a:schemeClr val="tx1">
                              <a:lumMod val="75000"/>
                              <a:lumOff val="25000"/>
                            </a:schemeClr>
                          </a:solidFill>
                          <a:effectLst/>
                          <a:latin typeface="Century Gothic" panose="020B0502020202020204" pitchFamily="34" charset="0"/>
                        </a:rPr>
                        <a:t>62</a:t>
                      </a:r>
                    </a:p>
                  </a:txBody>
                  <a:tcPr marL="9525" marR="9525" marT="9525"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Not Started</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 $     3,200.00 </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DevOps, PM</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Final approval delayed</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Security review incomplete</a:t>
                      </a:r>
                    </a:p>
                  </a:txBody>
                  <a:tcPr marL="85725" marR="0" marT="0" marB="0" anchor="ctr"/>
                </a:tc>
                <a:tc>
                  <a:txBody>
                    <a:bodyPr/>
                    <a:lstStyle/>
                    <a:p>
                      <a:pPr algn="l" fontAlgn="ctr"/>
                      <a:r>
                        <a:rPr lang="en-US" sz="1000" b="0" i="0" u="none" strike="noStrike" dirty="0">
                          <a:solidFill>
                            <a:schemeClr val="tx1">
                              <a:lumMod val="75000"/>
                              <a:lumOff val="25000"/>
                            </a:schemeClr>
                          </a:solidFill>
                          <a:effectLst/>
                          <a:latin typeface="Century Gothic" panose="020B0502020202020204" pitchFamily="34" charset="0"/>
                        </a:rPr>
                        <a:t>Target launch date scheduled 7/15</a:t>
                      </a:r>
                    </a:p>
                  </a:txBody>
                  <a:tcPr marL="85725" marR="0" marT="0" marB="0" anchor="ctr"/>
                </a:tc>
                <a:extLst>
                  <a:ext uri="{0D108BD9-81ED-4DB2-BD59-A6C34878D82A}">
                    <a16:rowId xmlns:a16="http://schemas.microsoft.com/office/drawing/2014/main" val="1452792080"/>
                  </a:ext>
                </a:extLst>
              </a:tr>
              <a:tr h="384641">
                <a:tc>
                  <a:txBody>
                    <a:bodyPr/>
                    <a:lstStyle/>
                    <a:p>
                      <a:pPr algn="l" fontAlgn="ctr"/>
                      <a:r>
                        <a:rPr lang="en-US" sz="1000" b="0" i="0" u="none" strike="noStrike">
                          <a:solidFill>
                            <a:srgbClr val="000000"/>
                          </a:solidFill>
                          <a:effectLst/>
                          <a:latin typeface="Century Gothic" panose="020B0502020202020204" pitchFamily="34" charset="0"/>
                        </a:rPr>
                        <a:t>Enter Text</a:t>
                      </a:r>
                    </a:p>
                  </a:txBody>
                  <a:tcPr marL="85725" marR="9525" marT="952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3147219990"/>
                  </a:ext>
                </a:extLst>
              </a:tr>
              <a:tr h="384641">
                <a:tc>
                  <a:txBody>
                    <a:bodyPr/>
                    <a:lstStyle/>
                    <a:p>
                      <a:pPr algn="l" fontAlgn="ctr"/>
                      <a:r>
                        <a:rPr lang="en-US" sz="1000" b="0" i="0" u="none" strike="noStrike">
                          <a:solidFill>
                            <a:srgbClr val="000000"/>
                          </a:solidFill>
                          <a:effectLst/>
                          <a:latin typeface="Century Gothic" panose="020B0502020202020204" pitchFamily="34" charset="0"/>
                        </a:rPr>
                        <a:t>Enter Text</a:t>
                      </a:r>
                    </a:p>
                  </a:txBody>
                  <a:tcPr marL="85725" marR="9525" marT="952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185819283"/>
                  </a:ext>
                </a:extLst>
              </a:tr>
              <a:tr h="384641">
                <a:tc>
                  <a:txBody>
                    <a:bodyPr/>
                    <a:lstStyle/>
                    <a:p>
                      <a:pPr algn="l" fontAlgn="ctr"/>
                      <a:r>
                        <a:rPr lang="en-US" sz="1000" b="0" i="0" u="none" strike="noStrike">
                          <a:solidFill>
                            <a:srgbClr val="000000"/>
                          </a:solidFill>
                          <a:effectLst/>
                          <a:latin typeface="Century Gothic" panose="020B0502020202020204" pitchFamily="34" charset="0"/>
                        </a:rPr>
                        <a:t>Enter Text</a:t>
                      </a:r>
                    </a:p>
                  </a:txBody>
                  <a:tcPr marL="85725" marR="9525" marT="952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43305558"/>
                  </a:ext>
                </a:extLst>
              </a:tr>
              <a:tr h="384641">
                <a:tc>
                  <a:txBody>
                    <a:bodyPr/>
                    <a:lstStyle/>
                    <a:p>
                      <a:pPr algn="l" fontAlgn="ctr"/>
                      <a:r>
                        <a:rPr lang="en-US" sz="1000" b="0" i="0" u="none" strike="noStrike">
                          <a:solidFill>
                            <a:srgbClr val="000000"/>
                          </a:solidFill>
                          <a:effectLst/>
                          <a:latin typeface="Century Gothic" panose="020B0502020202020204" pitchFamily="34" charset="0"/>
                        </a:rPr>
                        <a:t>Enter Text</a:t>
                      </a:r>
                    </a:p>
                  </a:txBody>
                  <a:tcPr marL="85725" marR="9525" marT="952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75291476"/>
                  </a:ext>
                </a:extLst>
              </a:tr>
              <a:tr h="384641">
                <a:tc>
                  <a:txBody>
                    <a:bodyPr/>
                    <a:lstStyle/>
                    <a:p>
                      <a:pPr algn="l" fontAlgn="ctr"/>
                      <a:r>
                        <a:rPr lang="en-US" sz="1000" b="0" i="0" u="none" strike="noStrike">
                          <a:solidFill>
                            <a:srgbClr val="000000"/>
                          </a:solidFill>
                          <a:effectLst/>
                          <a:latin typeface="Century Gothic" panose="020B0502020202020204" pitchFamily="34" charset="0"/>
                        </a:rPr>
                        <a:t>Enter Text</a:t>
                      </a:r>
                    </a:p>
                  </a:txBody>
                  <a:tcPr marL="85725" marR="9525" marT="952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2465968683"/>
                  </a:ext>
                </a:extLst>
              </a:tr>
              <a:tr h="384641">
                <a:tc>
                  <a:txBody>
                    <a:bodyPr/>
                    <a:lstStyle/>
                    <a:p>
                      <a:pPr algn="l" fontAlgn="ctr"/>
                      <a:r>
                        <a:rPr lang="en-US" sz="1000" b="0" i="0" u="none" strike="noStrike">
                          <a:solidFill>
                            <a:srgbClr val="000000"/>
                          </a:solidFill>
                          <a:effectLst/>
                          <a:latin typeface="Century Gothic" panose="020B0502020202020204" pitchFamily="34" charset="0"/>
                        </a:rPr>
                        <a:t>Enter Text</a:t>
                      </a:r>
                    </a:p>
                  </a:txBody>
                  <a:tcPr marL="85725" marR="9525" marT="952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2621803848"/>
                  </a:ext>
                </a:extLst>
              </a:tr>
              <a:tr h="384641">
                <a:tc>
                  <a:txBody>
                    <a:bodyPr/>
                    <a:lstStyle/>
                    <a:p>
                      <a:pPr algn="l" fontAlgn="ctr"/>
                      <a:r>
                        <a:rPr lang="en-US" sz="1000" b="0" i="0" u="none" strike="noStrike" dirty="0">
                          <a:solidFill>
                            <a:srgbClr val="000000"/>
                          </a:solidFill>
                          <a:effectLst/>
                          <a:latin typeface="Century Gothic" panose="020B0502020202020204" pitchFamily="34" charset="0"/>
                        </a:rPr>
                        <a:t>Enter Text</a:t>
                      </a:r>
                    </a:p>
                  </a:txBody>
                  <a:tcPr marL="85725" marR="9525" marT="952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764946267"/>
                  </a:ext>
                </a:extLst>
              </a:tr>
            </a:tbl>
          </a:graphicData>
        </a:graphic>
      </p:graphicFrame>
      <p:sp>
        <p:nvSpPr>
          <p:cNvPr id="3" name="TextBox 2">
            <a:extLst>
              <a:ext uri="{FF2B5EF4-FFF2-40B4-BE49-F238E27FC236}">
                <a16:creationId xmlns:a16="http://schemas.microsoft.com/office/drawing/2014/main" id="{45E67AE9-7B30-497B-A917-8C82C44BADFA}"/>
              </a:ext>
            </a:extLst>
          </p:cNvPr>
          <p:cNvSpPr txBox="1"/>
          <p:nvPr/>
        </p:nvSpPr>
        <p:spPr>
          <a:xfrm>
            <a:off x="1229989" y="214166"/>
            <a:ext cx="2646095" cy="307777"/>
          </a:xfrm>
          <a:prstGeom prst="rect">
            <a:avLst/>
          </a:prstGeom>
          <a:solidFill>
            <a:schemeClr val="accent3">
              <a:lumMod val="75000"/>
            </a:schemeClr>
          </a:solidFill>
        </p:spPr>
        <p:txBody>
          <a:bodyPr wrap="square" rtlCol="0">
            <a:spAutoFit/>
          </a:bodyPr>
          <a:lstStyle/>
          <a:p>
            <a:r>
              <a:rPr lang="en-US" sz="1400" dirty="0">
                <a:solidFill>
                  <a:schemeClr val="bg1">
                    <a:lumMod val="95000"/>
                  </a:schemeClr>
                </a:solidFill>
                <a:latin typeface="Century Gothic" panose="020B0502020202020204" pitchFamily="34" charset="0"/>
              </a:rPr>
              <a:t>Timeline</a:t>
            </a:r>
          </a:p>
        </p:txBody>
      </p:sp>
      <p:sp>
        <p:nvSpPr>
          <p:cNvPr id="8" name="TextBox 7">
            <a:extLst>
              <a:ext uri="{FF2B5EF4-FFF2-40B4-BE49-F238E27FC236}">
                <a16:creationId xmlns:a16="http://schemas.microsoft.com/office/drawing/2014/main" id="{E7754774-4939-44B7-A498-DE6C8F8672A4}"/>
              </a:ext>
            </a:extLst>
          </p:cNvPr>
          <p:cNvSpPr txBox="1"/>
          <p:nvPr/>
        </p:nvSpPr>
        <p:spPr>
          <a:xfrm>
            <a:off x="3892269" y="214166"/>
            <a:ext cx="8134083" cy="307777"/>
          </a:xfrm>
          <a:prstGeom prst="rect">
            <a:avLst/>
          </a:prstGeom>
          <a:solidFill>
            <a:schemeClr val="accent3">
              <a:lumMod val="20000"/>
              <a:lumOff val="80000"/>
            </a:schemeClr>
          </a:solidFill>
          <a:ln w="12700">
            <a:solidFill>
              <a:schemeClr val="tx2">
                <a:lumMod val="50000"/>
              </a:schemeClr>
            </a:solidFill>
          </a:ln>
        </p:spPr>
        <p:txBody>
          <a:bodyPr wrap="square" rtlCol="0">
            <a:spAutoFit/>
          </a:bodyPr>
          <a:lstStyle/>
          <a:p>
            <a:r>
              <a:rPr lang="en-US" sz="1400" dirty="0">
                <a:latin typeface="Century Gothic" panose="020B0502020202020204" pitchFamily="34" charset="0"/>
              </a:rPr>
              <a:t>Project Notes</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C019DD2F-F7E1-CEE2-6C7B-987C8ECC7AB4}"/>
              </a:ext>
            </a:extLst>
          </p:cNvPr>
          <p:cNvGraphicFramePr>
            <a:graphicFrameLocks noGrp="1"/>
          </p:cNvGraphicFramePr>
          <p:nvPr>
            <p:extLst>
              <p:ext uri="{D42A27DB-BD31-4B8C-83A1-F6EECF244321}">
                <p14:modId xmlns:p14="http://schemas.microsoft.com/office/powerpoint/2010/main" val="2457959084"/>
              </p:ext>
            </p:extLst>
          </p:nvPr>
        </p:nvGraphicFramePr>
        <p:xfrm>
          <a:off x="152398" y="602294"/>
          <a:ext cx="11887208" cy="5241054"/>
        </p:xfrm>
        <a:graphic>
          <a:graphicData uri="http://schemas.openxmlformats.org/drawingml/2006/table">
            <a:tbl>
              <a:tblPr>
                <a:tableStyleId>{5C22544A-7EE6-4342-B048-85BDC9FD1C3A}</a:tableStyleId>
              </a:tblPr>
              <a:tblGrid>
                <a:gridCol w="1083365">
                  <a:extLst>
                    <a:ext uri="{9D8B030D-6E8A-4147-A177-3AD203B41FA5}">
                      <a16:colId xmlns:a16="http://schemas.microsoft.com/office/drawing/2014/main" val="3109271853"/>
                    </a:ext>
                  </a:extLst>
                </a:gridCol>
                <a:gridCol w="1200427">
                  <a:extLst>
                    <a:ext uri="{9D8B030D-6E8A-4147-A177-3AD203B41FA5}">
                      <a16:colId xmlns:a16="http://schemas.microsoft.com/office/drawing/2014/main" val="2137454001"/>
                    </a:ext>
                  </a:extLst>
                </a:gridCol>
                <a:gridCol w="1200427">
                  <a:extLst>
                    <a:ext uri="{9D8B030D-6E8A-4147-A177-3AD203B41FA5}">
                      <a16:colId xmlns:a16="http://schemas.microsoft.com/office/drawing/2014/main" val="2385070478"/>
                    </a:ext>
                  </a:extLst>
                </a:gridCol>
                <a:gridCol w="1200427">
                  <a:extLst>
                    <a:ext uri="{9D8B030D-6E8A-4147-A177-3AD203B41FA5}">
                      <a16:colId xmlns:a16="http://schemas.microsoft.com/office/drawing/2014/main" val="2616302530"/>
                    </a:ext>
                  </a:extLst>
                </a:gridCol>
                <a:gridCol w="1200427">
                  <a:extLst>
                    <a:ext uri="{9D8B030D-6E8A-4147-A177-3AD203B41FA5}">
                      <a16:colId xmlns:a16="http://schemas.microsoft.com/office/drawing/2014/main" val="867719847"/>
                    </a:ext>
                  </a:extLst>
                </a:gridCol>
                <a:gridCol w="1200427">
                  <a:extLst>
                    <a:ext uri="{9D8B030D-6E8A-4147-A177-3AD203B41FA5}">
                      <a16:colId xmlns:a16="http://schemas.microsoft.com/office/drawing/2014/main" val="3854393007"/>
                    </a:ext>
                  </a:extLst>
                </a:gridCol>
                <a:gridCol w="1200427">
                  <a:extLst>
                    <a:ext uri="{9D8B030D-6E8A-4147-A177-3AD203B41FA5}">
                      <a16:colId xmlns:a16="http://schemas.microsoft.com/office/drawing/2014/main" val="31430250"/>
                    </a:ext>
                  </a:extLst>
                </a:gridCol>
                <a:gridCol w="1200427">
                  <a:extLst>
                    <a:ext uri="{9D8B030D-6E8A-4147-A177-3AD203B41FA5}">
                      <a16:colId xmlns:a16="http://schemas.microsoft.com/office/drawing/2014/main" val="3961551993"/>
                    </a:ext>
                  </a:extLst>
                </a:gridCol>
                <a:gridCol w="1200427">
                  <a:extLst>
                    <a:ext uri="{9D8B030D-6E8A-4147-A177-3AD203B41FA5}">
                      <a16:colId xmlns:a16="http://schemas.microsoft.com/office/drawing/2014/main" val="2779437096"/>
                    </a:ext>
                  </a:extLst>
                </a:gridCol>
                <a:gridCol w="1200427">
                  <a:extLst>
                    <a:ext uri="{9D8B030D-6E8A-4147-A177-3AD203B41FA5}">
                      <a16:colId xmlns:a16="http://schemas.microsoft.com/office/drawing/2014/main" val="394699718"/>
                    </a:ext>
                  </a:extLst>
                </a:gridCol>
              </a:tblGrid>
              <a:tr h="374361">
                <a:tc>
                  <a:txBody>
                    <a:bodyPr/>
                    <a:lstStyle/>
                    <a:p>
                      <a:pPr algn="l" fontAlgn="ctr"/>
                      <a:r>
                        <a:rPr lang="en-US" sz="1050" u="none" strike="noStrike" dirty="0">
                          <a:effectLst/>
                          <a:latin typeface="Century Gothic" panose="020B0502020202020204" pitchFamily="34" charset="0"/>
                        </a:rPr>
                        <a:t>Project Planning</a:t>
                      </a:r>
                      <a:endParaRPr lang="en-US" sz="105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987942437"/>
                  </a:ext>
                </a:extLst>
              </a:tr>
              <a:tr h="374361">
                <a:tc>
                  <a:txBody>
                    <a:bodyPr/>
                    <a:lstStyle/>
                    <a:p>
                      <a:pPr algn="l" fontAlgn="ctr"/>
                      <a:r>
                        <a:rPr lang="en-US" sz="1050" u="none" strike="noStrike" dirty="0">
                          <a:effectLst/>
                          <a:latin typeface="Century Gothic" panose="020B0502020202020204" pitchFamily="34" charset="0"/>
                        </a:rPr>
                        <a:t>Design Phase</a:t>
                      </a:r>
                      <a:endParaRPr lang="en-US" sz="105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384118404"/>
                  </a:ext>
                </a:extLst>
              </a:tr>
              <a:tr h="374361">
                <a:tc>
                  <a:txBody>
                    <a:bodyPr/>
                    <a:lstStyle/>
                    <a:p>
                      <a:pPr algn="l" fontAlgn="ctr"/>
                      <a:r>
                        <a:rPr lang="en-US" sz="1050" u="none" strike="noStrike" dirty="0">
                          <a:effectLst/>
                          <a:latin typeface="Century Gothic" panose="020B0502020202020204" pitchFamily="34" charset="0"/>
                        </a:rPr>
                        <a:t>Sprint 1 Development</a:t>
                      </a:r>
                      <a:endParaRPr lang="en-US" sz="105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3302342959"/>
                  </a:ext>
                </a:extLst>
              </a:tr>
              <a:tr h="374361">
                <a:tc>
                  <a:txBody>
                    <a:bodyPr/>
                    <a:lstStyle/>
                    <a:p>
                      <a:pPr algn="l" fontAlgn="ctr"/>
                      <a:r>
                        <a:rPr lang="en-US" sz="1050" u="none" strike="noStrike" dirty="0">
                          <a:effectLst/>
                          <a:latin typeface="Century Gothic" panose="020B0502020202020204" pitchFamily="34" charset="0"/>
                        </a:rPr>
                        <a:t>Sprint 2 Development</a:t>
                      </a:r>
                      <a:endParaRPr lang="en-US" sz="105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90785438"/>
                  </a:ext>
                </a:extLst>
              </a:tr>
              <a:tr h="374361">
                <a:tc>
                  <a:txBody>
                    <a:bodyPr/>
                    <a:lstStyle/>
                    <a:p>
                      <a:pPr algn="l" fontAlgn="ctr"/>
                      <a:r>
                        <a:rPr lang="en-US" sz="1050" u="none" strike="noStrike" dirty="0">
                          <a:effectLst/>
                          <a:latin typeface="Century Gothic" panose="020B0502020202020204" pitchFamily="34" charset="0"/>
                        </a:rPr>
                        <a:t>Testing &amp; QA</a:t>
                      </a:r>
                      <a:endParaRPr lang="en-US" sz="105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250019112"/>
                  </a:ext>
                </a:extLst>
              </a:tr>
              <a:tr h="374361">
                <a:tc>
                  <a:txBody>
                    <a:bodyPr/>
                    <a:lstStyle/>
                    <a:p>
                      <a:pPr algn="l" fontAlgn="ctr"/>
                      <a:r>
                        <a:rPr lang="en-US" sz="1050" u="none" strike="noStrike" dirty="0">
                          <a:effectLst/>
                          <a:latin typeface="Century Gothic" panose="020B0502020202020204" pitchFamily="34" charset="0"/>
                        </a:rPr>
                        <a:t>Training &amp; Documentation</a:t>
                      </a:r>
                      <a:endParaRPr lang="en-US" sz="105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7352167"/>
                  </a:ext>
                </a:extLst>
              </a:tr>
              <a:tr h="374361">
                <a:tc>
                  <a:txBody>
                    <a:bodyPr/>
                    <a:lstStyle/>
                    <a:p>
                      <a:pPr algn="l" fontAlgn="ctr"/>
                      <a:r>
                        <a:rPr lang="en-US" sz="1050" u="none" strike="noStrike" dirty="0">
                          <a:effectLst/>
                          <a:latin typeface="Century Gothic" panose="020B0502020202020204" pitchFamily="34" charset="0"/>
                        </a:rPr>
                        <a:t>Go-Live</a:t>
                      </a:r>
                      <a:endParaRPr lang="en-US" sz="105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1452792080"/>
                  </a:ext>
                </a:extLst>
              </a:tr>
              <a:tr h="374361">
                <a:tc>
                  <a:txBody>
                    <a:bodyPr/>
                    <a:lstStyle/>
                    <a:p>
                      <a:pPr algn="l" fontAlgn="ctr"/>
                      <a:r>
                        <a:rPr lang="en-US" sz="1050" u="none" strike="noStrike" dirty="0">
                          <a:effectLst/>
                          <a:latin typeface="Century Gothic" panose="020B0502020202020204" pitchFamily="34" charset="0"/>
                        </a:rPr>
                        <a:t>Enter Text</a:t>
                      </a:r>
                      <a:endParaRPr lang="en-US" sz="105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3147219990"/>
                  </a:ext>
                </a:extLst>
              </a:tr>
              <a:tr h="3743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Enter Text</a:t>
                      </a:r>
                      <a:endParaRPr kumimoji="0" lang="en-US" sz="105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185819283"/>
                  </a:ext>
                </a:extLst>
              </a:tr>
              <a:tr h="3743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Enter Text</a:t>
                      </a:r>
                      <a:endParaRPr kumimoji="0" lang="en-US" sz="105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43305558"/>
                  </a:ext>
                </a:extLst>
              </a:tr>
              <a:tr h="3743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Enter Text</a:t>
                      </a:r>
                      <a:endParaRPr kumimoji="0" lang="en-US" sz="105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75291476"/>
                  </a:ext>
                </a:extLst>
              </a:tr>
              <a:tr h="3743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Enter Text</a:t>
                      </a:r>
                      <a:endParaRPr kumimoji="0" lang="en-US" sz="105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2465968683"/>
                  </a:ext>
                </a:extLst>
              </a:tr>
              <a:tr h="3743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Enter Text</a:t>
                      </a:r>
                      <a:endParaRPr kumimoji="0" lang="en-US" sz="105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2621803848"/>
                  </a:ext>
                </a:extLst>
              </a:tr>
              <a:tr h="37436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Enter Text</a:t>
                      </a:r>
                      <a:endParaRPr kumimoji="0" lang="en-US" sz="105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764946267"/>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1282164" y="661135"/>
            <a:ext cx="2351159" cy="234667"/>
          </a:xfrm>
          <a:prstGeom prst="rect">
            <a:avLst/>
          </a:prstGeom>
          <a:solidFill>
            <a:schemeClr val="accent1">
              <a:lumMod val="75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7">
            <a:extLst>
              <a:ext uri="{FF2B5EF4-FFF2-40B4-BE49-F238E27FC236}">
                <a16:creationId xmlns:a16="http://schemas.microsoft.com/office/drawing/2014/main" id="{52B58A96-992E-7B47-9909-0A015E060A9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D250DFF7-B183-A64A-95DF-E7FFDA8CE1D0}"/>
              </a:ext>
            </a:extLst>
          </p:cNvPr>
          <p:cNvSpPr/>
          <p:nvPr/>
        </p:nvSpPr>
        <p:spPr>
          <a:xfrm>
            <a:off x="11793977" y="6479366"/>
            <a:ext cx="397211" cy="384048"/>
          </a:xfrm>
          <a:prstGeom prst="parallelogram">
            <a:avLst>
              <a:gd name="adj" fmla="val 65219"/>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7CE0440E-ED5D-8442-A1C4-14D82905D8B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 GRAPH</a:t>
            </a:r>
            <a:endParaRPr lang="en-US" dirty="0">
              <a:solidFill>
                <a:schemeClr val="bg1"/>
              </a:solidFill>
              <a:latin typeface="Century Gothic" panose="020B0502020202020204" pitchFamily="34" charset="0"/>
              <a:ea typeface="Arial" charset="0"/>
              <a:cs typeface="Arial" charset="0"/>
            </a:endParaRPr>
          </a:p>
        </p:txBody>
      </p:sp>
      <p:sp>
        <p:nvSpPr>
          <p:cNvPr id="46" name="TextBox 45">
            <a:extLst>
              <a:ext uri="{FF2B5EF4-FFF2-40B4-BE49-F238E27FC236}">
                <a16:creationId xmlns:a16="http://schemas.microsoft.com/office/drawing/2014/main" id="{A2E109DB-BA6E-B90F-31A4-AFD98BDF5FB8}"/>
              </a:ext>
            </a:extLst>
          </p:cNvPr>
          <p:cNvSpPr txBox="1"/>
          <p:nvPr/>
        </p:nvSpPr>
        <p:spPr>
          <a:xfrm>
            <a:off x="1229989"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05/03/XX</a:t>
            </a:r>
          </a:p>
        </p:txBody>
      </p:sp>
      <p:sp>
        <p:nvSpPr>
          <p:cNvPr id="48" name="TextBox 47">
            <a:extLst>
              <a:ext uri="{FF2B5EF4-FFF2-40B4-BE49-F238E27FC236}">
                <a16:creationId xmlns:a16="http://schemas.microsoft.com/office/drawing/2014/main" id="{C9552B5A-A92D-DE89-1836-A456BE040DE2}"/>
              </a:ext>
            </a:extLst>
          </p:cNvPr>
          <p:cNvSpPr txBox="1"/>
          <p:nvPr/>
        </p:nvSpPr>
        <p:spPr>
          <a:xfrm>
            <a:off x="2427610"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06/02/XX</a:t>
            </a:r>
          </a:p>
        </p:txBody>
      </p:sp>
      <p:sp>
        <p:nvSpPr>
          <p:cNvPr id="49" name="TextBox 48">
            <a:extLst>
              <a:ext uri="{FF2B5EF4-FFF2-40B4-BE49-F238E27FC236}">
                <a16:creationId xmlns:a16="http://schemas.microsoft.com/office/drawing/2014/main" id="{B7C9A9EE-864A-A20A-B52C-EDB4B96FD509}"/>
              </a:ext>
            </a:extLst>
          </p:cNvPr>
          <p:cNvSpPr txBox="1"/>
          <p:nvPr/>
        </p:nvSpPr>
        <p:spPr>
          <a:xfrm>
            <a:off x="3633324"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07/02/XX</a:t>
            </a:r>
          </a:p>
        </p:txBody>
      </p:sp>
      <p:sp>
        <p:nvSpPr>
          <p:cNvPr id="50" name="TextBox 49">
            <a:extLst>
              <a:ext uri="{FF2B5EF4-FFF2-40B4-BE49-F238E27FC236}">
                <a16:creationId xmlns:a16="http://schemas.microsoft.com/office/drawing/2014/main" id="{9DC27A5E-1D0D-16F2-6473-0D29298B8027}"/>
              </a:ext>
            </a:extLst>
          </p:cNvPr>
          <p:cNvSpPr txBox="1"/>
          <p:nvPr/>
        </p:nvSpPr>
        <p:spPr>
          <a:xfrm>
            <a:off x="4830946"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08/01/XX</a:t>
            </a:r>
          </a:p>
        </p:txBody>
      </p:sp>
      <p:sp>
        <p:nvSpPr>
          <p:cNvPr id="51" name="TextBox 50">
            <a:extLst>
              <a:ext uri="{FF2B5EF4-FFF2-40B4-BE49-F238E27FC236}">
                <a16:creationId xmlns:a16="http://schemas.microsoft.com/office/drawing/2014/main" id="{8581E9E3-D203-9CF1-7B63-3A1E9A57EE85}"/>
              </a:ext>
            </a:extLst>
          </p:cNvPr>
          <p:cNvSpPr txBox="1"/>
          <p:nvPr/>
        </p:nvSpPr>
        <p:spPr>
          <a:xfrm>
            <a:off x="6028568"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08/31/XX</a:t>
            </a:r>
          </a:p>
        </p:txBody>
      </p:sp>
      <p:sp>
        <p:nvSpPr>
          <p:cNvPr id="52" name="TextBox 51">
            <a:extLst>
              <a:ext uri="{FF2B5EF4-FFF2-40B4-BE49-F238E27FC236}">
                <a16:creationId xmlns:a16="http://schemas.microsoft.com/office/drawing/2014/main" id="{C013C8C4-3594-9867-3B31-188D8DE26364}"/>
              </a:ext>
            </a:extLst>
          </p:cNvPr>
          <p:cNvSpPr txBox="1"/>
          <p:nvPr/>
        </p:nvSpPr>
        <p:spPr>
          <a:xfrm>
            <a:off x="7242373"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09/30/XX</a:t>
            </a:r>
          </a:p>
        </p:txBody>
      </p:sp>
      <p:sp>
        <p:nvSpPr>
          <p:cNvPr id="53" name="TextBox 52">
            <a:extLst>
              <a:ext uri="{FF2B5EF4-FFF2-40B4-BE49-F238E27FC236}">
                <a16:creationId xmlns:a16="http://schemas.microsoft.com/office/drawing/2014/main" id="{D2C13C54-8AF9-8ED9-EA01-C62A6AB5FBC4}"/>
              </a:ext>
            </a:extLst>
          </p:cNvPr>
          <p:cNvSpPr txBox="1"/>
          <p:nvPr/>
        </p:nvSpPr>
        <p:spPr>
          <a:xfrm>
            <a:off x="8439994"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10/30/XX</a:t>
            </a:r>
          </a:p>
        </p:txBody>
      </p:sp>
      <p:sp>
        <p:nvSpPr>
          <p:cNvPr id="54" name="TextBox 53">
            <a:extLst>
              <a:ext uri="{FF2B5EF4-FFF2-40B4-BE49-F238E27FC236}">
                <a16:creationId xmlns:a16="http://schemas.microsoft.com/office/drawing/2014/main" id="{75737262-E133-0EE6-99AB-A15D31BCEDD5}"/>
              </a:ext>
            </a:extLst>
          </p:cNvPr>
          <p:cNvSpPr txBox="1"/>
          <p:nvPr/>
        </p:nvSpPr>
        <p:spPr>
          <a:xfrm>
            <a:off x="9637615"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11/29/XX</a:t>
            </a:r>
          </a:p>
        </p:txBody>
      </p:sp>
      <p:sp>
        <p:nvSpPr>
          <p:cNvPr id="55" name="TextBox 54">
            <a:extLst>
              <a:ext uri="{FF2B5EF4-FFF2-40B4-BE49-F238E27FC236}">
                <a16:creationId xmlns:a16="http://schemas.microsoft.com/office/drawing/2014/main" id="{A2DDC7FA-044A-D9DC-E282-A497A360E1FE}"/>
              </a:ext>
            </a:extLst>
          </p:cNvPr>
          <p:cNvSpPr txBox="1"/>
          <p:nvPr/>
        </p:nvSpPr>
        <p:spPr>
          <a:xfrm>
            <a:off x="10843329"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12/29/XX</a:t>
            </a:r>
          </a:p>
        </p:txBody>
      </p:sp>
      <p:sp>
        <p:nvSpPr>
          <p:cNvPr id="56" name="Rectangle 55">
            <a:extLst>
              <a:ext uri="{FF2B5EF4-FFF2-40B4-BE49-F238E27FC236}">
                <a16:creationId xmlns:a16="http://schemas.microsoft.com/office/drawing/2014/main" id="{5BF93603-4AD2-5404-CAF1-204634D75C55}"/>
              </a:ext>
            </a:extLst>
          </p:cNvPr>
          <p:cNvSpPr/>
          <p:nvPr/>
        </p:nvSpPr>
        <p:spPr>
          <a:xfrm>
            <a:off x="1523326" y="1033367"/>
            <a:ext cx="3681720" cy="253293"/>
          </a:xfrm>
          <a:prstGeom prst="rect">
            <a:avLst/>
          </a:prstGeom>
          <a:solidFill>
            <a:srgbClr val="7030A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F18E69F-158B-D8DF-7329-8C5FEB3BE581}"/>
              </a:ext>
            </a:extLst>
          </p:cNvPr>
          <p:cNvSpPr/>
          <p:nvPr/>
        </p:nvSpPr>
        <p:spPr>
          <a:xfrm>
            <a:off x="2719078" y="1424225"/>
            <a:ext cx="9028161" cy="228182"/>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899F8F8A-8925-0EDD-16C4-280CE1E53187}"/>
              </a:ext>
            </a:extLst>
          </p:cNvPr>
          <p:cNvSpPr/>
          <p:nvPr/>
        </p:nvSpPr>
        <p:spPr>
          <a:xfrm>
            <a:off x="3082642" y="1789972"/>
            <a:ext cx="2242984" cy="245793"/>
          </a:xfrm>
          <a:prstGeom prst="rect">
            <a:avLst/>
          </a:prstGeom>
          <a:solidFill>
            <a:srgbClr val="FFDE4C">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22C158DA-2B39-F165-BEC9-90D5195BB57B}"/>
              </a:ext>
            </a:extLst>
          </p:cNvPr>
          <p:cNvSpPr/>
          <p:nvPr/>
        </p:nvSpPr>
        <p:spPr>
          <a:xfrm>
            <a:off x="4204134" y="2173330"/>
            <a:ext cx="4598222" cy="237271"/>
          </a:xfrm>
          <a:prstGeom prst="rect">
            <a:avLst/>
          </a:prstGeom>
          <a:solidFill>
            <a:srgbClr val="FF0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998AF85B-F736-E6C1-664A-114E3DB4529E}"/>
              </a:ext>
            </a:extLst>
          </p:cNvPr>
          <p:cNvSpPr/>
          <p:nvPr/>
        </p:nvSpPr>
        <p:spPr>
          <a:xfrm>
            <a:off x="4204134" y="2547891"/>
            <a:ext cx="6718424" cy="228183"/>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A4191C9F-65EC-FAD3-CA3D-A2B6FCFEFCDD}"/>
              </a:ext>
            </a:extLst>
          </p:cNvPr>
          <p:cNvSpPr/>
          <p:nvPr/>
        </p:nvSpPr>
        <p:spPr>
          <a:xfrm>
            <a:off x="4839038" y="2913364"/>
            <a:ext cx="2536452" cy="245368"/>
          </a:xfrm>
          <a:prstGeom prst="rect">
            <a:avLst/>
          </a:prstGeom>
          <a:solidFill>
            <a:srgbClr val="BB5BBD">
              <a:alpha val="9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997DD390-F703-D337-B561-13E1D66147B2}"/>
              </a:ext>
            </a:extLst>
          </p:cNvPr>
          <p:cNvSpPr/>
          <p:nvPr/>
        </p:nvSpPr>
        <p:spPr>
          <a:xfrm>
            <a:off x="1282165" y="3291045"/>
            <a:ext cx="1101362" cy="234668"/>
          </a:xfrm>
          <a:prstGeom prst="rect">
            <a:avLst/>
          </a:prstGeom>
          <a:solidFill>
            <a:schemeClr val="accent6">
              <a:lumMod val="7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9506767-598C-9961-39DF-3A0116404E16}"/>
              </a:ext>
            </a:extLst>
          </p:cNvPr>
          <p:cNvSpPr/>
          <p:nvPr/>
        </p:nvSpPr>
        <p:spPr>
          <a:xfrm>
            <a:off x="1282165" y="3663279"/>
            <a:ext cx="1101362" cy="234668"/>
          </a:xfrm>
          <a:prstGeom prst="rect">
            <a:avLst/>
          </a:prstGeom>
          <a:solidFill>
            <a:schemeClr val="accent1">
              <a:lumMod val="60000"/>
              <a:lumOff val="4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53623665-CDEE-CB7A-58CA-D17C5D328971}"/>
              </a:ext>
            </a:extLst>
          </p:cNvPr>
          <p:cNvSpPr/>
          <p:nvPr/>
        </p:nvSpPr>
        <p:spPr>
          <a:xfrm>
            <a:off x="1282165" y="4051696"/>
            <a:ext cx="1101362" cy="234668"/>
          </a:xfrm>
          <a:prstGeom prst="rect">
            <a:avLst/>
          </a:prstGeom>
          <a:solidFill>
            <a:srgbClr val="C00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45F73018-44E4-86FB-490D-D69EE7F30408}"/>
              </a:ext>
            </a:extLst>
          </p:cNvPr>
          <p:cNvSpPr/>
          <p:nvPr/>
        </p:nvSpPr>
        <p:spPr>
          <a:xfrm>
            <a:off x="1282165" y="4423930"/>
            <a:ext cx="1101362" cy="234668"/>
          </a:xfrm>
          <a:prstGeom prst="rect">
            <a:avLst/>
          </a:prstGeom>
          <a:solidFill>
            <a:srgbClr val="FFC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00613A53-ED78-7B2A-AD82-112F1A68B7C9}"/>
              </a:ext>
            </a:extLst>
          </p:cNvPr>
          <p:cNvSpPr/>
          <p:nvPr/>
        </p:nvSpPr>
        <p:spPr>
          <a:xfrm>
            <a:off x="1282165" y="4796163"/>
            <a:ext cx="1101362" cy="234668"/>
          </a:xfrm>
          <a:prstGeom prst="rect">
            <a:avLst/>
          </a:prstGeom>
          <a:solidFill>
            <a:schemeClr val="accent1">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5E0BEE65-C4D8-3818-928C-56168AB7FC9A}"/>
              </a:ext>
            </a:extLst>
          </p:cNvPr>
          <p:cNvSpPr/>
          <p:nvPr/>
        </p:nvSpPr>
        <p:spPr>
          <a:xfrm>
            <a:off x="1282165" y="5168397"/>
            <a:ext cx="1101362" cy="234668"/>
          </a:xfrm>
          <a:prstGeom prst="rect">
            <a:avLst/>
          </a:prstGeom>
          <a:solidFill>
            <a:schemeClr val="accent3">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241DFDF9-4A6F-8C81-3BA7-A373C057FB61}"/>
              </a:ext>
            </a:extLst>
          </p:cNvPr>
          <p:cNvSpPr/>
          <p:nvPr/>
        </p:nvSpPr>
        <p:spPr>
          <a:xfrm>
            <a:off x="1282165" y="5540631"/>
            <a:ext cx="1101362" cy="234668"/>
          </a:xfrm>
          <a:prstGeom prst="rect">
            <a:avLst/>
          </a:prstGeom>
          <a:solidFill>
            <a:schemeClr val="accent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a:extLst>
            <a:ext uri="{FF2B5EF4-FFF2-40B4-BE49-F238E27FC236}">
              <a16:creationId xmlns:a16="http://schemas.microsoft.com/office/drawing/2014/main" id="{138B79F8-AC92-E3A1-612F-8A44B3E83A22}"/>
            </a:ext>
          </a:extLst>
        </p:cNvPr>
        <p:cNvGrpSpPr/>
        <p:nvPr/>
      </p:nvGrpSpPr>
      <p:grpSpPr>
        <a:xfrm>
          <a:off x="0" y="0"/>
          <a:ext cx="0" cy="0"/>
          <a:chOff x="0" y="0"/>
          <a:chExt cx="0" cy="0"/>
        </a:xfrm>
      </p:grpSpPr>
      <p:grpSp>
        <p:nvGrpSpPr>
          <p:cNvPr id="38" name="Group 37">
            <a:extLst>
              <a:ext uri="{FF2B5EF4-FFF2-40B4-BE49-F238E27FC236}">
                <a16:creationId xmlns:a16="http://schemas.microsoft.com/office/drawing/2014/main" id="{29A230E6-C2A1-0B4B-3AB5-0DB5A2F969E7}"/>
              </a:ext>
            </a:extLst>
          </p:cNvPr>
          <p:cNvGrpSpPr/>
          <p:nvPr/>
        </p:nvGrpSpPr>
        <p:grpSpPr>
          <a:xfrm>
            <a:off x="6466508" y="11668"/>
            <a:ext cx="5724680" cy="6219640"/>
            <a:chOff x="7203068" y="-14628"/>
            <a:chExt cx="5724680" cy="6219640"/>
          </a:xfrm>
        </p:grpSpPr>
        <p:sp>
          <p:nvSpPr>
            <p:cNvPr id="39" name="Triangle 38">
              <a:extLst>
                <a:ext uri="{FF2B5EF4-FFF2-40B4-BE49-F238E27FC236}">
                  <a16:creationId xmlns:a16="http://schemas.microsoft.com/office/drawing/2014/main" id="{EA5FB521-D3CE-298A-7C6D-8D49D493BA7B}"/>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7A67D275-3514-4FFC-332F-2C0A7BB46B64}"/>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CA674A6E-3402-D5D5-75D0-8820CE143076}"/>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EB178623-8FB0-560A-596D-E594B9DB165F}"/>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9928CDFC-3E17-5FEE-A2AC-0E7343ACD215}"/>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A6A94056-AA96-3E94-F94A-4C216C50CED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A639E420-936C-E6BE-1C71-8E9F15913D75}"/>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8179B57A-C694-C486-76D9-A9FC8CEE2A23}"/>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C26848BB-19F4-88D0-2A25-868D6509E20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A2A0F445-52E4-7775-FF2B-D1BC2591D28C}"/>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5162936B-3377-7750-2D9A-6C62108BF62D}"/>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17EB251-0727-89A1-208D-652E4AC3FB78}"/>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EEB9D62A-B314-96B3-AEAA-D71A1FCB970D}"/>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1293C32-DCFD-E541-3A5E-9BE7C46E2D3C}"/>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DBA3C66F-026E-17E5-A92D-EB7EEEF30F3A}"/>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AC4DE4CE-E02C-8DCF-A5E2-531B8894AC8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96B378E3-38ED-4ED7-DE89-492AF7A186DE}"/>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C787A9E8-9EF2-BED3-32B3-B047697E7494}"/>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5CE65A75-7FA4-D1F0-293C-19878763E62E}"/>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04E3F029-0327-9CD5-15B1-E80AD3571543}"/>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1F99A1C5-CB58-5FEC-E1A7-DB618D1F4AB7}"/>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F6FCBB96-A0AF-42FA-9A88-036F9A87A7A6}"/>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70D166C7-C935-4DDB-5DF8-A5213801B96F}"/>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6CF1A2DC-9D47-5EB6-39E5-E02A19274B3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E65BCE4-889F-75C2-3344-5638FA0673E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3E32E5C1-1266-3E01-849A-D46AF7631584}"/>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FE550F15-A898-3DFF-4CED-C91895D5D600}"/>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AF8846EA-5670-C1F9-4407-99E0DCABCE77}"/>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Schedule Template</a:t>
            </a:r>
          </a:p>
        </p:txBody>
      </p:sp>
      <p:sp>
        <p:nvSpPr>
          <p:cNvPr id="34" name="Rectangle 7">
            <a:extLst>
              <a:ext uri="{FF2B5EF4-FFF2-40B4-BE49-F238E27FC236}">
                <a16:creationId xmlns:a16="http://schemas.microsoft.com/office/drawing/2014/main" id="{119D01CE-E351-E3AE-650C-B5F2078528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890DD26B-B026-871B-B2AF-315EFBDFF324}"/>
              </a:ext>
            </a:extLst>
          </p:cNvPr>
          <p:cNvSpPr/>
          <p:nvPr/>
        </p:nvSpPr>
        <p:spPr>
          <a:xfrm>
            <a:off x="11793977" y="6479366"/>
            <a:ext cx="397211" cy="384048"/>
          </a:xfrm>
          <a:prstGeom prst="parallelogram">
            <a:avLst>
              <a:gd name="adj" fmla="val 65219"/>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E9AC3E58-AF0F-63B1-0C1A-228C27338CB9}"/>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85FAE997-3494-816D-EB1A-A9A3D40ADD1C}"/>
              </a:ext>
            </a:extLst>
          </p:cNvPr>
          <p:cNvSpPr txBox="1"/>
          <p:nvPr/>
        </p:nvSpPr>
        <p:spPr>
          <a:xfrm>
            <a:off x="552992" y="926287"/>
            <a:ext cx="11221474" cy="923330"/>
          </a:xfrm>
          <a:prstGeom prst="rect">
            <a:avLst/>
          </a:prstGeom>
          <a:noFill/>
        </p:spPr>
        <p:txBody>
          <a:bodyPr wrap="square" rtlCol="0">
            <a:spAutoFit/>
          </a:bodyPr>
          <a:lstStyle/>
          <a:p>
            <a:r>
              <a:rPr lang="en-US" sz="5400" dirty="0">
                <a:solidFill>
                  <a:schemeClr val="accent1">
                    <a:lumMod val="50000"/>
                  </a:schemeClr>
                </a:solidFill>
                <a:latin typeface="Century Gothic" panose="020B0502020202020204" pitchFamily="34" charset="0"/>
              </a:rPr>
              <a:t>Project Title</a:t>
            </a:r>
          </a:p>
        </p:txBody>
      </p:sp>
      <p:cxnSp>
        <p:nvCxnSpPr>
          <p:cNvPr id="94" name="Straight Connector 93">
            <a:extLst>
              <a:ext uri="{FF2B5EF4-FFF2-40B4-BE49-F238E27FC236}">
                <a16:creationId xmlns:a16="http://schemas.microsoft.com/office/drawing/2014/main" id="{296F0FAA-B9CB-6D86-2B13-9BB416BBE7B4}"/>
              </a:ext>
            </a:extLst>
          </p:cNvPr>
          <p:cNvCxnSpPr>
            <a:cxnSpLocks/>
          </p:cNvCxnSpPr>
          <p:nvPr/>
        </p:nvCxnSpPr>
        <p:spPr>
          <a:xfrm>
            <a:off x="552992" y="1995592"/>
            <a:ext cx="11070972" cy="0"/>
          </a:xfrm>
          <a:prstGeom prst="line">
            <a:avLst/>
          </a:prstGeom>
          <a:ln w="12700">
            <a:solidFill>
              <a:schemeClr val="accent1">
                <a:lumMod val="60000"/>
                <a:lumOff val="40000"/>
              </a:schemeClr>
            </a:solidFill>
          </a:ln>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5F2E9CD9-53E8-2416-74C8-33AFF371982B}"/>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accent1">
                    <a:lumMod val="50000"/>
                  </a:schemeClr>
                </a:solidFill>
                <a:latin typeface="Century Gothic" panose="020B0502020202020204" pitchFamily="34" charset="0"/>
              </a:rPr>
              <a:t>YOUR</a:t>
            </a:r>
          </a:p>
          <a:p>
            <a:pPr algn="ctr"/>
            <a:r>
              <a:rPr lang="en-US" sz="6600" dirty="0">
                <a:ln w="31750">
                  <a:noFill/>
                </a:ln>
                <a:solidFill>
                  <a:schemeClr val="accent1">
                    <a:lumMod val="50000"/>
                  </a:schemeClr>
                </a:solidFill>
                <a:latin typeface="Century Gothic" panose="020B0502020202020204" pitchFamily="34" charset="0"/>
              </a:rPr>
              <a:t>LOGO</a:t>
            </a:r>
            <a:endParaRPr lang="en-US" sz="8000" dirty="0">
              <a:ln w="31750">
                <a:noFill/>
              </a:ln>
              <a:solidFill>
                <a:schemeClr val="accent1">
                  <a:lumMod val="50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98951F3E-CD5E-A4FC-CEBF-A1927871B800}"/>
              </a:ext>
            </a:extLst>
          </p:cNvPr>
          <p:cNvGraphicFramePr>
            <a:graphicFrameLocks noGrp="1"/>
          </p:cNvGraphicFramePr>
          <p:nvPr>
            <p:extLst>
              <p:ext uri="{D42A27DB-BD31-4B8C-83A1-F6EECF244321}">
                <p14:modId xmlns:p14="http://schemas.microsoft.com/office/powerpoint/2010/main" val="69884908"/>
              </p:ext>
            </p:extLst>
          </p:nvPr>
        </p:nvGraphicFramePr>
        <p:xfrm>
          <a:off x="171488" y="5598263"/>
          <a:ext cx="8307063" cy="504560"/>
        </p:xfrm>
        <a:graphic>
          <a:graphicData uri="http://schemas.openxmlformats.org/drawingml/2006/table">
            <a:tbl>
              <a:tblPr>
                <a:tableStyleId>{5C22544A-7EE6-4342-B048-85BDC9FD1C3A}</a:tableStyleId>
              </a:tblPr>
              <a:tblGrid>
                <a:gridCol w="3528617">
                  <a:extLst>
                    <a:ext uri="{9D8B030D-6E8A-4147-A177-3AD203B41FA5}">
                      <a16:colId xmlns:a16="http://schemas.microsoft.com/office/drawing/2014/main" val="1325879578"/>
                    </a:ext>
                  </a:extLst>
                </a:gridCol>
                <a:gridCol w="2417464">
                  <a:extLst>
                    <a:ext uri="{9D8B030D-6E8A-4147-A177-3AD203B41FA5}">
                      <a16:colId xmlns:a16="http://schemas.microsoft.com/office/drawing/2014/main" val="1228980069"/>
                    </a:ext>
                  </a:extLst>
                </a:gridCol>
                <a:gridCol w="2360982">
                  <a:extLst>
                    <a:ext uri="{9D8B030D-6E8A-4147-A177-3AD203B41FA5}">
                      <a16:colId xmlns:a16="http://schemas.microsoft.com/office/drawing/2014/main" val="803823805"/>
                    </a:ext>
                  </a:extLst>
                </a:gridCol>
              </a:tblGrid>
              <a:tr h="175499">
                <a:tc>
                  <a:txBody>
                    <a:bodyPr/>
                    <a:lstStyle/>
                    <a:p>
                      <a:pPr algn="ctr" fontAlgn="ctr"/>
                      <a:r>
                        <a:rPr lang="en-US" sz="900" b="1" u="none" strike="noStrike" spc="0" dirty="0">
                          <a:solidFill>
                            <a:schemeClr val="bg1"/>
                          </a:solidFill>
                          <a:effectLst/>
                          <a:latin typeface="Century Gothic" panose="020B0502020202020204" pitchFamily="34" charset="0"/>
                        </a:rPr>
                        <a:t>Project Manager</a:t>
                      </a:r>
                      <a:endParaRPr lang="en-US" sz="900" b="1" i="0" u="none" strike="noStrike" spc="0" dirty="0">
                        <a:solidFill>
                          <a:schemeClr val="bg1"/>
                        </a:solidFill>
                        <a:effectLst/>
                        <a:latin typeface="Century Gothic" panose="020B0502020202020204" pitchFamily="34" charset="0"/>
                      </a:endParaRPr>
                    </a:p>
                  </a:txBody>
                  <a:tcPr marL="95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50000"/>
                      </a:schemeClr>
                    </a:solidFill>
                  </a:tcPr>
                </a:tc>
                <a:tc>
                  <a:txBody>
                    <a:bodyPr/>
                    <a:lstStyle/>
                    <a:p>
                      <a:pPr algn="ctr" fontAlgn="ctr"/>
                      <a:r>
                        <a:rPr lang="en-US" sz="900" b="1" i="0" u="none" strike="noStrike" spc="0" dirty="0">
                          <a:solidFill>
                            <a:schemeClr val="bg1"/>
                          </a:solidFill>
                          <a:effectLst/>
                          <a:latin typeface="Century Gothic" panose="020B0502020202020204" pitchFamily="34" charset="0"/>
                        </a:rPr>
                        <a:t>Start Date</a:t>
                      </a:r>
                    </a:p>
                  </a:txBody>
                  <a:tcPr marL="95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50000"/>
                      </a:schemeClr>
                    </a:solidFill>
                  </a:tcPr>
                </a:tc>
                <a:tc>
                  <a:txBody>
                    <a:bodyPr/>
                    <a:lstStyle/>
                    <a:p>
                      <a:pPr algn="ctr" fontAlgn="ctr"/>
                      <a:r>
                        <a:rPr lang="en-US" sz="900" b="1" u="none" strike="noStrike" spc="0" dirty="0">
                          <a:solidFill>
                            <a:schemeClr val="bg1"/>
                          </a:solidFill>
                          <a:effectLst/>
                          <a:latin typeface="Century Gothic" panose="020B0502020202020204" pitchFamily="34" charset="0"/>
                        </a:rPr>
                        <a:t>End Date</a:t>
                      </a:r>
                      <a:endParaRPr lang="en-US" sz="900" b="1" i="0" u="none" strike="noStrike" spc="0" dirty="0">
                        <a:solidFill>
                          <a:schemeClr val="bg1"/>
                        </a:solidFill>
                        <a:effectLst/>
                        <a:latin typeface="Century Gothic" panose="020B0502020202020204" pitchFamily="34" charset="0"/>
                      </a:endParaRPr>
                    </a:p>
                  </a:txBody>
                  <a:tcPr marL="95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50000"/>
                      </a:schemeClr>
                    </a:solidFill>
                  </a:tcPr>
                </a:tc>
                <a:extLst>
                  <a:ext uri="{0D108BD9-81ED-4DB2-BD59-A6C34878D82A}">
                    <a16:rowId xmlns:a16="http://schemas.microsoft.com/office/drawing/2014/main" val="3417488295"/>
                  </a:ext>
                </a:extLst>
              </a:tr>
              <a:tr h="329061">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20000"/>
                        <a:lumOff val="80000"/>
                      </a:schemeClr>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20000"/>
                        <a:lumOff val="8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accent3">
                          <a:lumMod val="50000"/>
                        </a:schemeClr>
                      </a:solidFill>
                      <a:prstDash val="solid"/>
                      <a:round/>
                      <a:headEnd type="none" w="med" len="med"/>
                      <a:tailEnd type="none" w="med" len="med"/>
                    </a:lnL>
                    <a:lnR w="12700" cap="flat" cmpd="sng" algn="ctr">
                      <a:solidFill>
                        <a:schemeClr val="accent3">
                          <a:lumMod val="50000"/>
                        </a:schemeClr>
                      </a:solid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08322924"/>
                  </a:ext>
                </a:extLst>
              </a:tr>
            </a:tbl>
          </a:graphicData>
        </a:graphic>
      </p:graphicFrame>
    </p:spTree>
    <p:extLst>
      <p:ext uri="{BB962C8B-B14F-4D97-AF65-F5344CB8AC3E}">
        <p14:creationId xmlns:p14="http://schemas.microsoft.com/office/powerpoint/2010/main" val="3040528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1FB469-FE71-DFB2-AE47-859799C82C8D}"/>
            </a:ext>
          </a:extLst>
        </p:cNvPr>
        <p:cNvGrpSpPr/>
        <p:nvPr/>
      </p:nvGrpSpPr>
      <p:grpSpPr>
        <a:xfrm>
          <a:off x="0" y="0"/>
          <a:ext cx="0" cy="0"/>
          <a:chOff x="0" y="0"/>
          <a:chExt cx="0" cy="0"/>
        </a:xfrm>
      </p:grpSpPr>
      <p:sp>
        <p:nvSpPr>
          <p:cNvPr id="5" name="Rectangle 7">
            <a:extLst>
              <a:ext uri="{FF2B5EF4-FFF2-40B4-BE49-F238E27FC236}">
                <a16:creationId xmlns:a16="http://schemas.microsoft.com/office/drawing/2014/main" id="{ADF77E2F-FE3C-239C-F169-B294F5396D8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F13FD074-4596-860A-FA90-6E8BF3EF376F}"/>
              </a:ext>
            </a:extLst>
          </p:cNvPr>
          <p:cNvSpPr/>
          <p:nvPr/>
        </p:nvSpPr>
        <p:spPr>
          <a:xfrm>
            <a:off x="11793977" y="6479366"/>
            <a:ext cx="397211" cy="384048"/>
          </a:xfrm>
          <a:prstGeom prst="parallelogram">
            <a:avLst>
              <a:gd name="adj" fmla="val 65219"/>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A80E5FD3-98ED-2175-896F-752F0A4E2449}"/>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970A1CD6-6449-25E8-6900-1766C5FE430E}"/>
              </a:ext>
            </a:extLst>
          </p:cNvPr>
          <p:cNvGraphicFramePr>
            <a:graphicFrameLocks noGrp="1"/>
          </p:cNvGraphicFramePr>
          <p:nvPr>
            <p:extLst>
              <p:ext uri="{D42A27DB-BD31-4B8C-83A1-F6EECF244321}">
                <p14:modId xmlns:p14="http://schemas.microsoft.com/office/powerpoint/2010/main" val="577784281"/>
              </p:ext>
            </p:extLst>
          </p:nvPr>
        </p:nvGraphicFramePr>
        <p:xfrm>
          <a:off x="139148" y="534074"/>
          <a:ext cx="11887204" cy="5769615"/>
        </p:xfrm>
        <a:graphic>
          <a:graphicData uri="http://schemas.openxmlformats.org/drawingml/2006/table">
            <a:tbl>
              <a:tblPr>
                <a:tableStyleId>{5C22544A-7EE6-4342-B048-85BDC9FD1C3A}</a:tableStyleId>
              </a:tblPr>
              <a:tblGrid>
                <a:gridCol w="1083365">
                  <a:extLst>
                    <a:ext uri="{9D8B030D-6E8A-4147-A177-3AD203B41FA5}">
                      <a16:colId xmlns:a16="http://schemas.microsoft.com/office/drawing/2014/main" val="3109271853"/>
                    </a:ext>
                  </a:extLst>
                </a:gridCol>
                <a:gridCol w="904461">
                  <a:extLst>
                    <a:ext uri="{9D8B030D-6E8A-4147-A177-3AD203B41FA5}">
                      <a16:colId xmlns:a16="http://schemas.microsoft.com/office/drawing/2014/main" val="2137454001"/>
                    </a:ext>
                  </a:extLst>
                </a:gridCol>
                <a:gridCol w="854765">
                  <a:extLst>
                    <a:ext uri="{9D8B030D-6E8A-4147-A177-3AD203B41FA5}">
                      <a16:colId xmlns:a16="http://schemas.microsoft.com/office/drawing/2014/main" val="2385070478"/>
                    </a:ext>
                  </a:extLst>
                </a:gridCol>
                <a:gridCol w="884583">
                  <a:extLst>
                    <a:ext uri="{9D8B030D-6E8A-4147-A177-3AD203B41FA5}">
                      <a16:colId xmlns:a16="http://schemas.microsoft.com/office/drawing/2014/main" val="2616302530"/>
                    </a:ext>
                  </a:extLst>
                </a:gridCol>
                <a:gridCol w="1360005">
                  <a:extLst>
                    <a:ext uri="{9D8B030D-6E8A-4147-A177-3AD203B41FA5}">
                      <a16:colId xmlns:a16="http://schemas.microsoft.com/office/drawing/2014/main" val="867719847"/>
                    </a:ext>
                  </a:extLst>
                </a:gridCol>
                <a:gridCol w="1360005">
                  <a:extLst>
                    <a:ext uri="{9D8B030D-6E8A-4147-A177-3AD203B41FA5}">
                      <a16:colId xmlns:a16="http://schemas.microsoft.com/office/drawing/2014/main" val="3854393007"/>
                    </a:ext>
                  </a:extLst>
                </a:gridCol>
                <a:gridCol w="1360005">
                  <a:extLst>
                    <a:ext uri="{9D8B030D-6E8A-4147-A177-3AD203B41FA5}">
                      <a16:colId xmlns:a16="http://schemas.microsoft.com/office/drawing/2014/main" val="31430250"/>
                    </a:ext>
                  </a:extLst>
                </a:gridCol>
                <a:gridCol w="1360005">
                  <a:extLst>
                    <a:ext uri="{9D8B030D-6E8A-4147-A177-3AD203B41FA5}">
                      <a16:colId xmlns:a16="http://schemas.microsoft.com/office/drawing/2014/main" val="3961551993"/>
                    </a:ext>
                  </a:extLst>
                </a:gridCol>
                <a:gridCol w="1360005">
                  <a:extLst>
                    <a:ext uri="{9D8B030D-6E8A-4147-A177-3AD203B41FA5}">
                      <a16:colId xmlns:a16="http://schemas.microsoft.com/office/drawing/2014/main" val="2779437096"/>
                    </a:ext>
                  </a:extLst>
                </a:gridCol>
                <a:gridCol w="1360005">
                  <a:extLst>
                    <a:ext uri="{9D8B030D-6E8A-4147-A177-3AD203B41FA5}">
                      <a16:colId xmlns:a16="http://schemas.microsoft.com/office/drawing/2014/main" val="394699718"/>
                    </a:ext>
                  </a:extLst>
                </a:gridCol>
              </a:tblGrid>
              <a:tr h="384641">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Phase Title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Start Date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algn="ctr" fontAlgn="ctr"/>
                      <a:r>
                        <a:rPr lang="en-US" sz="1100" b="1" i="0" u="none" strike="noStrike" dirty="0">
                          <a:solidFill>
                            <a:schemeClr val="bg1">
                              <a:lumMod val="95000"/>
                            </a:schemeClr>
                          </a:solidFill>
                          <a:effectLst/>
                          <a:latin typeface="Century Gothic" panose="020B0502020202020204" pitchFamily="34" charset="0"/>
                        </a:rPr>
                        <a:t>End Date</a:t>
                      </a:r>
                    </a:p>
                  </a:txBody>
                  <a:tcPr marL="52695" marR="5855" marT="5855" marB="0" anchor="ctr">
                    <a:solidFill>
                      <a:schemeClr val="accent3">
                        <a:lumMod val="75000"/>
                      </a:schemeClr>
                    </a:solidFill>
                  </a:tcPr>
                </a:tc>
                <a:tc>
                  <a:txBody>
                    <a:bodyPr/>
                    <a:lstStyle/>
                    <a:p>
                      <a:pPr algn="ctr" fontAlgn="ctr"/>
                      <a:r>
                        <a:rPr lang="en-US" sz="1100" b="1" u="none" strike="noStrike" dirty="0">
                          <a:solidFill>
                            <a:schemeClr val="bg1">
                              <a:lumMod val="95000"/>
                            </a:schemeClr>
                          </a:solidFill>
                          <a:effectLst/>
                          <a:latin typeface="Century Gothic" panose="020B0502020202020204" pitchFamily="34" charset="0"/>
                        </a:rPr>
                        <a:t>Duration </a:t>
                      </a:r>
                      <a:br>
                        <a:rPr lang="en-US" sz="1100" b="1" u="none" strike="noStrike" dirty="0">
                          <a:solidFill>
                            <a:schemeClr val="bg1">
                              <a:lumMod val="95000"/>
                            </a:schemeClr>
                          </a:solidFill>
                          <a:effectLst/>
                          <a:latin typeface="Century Gothic" panose="020B0502020202020204" pitchFamily="34" charset="0"/>
                        </a:rPr>
                      </a:br>
                      <a:r>
                        <a:rPr lang="en-US" sz="1100" b="0" u="none" strike="noStrike" dirty="0">
                          <a:solidFill>
                            <a:schemeClr val="bg1">
                              <a:lumMod val="95000"/>
                            </a:schemeClr>
                          </a:solidFill>
                          <a:effectLst/>
                          <a:latin typeface="Century Gothic" panose="020B0502020202020204" pitchFamily="34" charset="0"/>
                        </a:rPr>
                        <a:t>in days</a:t>
                      </a:r>
                      <a:endParaRPr lang="en-US" sz="1100" b="0"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Schedule</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Budget</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Resources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Risks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Issues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tc>
                  <a:txBody>
                    <a:bodyPr/>
                    <a:lstStyle/>
                    <a:p>
                      <a:pPr lvl="0" algn="ctr" fontAlgn="ctr"/>
                      <a:r>
                        <a:rPr lang="en-US" sz="1100" b="1" u="none" strike="noStrike" dirty="0">
                          <a:solidFill>
                            <a:schemeClr val="bg1">
                              <a:lumMod val="95000"/>
                            </a:schemeClr>
                          </a:solidFill>
                          <a:effectLst/>
                          <a:latin typeface="Century Gothic" panose="020B0502020202020204" pitchFamily="34" charset="0"/>
                        </a:rPr>
                        <a:t>Comments</a:t>
                      </a:r>
                      <a:endParaRPr lang="en-US" sz="1100" b="1" i="0" u="none" strike="noStrike" dirty="0">
                        <a:solidFill>
                          <a:schemeClr val="bg1">
                            <a:lumMod val="95000"/>
                          </a:schemeClr>
                        </a:solidFill>
                        <a:effectLst/>
                        <a:latin typeface="Century Gothic" panose="020B0502020202020204" pitchFamily="34" charset="0"/>
                      </a:endParaRPr>
                    </a:p>
                  </a:txBody>
                  <a:tcPr marL="52695" marR="5855" marT="5855" marB="0" anchor="ctr">
                    <a:solidFill>
                      <a:schemeClr val="accent3">
                        <a:lumMod val="75000"/>
                      </a:schemeClr>
                    </a:solidFill>
                  </a:tcPr>
                </a:tc>
                <a:extLst>
                  <a:ext uri="{0D108BD9-81ED-4DB2-BD59-A6C34878D82A}">
                    <a16:rowId xmlns:a16="http://schemas.microsoft.com/office/drawing/2014/main" val="4037298154"/>
                  </a:ext>
                </a:extLst>
              </a:tr>
              <a:tr h="384641">
                <a:tc>
                  <a:txBody>
                    <a:bodyPr/>
                    <a:lstStyle/>
                    <a:p>
                      <a:pPr algn="l" fontAlgn="ctr"/>
                      <a:r>
                        <a:rPr lang="en-US" sz="1200" u="none" strike="noStrike">
                          <a:effectLst/>
                          <a:latin typeface="Century Gothic" panose="020B0502020202020204" pitchFamily="34" charset="0"/>
                        </a:rPr>
                        <a:t>Phase A</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987942437"/>
                  </a:ext>
                </a:extLst>
              </a:tr>
              <a:tr h="384641">
                <a:tc>
                  <a:txBody>
                    <a:bodyPr/>
                    <a:lstStyle/>
                    <a:p>
                      <a:pPr algn="l" fontAlgn="ctr"/>
                      <a:r>
                        <a:rPr lang="en-US" sz="1200" u="none" strike="noStrike" dirty="0">
                          <a:effectLst/>
                          <a:latin typeface="Century Gothic" panose="020B0502020202020204" pitchFamily="34" charset="0"/>
                        </a:rPr>
                        <a:t>Phase B</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384118404"/>
                  </a:ext>
                </a:extLst>
              </a:tr>
              <a:tr h="384641">
                <a:tc>
                  <a:txBody>
                    <a:bodyPr/>
                    <a:lstStyle/>
                    <a:p>
                      <a:pPr algn="l" fontAlgn="ctr"/>
                      <a:r>
                        <a:rPr lang="en-US" sz="1200" u="none" strike="noStrike">
                          <a:effectLst/>
                          <a:latin typeface="Century Gothic" panose="020B0502020202020204" pitchFamily="34" charset="0"/>
                        </a:rPr>
                        <a:t>Phase C</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3302342959"/>
                  </a:ext>
                </a:extLst>
              </a:tr>
              <a:tr h="384641">
                <a:tc>
                  <a:txBody>
                    <a:bodyPr/>
                    <a:lstStyle/>
                    <a:p>
                      <a:pPr algn="l" fontAlgn="ctr"/>
                      <a:r>
                        <a:rPr lang="en-US" sz="1200" u="none" strike="noStrike" dirty="0">
                          <a:effectLst/>
                          <a:latin typeface="Century Gothic" panose="020B0502020202020204" pitchFamily="34" charset="0"/>
                        </a:rPr>
                        <a:t>Phase D</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90785438"/>
                  </a:ext>
                </a:extLst>
              </a:tr>
              <a:tr h="384641">
                <a:tc>
                  <a:txBody>
                    <a:bodyPr/>
                    <a:lstStyle/>
                    <a:p>
                      <a:pPr algn="l" fontAlgn="ctr"/>
                      <a:r>
                        <a:rPr lang="en-US" sz="1200" u="none" strike="noStrike">
                          <a:effectLst/>
                          <a:latin typeface="Century Gothic" panose="020B0502020202020204" pitchFamily="34" charset="0"/>
                        </a:rPr>
                        <a:t>Phase E</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250019112"/>
                  </a:ext>
                </a:extLst>
              </a:tr>
              <a:tr h="384641">
                <a:tc>
                  <a:txBody>
                    <a:bodyPr/>
                    <a:lstStyle/>
                    <a:p>
                      <a:pPr algn="l" fontAlgn="ctr"/>
                      <a:r>
                        <a:rPr lang="en-US" sz="1200" u="none" strike="noStrike" dirty="0">
                          <a:effectLst/>
                          <a:latin typeface="Century Gothic" panose="020B0502020202020204" pitchFamily="34" charset="0"/>
                        </a:rPr>
                        <a:t>Phase F</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7352167"/>
                  </a:ext>
                </a:extLst>
              </a:tr>
              <a:tr h="384641">
                <a:tc>
                  <a:txBody>
                    <a:bodyPr/>
                    <a:lstStyle/>
                    <a:p>
                      <a:pPr algn="l" fontAlgn="ctr"/>
                      <a:r>
                        <a:rPr lang="en-US" sz="1200" u="none" strike="noStrike">
                          <a:effectLst/>
                          <a:latin typeface="Century Gothic" panose="020B0502020202020204" pitchFamily="34" charset="0"/>
                        </a:rPr>
                        <a:t>Phase G</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1452792080"/>
                  </a:ext>
                </a:extLst>
              </a:tr>
              <a:tr h="384641">
                <a:tc>
                  <a:txBody>
                    <a:bodyPr/>
                    <a:lstStyle/>
                    <a:p>
                      <a:pPr algn="l" fontAlgn="ctr"/>
                      <a:r>
                        <a:rPr lang="en-US" sz="1200" u="none" strike="noStrike" dirty="0">
                          <a:effectLst/>
                          <a:latin typeface="Century Gothic" panose="020B0502020202020204" pitchFamily="34" charset="0"/>
                        </a:rPr>
                        <a:t>Phase H</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3147219990"/>
                  </a:ext>
                </a:extLst>
              </a:tr>
              <a:tr h="384641">
                <a:tc>
                  <a:txBody>
                    <a:bodyPr/>
                    <a:lstStyle/>
                    <a:p>
                      <a:pPr algn="l" fontAlgn="ctr"/>
                      <a:r>
                        <a:rPr lang="en-US" sz="1200" u="none" strike="noStrike" dirty="0">
                          <a:effectLst/>
                          <a:latin typeface="Century Gothic" panose="020B0502020202020204" pitchFamily="34" charset="0"/>
                        </a:rPr>
                        <a:t>Phase I</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185819283"/>
                  </a:ext>
                </a:extLst>
              </a:tr>
              <a:tr h="384641">
                <a:tc>
                  <a:txBody>
                    <a:bodyPr/>
                    <a:lstStyle/>
                    <a:p>
                      <a:pPr algn="l" fontAlgn="ctr"/>
                      <a:r>
                        <a:rPr lang="en-US" sz="1200" u="none" strike="noStrike" dirty="0">
                          <a:effectLst/>
                          <a:latin typeface="Century Gothic" panose="020B0502020202020204" pitchFamily="34" charset="0"/>
                        </a:rPr>
                        <a:t>Phase J</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43305558"/>
                  </a:ext>
                </a:extLst>
              </a:tr>
              <a:tr h="384641">
                <a:tc>
                  <a:txBody>
                    <a:bodyPr/>
                    <a:lstStyle/>
                    <a:p>
                      <a:pPr algn="l" fontAlgn="ctr"/>
                      <a:r>
                        <a:rPr lang="en-US" sz="1200" u="none" strike="noStrike" dirty="0">
                          <a:effectLst/>
                          <a:latin typeface="Century Gothic" panose="020B0502020202020204" pitchFamily="34" charset="0"/>
                        </a:rPr>
                        <a:t>Phase K</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75291476"/>
                  </a:ext>
                </a:extLst>
              </a:tr>
              <a:tr h="384641">
                <a:tc>
                  <a:txBody>
                    <a:bodyPr/>
                    <a:lstStyle/>
                    <a:p>
                      <a:pPr algn="l" fontAlgn="ctr"/>
                      <a:r>
                        <a:rPr lang="en-US" sz="1200" u="none" strike="noStrike" dirty="0">
                          <a:effectLst/>
                          <a:latin typeface="Century Gothic" panose="020B0502020202020204" pitchFamily="34" charset="0"/>
                        </a:rPr>
                        <a:t>Phase L</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2465968683"/>
                  </a:ext>
                </a:extLst>
              </a:tr>
              <a:tr h="384641">
                <a:tc>
                  <a:txBody>
                    <a:bodyPr/>
                    <a:lstStyle/>
                    <a:p>
                      <a:pPr algn="l" fontAlgn="ctr"/>
                      <a:r>
                        <a:rPr lang="en-US" sz="1200" u="none" strike="noStrike" dirty="0">
                          <a:effectLst/>
                          <a:latin typeface="Century Gothic" panose="020B0502020202020204" pitchFamily="34" charset="0"/>
                        </a:rPr>
                        <a:t>Phase M</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2621803848"/>
                  </a:ext>
                </a:extLst>
              </a:tr>
              <a:tr h="384641">
                <a:tc>
                  <a:txBody>
                    <a:bodyPr/>
                    <a:lstStyle/>
                    <a:p>
                      <a:pPr algn="l" fontAlgn="ctr"/>
                      <a:r>
                        <a:rPr lang="en-US" sz="1200" u="none" strike="noStrike" dirty="0">
                          <a:effectLst/>
                          <a:latin typeface="Century Gothic" panose="020B0502020202020204" pitchFamily="34" charset="0"/>
                        </a:rPr>
                        <a:t>Phase N</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764946267"/>
                  </a:ext>
                </a:extLst>
              </a:tr>
            </a:tbl>
          </a:graphicData>
        </a:graphic>
      </p:graphicFrame>
      <p:sp>
        <p:nvSpPr>
          <p:cNvPr id="3" name="TextBox 2">
            <a:extLst>
              <a:ext uri="{FF2B5EF4-FFF2-40B4-BE49-F238E27FC236}">
                <a16:creationId xmlns:a16="http://schemas.microsoft.com/office/drawing/2014/main" id="{CB47A231-678B-48CC-B62F-4CA5DF2CA688}"/>
              </a:ext>
            </a:extLst>
          </p:cNvPr>
          <p:cNvSpPr txBox="1"/>
          <p:nvPr/>
        </p:nvSpPr>
        <p:spPr>
          <a:xfrm>
            <a:off x="1229989" y="214166"/>
            <a:ext cx="2646095" cy="307777"/>
          </a:xfrm>
          <a:prstGeom prst="rect">
            <a:avLst/>
          </a:prstGeom>
          <a:solidFill>
            <a:schemeClr val="accent3">
              <a:lumMod val="75000"/>
            </a:schemeClr>
          </a:solidFill>
        </p:spPr>
        <p:txBody>
          <a:bodyPr wrap="square" rtlCol="0">
            <a:spAutoFit/>
          </a:bodyPr>
          <a:lstStyle/>
          <a:p>
            <a:r>
              <a:rPr lang="en-US" sz="1400" dirty="0">
                <a:solidFill>
                  <a:schemeClr val="bg1">
                    <a:lumMod val="95000"/>
                  </a:schemeClr>
                </a:solidFill>
                <a:latin typeface="Century Gothic" panose="020B0502020202020204" pitchFamily="34" charset="0"/>
              </a:rPr>
              <a:t>Timeline</a:t>
            </a:r>
          </a:p>
        </p:txBody>
      </p:sp>
      <p:sp>
        <p:nvSpPr>
          <p:cNvPr id="8" name="TextBox 7">
            <a:extLst>
              <a:ext uri="{FF2B5EF4-FFF2-40B4-BE49-F238E27FC236}">
                <a16:creationId xmlns:a16="http://schemas.microsoft.com/office/drawing/2014/main" id="{8A09B7DD-C07F-6D9B-B4DB-CBD4552CB08D}"/>
              </a:ext>
            </a:extLst>
          </p:cNvPr>
          <p:cNvSpPr txBox="1"/>
          <p:nvPr/>
        </p:nvSpPr>
        <p:spPr>
          <a:xfrm>
            <a:off x="3892269" y="214166"/>
            <a:ext cx="8134083" cy="307777"/>
          </a:xfrm>
          <a:prstGeom prst="rect">
            <a:avLst/>
          </a:prstGeom>
          <a:solidFill>
            <a:schemeClr val="accent3">
              <a:lumMod val="20000"/>
              <a:lumOff val="80000"/>
            </a:schemeClr>
          </a:solidFill>
          <a:ln w="12700">
            <a:solidFill>
              <a:schemeClr val="tx2">
                <a:lumMod val="50000"/>
              </a:schemeClr>
            </a:solidFill>
          </a:ln>
        </p:spPr>
        <p:txBody>
          <a:bodyPr wrap="square" rtlCol="0">
            <a:spAutoFit/>
          </a:bodyPr>
          <a:lstStyle/>
          <a:p>
            <a:r>
              <a:rPr lang="en-US" sz="1400" dirty="0">
                <a:latin typeface="Century Gothic" panose="020B0502020202020204" pitchFamily="34" charset="0"/>
              </a:rPr>
              <a:t>Project Notes</a:t>
            </a:r>
          </a:p>
        </p:txBody>
      </p:sp>
    </p:spTree>
    <p:extLst>
      <p:ext uri="{BB962C8B-B14F-4D97-AF65-F5344CB8AC3E}">
        <p14:creationId xmlns:p14="http://schemas.microsoft.com/office/powerpoint/2010/main" val="2724276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43F31-5F4C-F27D-E35E-2CC4B7EDCA1E}"/>
            </a:ext>
          </a:extLst>
        </p:cNvPr>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9A19002F-FBFC-0652-94C3-7A7088A77424}"/>
              </a:ext>
            </a:extLst>
          </p:cNvPr>
          <p:cNvGraphicFramePr>
            <a:graphicFrameLocks noGrp="1"/>
          </p:cNvGraphicFramePr>
          <p:nvPr/>
        </p:nvGraphicFramePr>
        <p:xfrm>
          <a:off x="152398" y="602294"/>
          <a:ext cx="11887208" cy="5241054"/>
        </p:xfrm>
        <a:graphic>
          <a:graphicData uri="http://schemas.openxmlformats.org/drawingml/2006/table">
            <a:tbl>
              <a:tblPr>
                <a:tableStyleId>{5C22544A-7EE6-4342-B048-85BDC9FD1C3A}</a:tableStyleId>
              </a:tblPr>
              <a:tblGrid>
                <a:gridCol w="1083365">
                  <a:extLst>
                    <a:ext uri="{9D8B030D-6E8A-4147-A177-3AD203B41FA5}">
                      <a16:colId xmlns:a16="http://schemas.microsoft.com/office/drawing/2014/main" val="3109271853"/>
                    </a:ext>
                  </a:extLst>
                </a:gridCol>
                <a:gridCol w="1200427">
                  <a:extLst>
                    <a:ext uri="{9D8B030D-6E8A-4147-A177-3AD203B41FA5}">
                      <a16:colId xmlns:a16="http://schemas.microsoft.com/office/drawing/2014/main" val="2137454001"/>
                    </a:ext>
                  </a:extLst>
                </a:gridCol>
                <a:gridCol w="1200427">
                  <a:extLst>
                    <a:ext uri="{9D8B030D-6E8A-4147-A177-3AD203B41FA5}">
                      <a16:colId xmlns:a16="http://schemas.microsoft.com/office/drawing/2014/main" val="2385070478"/>
                    </a:ext>
                  </a:extLst>
                </a:gridCol>
                <a:gridCol w="1200427">
                  <a:extLst>
                    <a:ext uri="{9D8B030D-6E8A-4147-A177-3AD203B41FA5}">
                      <a16:colId xmlns:a16="http://schemas.microsoft.com/office/drawing/2014/main" val="2616302530"/>
                    </a:ext>
                  </a:extLst>
                </a:gridCol>
                <a:gridCol w="1200427">
                  <a:extLst>
                    <a:ext uri="{9D8B030D-6E8A-4147-A177-3AD203B41FA5}">
                      <a16:colId xmlns:a16="http://schemas.microsoft.com/office/drawing/2014/main" val="867719847"/>
                    </a:ext>
                  </a:extLst>
                </a:gridCol>
                <a:gridCol w="1200427">
                  <a:extLst>
                    <a:ext uri="{9D8B030D-6E8A-4147-A177-3AD203B41FA5}">
                      <a16:colId xmlns:a16="http://schemas.microsoft.com/office/drawing/2014/main" val="3854393007"/>
                    </a:ext>
                  </a:extLst>
                </a:gridCol>
                <a:gridCol w="1200427">
                  <a:extLst>
                    <a:ext uri="{9D8B030D-6E8A-4147-A177-3AD203B41FA5}">
                      <a16:colId xmlns:a16="http://schemas.microsoft.com/office/drawing/2014/main" val="31430250"/>
                    </a:ext>
                  </a:extLst>
                </a:gridCol>
                <a:gridCol w="1200427">
                  <a:extLst>
                    <a:ext uri="{9D8B030D-6E8A-4147-A177-3AD203B41FA5}">
                      <a16:colId xmlns:a16="http://schemas.microsoft.com/office/drawing/2014/main" val="3961551993"/>
                    </a:ext>
                  </a:extLst>
                </a:gridCol>
                <a:gridCol w="1200427">
                  <a:extLst>
                    <a:ext uri="{9D8B030D-6E8A-4147-A177-3AD203B41FA5}">
                      <a16:colId xmlns:a16="http://schemas.microsoft.com/office/drawing/2014/main" val="2779437096"/>
                    </a:ext>
                  </a:extLst>
                </a:gridCol>
                <a:gridCol w="1200427">
                  <a:extLst>
                    <a:ext uri="{9D8B030D-6E8A-4147-A177-3AD203B41FA5}">
                      <a16:colId xmlns:a16="http://schemas.microsoft.com/office/drawing/2014/main" val="394699718"/>
                    </a:ext>
                  </a:extLst>
                </a:gridCol>
              </a:tblGrid>
              <a:tr h="374361">
                <a:tc>
                  <a:txBody>
                    <a:bodyPr/>
                    <a:lstStyle/>
                    <a:p>
                      <a:pPr algn="l" fontAlgn="ctr"/>
                      <a:r>
                        <a:rPr lang="en-US" sz="1200" u="none" strike="noStrike">
                          <a:effectLst/>
                          <a:latin typeface="Century Gothic" panose="020B0502020202020204" pitchFamily="34" charset="0"/>
                        </a:rPr>
                        <a:t>Phase A</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987942437"/>
                  </a:ext>
                </a:extLst>
              </a:tr>
              <a:tr h="374361">
                <a:tc>
                  <a:txBody>
                    <a:bodyPr/>
                    <a:lstStyle/>
                    <a:p>
                      <a:pPr algn="l" fontAlgn="ctr"/>
                      <a:r>
                        <a:rPr lang="en-US" sz="1200" u="none" strike="noStrike" dirty="0">
                          <a:effectLst/>
                          <a:latin typeface="Century Gothic" panose="020B0502020202020204" pitchFamily="34" charset="0"/>
                        </a:rPr>
                        <a:t>Phase B</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384118404"/>
                  </a:ext>
                </a:extLst>
              </a:tr>
              <a:tr h="374361">
                <a:tc>
                  <a:txBody>
                    <a:bodyPr/>
                    <a:lstStyle/>
                    <a:p>
                      <a:pPr algn="l" fontAlgn="ctr"/>
                      <a:r>
                        <a:rPr lang="en-US" sz="1200" u="none" strike="noStrike">
                          <a:effectLst/>
                          <a:latin typeface="Century Gothic" panose="020B0502020202020204" pitchFamily="34" charset="0"/>
                        </a:rPr>
                        <a:t>Phase C</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3302342959"/>
                  </a:ext>
                </a:extLst>
              </a:tr>
              <a:tr h="374361">
                <a:tc>
                  <a:txBody>
                    <a:bodyPr/>
                    <a:lstStyle/>
                    <a:p>
                      <a:pPr algn="l" fontAlgn="ctr"/>
                      <a:r>
                        <a:rPr lang="en-US" sz="1200" u="none" strike="noStrike" dirty="0">
                          <a:effectLst/>
                          <a:latin typeface="Century Gothic" panose="020B0502020202020204" pitchFamily="34" charset="0"/>
                        </a:rPr>
                        <a:t>Phase D</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90785438"/>
                  </a:ext>
                </a:extLst>
              </a:tr>
              <a:tr h="374361">
                <a:tc>
                  <a:txBody>
                    <a:bodyPr/>
                    <a:lstStyle/>
                    <a:p>
                      <a:pPr algn="l" fontAlgn="ctr"/>
                      <a:r>
                        <a:rPr lang="en-US" sz="1200" u="none" strike="noStrike">
                          <a:effectLst/>
                          <a:latin typeface="Century Gothic" panose="020B0502020202020204" pitchFamily="34" charset="0"/>
                        </a:rPr>
                        <a:t>Phase E</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250019112"/>
                  </a:ext>
                </a:extLst>
              </a:tr>
              <a:tr h="374361">
                <a:tc>
                  <a:txBody>
                    <a:bodyPr/>
                    <a:lstStyle/>
                    <a:p>
                      <a:pPr algn="l" fontAlgn="ctr"/>
                      <a:r>
                        <a:rPr lang="en-US" sz="1200" u="none" strike="noStrike" dirty="0">
                          <a:effectLst/>
                          <a:latin typeface="Century Gothic" panose="020B0502020202020204" pitchFamily="34" charset="0"/>
                        </a:rPr>
                        <a:t>Phase F</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27352167"/>
                  </a:ext>
                </a:extLst>
              </a:tr>
              <a:tr h="374361">
                <a:tc>
                  <a:txBody>
                    <a:bodyPr/>
                    <a:lstStyle/>
                    <a:p>
                      <a:pPr algn="l" fontAlgn="ctr"/>
                      <a:r>
                        <a:rPr lang="en-US" sz="1200" u="none" strike="noStrike">
                          <a:effectLst/>
                          <a:latin typeface="Century Gothic" panose="020B0502020202020204" pitchFamily="34" charset="0"/>
                        </a:rPr>
                        <a:t>Phase G</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1452792080"/>
                  </a:ext>
                </a:extLst>
              </a:tr>
              <a:tr h="374361">
                <a:tc>
                  <a:txBody>
                    <a:bodyPr/>
                    <a:lstStyle/>
                    <a:p>
                      <a:pPr algn="l" fontAlgn="ctr"/>
                      <a:r>
                        <a:rPr lang="en-US" sz="1200" u="none" strike="noStrike" dirty="0">
                          <a:effectLst/>
                          <a:latin typeface="Century Gothic" panose="020B0502020202020204" pitchFamily="34" charset="0"/>
                        </a:rPr>
                        <a:t>Phase H</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3147219990"/>
                  </a:ext>
                </a:extLst>
              </a:tr>
              <a:tr h="374361">
                <a:tc>
                  <a:txBody>
                    <a:bodyPr/>
                    <a:lstStyle/>
                    <a:p>
                      <a:pPr algn="l" fontAlgn="ctr"/>
                      <a:r>
                        <a:rPr lang="en-US" sz="1200" u="none" strike="noStrike" dirty="0">
                          <a:effectLst/>
                          <a:latin typeface="Century Gothic" panose="020B0502020202020204" pitchFamily="34" charset="0"/>
                        </a:rPr>
                        <a:t>Phase I</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185819283"/>
                  </a:ext>
                </a:extLst>
              </a:tr>
              <a:tr h="374361">
                <a:tc>
                  <a:txBody>
                    <a:bodyPr/>
                    <a:lstStyle/>
                    <a:p>
                      <a:pPr algn="l" fontAlgn="ctr"/>
                      <a:r>
                        <a:rPr lang="en-US" sz="1200" u="none" strike="noStrike" dirty="0">
                          <a:effectLst/>
                          <a:latin typeface="Century Gothic" panose="020B0502020202020204" pitchFamily="34" charset="0"/>
                        </a:rPr>
                        <a:t>Phase J</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443305558"/>
                  </a:ext>
                </a:extLst>
              </a:tr>
              <a:tr h="374361">
                <a:tc>
                  <a:txBody>
                    <a:bodyPr/>
                    <a:lstStyle/>
                    <a:p>
                      <a:pPr algn="l" fontAlgn="ctr"/>
                      <a:r>
                        <a:rPr lang="en-US" sz="1200" u="none" strike="noStrike" dirty="0">
                          <a:effectLst/>
                          <a:latin typeface="Century Gothic" panose="020B0502020202020204" pitchFamily="34" charset="0"/>
                        </a:rPr>
                        <a:t>Phase K</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475291476"/>
                  </a:ext>
                </a:extLst>
              </a:tr>
              <a:tr h="374361">
                <a:tc>
                  <a:txBody>
                    <a:bodyPr/>
                    <a:lstStyle/>
                    <a:p>
                      <a:pPr algn="l" fontAlgn="ctr"/>
                      <a:r>
                        <a:rPr lang="en-US" sz="1200" u="none" strike="noStrike" dirty="0">
                          <a:effectLst/>
                          <a:latin typeface="Century Gothic" panose="020B0502020202020204" pitchFamily="34" charset="0"/>
                        </a:rPr>
                        <a:t>Phase L</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2465968683"/>
                  </a:ext>
                </a:extLst>
              </a:tr>
              <a:tr h="374361">
                <a:tc>
                  <a:txBody>
                    <a:bodyPr/>
                    <a:lstStyle/>
                    <a:p>
                      <a:pPr algn="l" fontAlgn="ctr"/>
                      <a:r>
                        <a:rPr lang="en-US" sz="1200" u="none" strike="noStrike" dirty="0">
                          <a:effectLst/>
                          <a:latin typeface="Century Gothic" panose="020B0502020202020204" pitchFamily="34" charset="0"/>
                        </a:rPr>
                        <a:t>Phase M</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tc>
                <a:extLst>
                  <a:ext uri="{0D108BD9-81ED-4DB2-BD59-A6C34878D82A}">
                    <a16:rowId xmlns:a16="http://schemas.microsoft.com/office/drawing/2014/main" val="2621803848"/>
                  </a:ext>
                </a:extLst>
              </a:tr>
              <a:tr h="374361">
                <a:tc>
                  <a:txBody>
                    <a:bodyPr/>
                    <a:lstStyle/>
                    <a:p>
                      <a:pPr algn="l" fontAlgn="ctr"/>
                      <a:r>
                        <a:rPr lang="en-US" sz="1200" u="none" strike="noStrike" dirty="0">
                          <a:effectLst/>
                          <a:latin typeface="Century Gothic" panose="020B0502020202020204" pitchFamily="34" charset="0"/>
                        </a:rPr>
                        <a:t>Phase N</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85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2695" marR="5855" marT="5855" marB="0" anchor="ctr">
                    <a:solidFill>
                      <a:schemeClr val="bg1"/>
                    </a:solidFill>
                  </a:tcPr>
                </a:tc>
                <a:extLst>
                  <a:ext uri="{0D108BD9-81ED-4DB2-BD59-A6C34878D82A}">
                    <a16:rowId xmlns:a16="http://schemas.microsoft.com/office/drawing/2014/main" val="1764946267"/>
                  </a:ext>
                </a:extLst>
              </a:tr>
            </a:tbl>
          </a:graphicData>
        </a:graphic>
      </p:graphicFrame>
      <p:sp>
        <p:nvSpPr>
          <p:cNvPr id="9" name="Rectangle 8">
            <a:extLst>
              <a:ext uri="{FF2B5EF4-FFF2-40B4-BE49-F238E27FC236}">
                <a16:creationId xmlns:a16="http://schemas.microsoft.com/office/drawing/2014/main" id="{BFF2A118-0ACD-1474-A675-975B33CA46BC}"/>
              </a:ext>
            </a:extLst>
          </p:cNvPr>
          <p:cNvSpPr/>
          <p:nvPr/>
        </p:nvSpPr>
        <p:spPr>
          <a:xfrm>
            <a:off x="1282165" y="669225"/>
            <a:ext cx="1101362" cy="234668"/>
          </a:xfrm>
          <a:prstGeom prst="rect">
            <a:avLst/>
          </a:prstGeom>
          <a:solidFill>
            <a:schemeClr val="accent1">
              <a:lumMod val="75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7">
            <a:extLst>
              <a:ext uri="{FF2B5EF4-FFF2-40B4-BE49-F238E27FC236}">
                <a16:creationId xmlns:a16="http://schemas.microsoft.com/office/drawing/2014/main" id="{545301CB-B8D4-B73E-4FB1-84D19E3DA64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3CF4FD3C-8FA4-C673-E441-1D04ABD1CB6F}"/>
              </a:ext>
            </a:extLst>
          </p:cNvPr>
          <p:cNvSpPr/>
          <p:nvPr/>
        </p:nvSpPr>
        <p:spPr>
          <a:xfrm>
            <a:off x="11793977" y="6479366"/>
            <a:ext cx="397211" cy="384048"/>
          </a:xfrm>
          <a:prstGeom prst="parallelogram">
            <a:avLst>
              <a:gd name="adj" fmla="val 65219"/>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4A8926A4-CD67-C987-5F83-857186881D4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SCHEDULE GRAPH</a:t>
            </a:r>
            <a:endParaRPr lang="en-US" dirty="0">
              <a:solidFill>
                <a:schemeClr val="bg1"/>
              </a:solidFill>
              <a:latin typeface="Century Gothic" panose="020B0502020202020204" pitchFamily="34" charset="0"/>
              <a:ea typeface="Arial" charset="0"/>
              <a:cs typeface="Arial" charset="0"/>
            </a:endParaRPr>
          </a:p>
        </p:txBody>
      </p:sp>
      <p:sp>
        <p:nvSpPr>
          <p:cNvPr id="46" name="TextBox 45">
            <a:extLst>
              <a:ext uri="{FF2B5EF4-FFF2-40B4-BE49-F238E27FC236}">
                <a16:creationId xmlns:a16="http://schemas.microsoft.com/office/drawing/2014/main" id="{F16D05C4-AFD5-907D-681D-DD9741B6C1BF}"/>
              </a:ext>
            </a:extLst>
          </p:cNvPr>
          <p:cNvSpPr txBox="1"/>
          <p:nvPr/>
        </p:nvSpPr>
        <p:spPr>
          <a:xfrm>
            <a:off x="1229989"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48" name="TextBox 47">
            <a:extLst>
              <a:ext uri="{FF2B5EF4-FFF2-40B4-BE49-F238E27FC236}">
                <a16:creationId xmlns:a16="http://schemas.microsoft.com/office/drawing/2014/main" id="{C05C909F-6C42-AD00-4333-E428A264713F}"/>
              </a:ext>
            </a:extLst>
          </p:cNvPr>
          <p:cNvSpPr txBox="1"/>
          <p:nvPr/>
        </p:nvSpPr>
        <p:spPr>
          <a:xfrm>
            <a:off x="2427610"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49" name="TextBox 48">
            <a:extLst>
              <a:ext uri="{FF2B5EF4-FFF2-40B4-BE49-F238E27FC236}">
                <a16:creationId xmlns:a16="http://schemas.microsoft.com/office/drawing/2014/main" id="{90475AB5-C99B-2455-FF2D-367FE3A33B7A}"/>
              </a:ext>
            </a:extLst>
          </p:cNvPr>
          <p:cNvSpPr txBox="1"/>
          <p:nvPr/>
        </p:nvSpPr>
        <p:spPr>
          <a:xfrm>
            <a:off x="3633324"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0" name="TextBox 49">
            <a:extLst>
              <a:ext uri="{FF2B5EF4-FFF2-40B4-BE49-F238E27FC236}">
                <a16:creationId xmlns:a16="http://schemas.microsoft.com/office/drawing/2014/main" id="{4662672C-F5A9-E875-9552-16C0E8ABAFDC}"/>
              </a:ext>
            </a:extLst>
          </p:cNvPr>
          <p:cNvSpPr txBox="1"/>
          <p:nvPr/>
        </p:nvSpPr>
        <p:spPr>
          <a:xfrm>
            <a:off x="4830946"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1" name="TextBox 50">
            <a:extLst>
              <a:ext uri="{FF2B5EF4-FFF2-40B4-BE49-F238E27FC236}">
                <a16:creationId xmlns:a16="http://schemas.microsoft.com/office/drawing/2014/main" id="{C3F2A807-A6A1-D775-7F85-8ECF2A09C7AD}"/>
              </a:ext>
            </a:extLst>
          </p:cNvPr>
          <p:cNvSpPr txBox="1"/>
          <p:nvPr/>
        </p:nvSpPr>
        <p:spPr>
          <a:xfrm>
            <a:off x="6028568"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2" name="TextBox 51">
            <a:extLst>
              <a:ext uri="{FF2B5EF4-FFF2-40B4-BE49-F238E27FC236}">
                <a16:creationId xmlns:a16="http://schemas.microsoft.com/office/drawing/2014/main" id="{C73E5FCC-5855-FF30-3495-FB176575ECB6}"/>
              </a:ext>
            </a:extLst>
          </p:cNvPr>
          <p:cNvSpPr txBox="1"/>
          <p:nvPr/>
        </p:nvSpPr>
        <p:spPr>
          <a:xfrm>
            <a:off x="7242373"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3" name="TextBox 52">
            <a:extLst>
              <a:ext uri="{FF2B5EF4-FFF2-40B4-BE49-F238E27FC236}">
                <a16:creationId xmlns:a16="http://schemas.microsoft.com/office/drawing/2014/main" id="{DF45E917-CF77-09F4-247A-9787E9304D0D}"/>
              </a:ext>
            </a:extLst>
          </p:cNvPr>
          <p:cNvSpPr txBox="1"/>
          <p:nvPr/>
        </p:nvSpPr>
        <p:spPr>
          <a:xfrm>
            <a:off x="8439994"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4" name="TextBox 53">
            <a:extLst>
              <a:ext uri="{FF2B5EF4-FFF2-40B4-BE49-F238E27FC236}">
                <a16:creationId xmlns:a16="http://schemas.microsoft.com/office/drawing/2014/main" id="{B8BA9892-AF8C-4BCB-49D2-EC9B3B967AB7}"/>
              </a:ext>
            </a:extLst>
          </p:cNvPr>
          <p:cNvSpPr txBox="1"/>
          <p:nvPr/>
        </p:nvSpPr>
        <p:spPr>
          <a:xfrm>
            <a:off x="9637615"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5" name="TextBox 54">
            <a:extLst>
              <a:ext uri="{FF2B5EF4-FFF2-40B4-BE49-F238E27FC236}">
                <a16:creationId xmlns:a16="http://schemas.microsoft.com/office/drawing/2014/main" id="{6AE1F239-DA68-570A-3788-DDD46FCC8736}"/>
              </a:ext>
            </a:extLst>
          </p:cNvPr>
          <p:cNvSpPr txBox="1"/>
          <p:nvPr/>
        </p:nvSpPr>
        <p:spPr>
          <a:xfrm>
            <a:off x="10843329" y="310068"/>
            <a:ext cx="1205714" cy="276999"/>
          </a:xfrm>
          <a:prstGeom prst="rect">
            <a:avLst/>
          </a:prstGeom>
          <a:noFill/>
        </p:spPr>
        <p:txBody>
          <a:bodyPr wrap="square" rtlCol="0">
            <a:spAutoFit/>
          </a:bodyPr>
          <a:lstStyle/>
          <a:p>
            <a:pPr algn="ctr"/>
            <a:r>
              <a:rPr lang="en-US" sz="1200" dirty="0">
                <a:latin typeface="Century Gothic" panose="020B0502020202020204" pitchFamily="34" charset="0"/>
              </a:rPr>
              <a:t>00/00/00</a:t>
            </a:r>
          </a:p>
        </p:txBody>
      </p:sp>
      <p:sp>
        <p:nvSpPr>
          <p:cNvPr id="56" name="Rectangle 55">
            <a:extLst>
              <a:ext uri="{FF2B5EF4-FFF2-40B4-BE49-F238E27FC236}">
                <a16:creationId xmlns:a16="http://schemas.microsoft.com/office/drawing/2014/main" id="{33CF922A-C362-C0FC-F7A3-C969B4CBD8DC}"/>
              </a:ext>
            </a:extLst>
          </p:cNvPr>
          <p:cNvSpPr/>
          <p:nvPr/>
        </p:nvSpPr>
        <p:spPr>
          <a:xfrm>
            <a:off x="1282165" y="1049551"/>
            <a:ext cx="1101362" cy="234668"/>
          </a:xfrm>
          <a:prstGeom prst="rect">
            <a:avLst/>
          </a:prstGeom>
          <a:solidFill>
            <a:srgbClr val="7030A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94C8EE00-8107-D1D7-4519-F79F53318739}"/>
              </a:ext>
            </a:extLst>
          </p:cNvPr>
          <p:cNvSpPr/>
          <p:nvPr/>
        </p:nvSpPr>
        <p:spPr>
          <a:xfrm>
            <a:off x="1282165" y="1429877"/>
            <a:ext cx="1101362" cy="234668"/>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C5C9E263-B669-2EB4-96B8-1FB3DFCFA5F5}"/>
              </a:ext>
            </a:extLst>
          </p:cNvPr>
          <p:cNvSpPr/>
          <p:nvPr/>
        </p:nvSpPr>
        <p:spPr>
          <a:xfrm>
            <a:off x="1282165" y="1802110"/>
            <a:ext cx="1101362" cy="234668"/>
          </a:xfrm>
          <a:prstGeom prst="rect">
            <a:avLst/>
          </a:prstGeom>
          <a:solidFill>
            <a:srgbClr val="FFDE4C">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DC534E7B-237D-688F-BD4D-5B58D8FF9A0E}"/>
              </a:ext>
            </a:extLst>
          </p:cNvPr>
          <p:cNvSpPr/>
          <p:nvPr/>
        </p:nvSpPr>
        <p:spPr>
          <a:xfrm>
            <a:off x="1282165" y="2174344"/>
            <a:ext cx="1101362" cy="234668"/>
          </a:xfrm>
          <a:prstGeom prst="rect">
            <a:avLst/>
          </a:prstGeom>
          <a:solidFill>
            <a:srgbClr val="FF0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120EE5C8-5C0E-6C17-ACF4-21E9D79824C9}"/>
              </a:ext>
            </a:extLst>
          </p:cNvPr>
          <p:cNvSpPr/>
          <p:nvPr/>
        </p:nvSpPr>
        <p:spPr>
          <a:xfrm>
            <a:off x="1282165" y="2546578"/>
            <a:ext cx="1101362" cy="234668"/>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A6995786-628A-9F0A-49E1-554F420B134C}"/>
              </a:ext>
            </a:extLst>
          </p:cNvPr>
          <p:cNvSpPr/>
          <p:nvPr/>
        </p:nvSpPr>
        <p:spPr>
          <a:xfrm>
            <a:off x="1282165" y="2918811"/>
            <a:ext cx="1101362" cy="234668"/>
          </a:xfrm>
          <a:prstGeom prst="rect">
            <a:avLst/>
          </a:prstGeom>
          <a:solidFill>
            <a:srgbClr val="BB5BBD">
              <a:alpha val="9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3B3AA9DF-4F82-584E-6820-2AD68650C742}"/>
              </a:ext>
            </a:extLst>
          </p:cNvPr>
          <p:cNvSpPr/>
          <p:nvPr/>
        </p:nvSpPr>
        <p:spPr>
          <a:xfrm>
            <a:off x="1282165" y="3291045"/>
            <a:ext cx="1101362" cy="234668"/>
          </a:xfrm>
          <a:prstGeom prst="rect">
            <a:avLst/>
          </a:prstGeom>
          <a:solidFill>
            <a:schemeClr val="accent6">
              <a:lumMod val="7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44A344A-4C57-1536-7069-4A7F9C39C010}"/>
              </a:ext>
            </a:extLst>
          </p:cNvPr>
          <p:cNvSpPr/>
          <p:nvPr/>
        </p:nvSpPr>
        <p:spPr>
          <a:xfrm>
            <a:off x="1282165" y="3663279"/>
            <a:ext cx="1101362" cy="234668"/>
          </a:xfrm>
          <a:prstGeom prst="rect">
            <a:avLst/>
          </a:prstGeom>
          <a:solidFill>
            <a:schemeClr val="accent1">
              <a:lumMod val="60000"/>
              <a:lumOff val="4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69C8AA71-2E0B-38AC-FB77-7C66DC89264C}"/>
              </a:ext>
            </a:extLst>
          </p:cNvPr>
          <p:cNvSpPr/>
          <p:nvPr/>
        </p:nvSpPr>
        <p:spPr>
          <a:xfrm>
            <a:off x="1282165" y="4051696"/>
            <a:ext cx="1101362" cy="234668"/>
          </a:xfrm>
          <a:prstGeom prst="rect">
            <a:avLst/>
          </a:prstGeom>
          <a:solidFill>
            <a:srgbClr val="C00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D39208F0-FC80-1BC4-685A-626FA9C6B83F}"/>
              </a:ext>
            </a:extLst>
          </p:cNvPr>
          <p:cNvSpPr/>
          <p:nvPr/>
        </p:nvSpPr>
        <p:spPr>
          <a:xfrm>
            <a:off x="1282165" y="4423930"/>
            <a:ext cx="1101362" cy="234668"/>
          </a:xfrm>
          <a:prstGeom prst="rect">
            <a:avLst/>
          </a:prstGeom>
          <a:solidFill>
            <a:srgbClr val="FFC00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9AC1D3DE-52CF-E590-0A69-5E81150230CA}"/>
              </a:ext>
            </a:extLst>
          </p:cNvPr>
          <p:cNvSpPr/>
          <p:nvPr/>
        </p:nvSpPr>
        <p:spPr>
          <a:xfrm>
            <a:off x="1282165" y="4796163"/>
            <a:ext cx="1101362" cy="234668"/>
          </a:xfrm>
          <a:prstGeom prst="rect">
            <a:avLst/>
          </a:prstGeom>
          <a:solidFill>
            <a:schemeClr val="accent1">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4DD41C2B-E1EB-4C7F-0989-410BA5CD248C}"/>
              </a:ext>
            </a:extLst>
          </p:cNvPr>
          <p:cNvSpPr/>
          <p:nvPr/>
        </p:nvSpPr>
        <p:spPr>
          <a:xfrm>
            <a:off x="1282165" y="5168397"/>
            <a:ext cx="1101362" cy="234668"/>
          </a:xfrm>
          <a:prstGeom prst="rect">
            <a:avLst/>
          </a:prstGeom>
          <a:solidFill>
            <a:schemeClr val="accent3">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72FF4DED-B677-C198-6888-1DC201C89443}"/>
              </a:ext>
            </a:extLst>
          </p:cNvPr>
          <p:cNvSpPr/>
          <p:nvPr/>
        </p:nvSpPr>
        <p:spPr>
          <a:xfrm>
            <a:off x="1282165" y="5540631"/>
            <a:ext cx="1101362" cy="234668"/>
          </a:xfrm>
          <a:prstGeom prst="rect">
            <a:avLst/>
          </a:prstGeom>
          <a:solidFill>
            <a:schemeClr val="accent2">
              <a:lumMod val="5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8333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arketing-Project-Timeline-Template_PowerPoint" id="{D5A7A9EB-1E13-EC49-B75A-12BC8E8112C7}" vid="{D86D0AD0-57C9-A64E-9DB0-F0704C3A10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816</TotalTime>
  <Words>807</Words>
  <Application>Microsoft Macintosh PowerPoint</Application>
  <PresentationFormat>Widescreen</PresentationFormat>
  <Paragraphs>486</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Blosel</dc:creator>
  <cp:lastModifiedBy>Brittany Johnston</cp:lastModifiedBy>
  <cp:revision>12</cp:revision>
  <dcterms:created xsi:type="dcterms:W3CDTF">2022-04-30T04:53:58Z</dcterms:created>
  <dcterms:modified xsi:type="dcterms:W3CDTF">2025-04-22T19:11:12Z</dcterms:modified>
</cp:coreProperties>
</file>