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2" r:id="rId2"/>
    <p:sldId id="386" r:id="rId3"/>
    <p:sldId id="387" r:id="rId4"/>
    <p:sldId id="388" r:id="rId5"/>
    <p:sldId id="389" r:id="rId6"/>
    <p:sldId id="390" r:id="rId7"/>
    <p:sldId id="391"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CE"/>
    <a:srgbClr val="F2F2F2"/>
    <a:srgbClr val="578EA9"/>
    <a:srgbClr val="C3BA05"/>
    <a:srgbClr val="F9EBF7"/>
    <a:srgbClr val="5F2078"/>
    <a:srgbClr val="E8DD06"/>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B334F-3FEF-4742-8931-1923FF2A7E8F}" v="9" dt="2025-04-17T20:21:17.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1" autoAdjust="0"/>
    <p:restoredTop sz="94660"/>
  </p:normalViewPr>
  <p:slideViewPr>
    <p:cSldViewPr snapToGrid="0">
      <p:cViewPr varScale="1">
        <p:scale>
          <a:sx n="102" d="100"/>
          <a:sy n="102" d="100"/>
        </p:scale>
        <p:origin x="112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42B334F-3FEF-4742-8931-1923FF2A7E8F}"/>
    <pc:docChg chg="undo custSel addSld delSld modSld sldOrd">
      <pc:chgData name="Bess Dunlevy" userId="dd4b9a8537dbe9d0" providerId="LiveId" clId="{942B334F-3FEF-4742-8931-1923FF2A7E8F}" dt="2025-04-17T20:21:23.149" v="100" actId="47"/>
      <pc:docMkLst>
        <pc:docMk/>
      </pc:docMkLst>
      <pc:sldChg chg="addSp delSp modSp mod">
        <pc:chgData name="Bess Dunlevy" userId="dd4b9a8537dbe9d0" providerId="LiveId" clId="{942B334F-3FEF-4742-8931-1923FF2A7E8F}" dt="2025-04-17T20:15:58.960" v="42" actId="20577"/>
        <pc:sldMkLst>
          <pc:docMk/>
          <pc:sldMk cId="1508588292" sldId="342"/>
        </pc:sldMkLst>
        <pc:spChg chg="mod">
          <ac:chgData name="Bess Dunlevy" userId="dd4b9a8537dbe9d0" providerId="LiveId" clId="{942B334F-3FEF-4742-8931-1923FF2A7E8F}" dt="2025-04-17T20:15:58.960" v="42" actId="20577"/>
          <ac:spMkLst>
            <pc:docMk/>
            <pc:sldMk cId="1508588292" sldId="342"/>
            <ac:spMk id="33" creationId="{143A449B-AAB7-994A-92CE-8F48E2CA7DF6}"/>
          </ac:spMkLst>
        </pc:spChg>
        <pc:graphicFrameChg chg="del">
          <ac:chgData name="Bess Dunlevy" userId="dd4b9a8537dbe9d0" providerId="LiveId" clId="{942B334F-3FEF-4742-8931-1923FF2A7E8F}" dt="2025-04-17T20:15:44.452" v="37" actId="478"/>
          <ac:graphicFrameMkLst>
            <pc:docMk/>
            <pc:sldMk cId="1508588292" sldId="342"/>
            <ac:graphicFrameMk id="7" creationId="{AAE12A0B-6034-B6AC-3667-8D2AB138362A}"/>
          </ac:graphicFrameMkLst>
        </pc:graphicFrameChg>
        <pc:picChg chg="del">
          <ac:chgData name="Bess Dunlevy" userId="dd4b9a8537dbe9d0" providerId="LiveId" clId="{942B334F-3FEF-4742-8931-1923FF2A7E8F}" dt="2025-04-17T20:13:27.678" v="34" actId="478"/>
          <ac:picMkLst>
            <pc:docMk/>
            <pc:sldMk cId="1508588292" sldId="342"/>
            <ac:picMk id="3" creationId="{10781824-C0B7-622E-1141-7A80902C2344}"/>
          </ac:picMkLst>
        </pc:picChg>
        <pc:picChg chg="add mod modCrop">
          <ac:chgData name="Bess Dunlevy" userId="dd4b9a8537dbe9d0" providerId="LiveId" clId="{942B334F-3FEF-4742-8931-1923FF2A7E8F}" dt="2025-04-17T20:15:56.919" v="41" actId="1076"/>
          <ac:picMkLst>
            <pc:docMk/>
            <pc:sldMk cId="1508588292" sldId="342"/>
            <ac:picMk id="4" creationId="{48D993E4-E176-83F6-222B-504C6D3051A6}"/>
          </ac:picMkLst>
        </pc:picChg>
        <pc:picChg chg="del mod">
          <ac:chgData name="Bess Dunlevy" userId="dd4b9a8537dbe9d0" providerId="LiveId" clId="{942B334F-3FEF-4742-8931-1923FF2A7E8F}" dt="2025-04-17T20:15:54.810" v="40" actId="478"/>
          <ac:picMkLst>
            <pc:docMk/>
            <pc:sldMk cId="1508588292" sldId="342"/>
            <ac:picMk id="10" creationId="{952169CA-CEA5-4905-06E8-58771EF2FB56}"/>
          </ac:picMkLst>
        </pc:picChg>
      </pc:sldChg>
      <pc:sldChg chg="del">
        <pc:chgData name="Bess Dunlevy" userId="dd4b9a8537dbe9d0" providerId="LiveId" clId="{942B334F-3FEF-4742-8931-1923FF2A7E8F}" dt="2025-04-17T20:21:23.149" v="100" actId="47"/>
        <pc:sldMkLst>
          <pc:docMk/>
          <pc:sldMk cId="1529990629" sldId="354"/>
        </pc:sldMkLst>
      </pc:sldChg>
      <pc:sldChg chg="del">
        <pc:chgData name="Bess Dunlevy" userId="dd4b9a8537dbe9d0" providerId="LiveId" clId="{942B334F-3FEF-4742-8931-1923FF2A7E8F}" dt="2025-04-17T20:16:04.330" v="43" actId="47"/>
        <pc:sldMkLst>
          <pc:docMk/>
          <pc:sldMk cId="45276128" sldId="377"/>
        </pc:sldMkLst>
      </pc:sldChg>
      <pc:sldChg chg="del">
        <pc:chgData name="Bess Dunlevy" userId="dd4b9a8537dbe9d0" providerId="LiveId" clId="{942B334F-3FEF-4742-8931-1923FF2A7E8F}" dt="2025-04-17T20:21:23.149" v="100" actId="47"/>
        <pc:sldMkLst>
          <pc:docMk/>
          <pc:sldMk cId="2584827537" sldId="378"/>
        </pc:sldMkLst>
      </pc:sldChg>
      <pc:sldChg chg="del">
        <pc:chgData name="Bess Dunlevy" userId="dd4b9a8537dbe9d0" providerId="LiveId" clId="{942B334F-3FEF-4742-8931-1923FF2A7E8F}" dt="2025-04-17T20:21:23.149" v="100" actId="47"/>
        <pc:sldMkLst>
          <pc:docMk/>
          <pc:sldMk cId="2731711225" sldId="379"/>
        </pc:sldMkLst>
      </pc:sldChg>
      <pc:sldChg chg="del">
        <pc:chgData name="Bess Dunlevy" userId="dd4b9a8537dbe9d0" providerId="LiveId" clId="{942B334F-3FEF-4742-8931-1923FF2A7E8F}" dt="2025-04-17T20:21:23.149" v="100" actId="47"/>
        <pc:sldMkLst>
          <pc:docMk/>
          <pc:sldMk cId="1884894327" sldId="380"/>
        </pc:sldMkLst>
      </pc:sldChg>
      <pc:sldChg chg="del">
        <pc:chgData name="Bess Dunlevy" userId="dd4b9a8537dbe9d0" providerId="LiveId" clId="{942B334F-3FEF-4742-8931-1923FF2A7E8F}" dt="2025-04-17T20:21:23.149" v="100" actId="47"/>
        <pc:sldMkLst>
          <pc:docMk/>
          <pc:sldMk cId="1901333484" sldId="381"/>
        </pc:sldMkLst>
      </pc:sldChg>
      <pc:sldChg chg="addSp modSp del">
        <pc:chgData name="Bess Dunlevy" userId="dd4b9a8537dbe9d0" providerId="LiveId" clId="{942B334F-3FEF-4742-8931-1923FF2A7E8F}" dt="2025-04-17T20:21:23.149" v="100" actId="47"/>
        <pc:sldMkLst>
          <pc:docMk/>
          <pc:sldMk cId="870771787" sldId="382"/>
        </pc:sldMkLst>
        <pc:spChg chg="add mod">
          <ac:chgData name="Bess Dunlevy" userId="dd4b9a8537dbe9d0" providerId="LiveId" clId="{942B334F-3FEF-4742-8931-1923FF2A7E8F}" dt="2025-04-17T20:21:12.634" v="98"/>
          <ac:spMkLst>
            <pc:docMk/>
            <pc:sldMk cId="870771787" sldId="382"/>
            <ac:spMk id="2" creationId="{3D31DCA0-32CB-3B04-E521-2D8524D31BB4}"/>
          </ac:spMkLst>
        </pc:spChg>
      </pc:sldChg>
      <pc:sldChg chg="del">
        <pc:chgData name="Bess Dunlevy" userId="dd4b9a8537dbe9d0" providerId="LiveId" clId="{942B334F-3FEF-4742-8931-1923FF2A7E8F}" dt="2025-04-17T20:21:23.149" v="100" actId="47"/>
        <pc:sldMkLst>
          <pc:docMk/>
          <pc:sldMk cId="2438732242" sldId="383"/>
        </pc:sldMkLst>
      </pc:sldChg>
      <pc:sldChg chg="del">
        <pc:chgData name="Bess Dunlevy" userId="dd4b9a8537dbe9d0" providerId="LiveId" clId="{942B334F-3FEF-4742-8931-1923FF2A7E8F}" dt="2025-04-17T20:21:23.149" v="100" actId="47"/>
        <pc:sldMkLst>
          <pc:docMk/>
          <pc:sldMk cId="813970312" sldId="384"/>
        </pc:sldMkLst>
      </pc:sldChg>
      <pc:sldChg chg="del">
        <pc:chgData name="Bess Dunlevy" userId="dd4b9a8537dbe9d0" providerId="LiveId" clId="{942B334F-3FEF-4742-8931-1923FF2A7E8F}" dt="2025-04-17T20:21:23.149" v="100" actId="47"/>
        <pc:sldMkLst>
          <pc:docMk/>
          <pc:sldMk cId="1002103321" sldId="385"/>
        </pc:sldMkLst>
      </pc:sldChg>
      <pc:sldChg chg="add del">
        <pc:chgData name="Bess Dunlevy" userId="dd4b9a8537dbe9d0" providerId="LiveId" clId="{942B334F-3FEF-4742-8931-1923FF2A7E8F}" dt="2025-04-17T20:16:17.087" v="45" actId="2890"/>
        <pc:sldMkLst>
          <pc:docMk/>
          <pc:sldMk cId="2949063420" sldId="386"/>
        </pc:sldMkLst>
      </pc:sldChg>
      <pc:sldChg chg="addSp modSp new mod ord">
        <pc:chgData name="Bess Dunlevy" userId="dd4b9a8537dbe9d0" providerId="LiveId" clId="{942B334F-3FEF-4742-8931-1923FF2A7E8F}" dt="2025-04-17T20:20:14.319" v="89" actId="207"/>
        <pc:sldMkLst>
          <pc:docMk/>
          <pc:sldMk cId="4047277563" sldId="386"/>
        </pc:sldMkLst>
        <pc:graphicFrameChg chg="add mod modGraphic">
          <ac:chgData name="Bess Dunlevy" userId="dd4b9a8537dbe9d0" providerId="LiveId" clId="{942B334F-3FEF-4742-8931-1923FF2A7E8F}" dt="2025-04-17T20:20:14.319" v="89" actId="207"/>
          <ac:graphicFrameMkLst>
            <pc:docMk/>
            <pc:sldMk cId="4047277563" sldId="386"/>
            <ac:graphicFrameMk id="2" creationId="{50703B88-A3B7-675E-74E9-C5E75DA8022B}"/>
          </ac:graphicFrameMkLst>
        </pc:graphicFrameChg>
      </pc:sldChg>
      <pc:sldChg chg="modSp add mod">
        <pc:chgData name="Bess Dunlevy" userId="dd4b9a8537dbe9d0" providerId="LiveId" clId="{942B334F-3FEF-4742-8931-1923FF2A7E8F}" dt="2025-04-17T20:20:23.482" v="90" actId="207"/>
        <pc:sldMkLst>
          <pc:docMk/>
          <pc:sldMk cId="4093464516" sldId="387"/>
        </pc:sldMkLst>
        <pc:graphicFrameChg chg="mod modGraphic">
          <ac:chgData name="Bess Dunlevy" userId="dd4b9a8537dbe9d0" providerId="LiveId" clId="{942B334F-3FEF-4742-8931-1923FF2A7E8F}" dt="2025-04-17T20:20:23.482" v="90" actId="207"/>
          <ac:graphicFrameMkLst>
            <pc:docMk/>
            <pc:sldMk cId="4093464516" sldId="387"/>
            <ac:graphicFrameMk id="2" creationId="{193EA91D-1362-A663-600F-25E23504645A}"/>
          </ac:graphicFrameMkLst>
        </pc:graphicFrameChg>
      </pc:sldChg>
      <pc:sldChg chg="modSp add mod">
        <pc:chgData name="Bess Dunlevy" userId="dd4b9a8537dbe9d0" providerId="LiveId" clId="{942B334F-3FEF-4742-8931-1923FF2A7E8F}" dt="2025-04-17T20:20:39.930" v="92" actId="207"/>
        <pc:sldMkLst>
          <pc:docMk/>
          <pc:sldMk cId="1397174271" sldId="388"/>
        </pc:sldMkLst>
        <pc:graphicFrameChg chg="mod modGraphic">
          <ac:chgData name="Bess Dunlevy" userId="dd4b9a8537dbe9d0" providerId="LiveId" clId="{942B334F-3FEF-4742-8931-1923FF2A7E8F}" dt="2025-04-17T20:20:39.930" v="92" actId="207"/>
          <ac:graphicFrameMkLst>
            <pc:docMk/>
            <pc:sldMk cId="1397174271" sldId="388"/>
            <ac:graphicFrameMk id="2" creationId="{532593D7-78AD-CDA4-9AFC-20BE50DB05EF}"/>
          </ac:graphicFrameMkLst>
        </pc:graphicFrameChg>
      </pc:sldChg>
      <pc:sldChg chg="modSp add mod">
        <pc:chgData name="Bess Dunlevy" userId="dd4b9a8537dbe9d0" providerId="LiveId" clId="{942B334F-3FEF-4742-8931-1923FF2A7E8F}" dt="2025-04-17T20:20:49.434" v="94" actId="207"/>
        <pc:sldMkLst>
          <pc:docMk/>
          <pc:sldMk cId="1437375885" sldId="389"/>
        </pc:sldMkLst>
        <pc:graphicFrameChg chg="mod modGraphic">
          <ac:chgData name="Bess Dunlevy" userId="dd4b9a8537dbe9d0" providerId="LiveId" clId="{942B334F-3FEF-4742-8931-1923FF2A7E8F}" dt="2025-04-17T20:20:49.434" v="94" actId="207"/>
          <ac:graphicFrameMkLst>
            <pc:docMk/>
            <pc:sldMk cId="1437375885" sldId="389"/>
            <ac:graphicFrameMk id="2" creationId="{4DA83061-C7B3-B75F-3064-0D3F86B8B0CB}"/>
          </ac:graphicFrameMkLst>
        </pc:graphicFrameChg>
      </pc:sldChg>
      <pc:sldChg chg="modSp add mod">
        <pc:chgData name="Bess Dunlevy" userId="dd4b9a8537dbe9d0" providerId="LiveId" clId="{942B334F-3FEF-4742-8931-1923FF2A7E8F}" dt="2025-04-17T20:20:56.739" v="96" actId="207"/>
        <pc:sldMkLst>
          <pc:docMk/>
          <pc:sldMk cId="2032881625" sldId="390"/>
        </pc:sldMkLst>
        <pc:graphicFrameChg chg="mod modGraphic">
          <ac:chgData name="Bess Dunlevy" userId="dd4b9a8537dbe9d0" providerId="LiveId" clId="{942B334F-3FEF-4742-8931-1923FF2A7E8F}" dt="2025-04-17T20:20:56.739" v="96" actId="207"/>
          <ac:graphicFrameMkLst>
            <pc:docMk/>
            <pc:sldMk cId="2032881625" sldId="390"/>
            <ac:graphicFrameMk id="2" creationId="{F857D218-26DD-1EDD-A93C-FD48C4370BE9}"/>
          </ac:graphicFrameMkLst>
        </pc:graphicFrameChg>
      </pc:sldChg>
      <pc:sldChg chg="addSp modSp add mod">
        <pc:chgData name="Bess Dunlevy" userId="dd4b9a8537dbe9d0" providerId="LiveId" clId="{942B334F-3FEF-4742-8931-1923FF2A7E8F}" dt="2025-04-17T20:21:17.600" v="99"/>
        <pc:sldMkLst>
          <pc:docMk/>
          <pc:sldMk cId="4116150844" sldId="391"/>
        </pc:sldMkLst>
        <pc:spChg chg="add mod">
          <ac:chgData name="Bess Dunlevy" userId="dd4b9a8537dbe9d0" providerId="LiveId" clId="{942B334F-3FEF-4742-8931-1923FF2A7E8F}" dt="2025-04-17T20:21:17.600" v="99"/>
          <ac:spMkLst>
            <pc:docMk/>
            <pc:sldMk cId="4116150844" sldId="391"/>
            <ac:spMk id="3" creationId="{0C1CA4AE-0918-E57A-9450-0CFF89373EE7}"/>
          </ac:spMkLst>
        </pc:spChg>
        <pc:graphicFrameChg chg="mod modGraphic">
          <ac:chgData name="Bess Dunlevy" userId="dd4b9a8537dbe9d0" providerId="LiveId" clId="{942B334F-3FEF-4742-8931-1923FF2A7E8F}" dt="2025-04-17T20:21:01.923" v="97" actId="207"/>
          <ac:graphicFrameMkLst>
            <pc:docMk/>
            <pc:sldMk cId="4116150844" sldId="391"/>
            <ac:graphicFrameMk id="2" creationId="{2D6C3E7E-8E02-4CA3-A474-0F6BDFBA09B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4/17/2025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4/17/2025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4/17/2025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Onboarding Checklist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for Managers</a:t>
            </a:r>
          </a:p>
        </p:txBody>
      </p:sp>
      <p:pic>
        <p:nvPicPr>
          <p:cNvPr id="4" name="Picture 3" descr="Close up of checklist">
            <a:extLst>
              <a:ext uri="{FF2B5EF4-FFF2-40B4-BE49-F238E27FC236}">
                <a16:creationId xmlns:a16="http://schemas.microsoft.com/office/drawing/2014/main" id="{48D993E4-E176-83F6-222B-504C6D3051A6}"/>
              </a:ext>
            </a:extLst>
          </p:cNvPr>
          <p:cNvPicPr>
            <a:picLocks noChangeAspect="1"/>
          </p:cNvPicPr>
          <p:nvPr/>
        </p:nvPicPr>
        <p:blipFill>
          <a:blip r:embed="rId2">
            <a:extLst>
              <a:ext uri="{28A0092B-C50C-407E-A947-70E740481C1C}">
                <a14:useLocalDpi xmlns:a14="http://schemas.microsoft.com/office/drawing/2010/main" val="0"/>
              </a:ext>
            </a:extLst>
          </a:blip>
          <a:srcRect l="29297" r="9259"/>
          <a:stretch/>
        </p:blipFill>
        <p:spPr>
          <a:xfrm>
            <a:off x="5965320" y="0"/>
            <a:ext cx="6320659" cy="6858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703B88-A3B7-675E-74E9-C5E75DA8022B}"/>
              </a:ext>
            </a:extLst>
          </p:cNvPr>
          <p:cNvGraphicFramePr>
            <a:graphicFrameLocks noGrp="1"/>
          </p:cNvGraphicFramePr>
          <p:nvPr>
            <p:extLst>
              <p:ext uri="{D42A27DB-BD31-4B8C-83A1-F6EECF244321}">
                <p14:modId xmlns:p14="http://schemas.microsoft.com/office/powerpoint/2010/main" val="2255856062"/>
              </p:ext>
            </p:extLst>
          </p:nvPr>
        </p:nvGraphicFramePr>
        <p:xfrm>
          <a:off x="165099" y="187004"/>
          <a:ext cx="11861801" cy="6407791"/>
        </p:xfrm>
        <a:graphic>
          <a:graphicData uri="http://schemas.openxmlformats.org/drawingml/2006/table">
            <a:tbl>
              <a:tblPr/>
              <a:tblGrid>
                <a:gridCol w="5783316">
                  <a:extLst>
                    <a:ext uri="{9D8B030D-6E8A-4147-A177-3AD203B41FA5}">
                      <a16:colId xmlns:a16="http://schemas.microsoft.com/office/drawing/2014/main" val="3974929948"/>
                    </a:ext>
                  </a:extLst>
                </a:gridCol>
                <a:gridCol w="862995">
                  <a:extLst>
                    <a:ext uri="{9D8B030D-6E8A-4147-A177-3AD203B41FA5}">
                      <a16:colId xmlns:a16="http://schemas.microsoft.com/office/drawing/2014/main" val="1374346745"/>
                    </a:ext>
                  </a:extLst>
                </a:gridCol>
                <a:gridCol w="862995">
                  <a:extLst>
                    <a:ext uri="{9D8B030D-6E8A-4147-A177-3AD203B41FA5}">
                      <a16:colId xmlns:a16="http://schemas.microsoft.com/office/drawing/2014/main" val="4054109451"/>
                    </a:ext>
                  </a:extLst>
                </a:gridCol>
                <a:gridCol w="1831049">
                  <a:extLst>
                    <a:ext uri="{9D8B030D-6E8A-4147-A177-3AD203B41FA5}">
                      <a16:colId xmlns:a16="http://schemas.microsoft.com/office/drawing/2014/main" val="2388911965"/>
                    </a:ext>
                  </a:extLst>
                </a:gridCol>
                <a:gridCol w="2521446">
                  <a:extLst>
                    <a:ext uri="{9D8B030D-6E8A-4147-A177-3AD203B41FA5}">
                      <a16:colId xmlns:a16="http://schemas.microsoft.com/office/drawing/2014/main" val="3313925809"/>
                    </a:ext>
                  </a:extLst>
                </a:gridCol>
              </a:tblGrid>
              <a:tr h="486438">
                <a:tc>
                  <a:txBody>
                    <a:bodyPr/>
                    <a:lstStyle/>
                    <a:p>
                      <a:pPr algn="l" fontAlgn="ctr"/>
                      <a:r>
                        <a:rPr lang="en-US" sz="1400" b="1" i="0" u="none" strike="noStrike" dirty="0">
                          <a:solidFill>
                            <a:srgbClr val="FFFFFF"/>
                          </a:solidFill>
                          <a:effectLst/>
                          <a:latin typeface="Century Gothic" panose="020B0502020202020204" pitchFamily="34" charset="0"/>
                        </a:rPr>
                        <a:t>Checklist Categories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Need?</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Status</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dirty="0">
                          <a:solidFill>
                            <a:srgbClr val="FFFFFF"/>
                          </a:solidFill>
                          <a:effectLst/>
                          <a:latin typeface="Century Gothic" panose="020B0502020202020204" pitchFamily="34" charset="0"/>
                        </a:rPr>
                        <a:t>Process Monitor / Mentor </a:t>
                      </a:r>
                      <a:br>
                        <a:rPr lang="en-US" sz="1400" b="1" i="0" u="none" strike="noStrike" dirty="0">
                          <a:solidFill>
                            <a:srgbClr val="FFFFFF"/>
                          </a:solidFill>
                          <a:effectLst/>
                          <a:latin typeface="Century Gothic" panose="020B0502020202020204" pitchFamily="34" charset="0"/>
                        </a:rPr>
                      </a:br>
                      <a:r>
                        <a:rPr lang="en-US" sz="900" b="1" i="0" u="none" strike="noStrike" dirty="0">
                          <a:solidFill>
                            <a:srgbClr val="FFFFFF"/>
                          </a:solidFill>
                          <a:effectLst/>
                          <a:latin typeface="Century Gothic" panose="020B0502020202020204" pitchFamily="34" charset="0"/>
                        </a:rPr>
                        <a:t>(If Applicable)</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a:solidFill>
                            <a:srgbClr val="FFFFFF"/>
                          </a:solidFill>
                          <a:effectLst/>
                          <a:latin typeface="Century Gothic" panose="020B0502020202020204" pitchFamily="34" charset="0"/>
                        </a:rPr>
                        <a:t>Notes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extLst>
                  <a:ext uri="{0D108BD9-81ED-4DB2-BD59-A6C34878D82A}">
                    <a16:rowId xmlns:a16="http://schemas.microsoft.com/office/drawing/2014/main" val="689556214"/>
                  </a:ext>
                </a:extLst>
              </a:tr>
              <a:tr h="486438">
                <a:tc gridSpan="5">
                  <a:txBody>
                    <a:bodyPr/>
                    <a:lstStyle/>
                    <a:p>
                      <a:pPr algn="l" fontAlgn="ctr"/>
                      <a:r>
                        <a:rPr lang="en-US" sz="1400" b="0" i="0" u="none" strike="noStrike">
                          <a:solidFill>
                            <a:srgbClr val="FFFFFF"/>
                          </a:solidFill>
                          <a:effectLst/>
                          <a:latin typeface="Century Gothic" panose="020B0502020202020204" pitchFamily="34" charset="0"/>
                        </a:rPr>
                        <a:t>Before Start</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2925420"/>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Confirm the start date, work location (remote/hybrid/in-office), and contact person.</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F2D0"/>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23995559"/>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Send a welcome email and introduction to the team.</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36234571"/>
                  </a:ext>
                </a:extLst>
              </a:tr>
              <a:tr h="486438">
                <a:tc>
                  <a:txBody>
                    <a:bodyPr/>
                    <a:lstStyle/>
                    <a:p>
                      <a:pPr algn="l" fontAlgn="ctr"/>
                      <a:r>
                        <a:rPr lang="en-US" sz="1200" b="0" i="0" u="none" strike="noStrike">
                          <a:solidFill>
                            <a:srgbClr val="000000"/>
                          </a:solidFill>
                          <a:effectLst/>
                          <a:latin typeface="Century Gothic" panose="020B0502020202020204" pitchFamily="34" charset="0"/>
                        </a:rPr>
                        <a:t>Assign an onboarding buddy or mentor.</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Hold</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CEE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21736495"/>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Schedule first-week meetings and training sessions.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Alert</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BE2D5"/>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36038822"/>
                  </a:ext>
                </a:extLst>
              </a:tr>
              <a:tr h="486438">
                <a:tc>
                  <a:txBody>
                    <a:bodyPr/>
                    <a:lstStyle/>
                    <a:p>
                      <a:pPr algn="l" fontAlgn="ctr"/>
                      <a:r>
                        <a:rPr lang="en-US" sz="1200" b="0" i="0" u="none" strike="noStrike">
                          <a:solidFill>
                            <a:srgbClr val="000000"/>
                          </a:solidFill>
                          <a:effectLst/>
                          <a:latin typeface="Century Gothic" panose="020B0502020202020204" pitchFamily="34" charset="0"/>
                        </a:rPr>
                        <a:t>Provide access to key software, platforms, and tools.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Not Applicable</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24398895"/>
                  </a:ext>
                </a:extLst>
              </a:tr>
              <a:tr h="486438">
                <a:tc>
                  <a:txBody>
                    <a:bodyPr/>
                    <a:lstStyle/>
                    <a:p>
                      <a:pPr algn="l" fontAlgn="ctr"/>
                      <a:r>
                        <a:rPr lang="en-US" sz="1200" b="0" i="0" u="none" strike="noStrike">
                          <a:solidFill>
                            <a:srgbClr val="000000"/>
                          </a:solidFill>
                          <a:effectLst/>
                          <a:latin typeface="Century Gothic" panose="020B0502020202020204" pitchFamily="34" charset="0"/>
                        </a:rPr>
                        <a:t>Confirm workspace setup (office desk or remote equipment delivery).</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91338011"/>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Discuss relocation support (if applicable).</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2723736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0031065"/>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321679"/>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6059103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6655" marR="6655" marT="665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21333634"/>
                  </a:ext>
                </a:extLst>
              </a:tr>
            </a:tbl>
          </a:graphicData>
        </a:graphic>
      </p:graphicFrame>
    </p:spTree>
    <p:extLst>
      <p:ext uri="{BB962C8B-B14F-4D97-AF65-F5344CB8AC3E}">
        <p14:creationId xmlns:p14="http://schemas.microsoft.com/office/powerpoint/2010/main" val="40472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62973-4D3F-0371-FA90-FC24C78CC89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3EA91D-1362-A663-600F-25E23504645A}"/>
              </a:ext>
            </a:extLst>
          </p:cNvPr>
          <p:cNvGraphicFramePr>
            <a:graphicFrameLocks noGrp="1"/>
          </p:cNvGraphicFramePr>
          <p:nvPr>
            <p:extLst>
              <p:ext uri="{D42A27DB-BD31-4B8C-83A1-F6EECF244321}">
                <p14:modId xmlns:p14="http://schemas.microsoft.com/office/powerpoint/2010/main" val="89365025"/>
              </p:ext>
            </p:extLst>
          </p:nvPr>
        </p:nvGraphicFramePr>
        <p:xfrm>
          <a:off x="165099" y="187004"/>
          <a:ext cx="11861801" cy="6407791"/>
        </p:xfrm>
        <a:graphic>
          <a:graphicData uri="http://schemas.openxmlformats.org/drawingml/2006/table">
            <a:tbl>
              <a:tblPr/>
              <a:tblGrid>
                <a:gridCol w="5783316">
                  <a:extLst>
                    <a:ext uri="{9D8B030D-6E8A-4147-A177-3AD203B41FA5}">
                      <a16:colId xmlns:a16="http://schemas.microsoft.com/office/drawing/2014/main" val="3974929948"/>
                    </a:ext>
                  </a:extLst>
                </a:gridCol>
                <a:gridCol w="862995">
                  <a:extLst>
                    <a:ext uri="{9D8B030D-6E8A-4147-A177-3AD203B41FA5}">
                      <a16:colId xmlns:a16="http://schemas.microsoft.com/office/drawing/2014/main" val="1374346745"/>
                    </a:ext>
                  </a:extLst>
                </a:gridCol>
                <a:gridCol w="862995">
                  <a:extLst>
                    <a:ext uri="{9D8B030D-6E8A-4147-A177-3AD203B41FA5}">
                      <a16:colId xmlns:a16="http://schemas.microsoft.com/office/drawing/2014/main" val="4054109451"/>
                    </a:ext>
                  </a:extLst>
                </a:gridCol>
                <a:gridCol w="1831049">
                  <a:extLst>
                    <a:ext uri="{9D8B030D-6E8A-4147-A177-3AD203B41FA5}">
                      <a16:colId xmlns:a16="http://schemas.microsoft.com/office/drawing/2014/main" val="2388911965"/>
                    </a:ext>
                  </a:extLst>
                </a:gridCol>
                <a:gridCol w="2521446">
                  <a:extLst>
                    <a:ext uri="{9D8B030D-6E8A-4147-A177-3AD203B41FA5}">
                      <a16:colId xmlns:a16="http://schemas.microsoft.com/office/drawing/2014/main" val="3313925809"/>
                    </a:ext>
                  </a:extLst>
                </a:gridCol>
              </a:tblGrid>
              <a:tr h="486438">
                <a:tc>
                  <a:txBody>
                    <a:bodyPr/>
                    <a:lstStyle/>
                    <a:p>
                      <a:pPr algn="l" fontAlgn="ctr"/>
                      <a:r>
                        <a:rPr lang="en-US" sz="1400" b="1" i="0" u="none" strike="noStrike" dirty="0">
                          <a:solidFill>
                            <a:srgbClr val="FFFFFF"/>
                          </a:solidFill>
                          <a:effectLst/>
                          <a:latin typeface="Century Gothic" panose="020B0502020202020204" pitchFamily="34" charset="0"/>
                        </a:rPr>
                        <a:t>Checklist Categories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Need?</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Status</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dirty="0">
                          <a:solidFill>
                            <a:srgbClr val="FFFFFF"/>
                          </a:solidFill>
                          <a:effectLst/>
                          <a:latin typeface="Century Gothic" panose="020B0502020202020204" pitchFamily="34" charset="0"/>
                        </a:rPr>
                        <a:t>Process Monitor / Mentor </a:t>
                      </a:r>
                      <a:br>
                        <a:rPr lang="en-US" sz="1400" b="1" i="0" u="none" strike="noStrike" dirty="0">
                          <a:solidFill>
                            <a:srgbClr val="FFFFFF"/>
                          </a:solidFill>
                          <a:effectLst/>
                          <a:latin typeface="Century Gothic" panose="020B0502020202020204" pitchFamily="34" charset="0"/>
                        </a:rPr>
                      </a:br>
                      <a:r>
                        <a:rPr lang="en-US" sz="900" b="1" i="0" u="none" strike="noStrike" dirty="0">
                          <a:solidFill>
                            <a:srgbClr val="FFFFFF"/>
                          </a:solidFill>
                          <a:effectLst/>
                          <a:latin typeface="Century Gothic" panose="020B0502020202020204" pitchFamily="34" charset="0"/>
                        </a:rPr>
                        <a:t>(If Applicable)</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a:solidFill>
                            <a:srgbClr val="FFFFFF"/>
                          </a:solidFill>
                          <a:effectLst/>
                          <a:latin typeface="Century Gothic" panose="020B0502020202020204" pitchFamily="34" charset="0"/>
                        </a:rPr>
                        <a:t>Notes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extLst>
                  <a:ext uri="{0D108BD9-81ED-4DB2-BD59-A6C34878D82A}">
                    <a16:rowId xmlns:a16="http://schemas.microsoft.com/office/drawing/2014/main" val="689556214"/>
                  </a:ext>
                </a:extLst>
              </a:tr>
              <a:tr h="486438">
                <a:tc gridSpan="5">
                  <a:txBody>
                    <a:bodyPr/>
                    <a:lstStyle/>
                    <a:p>
                      <a:pPr algn="l" fontAlgn="ctr"/>
                      <a:r>
                        <a:rPr lang="en-US" sz="1400" b="0" i="0" u="none" strike="noStrike" dirty="0">
                          <a:solidFill>
                            <a:srgbClr val="FFFFFF"/>
                          </a:solidFill>
                          <a:effectLst/>
                          <a:latin typeface="Century Gothic" panose="020B0502020202020204" pitchFamily="34" charset="0"/>
                        </a:rPr>
                        <a:t>First Day</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2925420"/>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Personally welcome new hire (in-person or virtual)</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F2D0"/>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23995559"/>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Share the company's mission, values, and culture</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36234571"/>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Introduce team members and key stakeholders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21736495"/>
                  </a:ext>
                </a:extLst>
              </a:tr>
              <a:tr h="486438">
                <a:tc>
                  <a:txBody>
                    <a:bodyPr/>
                    <a:lstStyle/>
                    <a:p>
                      <a:pPr algn="l" fontAlgn="ctr"/>
                      <a:r>
                        <a:rPr lang="en-US" sz="1200" b="0" i="0" u="none" strike="noStrike">
                          <a:solidFill>
                            <a:srgbClr val="000000"/>
                          </a:solidFill>
                          <a:effectLst/>
                          <a:latin typeface="Century Gothic" panose="020B0502020202020204" pitchFamily="34" charset="0"/>
                        </a:rPr>
                        <a:t>Review job role, expectations, and success metrics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Hold</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5">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36038822"/>
                  </a:ext>
                </a:extLst>
              </a:tr>
              <a:tr h="486438">
                <a:tc>
                  <a:txBody>
                    <a:bodyPr/>
                    <a:lstStyle/>
                    <a:p>
                      <a:pPr algn="l" fontAlgn="ctr"/>
                      <a:r>
                        <a:rPr lang="en-US" sz="1200" b="0" i="0" u="none" strike="noStrike">
                          <a:solidFill>
                            <a:srgbClr val="000000"/>
                          </a:solidFill>
                          <a:effectLst/>
                          <a:latin typeface="Century Gothic" panose="020B0502020202020204" pitchFamily="34" charset="0"/>
                        </a:rPr>
                        <a:t>Ensure completion of HR and IT setup (accounts, security, payroll)</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Not Applicable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24398895"/>
                  </a:ext>
                </a:extLst>
              </a:tr>
              <a:tr h="486438">
                <a:tc>
                  <a:txBody>
                    <a:bodyPr/>
                    <a:lstStyle/>
                    <a:p>
                      <a:pPr algn="l" fontAlgn="ctr"/>
                      <a:r>
                        <a:rPr lang="en-US" sz="1200" b="0" i="0" u="none" strike="noStrike">
                          <a:solidFill>
                            <a:srgbClr val="000000"/>
                          </a:solidFill>
                          <a:effectLst/>
                          <a:latin typeface="Century Gothic" panose="020B0502020202020204" pitchFamily="34" charset="0"/>
                        </a:rPr>
                        <a:t>Discuss company policies and employee resources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Not Applicable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91338011"/>
                  </a:ext>
                </a:extLst>
              </a:tr>
              <a:tr h="486438">
                <a:tc>
                  <a:txBody>
                    <a:bodyPr/>
                    <a:lstStyle/>
                    <a:p>
                      <a:pPr algn="l" fontAlgn="ctr"/>
                      <a:r>
                        <a:rPr lang="en-US" sz="1200" b="0" i="0" u="none" strike="noStrike">
                          <a:solidFill>
                            <a:srgbClr val="000000"/>
                          </a:solidFill>
                          <a:effectLst/>
                          <a:latin typeface="Century Gothic" panose="020B0502020202020204" pitchFamily="34" charset="0"/>
                        </a:rPr>
                        <a:t>Schedule the first one-on-one meeting</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Not Applicable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2723736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0031065"/>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321679"/>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6059103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21333634"/>
                  </a:ext>
                </a:extLst>
              </a:tr>
            </a:tbl>
          </a:graphicData>
        </a:graphic>
      </p:graphicFrame>
    </p:spTree>
    <p:extLst>
      <p:ext uri="{BB962C8B-B14F-4D97-AF65-F5344CB8AC3E}">
        <p14:creationId xmlns:p14="http://schemas.microsoft.com/office/powerpoint/2010/main" val="409346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4DB0-81AD-111C-8C5B-354487467F7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2593D7-78AD-CDA4-9AFC-20BE50DB05EF}"/>
              </a:ext>
            </a:extLst>
          </p:cNvPr>
          <p:cNvGraphicFramePr>
            <a:graphicFrameLocks noGrp="1"/>
          </p:cNvGraphicFramePr>
          <p:nvPr>
            <p:extLst>
              <p:ext uri="{D42A27DB-BD31-4B8C-83A1-F6EECF244321}">
                <p14:modId xmlns:p14="http://schemas.microsoft.com/office/powerpoint/2010/main" val="2219682733"/>
              </p:ext>
            </p:extLst>
          </p:nvPr>
        </p:nvGraphicFramePr>
        <p:xfrm>
          <a:off x="165099" y="187004"/>
          <a:ext cx="11861801" cy="6407791"/>
        </p:xfrm>
        <a:graphic>
          <a:graphicData uri="http://schemas.openxmlformats.org/drawingml/2006/table">
            <a:tbl>
              <a:tblPr/>
              <a:tblGrid>
                <a:gridCol w="5783316">
                  <a:extLst>
                    <a:ext uri="{9D8B030D-6E8A-4147-A177-3AD203B41FA5}">
                      <a16:colId xmlns:a16="http://schemas.microsoft.com/office/drawing/2014/main" val="3974929948"/>
                    </a:ext>
                  </a:extLst>
                </a:gridCol>
                <a:gridCol w="862995">
                  <a:extLst>
                    <a:ext uri="{9D8B030D-6E8A-4147-A177-3AD203B41FA5}">
                      <a16:colId xmlns:a16="http://schemas.microsoft.com/office/drawing/2014/main" val="1374346745"/>
                    </a:ext>
                  </a:extLst>
                </a:gridCol>
                <a:gridCol w="862995">
                  <a:extLst>
                    <a:ext uri="{9D8B030D-6E8A-4147-A177-3AD203B41FA5}">
                      <a16:colId xmlns:a16="http://schemas.microsoft.com/office/drawing/2014/main" val="4054109451"/>
                    </a:ext>
                  </a:extLst>
                </a:gridCol>
                <a:gridCol w="1831049">
                  <a:extLst>
                    <a:ext uri="{9D8B030D-6E8A-4147-A177-3AD203B41FA5}">
                      <a16:colId xmlns:a16="http://schemas.microsoft.com/office/drawing/2014/main" val="2388911965"/>
                    </a:ext>
                  </a:extLst>
                </a:gridCol>
                <a:gridCol w="2521446">
                  <a:extLst>
                    <a:ext uri="{9D8B030D-6E8A-4147-A177-3AD203B41FA5}">
                      <a16:colId xmlns:a16="http://schemas.microsoft.com/office/drawing/2014/main" val="3313925809"/>
                    </a:ext>
                  </a:extLst>
                </a:gridCol>
              </a:tblGrid>
              <a:tr h="486438">
                <a:tc>
                  <a:txBody>
                    <a:bodyPr/>
                    <a:lstStyle/>
                    <a:p>
                      <a:pPr algn="l" fontAlgn="ctr"/>
                      <a:r>
                        <a:rPr lang="en-US" sz="1400" b="1" i="0" u="none" strike="noStrike" dirty="0">
                          <a:solidFill>
                            <a:srgbClr val="FFFFFF"/>
                          </a:solidFill>
                          <a:effectLst/>
                          <a:latin typeface="Century Gothic" panose="020B0502020202020204" pitchFamily="34" charset="0"/>
                        </a:rPr>
                        <a:t>Checklist Categories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Need?</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Status</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dirty="0">
                          <a:solidFill>
                            <a:srgbClr val="FFFFFF"/>
                          </a:solidFill>
                          <a:effectLst/>
                          <a:latin typeface="Century Gothic" panose="020B0502020202020204" pitchFamily="34" charset="0"/>
                        </a:rPr>
                        <a:t>Process Monitor / Mentor </a:t>
                      </a:r>
                      <a:br>
                        <a:rPr lang="en-US" sz="1400" b="1" i="0" u="none" strike="noStrike" dirty="0">
                          <a:solidFill>
                            <a:srgbClr val="FFFFFF"/>
                          </a:solidFill>
                          <a:effectLst/>
                          <a:latin typeface="Century Gothic" panose="020B0502020202020204" pitchFamily="34" charset="0"/>
                        </a:rPr>
                      </a:br>
                      <a:r>
                        <a:rPr lang="en-US" sz="900" b="1" i="0" u="none" strike="noStrike" dirty="0">
                          <a:solidFill>
                            <a:srgbClr val="FFFFFF"/>
                          </a:solidFill>
                          <a:effectLst/>
                          <a:latin typeface="Century Gothic" panose="020B0502020202020204" pitchFamily="34" charset="0"/>
                        </a:rPr>
                        <a:t>(If Applicable)</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a:solidFill>
                            <a:srgbClr val="FFFFFF"/>
                          </a:solidFill>
                          <a:effectLst/>
                          <a:latin typeface="Century Gothic" panose="020B0502020202020204" pitchFamily="34" charset="0"/>
                        </a:rPr>
                        <a:t>Notes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extLst>
                  <a:ext uri="{0D108BD9-81ED-4DB2-BD59-A6C34878D82A}">
                    <a16:rowId xmlns:a16="http://schemas.microsoft.com/office/drawing/2014/main" val="689556214"/>
                  </a:ext>
                </a:extLst>
              </a:tr>
              <a:tr h="486438">
                <a:tc gridSpan="5">
                  <a:txBody>
                    <a:bodyPr/>
                    <a:lstStyle/>
                    <a:p>
                      <a:pPr algn="l" fontAlgn="ctr"/>
                      <a:r>
                        <a:rPr lang="en-US" sz="1400" b="0" i="0" u="none" strike="noStrike" dirty="0">
                          <a:solidFill>
                            <a:srgbClr val="FFFFFF"/>
                          </a:solidFill>
                          <a:effectLst/>
                          <a:latin typeface="Century Gothic" panose="020B0502020202020204" pitchFamily="34" charset="0"/>
                        </a:rPr>
                        <a:t>First Week</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2925420"/>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Check progress and address any questions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23995559"/>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Review training schedule and learning resources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36234571"/>
                  </a:ext>
                </a:extLst>
              </a:tr>
              <a:tr h="486438">
                <a:tc>
                  <a:txBody>
                    <a:bodyPr/>
                    <a:lstStyle/>
                    <a:p>
                      <a:pPr algn="l" fontAlgn="ctr"/>
                      <a:r>
                        <a:rPr lang="en-US" sz="1200" b="0" i="0" u="none" strike="noStrike">
                          <a:solidFill>
                            <a:srgbClr val="000000"/>
                          </a:solidFill>
                          <a:effectLst/>
                          <a:latin typeface="Century Gothic" panose="020B0502020202020204" pitchFamily="34" charset="0"/>
                        </a:rPr>
                        <a:t>Discuss team workflows, communication norms, and collaboration tools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21736495"/>
                  </a:ext>
                </a:extLst>
              </a:tr>
              <a:tr h="486438">
                <a:tc>
                  <a:txBody>
                    <a:bodyPr/>
                    <a:lstStyle/>
                    <a:p>
                      <a:pPr algn="l" fontAlgn="ctr"/>
                      <a:r>
                        <a:rPr lang="en-US" sz="1200" b="0" i="0" u="none" strike="noStrike">
                          <a:solidFill>
                            <a:srgbClr val="000000"/>
                          </a:solidFill>
                          <a:effectLst/>
                          <a:latin typeface="Century Gothic" panose="020B0502020202020204" pitchFamily="34" charset="0"/>
                        </a:rPr>
                        <a:t>Assign first tasks or small projects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36038822"/>
                  </a:ext>
                </a:extLst>
              </a:tr>
              <a:tr h="486438">
                <a:tc>
                  <a:txBody>
                    <a:bodyPr/>
                    <a:lstStyle/>
                    <a:p>
                      <a:pPr algn="l" fontAlgn="ctr"/>
                      <a:r>
                        <a:rPr lang="en-US" sz="1200" b="0" i="0" u="none" strike="noStrike">
                          <a:solidFill>
                            <a:srgbClr val="000000"/>
                          </a:solidFill>
                          <a:effectLst/>
                          <a:latin typeface="Century Gothic" panose="020B0502020202020204" pitchFamily="34" charset="0"/>
                        </a:rPr>
                        <a:t>Encourage participation in team meetings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24398895"/>
                  </a:ext>
                </a:extLst>
              </a:tr>
              <a:tr h="486438">
                <a:tc>
                  <a:txBody>
                    <a:bodyPr/>
                    <a:lstStyle/>
                    <a:p>
                      <a:pPr algn="l" fontAlgn="ctr"/>
                      <a:r>
                        <a:rPr lang="en-US" sz="1200" b="0" i="0" u="none" strike="noStrike">
                          <a:solidFill>
                            <a:srgbClr val="000000"/>
                          </a:solidFill>
                          <a:effectLst/>
                          <a:latin typeface="Century Gothic" panose="020B0502020202020204" pitchFamily="34" charset="0"/>
                        </a:rPr>
                        <a:t>Introduce employees to cross-functional partners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91338011"/>
                  </a:ext>
                </a:extLst>
              </a:tr>
              <a:tr h="486438">
                <a:tc>
                  <a:txBody>
                    <a:bodyPr/>
                    <a:lstStyle/>
                    <a:p>
                      <a:pPr algn="l" fontAlgn="ctr"/>
                      <a:r>
                        <a:rPr lang="en-US" sz="1200" b="0" i="0" u="none" strike="noStrike">
                          <a:solidFill>
                            <a:srgbClr val="000000"/>
                          </a:solidFill>
                          <a:effectLst/>
                          <a:latin typeface="Century Gothic" panose="020B0502020202020204" pitchFamily="34" charset="0"/>
                        </a:rPr>
                        <a:t>Ensure new hire completes all required compliance training</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In Progress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EFCCE"/>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2723736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0031065"/>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321679"/>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6059103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21333634"/>
                  </a:ext>
                </a:extLst>
              </a:tr>
            </a:tbl>
          </a:graphicData>
        </a:graphic>
      </p:graphicFrame>
    </p:spTree>
    <p:extLst>
      <p:ext uri="{BB962C8B-B14F-4D97-AF65-F5344CB8AC3E}">
        <p14:creationId xmlns:p14="http://schemas.microsoft.com/office/powerpoint/2010/main" val="139717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0FF28-15C1-906B-C6E2-9FDC67C4B52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DA83061-C7B3-B75F-3064-0D3F86B8B0CB}"/>
              </a:ext>
            </a:extLst>
          </p:cNvPr>
          <p:cNvGraphicFramePr>
            <a:graphicFrameLocks noGrp="1"/>
          </p:cNvGraphicFramePr>
          <p:nvPr>
            <p:extLst>
              <p:ext uri="{D42A27DB-BD31-4B8C-83A1-F6EECF244321}">
                <p14:modId xmlns:p14="http://schemas.microsoft.com/office/powerpoint/2010/main" val="38842963"/>
              </p:ext>
            </p:extLst>
          </p:nvPr>
        </p:nvGraphicFramePr>
        <p:xfrm>
          <a:off x="165099" y="187004"/>
          <a:ext cx="11861801" cy="6407791"/>
        </p:xfrm>
        <a:graphic>
          <a:graphicData uri="http://schemas.openxmlformats.org/drawingml/2006/table">
            <a:tbl>
              <a:tblPr/>
              <a:tblGrid>
                <a:gridCol w="5783316">
                  <a:extLst>
                    <a:ext uri="{9D8B030D-6E8A-4147-A177-3AD203B41FA5}">
                      <a16:colId xmlns:a16="http://schemas.microsoft.com/office/drawing/2014/main" val="3974929948"/>
                    </a:ext>
                  </a:extLst>
                </a:gridCol>
                <a:gridCol w="862995">
                  <a:extLst>
                    <a:ext uri="{9D8B030D-6E8A-4147-A177-3AD203B41FA5}">
                      <a16:colId xmlns:a16="http://schemas.microsoft.com/office/drawing/2014/main" val="1374346745"/>
                    </a:ext>
                  </a:extLst>
                </a:gridCol>
                <a:gridCol w="862995">
                  <a:extLst>
                    <a:ext uri="{9D8B030D-6E8A-4147-A177-3AD203B41FA5}">
                      <a16:colId xmlns:a16="http://schemas.microsoft.com/office/drawing/2014/main" val="4054109451"/>
                    </a:ext>
                  </a:extLst>
                </a:gridCol>
                <a:gridCol w="1831049">
                  <a:extLst>
                    <a:ext uri="{9D8B030D-6E8A-4147-A177-3AD203B41FA5}">
                      <a16:colId xmlns:a16="http://schemas.microsoft.com/office/drawing/2014/main" val="2388911965"/>
                    </a:ext>
                  </a:extLst>
                </a:gridCol>
                <a:gridCol w="2521446">
                  <a:extLst>
                    <a:ext uri="{9D8B030D-6E8A-4147-A177-3AD203B41FA5}">
                      <a16:colId xmlns:a16="http://schemas.microsoft.com/office/drawing/2014/main" val="3313925809"/>
                    </a:ext>
                  </a:extLst>
                </a:gridCol>
              </a:tblGrid>
              <a:tr h="486438">
                <a:tc>
                  <a:txBody>
                    <a:bodyPr/>
                    <a:lstStyle/>
                    <a:p>
                      <a:pPr algn="l" fontAlgn="ctr"/>
                      <a:r>
                        <a:rPr lang="en-US" sz="1400" b="1" i="0" u="none" strike="noStrike" dirty="0">
                          <a:solidFill>
                            <a:srgbClr val="FFFFFF"/>
                          </a:solidFill>
                          <a:effectLst/>
                          <a:latin typeface="Century Gothic" panose="020B0502020202020204" pitchFamily="34" charset="0"/>
                        </a:rPr>
                        <a:t>Checklist Categories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Need?</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Status</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dirty="0">
                          <a:solidFill>
                            <a:srgbClr val="FFFFFF"/>
                          </a:solidFill>
                          <a:effectLst/>
                          <a:latin typeface="Century Gothic" panose="020B0502020202020204" pitchFamily="34" charset="0"/>
                        </a:rPr>
                        <a:t>Process Monitor / Mentor </a:t>
                      </a:r>
                      <a:br>
                        <a:rPr lang="en-US" sz="1400" b="1" i="0" u="none" strike="noStrike" dirty="0">
                          <a:solidFill>
                            <a:srgbClr val="FFFFFF"/>
                          </a:solidFill>
                          <a:effectLst/>
                          <a:latin typeface="Century Gothic" panose="020B0502020202020204" pitchFamily="34" charset="0"/>
                        </a:rPr>
                      </a:br>
                      <a:r>
                        <a:rPr lang="en-US" sz="900" b="1" i="0" u="none" strike="noStrike" dirty="0">
                          <a:solidFill>
                            <a:srgbClr val="FFFFFF"/>
                          </a:solidFill>
                          <a:effectLst/>
                          <a:latin typeface="Century Gothic" panose="020B0502020202020204" pitchFamily="34" charset="0"/>
                        </a:rPr>
                        <a:t>(If Applicable)</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a:solidFill>
                            <a:srgbClr val="FFFFFF"/>
                          </a:solidFill>
                          <a:effectLst/>
                          <a:latin typeface="Century Gothic" panose="020B0502020202020204" pitchFamily="34" charset="0"/>
                        </a:rPr>
                        <a:t>Notes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extLst>
                  <a:ext uri="{0D108BD9-81ED-4DB2-BD59-A6C34878D82A}">
                    <a16:rowId xmlns:a16="http://schemas.microsoft.com/office/drawing/2014/main" val="689556214"/>
                  </a:ext>
                </a:extLst>
              </a:tr>
              <a:tr h="486438">
                <a:tc gridSpan="5">
                  <a:txBody>
                    <a:bodyPr/>
                    <a:lstStyle/>
                    <a:p>
                      <a:pPr algn="l" fontAlgn="ctr"/>
                      <a:r>
                        <a:rPr lang="en-US" sz="1400" b="0" i="0" u="none" strike="noStrike" dirty="0">
                          <a:solidFill>
                            <a:srgbClr val="FFFFFF"/>
                          </a:solidFill>
                          <a:effectLst/>
                          <a:latin typeface="Century Gothic" panose="020B0502020202020204" pitchFamily="34" charset="0"/>
                        </a:rPr>
                        <a:t>First 30 Days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2925420"/>
                  </a:ext>
                </a:extLst>
              </a:tr>
              <a:tr h="486438">
                <a:tc>
                  <a:txBody>
                    <a:bodyPr/>
                    <a:lstStyle/>
                    <a:p>
                      <a:pPr algn="l" fontAlgn="ctr"/>
                      <a:r>
                        <a:rPr lang="en-US" sz="1200" b="0" i="0" u="none" strike="noStrike">
                          <a:solidFill>
                            <a:srgbClr val="000000"/>
                          </a:solidFill>
                          <a:effectLst/>
                          <a:latin typeface="Century Gothic" panose="020B0502020202020204" pitchFamily="34" charset="0"/>
                        </a:rPr>
                        <a:t>Conduct initial performance check-in.</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23995559"/>
                  </a:ext>
                </a:extLst>
              </a:tr>
              <a:tr h="486438">
                <a:tc>
                  <a:txBody>
                    <a:bodyPr/>
                    <a:lstStyle/>
                    <a:p>
                      <a:pPr algn="l" fontAlgn="ctr"/>
                      <a:r>
                        <a:rPr lang="en-US" sz="1200" b="0" i="0" u="none" strike="noStrike">
                          <a:solidFill>
                            <a:srgbClr val="000000"/>
                          </a:solidFill>
                          <a:effectLst/>
                          <a:latin typeface="Century Gothic" panose="020B0502020202020204" pitchFamily="34" charset="0"/>
                        </a:rPr>
                        <a:t>Gather feedback from the employees on the onboarding experience.</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36234571"/>
                  </a:ext>
                </a:extLst>
              </a:tr>
              <a:tr h="486438">
                <a:tc>
                  <a:txBody>
                    <a:bodyPr/>
                    <a:lstStyle/>
                    <a:p>
                      <a:pPr algn="l" fontAlgn="ctr"/>
                      <a:r>
                        <a:rPr lang="en-US" sz="1200" b="0" i="0" u="none" strike="noStrike">
                          <a:solidFill>
                            <a:srgbClr val="000000"/>
                          </a:solidFill>
                          <a:effectLst/>
                          <a:latin typeface="Century Gothic" panose="020B0502020202020204" pitchFamily="34" charset="0"/>
                        </a:rPr>
                        <a:t>Encourage deeper team engagement and relationship-building.</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21736495"/>
                  </a:ext>
                </a:extLst>
              </a:tr>
              <a:tr h="486438">
                <a:tc>
                  <a:txBody>
                    <a:bodyPr/>
                    <a:lstStyle/>
                    <a:p>
                      <a:pPr algn="l" fontAlgn="ctr"/>
                      <a:r>
                        <a:rPr lang="en-US" sz="1200" b="0" i="0" u="none" strike="noStrike">
                          <a:solidFill>
                            <a:srgbClr val="000000"/>
                          </a:solidFill>
                          <a:effectLst/>
                          <a:latin typeface="Century Gothic" panose="020B0502020202020204" pitchFamily="34" charset="0"/>
                        </a:rPr>
                        <a:t>Assign additional projects aligned with role responsibilities.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36038822"/>
                  </a:ext>
                </a:extLst>
              </a:tr>
              <a:tr h="486438">
                <a:tc>
                  <a:txBody>
                    <a:bodyPr/>
                    <a:lstStyle/>
                    <a:p>
                      <a:pPr algn="l" fontAlgn="ctr"/>
                      <a:r>
                        <a:rPr lang="en-US" sz="1200" b="0" i="0" u="none" strike="noStrike">
                          <a:solidFill>
                            <a:srgbClr val="000000"/>
                          </a:solidFill>
                          <a:effectLst/>
                          <a:latin typeface="Century Gothic" panose="020B0502020202020204" pitchFamily="34" charset="0"/>
                        </a:rPr>
                        <a:t>Reinforce company culture and leadership expectations.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24398895"/>
                  </a:ext>
                </a:extLst>
              </a:tr>
              <a:tr h="486438">
                <a:tc>
                  <a:txBody>
                    <a:bodyPr/>
                    <a:lstStyle/>
                    <a:p>
                      <a:pPr algn="l" fontAlgn="ctr"/>
                      <a:r>
                        <a:rPr lang="en-US" sz="1200" b="0" i="0" u="none" strike="noStrike">
                          <a:solidFill>
                            <a:srgbClr val="000000"/>
                          </a:solidFill>
                          <a:effectLst/>
                          <a:latin typeface="Century Gothic" panose="020B0502020202020204" pitchFamily="34" charset="0"/>
                        </a:rPr>
                        <a:t>Provide input on early performance and development areas.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91338011"/>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2723736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0031065"/>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321679"/>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6059103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21333634"/>
                  </a:ext>
                </a:extLst>
              </a:tr>
            </a:tbl>
          </a:graphicData>
        </a:graphic>
      </p:graphicFrame>
    </p:spTree>
    <p:extLst>
      <p:ext uri="{BB962C8B-B14F-4D97-AF65-F5344CB8AC3E}">
        <p14:creationId xmlns:p14="http://schemas.microsoft.com/office/powerpoint/2010/main" val="143737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D1711-5AB1-B13C-FDF6-225E118921D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57D218-26DD-1EDD-A93C-FD48C4370BE9}"/>
              </a:ext>
            </a:extLst>
          </p:cNvPr>
          <p:cNvGraphicFramePr>
            <a:graphicFrameLocks noGrp="1"/>
          </p:cNvGraphicFramePr>
          <p:nvPr>
            <p:extLst>
              <p:ext uri="{D42A27DB-BD31-4B8C-83A1-F6EECF244321}">
                <p14:modId xmlns:p14="http://schemas.microsoft.com/office/powerpoint/2010/main" val="665559996"/>
              </p:ext>
            </p:extLst>
          </p:nvPr>
        </p:nvGraphicFramePr>
        <p:xfrm>
          <a:off x="165099" y="187004"/>
          <a:ext cx="11861801" cy="6407791"/>
        </p:xfrm>
        <a:graphic>
          <a:graphicData uri="http://schemas.openxmlformats.org/drawingml/2006/table">
            <a:tbl>
              <a:tblPr/>
              <a:tblGrid>
                <a:gridCol w="5783316">
                  <a:extLst>
                    <a:ext uri="{9D8B030D-6E8A-4147-A177-3AD203B41FA5}">
                      <a16:colId xmlns:a16="http://schemas.microsoft.com/office/drawing/2014/main" val="3974929948"/>
                    </a:ext>
                  </a:extLst>
                </a:gridCol>
                <a:gridCol w="862995">
                  <a:extLst>
                    <a:ext uri="{9D8B030D-6E8A-4147-A177-3AD203B41FA5}">
                      <a16:colId xmlns:a16="http://schemas.microsoft.com/office/drawing/2014/main" val="1374346745"/>
                    </a:ext>
                  </a:extLst>
                </a:gridCol>
                <a:gridCol w="862995">
                  <a:extLst>
                    <a:ext uri="{9D8B030D-6E8A-4147-A177-3AD203B41FA5}">
                      <a16:colId xmlns:a16="http://schemas.microsoft.com/office/drawing/2014/main" val="4054109451"/>
                    </a:ext>
                  </a:extLst>
                </a:gridCol>
                <a:gridCol w="1831049">
                  <a:extLst>
                    <a:ext uri="{9D8B030D-6E8A-4147-A177-3AD203B41FA5}">
                      <a16:colId xmlns:a16="http://schemas.microsoft.com/office/drawing/2014/main" val="2388911965"/>
                    </a:ext>
                  </a:extLst>
                </a:gridCol>
                <a:gridCol w="2521446">
                  <a:extLst>
                    <a:ext uri="{9D8B030D-6E8A-4147-A177-3AD203B41FA5}">
                      <a16:colId xmlns:a16="http://schemas.microsoft.com/office/drawing/2014/main" val="3313925809"/>
                    </a:ext>
                  </a:extLst>
                </a:gridCol>
              </a:tblGrid>
              <a:tr h="486438">
                <a:tc>
                  <a:txBody>
                    <a:bodyPr/>
                    <a:lstStyle/>
                    <a:p>
                      <a:pPr algn="l" fontAlgn="ctr"/>
                      <a:r>
                        <a:rPr lang="en-US" sz="1400" b="1" i="0" u="none" strike="noStrike" dirty="0">
                          <a:solidFill>
                            <a:srgbClr val="FFFFFF"/>
                          </a:solidFill>
                          <a:effectLst/>
                          <a:latin typeface="Century Gothic" panose="020B0502020202020204" pitchFamily="34" charset="0"/>
                        </a:rPr>
                        <a:t>Checklist Categories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Need?</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Status</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dirty="0">
                          <a:solidFill>
                            <a:srgbClr val="FFFFFF"/>
                          </a:solidFill>
                          <a:effectLst/>
                          <a:latin typeface="Century Gothic" panose="020B0502020202020204" pitchFamily="34" charset="0"/>
                        </a:rPr>
                        <a:t>Process Monitor / Mentor </a:t>
                      </a:r>
                      <a:br>
                        <a:rPr lang="en-US" sz="1400" b="1" i="0" u="none" strike="noStrike" dirty="0">
                          <a:solidFill>
                            <a:srgbClr val="FFFFFF"/>
                          </a:solidFill>
                          <a:effectLst/>
                          <a:latin typeface="Century Gothic" panose="020B0502020202020204" pitchFamily="34" charset="0"/>
                        </a:rPr>
                      </a:br>
                      <a:r>
                        <a:rPr lang="en-US" sz="900" b="1" i="0" u="none" strike="noStrike" dirty="0">
                          <a:solidFill>
                            <a:srgbClr val="FFFFFF"/>
                          </a:solidFill>
                          <a:effectLst/>
                          <a:latin typeface="Century Gothic" panose="020B0502020202020204" pitchFamily="34" charset="0"/>
                        </a:rPr>
                        <a:t>(If Applicable)</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a:solidFill>
                            <a:srgbClr val="FFFFFF"/>
                          </a:solidFill>
                          <a:effectLst/>
                          <a:latin typeface="Century Gothic" panose="020B0502020202020204" pitchFamily="34" charset="0"/>
                        </a:rPr>
                        <a:t>Notes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extLst>
                  <a:ext uri="{0D108BD9-81ED-4DB2-BD59-A6C34878D82A}">
                    <a16:rowId xmlns:a16="http://schemas.microsoft.com/office/drawing/2014/main" val="689556214"/>
                  </a:ext>
                </a:extLst>
              </a:tr>
              <a:tr h="486438">
                <a:tc gridSpan="5">
                  <a:txBody>
                    <a:bodyPr/>
                    <a:lstStyle/>
                    <a:p>
                      <a:pPr algn="l" fontAlgn="ctr"/>
                      <a:r>
                        <a:rPr lang="en-US" sz="1400" b="0" i="0" u="none" strike="noStrike" dirty="0">
                          <a:solidFill>
                            <a:srgbClr val="FFFFFF"/>
                          </a:solidFill>
                          <a:effectLst/>
                          <a:latin typeface="Century Gothic" panose="020B0502020202020204" pitchFamily="34" charset="0"/>
                        </a:rPr>
                        <a:t>First 60 Days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2925420"/>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Assess how well the employee is integrating into the team.</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23995559"/>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Increase responsibility and encourage independent decision-making.</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36234571"/>
                  </a:ext>
                </a:extLst>
              </a:tr>
              <a:tr h="486438">
                <a:tc>
                  <a:txBody>
                    <a:bodyPr/>
                    <a:lstStyle/>
                    <a:p>
                      <a:pPr algn="l" fontAlgn="ctr"/>
                      <a:r>
                        <a:rPr lang="en-US" sz="1200" b="0" i="0" u="none" strike="noStrike" dirty="0">
                          <a:solidFill>
                            <a:srgbClr val="000000"/>
                          </a:solidFill>
                          <a:effectLst/>
                          <a:latin typeface="Century Gothic" panose="020B0502020202020204" pitchFamily="34" charset="0"/>
                        </a:rPr>
                        <a:t>Discuss career development and learning opportunities.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21736495"/>
                  </a:ext>
                </a:extLst>
              </a:tr>
              <a:tr h="486438">
                <a:tc>
                  <a:txBody>
                    <a:bodyPr/>
                    <a:lstStyle/>
                    <a:p>
                      <a:pPr algn="l" fontAlgn="ctr"/>
                      <a:r>
                        <a:rPr lang="en-US" sz="1200" b="0" i="0" u="none" strike="noStrike">
                          <a:solidFill>
                            <a:srgbClr val="000000"/>
                          </a:solidFill>
                          <a:effectLst/>
                          <a:latin typeface="Century Gothic" panose="020B0502020202020204" pitchFamily="34" charset="0"/>
                        </a:rPr>
                        <a:t>Evaluate employee's comfort with role expectations.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36038822"/>
                  </a:ext>
                </a:extLst>
              </a:tr>
              <a:tr h="486438">
                <a:tc>
                  <a:txBody>
                    <a:bodyPr/>
                    <a:lstStyle/>
                    <a:p>
                      <a:pPr algn="l" fontAlgn="ctr"/>
                      <a:r>
                        <a:rPr lang="en-US" sz="1200" b="0" i="0" u="none" strike="noStrike">
                          <a:solidFill>
                            <a:srgbClr val="000000"/>
                          </a:solidFill>
                          <a:effectLst/>
                          <a:latin typeface="Century Gothic" panose="020B0502020202020204" pitchFamily="34" charset="0"/>
                        </a:rPr>
                        <a:t>Identify skill gaps and recommend training programs.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24398895"/>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91338011"/>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2723736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0031065"/>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321679"/>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6059103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21333634"/>
                  </a:ext>
                </a:extLst>
              </a:tr>
            </a:tbl>
          </a:graphicData>
        </a:graphic>
      </p:graphicFrame>
    </p:spTree>
    <p:extLst>
      <p:ext uri="{BB962C8B-B14F-4D97-AF65-F5344CB8AC3E}">
        <p14:creationId xmlns:p14="http://schemas.microsoft.com/office/powerpoint/2010/main" val="203288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FF0AC-8CCE-F441-3485-4A74A064358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D6C3E7E-8E02-4CA3-A474-0F6BDFBA09B9}"/>
              </a:ext>
            </a:extLst>
          </p:cNvPr>
          <p:cNvGraphicFramePr>
            <a:graphicFrameLocks noGrp="1"/>
          </p:cNvGraphicFramePr>
          <p:nvPr>
            <p:extLst>
              <p:ext uri="{D42A27DB-BD31-4B8C-83A1-F6EECF244321}">
                <p14:modId xmlns:p14="http://schemas.microsoft.com/office/powerpoint/2010/main" val="3043959053"/>
              </p:ext>
            </p:extLst>
          </p:nvPr>
        </p:nvGraphicFramePr>
        <p:xfrm>
          <a:off x="165099" y="187004"/>
          <a:ext cx="11861801" cy="6407791"/>
        </p:xfrm>
        <a:graphic>
          <a:graphicData uri="http://schemas.openxmlformats.org/drawingml/2006/table">
            <a:tbl>
              <a:tblPr/>
              <a:tblGrid>
                <a:gridCol w="5783316">
                  <a:extLst>
                    <a:ext uri="{9D8B030D-6E8A-4147-A177-3AD203B41FA5}">
                      <a16:colId xmlns:a16="http://schemas.microsoft.com/office/drawing/2014/main" val="3974929948"/>
                    </a:ext>
                  </a:extLst>
                </a:gridCol>
                <a:gridCol w="862995">
                  <a:extLst>
                    <a:ext uri="{9D8B030D-6E8A-4147-A177-3AD203B41FA5}">
                      <a16:colId xmlns:a16="http://schemas.microsoft.com/office/drawing/2014/main" val="1374346745"/>
                    </a:ext>
                  </a:extLst>
                </a:gridCol>
                <a:gridCol w="862995">
                  <a:extLst>
                    <a:ext uri="{9D8B030D-6E8A-4147-A177-3AD203B41FA5}">
                      <a16:colId xmlns:a16="http://schemas.microsoft.com/office/drawing/2014/main" val="4054109451"/>
                    </a:ext>
                  </a:extLst>
                </a:gridCol>
                <a:gridCol w="1831049">
                  <a:extLst>
                    <a:ext uri="{9D8B030D-6E8A-4147-A177-3AD203B41FA5}">
                      <a16:colId xmlns:a16="http://schemas.microsoft.com/office/drawing/2014/main" val="2388911965"/>
                    </a:ext>
                  </a:extLst>
                </a:gridCol>
                <a:gridCol w="2521446">
                  <a:extLst>
                    <a:ext uri="{9D8B030D-6E8A-4147-A177-3AD203B41FA5}">
                      <a16:colId xmlns:a16="http://schemas.microsoft.com/office/drawing/2014/main" val="3313925809"/>
                    </a:ext>
                  </a:extLst>
                </a:gridCol>
              </a:tblGrid>
              <a:tr h="486438">
                <a:tc>
                  <a:txBody>
                    <a:bodyPr/>
                    <a:lstStyle/>
                    <a:p>
                      <a:pPr algn="l" fontAlgn="ctr"/>
                      <a:r>
                        <a:rPr lang="en-US" sz="1400" b="1" i="0" u="none" strike="noStrike" dirty="0">
                          <a:solidFill>
                            <a:srgbClr val="FFFFFF"/>
                          </a:solidFill>
                          <a:effectLst/>
                          <a:latin typeface="Century Gothic" panose="020B0502020202020204" pitchFamily="34" charset="0"/>
                        </a:rPr>
                        <a:t>Checklist Categories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Need?</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Century Gothic" panose="020B0502020202020204" pitchFamily="34" charset="0"/>
                        </a:rPr>
                        <a:t>Status</a:t>
                      </a:r>
                    </a:p>
                  </a:txBody>
                  <a:tcPr marL="665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dirty="0">
                          <a:solidFill>
                            <a:srgbClr val="FFFFFF"/>
                          </a:solidFill>
                          <a:effectLst/>
                          <a:latin typeface="Century Gothic" panose="020B0502020202020204" pitchFamily="34" charset="0"/>
                        </a:rPr>
                        <a:t>Process Monitor / Mentor </a:t>
                      </a:r>
                      <a:br>
                        <a:rPr lang="en-US" sz="1400" b="1" i="0" u="none" strike="noStrike" dirty="0">
                          <a:solidFill>
                            <a:srgbClr val="FFFFFF"/>
                          </a:solidFill>
                          <a:effectLst/>
                          <a:latin typeface="Century Gothic" panose="020B0502020202020204" pitchFamily="34" charset="0"/>
                        </a:rPr>
                      </a:br>
                      <a:r>
                        <a:rPr lang="en-US" sz="900" b="1" i="0" u="none" strike="noStrike" dirty="0">
                          <a:solidFill>
                            <a:srgbClr val="FFFFFF"/>
                          </a:solidFill>
                          <a:effectLst/>
                          <a:latin typeface="Century Gothic" panose="020B0502020202020204" pitchFamily="34" charset="0"/>
                        </a:rPr>
                        <a:t>(If Applicable)</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l" fontAlgn="ctr"/>
                      <a:r>
                        <a:rPr lang="en-US" sz="1400" b="1" i="0" u="none" strike="noStrike">
                          <a:solidFill>
                            <a:srgbClr val="FFFFFF"/>
                          </a:solidFill>
                          <a:effectLst/>
                          <a:latin typeface="Century Gothic" panose="020B0502020202020204" pitchFamily="34" charset="0"/>
                        </a:rPr>
                        <a:t>Notes</a:t>
                      </a:r>
                    </a:p>
                  </a:txBody>
                  <a:tcPr marL="79865" marR="6655" marT="665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extLst>
                  <a:ext uri="{0D108BD9-81ED-4DB2-BD59-A6C34878D82A}">
                    <a16:rowId xmlns:a16="http://schemas.microsoft.com/office/drawing/2014/main" val="689556214"/>
                  </a:ext>
                </a:extLst>
              </a:tr>
              <a:tr h="486438">
                <a:tc gridSpan="5">
                  <a:txBody>
                    <a:bodyPr/>
                    <a:lstStyle/>
                    <a:p>
                      <a:pPr algn="l" fontAlgn="ctr"/>
                      <a:r>
                        <a:rPr lang="en-US" sz="1400" b="0" i="0" u="none" strike="noStrike" dirty="0">
                          <a:solidFill>
                            <a:srgbClr val="FFFFFF"/>
                          </a:solidFill>
                          <a:effectLst/>
                          <a:latin typeface="Century Gothic" panose="020B0502020202020204" pitchFamily="34" charset="0"/>
                        </a:rPr>
                        <a:t>First 90 Days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2925420"/>
                  </a:ext>
                </a:extLst>
              </a:tr>
              <a:tr h="486438">
                <a:tc>
                  <a:txBody>
                    <a:bodyPr/>
                    <a:lstStyle/>
                    <a:p>
                      <a:pPr algn="l" fontAlgn="ctr"/>
                      <a:r>
                        <a:rPr lang="en-US" sz="1200" b="0" i="0" u="none" strike="noStrike">
                          <a:solidFill>
                            <a:srgbClr val="000000"/>
                          </a:solidFill>
                          <a:effectLst/>
                          <a:latin typeface="Century Gothic" panose="020B0502020202020204" pitchFamily="34" charset="0"/>
                        </a:rPr>
                        <a:t>Conduct a formal 90-day performance review.</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23995559"/>
                  </a:ext>
                </a:extLst>
              </a:tr>
              <a:tr h="486438">
                <a:tc>
                  <a:txBody>
                    <a:bodyPr/>
                    <a:lstStyle/>
                    <a:p>
                      <a:pPr algn="l" fontAlgn="ctr"/>
                      <a:r>
                        <a:rPr lang="en-US" sz="1200" b="0" i="0" u="none" strike="noStrike">
                          <a:solidFill>
                            <a:srgbClr val="000000"/>
                          </a:solidFill>
                          <a:effectLst/>
                          <a:latin typeface="Century Gothic" panose="020B0502020202020204" pitchFamily="34" charset="0"/>
                        </a:rPr>
                        <a:t>Finalize long-term goals and career development plan.</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36234571"/>
                  </a:ext>
                </a:extLst>
              </a:tr>
              <a:tr h="486438">
                <a:tc>
                  <a:txBody>
                    <a:bodyPr/>
                    <a:lstStyle/>
                    <a:p>
                      <a:pPr algn="l" fontAlgn="ctr"/>
                      <a:r>
                        <a:rPr lang="en-US" sz="1200" b="0" i="0" u="none" strike="noStrike">
                          <a:solidFill>
                            <a:srgbClr val="000000"/>
                          </a:solidFill>
                          <a:effectLst/>
                          <a:latin typeface="Century Gothic" panose="020B0502020202020204" pitchFamily="34" charset="0"/>
                        </a:rPr>
                        <a:t>Encourage the employee to provide onboarding feedback to HR.</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21736495"/>
                  </a:ext>
                </a:extLst>
              </a:tr>
              <a:tr h="486438">
                <a:tc>
                  <a:txBody>
                    <a:bodyPr/>
                    <a:lstStyle/>
                    <a:p>
                      <a:pPr algn="l" fontAlgn="ctr"/>
                      <a:r>
                        <a:rPr lang="en-US" sz="1200" b="0" i="0" u="none" strike="noStrike">
                          <a:solidFill>
                            <a:srgbClr val="000000"/>
                          </a:solidFill>
                          <a:effectLst/>
                          <a:latin typeface="Century Gothic" panose="020B0502020202020204" pitchFamily="34" charset="0"/>
                        </a:rPr>
                        <a:t>Discuss leadership opportunities or cross-functional collaboration.</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36038822"/>
                  </a:ext>
                </a:extLst>
              </a:tr>
              <a:tr h="486438">
                <a:tc>
                  <a:txBody>
                    <a:bodyPr/>
                    <a:lstStyle/>
                    <a:p>
                      <a:pPr algn="l" fontAlgn="ctr"/>
                      <a:r>
                        <a:rPr lang="en-US" sz="1200" b="0" i="0" u="none" strike="noStrike">
                          <a:solidFill>
                            <a:srgbClr val="000000"/>
                          </a:solidFill>
                          <a:effectLst/>
                          <a:latin typeface="Century Gothic" panose="020B0502020202020204" pitchFamily="34" charset="0"/>
                        </a:rPr>
                        <a:t>Fully transition employee to standard performance cycles.</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24398895"/>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91338011"/>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2723736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0031065"/>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321679"/>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60591037"/>
                  </a:ext>
                </a:extLst>
              </a:tr>
              <a:tr h="486438">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6">
                        <a:lumMod val="20000"/>
                        <a:lumOff val="8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21333634"/>
                  </a:ext>
                </a:extLst>
              </a:tr>
            </a:tbl>
          </a:graphicData>
        </a:graphic>
      </p:graphicFrame>
      <p:sp>
        <p:nvSpPr>
          <p:cNvPr id="3" name="TextBox 2">
            <a:extLst>
              <a:ext uri="{FF2B5EF4-FFF2-40B4-BE49-F238E27FC236}">
                <a16:creationId xmlns:a16="http://schemas.microsoft.com/office/drawing/2014/main" id="{0C1CA4AE-0918-E57A-9450-0CFF89373EE7}"/>
              </a:ext>
            </a:extLst>
          </p:cNvPr>
          <p:cNvSpPr txBox="1"/>
          <p:nvPr/>
        </p:nvSpPr>
        <p:spPr>
          <a:xfrm>
            <a:off x="3339752" y="653695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411615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TotalTime>
  <Words>820</Words>
  <Application>Microsoft Office PowerPoint</Application>
  <PresentationFormat>Widescreen</PresentationFormat>
  <Paragraphs>372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20</cp:revision>
  <dcterms:created xsi:type="dcterms:W3CDTF">2024-07-31T18:43:37Z</dcterms:created>
  <dcterms:modified xsi:type="dcterms:W3CDTF">2025-04-17T20:21:26Z</dcterms:modified>
</cp:coreProperties>
</file>