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2" r:id="rId2"/>
    <p:sldId id="354" r:id="rId3"/>
    <p:sldId id="355" r:id="rId4"/>
    <p:sldId id="365" r:id="rId5"/>
    <p:sldId id="366" r:id="rId6"/>
    <p:sldId id="367" r:id="rId7"/>
    <p:sldId id="368" r:id="rId8"/>
    <p:sldId id="369"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CCE"/>
    <a:srgbClr val="5F2078"/>
    <a:srgbClr val="C3BA05"/>
    <a:srgbClr val="E8DD06"/>
    <a:srgbClr val="F2F2F2"/>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660"/>
  </p:normalViewPr>
  <p:slideViewPr>
    <p:cSldViewPr snapToGrid="0">
      <p:cViewPr varScale="1">
        <p:scale>
          <a:sx n="112" d="100"/>
          <a:sy n="112" d="100"/>
        </p:scale>
        <p:origin x="7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3/13/25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3/13/25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3/13/25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342&amp;utm_source=template-powerpoint&amp;utm_medium=content&amp;utm_campaign=Retail+Inventory+Shrinkage+and+Loss+Prevention-powerpoint-12342&amp;lpa=Retail+Inventory+Shrinkage+and+Loss+Prevention+powerpoint+12342"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D4674C6-6B50-5A43-36B0-83D037086DC8}"/>
              </a:ext>
            </a:extLst>
          </p:cNvPr>
          <p:cNvGrpSpPr/>
          <p:nvPr/>
        </p:nvGrpSpPr>
        <p:grpSpPr>
          <a:xfrm>
            <a:off x="0" y="0"/>
            <a:ext cx="12192000" cy="6858000"/>
            <a:chOff x="1133396" y="125016"/>
            <a:chExt cx="11430000" cy="6429375"/>
          </a:xfrm>
        </p:grpSpPr>
        <p:pic>
          <p:nvPicPr>
            <p:cNvPr id="5" name="Picture 4" descr="Blue rough chevron pattern">
              <a:extLst>
                <a:ext uri="{FF2B5EF4-FFF2-40B4-BE49-F238E27FC236}">
                  <a16:creationId xmlns:a16="http://schemas.microsoft.com/office/drawing/2014/main" id="{C6CA63D6-8BAD-6952-B0C2-2BB3B1C8CA62}"/>
                </a:ext>
              </a:extLst>
            </p:cNvPr>
            <p:cNvPicPr>
              <a:picLocks noChangeAspect="1"/>
            </p:cNvPicPr>
            <p:nvPr/>
          </p:nvPicPr>
          <p:blipFill>
            <a:blip r:embed="rId2">
              <a:alphaModFix amt="20000"/>
              <a:extLst>
                <a:ext uri="{28A0092B-C50C-407E-A947-70E740481C1C}">
                  <a14:useLocalDpi xmlns:a14="http://schemas.microsoft.com/office/drawing/2010/main" val="0"/>
                </a:ext>
              </a:extLst>
            </a:blip>
            <a:srcRect l="16526" t="1823" b="4427"/>
            <a:stretch/>
          </p:blipFill>
          <p:spPr>
            <a:xfrm>
              <a:off x="1133396" y="125016"/>
              <a:ext cx="5724604" cy="6429375"/>
            </a:xfrm>
            <a:prstGeom prst="rect">
              <a:avLst/>
            </a:prstGeom>
          </p:spPr>
        </p:pic>
        <p:pic>
          <p:nvPicPr>
            <p:cNvPr id="6" name="Picture 5" descr="Blue rough chevron pattern">
              <a:extLst>
                <a:ext uri="{FF2B5EF4-FFF2-40B4-BE49-F238E27FC236}">
                  <a16:creationId xmlns:a16="http://schemas.microsoft.com/office/drawing/2014/main" id="{EF9F4B0D-9C8C-A156-3A42-6FEEDBED1DDF}"/>
                </a:ext>
              </a:extLst>
            </p:cNvPr>
            <p:cNvPicPr>
              <a:picLocks noChangeAspect="1"/>
            </p:cNvPicPr>
            <p:nvPr/>
          </p:nvPicPr>
          <p:blipFill>
            <a:blip r:embed="rId2">
              <a:alphaModFix amt="20000"/>
              <a:extLst>
                <a:ext uri="{28A0092B-C50C-407E-A947-70E740481C1C}">
                  <a14:useLocalDpi xmlns:a14="http://schemas.microsoft.com/office/drawing/2010/main" val="0"/>
                </a:ext>
              </a:extLst>
            </a:blip>
            <a:srcRect t="1823" r="16807" b="4427"/>
            <a:stretch/>
          </p:blipFill>
          <p:spPr>
            <a:xfrm>
              <a:off x="6858000" y="125016"/>
              <a:ext cx="5705396" cy="6429375"/>
            </a:xfrm>
            <a:prstGeom prst="rect">
              <a:avLst/>
            </a:prstGeom>
          </p:spPr>
        </p:pic>
      </p:gr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Retail Inventory Shrinkage and Loss Prevention Template</a:t>
            </a:r>
          </a:p>
        </p:txBody>
      </p:sp>
      <p:sp>
        <p:nvSpPr>
          <p:cNvPr id="2" name="TextBox 1">
            <a:extLst>
              <a:ext uri="{FF2B5EF4-FFF2-40B4-BE49-F238E27FC236}">
                <a16:creationId xmlns:a16="http://schemas.microsoft.com/office/drawing/2014/main" id="{C45A71EE-D56D-550B-C070-85BAE7CC3CDB}"/>
              </a:ext>
            </a:extLst>
          </p:cNvPr>
          <p:cNvSpPr txBox="1"/>
          <p:nvPr/>
        </p:nvSpPr>
        <p:spPr>
          <a:xfrm>
            <a:off x="202691" y="2265314"/>
            <a:ext cx="7661356" cy="3384988"/>
          </a:xfrm>
          <a:prstGeom prst="rect">
            <a:avLst/>
          </a:prstGeom>
          <a:solidFill>
            <a:srgbClr val="F2F2F2"/>
          </a:solidFill>
          <a:effectLst>
            <a:outerShdw blurRad="50800" dist="38100" dir="5400000" algn="t" rotWithShape="0">
              <a:prstClr val="black">
                <a:alpha val="40000"/>
              </a:prstClr>
            </a:outerShdw>
          </a:effectLst>
        </p:spPr>
        <p:txBody>
          <a:bodyPr wrap="square" rtlCol="0">
            <a:spAutoFit/>
          </a:bodyPr>
          <a:lstStyle/>
          <a:p>
            <a:r>
              <a:rPr lang="en-US" sz="5200" dirty="0">
                <a:solidFill>
                  <a:srgbClr val="C3BA05"/>
                </a:solidFill>
                <a:latin typeface="Century Gothic" panose="020B0502020202020204" pitchFamily="34" charset="0"/>
              </a:rPr>
              <a:t>Track inventory losses due to theft, damage, misplacement, </a:t>
            </a:r>
            <a:br>
              <a:rPr lang="en-US" sz="5200" dirty="0">
                <a:solidFill>
                  <a:srgbClr val="C3BA05"/>
                </a:solidFill>
                <a:latin typeface="Century Gothic" panose="020B0502020202020204" pitchFamily="34" charset="0"/>
              </a:rPr>
            </a:br>
            <a:r>
              <a:rPr lang="en-US" sz="5200" dirty="0">
                <a:solidFill>
                  <a:srgbClr val="C3BA05"/>
                </a:solidFill>
                <a:latin typeface="Century Gothic" panose="020B0502020202020204" pitchFamily="34" charset="0"/>
              </a:rPr>
              <a:t>or errors.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4B042D53-A252-B0EC-FB8A-C3126FE3ED21}"/>
              </a:ext>
            </a:extLst>
          </p:cNvPr>
          <p:cNvGrpSpPr/>
          <p:nvPr/>
        </p:nvGrpSpPr>
        <p:grpSpPr>
          <a:xfrm>
            <a:off x="10865168" y="5342624"/>
            <a:ext cx="1326832" cy="1515376"/>
            <a:chOff x="10564721" y="5106094"/>
            <a:chExt cx="1326832" cy="1515376"/>
          </a:xfrm>
        </p:grpSpPr>
        <p:cxnSp>
          <p:nvCxnSpPr>
            <p:cNvPr id="17" name="Straight Connector 16">
              <a:extLst>
                <a:ext uri="{FF2B5EF4-FFF2-40B4-BE49-F238E27FC236}">
                  <a16:creationId xmlns:a16="http://schemas.microsoft.com/office/drawing/2014/main" id="{1EBF7D4C-BFC8-317B-B9DE-70D3F0E08C2D}"/>
                </a:ext>
              </a:extLst>
            </p:cNvPr>
            <p:cNvCxnSpPr/>
            <p:nvPr/>
          </p:nvCxnSpPr>
          <p:spPr>
            <a:xfrm flipH="1">
              <a:off x="11040813" y="5622426"/>
              <a:ext cx="850740" cy="999044"/>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A4A8E8F-7C61-666E-A78C-4A0593D11782}"/>
                </a:ext>
              </a:extLst>
            </p:cNvPr>
            <p:cNvCxnSpPr>
              <a:cxnSpLocks/>
            </p:cNvCxnSpPr>
            <p:nvPr/>
          </p:nvCxnSpPr>
          <p:spPr>
            <a:xfrm flipH="1">
              <a:off x="10806545" y="5364260"/>
              <a:ext cx="1083174" cy="1257210"/>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23F52A1-218B-D251-CEA2-213A51DEC7D9}"/>
                </a:ext>
              </a:extLst>
            </p:cNvPr>
            <p:cNvCxnSpPr>
              <a:cxnSpLocks/>
            </p:cNvCxnSpPr>
            <p:nvPr/>
          </p:nvCxnSpPr>
          <p:spPr>
            <a:xfrm flipH="1">
              <a:off x="10564721" y="5106094"/>
              <a:ext cx="1324998" cy="1515376"/>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1673195"/>
            <a:ext cx="11684510" cy="4185761"/>
          </a:xfrm>
          <a:prstGeom prst="rect">
            <a:avLst/>
          </a:prstGeom>
          <a:noFill/>
        </p:spPr>
        <p:txBody>
          <a:bodyPr wrap="square" rtlCol="0">
            <a:spAutoFit/>
          </a:bodyPr>
          <a:lstStyle/>
          <a:p>
            <a:pPr marL="914400" indent="-914400">
              <a:spcAft>
                <a:spcPts val="1200"/>
              </a:spcAft>
              <a:buAutoNum type="arabicPeriod"/>
            </a:pPr>
            <a:r>
              <a:rPr lang="en-US" sz="3600" dirty="0">
                <a:solidFill>
                  <a:srgbClr val="C3BA05"/>
                </a:solidFill>
                <a:latin typeface="Century Gothic" panose="020B0502020202020204" pitchFamily="34" charset="0"/>
              </a:rPr>
              <a:t>Overview</a:t>
            </a:r>
          </a:p>
          <a:p>
            <a:pPr marL="914400" indent="-914400">
              <a:spcAft>
                <a:spcPts val="1200"/>
              </a:spcAft>
              <a:buAutoNum type="arabicPeriod"/>
            </a:pPr>
            <a:r>
              <a:rPr lang="en-US" sz="3600" dirty="0">
                <a:solidFill>
                  <a:srgbClr val="C3BA05"/>
                </a:solidFill>
                <a:latin typeface="Century Gothic" panose="020B0502020202020204" pitchFamily="34" charset="0"/>
              </a:rPr>
              <a:t>Shrinkage and Loss Report</a:t>
            </a:r>
          </a:p>
          <a:p>
            <a:pPr marL="914400" indent="-914400">
              <a:spcAft>
                <a:spcPts val="1200"/>
              </a:spcAft>
              <a:buAutoNum type="arabicPeriod"/>
            </a:pPr>
            <a:r>
              <a:rPr lang="en-US" sz="3600" dirty="0">
                <a:solidFill>
                  <a:srgbClr val="C3BA05"/>
                </a:solidFill>
                <a:latin typeface="Century Gothic" panose="020B0502020202020204" pitchFamily="34" charset="0"/>
              </a:rPr>
              <a:t>Inventory Discrepancy Log</a:t>
            </a:r>
          </a:p>
          <a:p>
            <a:pPr marL="914400" indent="-914400">
              <a:spcAft>
                <a:spcPts val="1200"/>
              </a:spcAft>
              <a:buAutoNum type="arabicPeriod"/>
            </a:pPr>
            <a:r>
              <a:rPr lang="en-US" sz="3600" dirty="0">
                <a:solidFill>
                  <a:srgbClr val="C3BA05"/>
                </a:solidFill>
                <a:latin typeface="Century Gothic" panose="020B0502020202020204" pitchFamily="34" charset="0"/>
              </a:rPr>
              <a:t>Loss Prevention Actions</a:t>
            </a:r>
          </a:p>
          <a:p>
            <a:pPr marL="914400" indent="-914400">
              <a:spcAft>
                <a:spcPts val="1200"/>
              </a:spcAft>
              <a:buAutoNum type="arabicPeriod"/>
            </a:pPr>
            <a:r>
              <a:rPr lang="en-US" sz="3600" dirty="0">
                <a:solidFill>
                  <a:srgbClr val="C3BA05"/>
                </a:solidFill>
                <a:latin typeface="Century Gothic" panose="020B0502020202020204" pitchFamily="34" charset="0"/>
              </a:rPr>
              <a:t>Monthly / Annual Shrinkage Summary</a:t>
            </a:r>
          </a:p>
          <a:p>
            <a:pPr marL="914400" indent="-914400">
              <a:spcAft>
                <a:spcPts val="1200"/>
              </a:spcAft>
              <a:buAutoNum type="arabicPeriod"/>
            </a:pPr>
            <a:r>
              <a:rPr lang="en-US" sz="3600" dirty="0">
                <a:solidFill>
                  <a:srgbClr val="C3BA05"/>
                </a:solidFill>
                <a:latin typeface="Century Gothic" panose="020B0502020202020204" pitchFamily="34" charset="0"/>
              </a:rPr>
              <a:t>Conclusion: Thank You</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DFFEED0-A4A6-763C-A67A-CCDBBD3117E5}"/>
              </a:ext>
            </a:extLst>
          </p:cNvPr>
          <p:cNvSpPr txBox="1"/>
          <p:nvPr/>
        </p:nvSpPr>
        <p:spPr>
          <a:xfrm>
            <a:off x="7991279" y="3742652"/>
            <a:ext cx="3529375" cy="923330"/>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Logs inventory discrepancies and identifies patterns to improve stock control</a:t>
            </a:r>
          </a:p>
        </p:txBody>
      </p:sp>
      <p:sp>
        <p:nvSpPr>
          <p:cNvPr id="10" name="TextBox 9">
            <a:extLst>
              <a:ext uri="{FF2B5EF4-FFF2-40B4-BE49-F238E27FC236}">
                <a16:creationId xmlns:a16="http://schemas.microsoft.com/office/drawing/2014/main" id="{9876B75F-A42A-E98F-5018-827C04BEF5A3}"/>
              </a:ext>
            </a:extLst>
          </p:cNvPr>
          <p:cNvSpPr txBox="1"/>
          <p:nvPr/>
        </p:nvSpPr>
        <p:spPr>
          <a:xfrm>
            <a:off x="8919242" y="2690336"/>
            <a:ext cx="1366239" cy="738664"/>
          </a:xfrm>
          <a:prstGeom prst="rect">
            <a:avLst/>
          </a:prstGeom>
          <a:noFill/>
        </p:spPr>
        <p:txBody>
          <a:bodyPr wrap="square" rtlCol="0">
            <a:spAutoFit/>
          </a:bodyPr>
          <a:lstStyle/>
          <a:p>
            <a:r>
              <a:rPr lang="en-US" sz="4200" b="1" dirty="0">
                <a:solidFill>
                  <a:srgbClr val="C3BA05"/>
                </a:solidFill>
                <a:latin typeface="Century Gothic" panose="020B0502020202020204" pitchFamily="34" charset="0"/>
              </a:rPr>
              <a:t>Why</a:t>
            </a:r>
          </a:p>
        </p:txBody>
      </p:sp>
      <p:sp>
        <p:nvSpPr>
          <p:cNvPr id="5" name="Rectangle 4">
            <a:extLst>
              <a:ext uri="{FF2B5EF4-FFF2-40B4-BE49-F238E27FC236}">
                <a16:creationId xmlns:a16="http://schemas.microsoft.com/office/drawing/2014/main" id="{5D4C89AD-3AF0-9D12-DED9-B03F1BF998D4}"/>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0988210-EA30-C64F-15F9-87F38A3BFFFD}"/>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1. Overview</a:t>
            </a:r>
          </a:p>
        </p:txBody>
      </p:sp>
      <p:pic>
        <p:nvPicPr>
          <p:cNvPr id="17" name="Picture 16" descr="Graph on document with pen">
            <a:extLst>
              <a:ext uri="{FF2B5EF4-FFF2-40B4-BE49-F238E27FC236}">
                <a16:creationId xmlns:a16="http://schemas.microsoft.com/office/drawing/2014/main" id="{0EBAA849-3CF3-04F9-5141-C15EE6DB31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91" y="1800579"/>
            <a:ext cx="6587876" cy="4390845"/>
          </a:xfrm>
          <a:prstGeom prst="rect">
            <a:avLst/>
          </a:prstGeom>
        </p:spPr>
      </p:pic>
      <p:grpSp>
        <p:nvGrpSpPr>
          <p:cNvPr id="18" name="Group 17">
            <a:extLst>
              <a:ext uri="{FF2B5EF4-FFF2-40B4-BE49-F238E27FC236}">
                <a16:creationId xmlns:a16="http://schemas.microsoft.com/office/drawing/2014/main" id="{EA96A764-2597-13F6-59CA-29587DBE6F20}"/>
              </a:ext>
            </a:extLst>
          </p:cNvPr>
          <p:cNvGrpSpPr/>
          <p:nvPr/>
        </p:nvGrpSpPr>
        <p:grpSpPr>
          <a:xfrm>
            <a:off x="6024684" y="1218761"/>
            <a:ext cx="1366239" cy="1366239"/>
            <a:chOff x="6024684" y="1218761"/>
            <a:chExt cx="1366239" cy="1366239"/>
          </a:xfrm>
          <a:effectLst>
            <a:outerShdw blurRad="50800" dist="38100" dir="5400000" algn="t" rotWithShape="0">
              <a:prstClr val="black">
                <a:alpha val="40000"/>
              </a:prstClr>
            </a:outerShdw>
          </a:effectLst>
        </p:grpSpPr>
        <p:sp>
          <p:nvSpPr>
            <p:cNvPr id="4" name="Oval 3">
              <a:extLst>
                <a:ext uri="{FF2B5EF4-FFF2-40B4-BE49-F238E27FC236}">
                  <a16:creationId xmlns:a16="http://schemas.microsoft.com/office/drawing/2014/main" id="{61828958-5C8B-08F1-7F01-92905595BE3A}"/>
                </a:ext>
              </a:extLst>
            </p:cNvPr>
            <p:cNvSpPr/>
            <p:nvPr/>
          </p:nvSpPr>
          <p:spPr>
            <a:xfrm>
              <a:off x="6024684" y="1218761"/>
              <a:ext cx="1366239" cy="1366239"/>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FCA9253B-C9D9-F35D-A810-831E51E26A3C}"/>
                </a:ext>
              </a:extLst>
            </p:cNvPr>
            <p:cNvSpPr txBox="1"/>
            <p:nvPr/>
          </p:nvSpPr>
          <p:spPr>
            <a:xfrm>
              <a:off x="6382851" y="1347882"/>
              <a:ext cx="836725" cy="1107996"/>
            </a:xfrm>
            <a:prstGeom prst="rect">
              <a:avLst/>
            </a:prstGeom>
            <a:noFill/>
          </p:spPr>
          <p:txBody>
            <a:bodyPr wrap="square" rtlCol="0">
              <a:spAutoFit/>
            </a:bodyPr>
            <a:lstStyle/>
            <a:p>
              <a:r>
                <a:rPr lang="en-US" sz="6600" b="1" dirty="0">
                  <a:solidFill>
                    <a:srgbClr val="C3BA05"/>
                  </a:solidFill>
                  <a:latin typeface="Century Gothic" panose="020B0502020202020204" pitchFamily="34" charset="0"/>
                </a:rPr>
                <a:t>?</a:t>
              </a:r>
            </a:p>
          </p:txBody>
        </p:sp>
      </p:grpSp>
      <p:cxnSp>
        <p:nvCxnSpPr>
          <p:cNvPr id="20" name="Straight Connector 19">
            <a:extLst>
              <a:ext uri="{FF2B5EF4-FFF2-40B4-BE49-F238E27FC236}">
                <a16:creationId xmlns:a16="http://schemas.microsoft.com/office/drawing/2014/main" id="{C18D3A11-2487-01C9-C578-2783B033D7C6}"/>
              </a:ext>
            </a:extLst>
          </p:cNvPr>
          <p:cNvCxnSpPr>
            <a:cxnSpLocks/>
          </p:cNvCxnSpPr>
          <p:nvPr/>
        </p:nvCxnSpPr>
        <p:spPr>
          <a:xfrm>
            <a:off x="7753350" y="5075313"/>
            <a:ext cx="376730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F182590-85EC-6909-925D-B0EDF7CE1CD0}"/>
              </a:ext>
            </a:extLst>
          </p:cNvPr>
          <p:cNvCxnSpPr>
            <a:cxnSpLocks/>
          </p:cNvCxnSpPr>
          <p:nvPr/>
        </p:nvCxnSpPr>
        <p:spPr>
          <a:xfrm>
            <a:off x="7753350" y="2455878"/>
            <a:ext cx="376730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1FC15-6814-3008-AFC7-AE4444013EE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4342159-D879-1C91-DC25-2A3958ECC19F}"/>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805F8B3F-1A27-8177-8FBD-7A0F88648DBC}"/>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2. Shrinkage and Loss Report</a:t>
            </a:r>
          </a:p>
        </p:txBody>
      </p:sp>
      <p:graphicFrame>
        <p:nvGraphicFramePr>
          <p:cNvPr id="11" name="Table 10">
            <a:extLst>
              <a:ext uri="{FF2B5EF4-FFF2-40B4-BE49-F238E27FC236}">
                <a16:creationId xmlns:a16="http://schemas.microsoft.com/office/drawing/2014/main" id="{373510D3-DC04-84CB-96B2-DA725AE67C82}"/>
              </a:ext>
            </a:extLst>
          </p:cNvPr>
          <p:cNvGraphicFramePr>
            <a:graphicFrameLocks noGrp="1"/>
          </p:cNvGraphicFramePr>
          <p:nvPr>
            <p:extLst>
              <p:ext uri="{D42A27DB-BD31-4B8C-83A1-F6EECF244321}">
                <p14:modId xmlns:p14="http://schemas.microsoft.com/office/powerpoint/2010/main" val="3801051607"/>
              </p:ext>
            </p:extLst>
          </p:nvPr>
        </p:nvGraphicFramePr>
        <p:xfrm>
          <a:off x="162252" y="1021432"/>
          <a:ext cx="11865662" cy="5369139"/>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858358">
                  <a:extLst>
                    <a:ext uri="{9D8B030D-6E8A-4147-A177-3AD203B41FA5}">
                      <a16:colId xmlns:a16="http://schemas.microsoft.com/office/drawing/2014/main" val="301043001"/>
                    </a:ext>
                  </a:extLst>
                </a:gridCol>
                <a:gridCol w="992038">
                  <a:extLst>
                    <a:ext uri="{9D8B030D-6E8A-4147-A177-3AD203B41FA5}">
                      <a16:colId xmlns:a16="http://schemas.microsoft.com/office/drawing/2014/main" val="1634197690"/>
                    </a:ext>
                  </a:extLst>
                </a:gridCol>
                <a:gridCol w="897147">
                  <a:extLst>
                    <a:ext uri="{9D8B030D-6E8A-4147-A177-3AD203B41FA5}">
                      <a16:colId xmlns:a16="http://schemas.microsoft.com/office/drawing/2014/main" val="1795886175"/>
                    </a:ext>
                  </a:extLst>
                </a:gridCol>
                <a:gridCol w="1544128">
                  <a:extLst>
                    <a:ext uri="{9D8B030D-6E8A-4147-A177-3AD203B41FA5}">
                      <a16:colId xmlns:a16="http://schemas.microsoft.com/office/drawing/2014/main" val="3796634912"/>
                    </a:ext>
                  </a:extLst>
                </a:gridCol>
                <a:gridCol w="1129141">
                  <a:extLst>
                    <a:ext uri="{9D8B030D-6E8A-4147-A177-3AD203B41FA5}">
                      <a16:colId xmlns:a16="http://schemas.microsoft.com/office/drawing/2014/main" val="189260842"/>
                    </a:ext>
                  </a:extLst>
                </a:gridCol>
                <a:gridCol w="988475">
                  <a:extLst>
                    <a:ext uri="{9D8B030D-6E8A-4147-A177-3AD203B41FA5}">
                      <a16:colId xmlns:a16="http://schemas.microsoft.com/office/drawing/2014/main" val="1750610975"/>
                    </a:ext>
                  </a:extLst>
                </a:gridCol>
                <a:gridCol w="944762">
                  <a:extLst>
                    <a:ext uri="{9D8B030D-6E8A-4147-A177-3AD203B41FA5}">
                      <a16:colId xmlns:a16="http://schemas.microsoft.com/office/drawing/2014/main" val="2230853080"/>
                    </a:ext>
                  </a:extLst>
                </a:gridCol>
                <a:gridCol w="1052422">
                  <a:extLst>
                    <a:ext uri="{9D8B030D-6E8A-4147-A177-3AD203B41FA5}">
                      <a16:colId xmlns:a16="http://schemas.microsoft.com/office/drawing/2014/main" val="1146431089"/>
                    </a:ext>
                  </a:extLst>
                </a:gridCol>
                <a:gridCol w="1078302">
                  <a:extLst>
                    <a:ext uri="{9D8B030D-6E8A-4147-A177-3AD203B41FA5}">
                      <a16:colId xmlns:a16="http://schemas.microsoft.com/office/drawing/2014/main" val="3229412107"/>
                    </a:ext>
                  </a:extLst>
                </a:gridCol>
                <a:gridCol w="1289614">
                  <a:extLst>
                    <a:ext uri="{9D8B030D-6E8A-4147-A177-3AD203B41FA5}">
                      <a16:colId xmlns:a16="http://schemas.microsoft.com/office/drawing/2014/main" val="993399016"/>
                    </a:ext>
                  </a:extLst>
                </a:gridCol>
                <a:gridCol w="1091275">
                  <a:extLst>
                    <a:ext uri="{9D8B030D-6E8A-4147-A177-3AD203B41FA5}">
                      <a16:colId xmlns:a16="http://schemas.microsoft.com/office/drawing/2014/main" val="3056887083"/>
                    </a:ext>
                  </a:extLst>
                </a:gridCol>
              </a:tblGrid>
              <a:tr h="835855">
                <a:tc>
                  <a:txBody>
                    <a:bodyPr/>
                    <a:lstStyle/>
                    <a:p>
                      <a:pPr algn="ctr"/>
                      <a:r>
                        <a:rPr lang="en-US" sz="1300" b="0" dirty="0">
                          <a:solidFill>
                            <a:srgbClr val="F2F2F2"/>
                          </a:solidFill>
                          <a:latin typeface="Century Gothic" panose="020B0502020202020204" pitchFamily="34" charset="0"/>
                        </a:rPr>
                        <a:t>Incident ID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Date of Incident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Product SKU</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r>
                        <a:rPr lang="en-US" sz="1300" b="0" dirty="0">
                          <a:solidFill>
                            <a:srgbClr val="F2F2F2"/>
                          </a:solidFill>
                          <a:latin typeface="Century Gothic" panose="020B0502020202020204" pitchFamily="34" charset="0"/>
                        </a:rPr>
                        <a:t>Product 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r>
                        <a:rPr lang="en-US" sz="1300" b="0" dirty="0">
                          <a:solidFill>
                            <a:srgbClr val="F2F2F2"/>
                          </a:solidFill>
                          <a:latin typeface="Century Gothic" panose="020B0502020202020204" pitchFamily="34" charset="0"/>
                        </a:rPr>
                        <a:t>Category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Quantity Lost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Unit Cost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Total Loss Value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Reason for Loss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Person Responsible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300" b="0" dirty="0">
                          <a:solidFill>
                            <a:srgbClr val="F2F2F2"/>
                          </a:solidFill>
                          <a:latin typeface="Century Gothic" panose="020B0502020202020204" pitchFamily="34" charset="0"/>
                        </a:rPr>
                        <a:t>Manager Review &amp; Approval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1046029621"/>
                  </a:ext>
                </a:extLst>
              </a:tr>
              <a:tr h="647612">
                <a:tc>
                  <a:txBody>
                    <a:bodyPr/>
                    <a:lstStyle/>
                    <a:p>
                      <a:pPr algn="ctr"/>
                      <a:r>
                        <a:rPr lang="en-US" sz="1000" dirty="0">
                          <a:solidFill>
                            <a:schemeClr val="tx1">
                              <a:lumMod val="65000"/>
                              <a:lumOff val="35000"/>
                            </a:schemeClr>
                          </a:solidFill>
                          <a:latin typeface="Century Gothic" panose="020B0502020202020204" pitchFamily="34" charset="0"/>
                        </a:rPr>
                        <a:t>001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MM/DD/YY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1234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000" dirty="0">
                          <a:solidFill>
                            <a:schemeClr val="tx1">
                              <a:lumMod val="65000"/>
                              <a:lumOff val="35000"/>
                            </a:schemeClr>
                          </a:solidFill>
                          <a:latin typeface="Century Gothic" panose="020B0502020202020204" pitchFamily="34" charset="0"/>
                        </a:rPr>
                        <a:t>Category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4518853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743510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089859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26906979"/>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5714582"/>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3945181"/>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16641585"/>
                  </a:ext>
                </a:extLst>
              </a:tr>
            </a:tbl>
          </a:graphicData>
        </a:graphic>
      </p:graphicFrame>
      <p:sp>
        <p:nvSpPr>
          <p:cNvPr id="2" name="TextBox 1">
            <a:extLst>
              <a:ext uri="{FF2B5EF4-FFF2-40B4-BE49-F238E27FC236}">
                <a16:creationId xmlns:a16="http://schemas.microsoft.com/office/drawing/2014/main" id="{0B7C3F9D-1FB4-BD73-F4CC-C6D8852FCD54}"/>
              </a:ext>
            </a:extLst>
          </p:cNvPr>
          <p:cNvSpPr txBox="1"/>
          <p:nvPr/>
        </p:nvSpPr>
        <p:spPr>
          <a:xfrm>
            <a:off x="8969918" y="60751"/>
            <a:ext cx="3098435" cy="646331"/>
          </a:xfrm>
          <a:prstGeom prst="rect">
            <a:avLst/>
          </a:prstGeom>
          <a:noFill/>
        </p:spPr>
        <p:txBody>
          <a:bodyPr wrap="square" rtlCol="0">
            <a:spAutoFit/>
          </a:bodyPr>
          <a:lstStyle/>
          <a:p>
            <a:pPr algn="r"/>
            <a:r>
              <a:rPr lang="en-US" dirty="0">
                <a:solidFill>
                  <a:srgbClr val="FEFCCE"/>
                </a:solidFill>
                <a:latin typeface="Century Gothic" panose="020B0502020202020204" pitchFamily="34" charset="0"/>
              </a:rPr>
              <a:t>Records inventory losses and root causes</a:t>
            </a:r>
          </a:p>
        </p:txBody>
      </p:sp>
      <p:grpSp>
        <p:nvGrpSpPr>
          <p:cNvPr id="9" name="Group 8">
            <a:extLst>
              <a:ext uri="{FF2B5EF4-FFF2-40B4-BE49-F238E27FC236}">
                <a16:creationId xmlns:a16="http://schemas.microsoft.com/office/drawing/2014/main" id="{A5D3AC06-20C6-A3BE-5836-507AFDEC6079}"/>
              </a:ext>
            </a:extLst>
          </p:cNvPr>
          <p:cNvGrpSpPr/>
          <p:nvPr/>
        </p:nvGrpSpPr>
        <p:grpSpPr>
          <a:xfrm>
            <a:off x="8900732" y="125912"/>
            <a:ext cx="333060" cy="291151"/>
            <a:chOff x="9277410" y="1787639"/>
            <a:chExt cx="758256" cy="662844"/>
          </a:xfrm>
        </p:grpSpPr>
        <p:sp>
          <p:nvSpPr>
            <p:cNvPr id="4" name="Oval 3">
              <a:extLst>
                <a:ext uri="{FF2B5EF4-FFF2-40B4-BE49-F238E27FC236}">
                  <a16:creationId xmlns:a16="http://schemas.microsoft.com/office/drawing/2014/main" id="{F2B90DA6-4893-FB78-C427-3944D294676D}"/>
                </a:ext>
              </a:extLst>
            </p:cNvPr>
            <p:cNvSpPr/>
            <p:nvPr/>
          </p:nvSpPr>
          <p:spPr>
            <a:xfrm>
              <a:off x="9277410" y="180057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Checkmark with solid fill">
              <a:extLst>
                <a:ext uri="{FF2B5EF4-FFF2-40B4-BE49-F238E27FC236}">
                  <a16:creationId xmlns:a16="http://schemas.microsoft.com/office/drawing/2014/main" id="{7C4BB9B3-C26F-BE27-551B-CC7555D872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85762" y="1787639"/>
              <a:ext cx="649904" cy="649904"/>
            </a:xfrm>
            <a:prstGeom prst="rect">
              <a:avLst/>
            </a:prstGeom>
          </p:spPr>
        </p:pic>
      </p:grpSp>
    </p:spTree>
    <p:extLst>
      <p:ext uri="{BB962C8B-B14F-4D97-AF65-F5344CB8AC3E}">
        <p14:creationId xmlns:p14="http://schemas.microsoft.com/office/powerpoint/2010/main" val="2762136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A85E3-2BA4-8E4B-6E72-3E847FCBE01D}"/>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3350E831-604F-4929-3EDA-6C52CCB1C510}"/>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E4FCE1C-D50C-1416-7669-CAC87384A3F6}"/>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3. Inventory Discrepancy Log</a:t>
            </a:r>
          </a:p>
        </p:txBody>
      </p:sp>
      <p:graphicFrame>
        <p:nvGraphicFramePr>
          <p:cNvPr id="11" name="Table 10">
            <a:extLst>
              <a:ext uri="{FF2B5EF4-FFF2-40B4-BE49-F238E27FC236}">
                <a16:creationId xmlns:a16="http://schemas.microsoft.com/office/drawing/2014/main" id="{345441D4-6B42-51CB-14F8-D2D93FCCC031}"/>
              </a:ext>
            </a:extLst>
          </p:cNvPr>
          <p:cNvGraphicFramePr>
            <a:graphicFrameLocks noGrp="1"/>
          </p:cNvGraphicFramePr>
          <p:nvPr>
            <p:extLst>
              <p:ext uri="{D42A27DB-BD31-4B8C-83A1-F6EECF244321}">
                <p14:modId xmlns:p14="http://schemas.microsoft.com/office/powerpoint/2010/main" val="1869937928"/>
              </p:ext>
            </p:extLst>
          </p:nvPr>
        </p:nvGraphicFramePr>
        <p:xfrm>
          <a:off x="162252" y="1021432"/>
          <a:ext cx="11821201" cy="5369139"/>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992780">
                  <a:extLst>
                    <a:ext uri="{9D8B030D-6E8A-4147-A177-3AD203B41FA5}">
                      <a16:colId xmlns:a16="http://schemas.microsoft.com/office/drawing/2014/main" val="301043001"/>
                    </a:ext>
                  </a:extLst>
                </a:gridCol>
                <a:gridCol w="2384706">
                  <a:extLst>
                    <a:ext uri="{9D8B030D-6E8A-4147-A177-3AD203B41FA5}">
                      <a16:colId xmlns:a16="http://schemas.microsoft.com/office/drawing/2014/main" val="1634197690"/>
                    </a:ext>
                  </a:extLst>
                </a:gridCol>
                <a:gridCol w="1024241">
                  <a:extLst>
                    <a:ext uri="{9D8B030D-6E8A-4147-A177-3AD203B41FA5}">
                      <a16:colId xmlns:a16="http://schemas.microsoft.com/office/drawing/2014/main" val="1795886175"/>
                    </a:ext>
                  </a:extLst>
                </a:gridCol>
                <a:gridCol w="1283368">
                  <a:extLst>
                    <a:ext uri="{9D8B030D-6E8A-4147-A177-3AD203B41FA5}">
                      <a16:colId xmlns:a16="http://schemas.microsoft.com/office/drawing/2014/main" val="3796634912"/>
                    </a:ext>
                  </a:extLst>
                </a:gridCol>
                <a:gridCol w="1211179">
                  <a:extLst>
                    <a:ext uri="{9D8B030D-6E8A-4147-A177-3AD203B41FA5}">
                      <a16:colId xmlns:a16="http://schemas.microsoft.com/office/drawing/2014/main" val="189260842"/>
                    </a:ext>
                  </a:extLst>
                </a:gridCol>
                <a:gridCol w="3236184">
                  <a:extLst>
                    <a:ext uri="{9D8B030D-6E8A-4147-A177-3AD203B41FA5}">
                      <a16:colId xmlns:a16="http://schemas.microsoft.com/office/drawing/2014/main" val="3229412107"/>
                    </a:ext>
                  </a:extLst>
                </a:gridCol>
                <a:gridCol w="1688743">
                  <a:extLst>
                    <a:ext uri="{9D8B030D-6E8A-4147-A177-3AD203B41FA5}">
                      <a16:colId xmlns:a16="http://schemas.microsoft.com/office/drawing/2014/main" val="993399016"/>
                    </a:ext>
                  </a:extLst>
                </a:gridCol>
              </a:tblGrid>
              <a:tr h="835855">
                <a:tc>
                  <a:txBody>
                    <a:bodyPr/>
                    <a:lstStyle/>
                    <a:p>
                      <a:pPr algn="ctr"/>
                      <a:r>
                        <a:rPr lang="en-US" sz="1300" b="0" dirty="0">
                          <a:solidFill>
                            <a:srgbClr val="F2F2F2"/>
                          </a:solidFill>
                          <a:latin typeface="Century Gothic" panose="020B0502020202020204" pitchFamily="34" charset="0"/>
                        </a:rPr>
                        <a:t>Product SKU</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r>
                        <a:rPr lang="en-US" sz="1300" b="0" dirty="0">
                          <a:solidFill>
                            <a:srgbClr val="F2F2F2"/>
                          </a:solidFill>
                          <a:latin typeface="Century Gothic" panose="020B0502020202020204" pitchFamily="34" charset="0"/>
                        </a:rPr>
                        <a:t>Product 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en-US" sz="1300" b="0" dirty="0">
                          <a:solidFill>
                            <a:srgbClr val="F2F2F2"/>
                          </a:solidFill>
                          <a:latin typeface="Century Gothic" panose="020B0502020202020204" pitchFamily="34" charset="0"/>
                        </a:rPr>
                        <a:t>Stock Expected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en-US" sz="1300" b="0" dirty="0">
                          <a:solidFill>
                            <a:srgbClr val="F2F2F2"/>
                          </a:solidFill>
                          <a:latin typeface="Century Gothic" panose="020B0502020202020204" pitchFamily="34" charset="0"/>
                        </a:rPr>
                        <a:t>Stock Counted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en-US" sz="1300" b="0" dirty="0">
                          <a:solidFill>
                            <a:srgbClr val="F2F2F2"/>
                          </a:solidFill>
                          <a:latin typeface="Century Gothic" panose="020B0502020202020204" pitchFamily="34" charset="0"/>
                        </a:rPr>
                        <a:t>Discrepancy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l"/>
                      <a:r>
                        <a:rPr lang="en-US" sz="1300" b="0" dirty="0">
                          <a:solidFill>
                            <a:srgbClr val="F2F2F2"/>
                          </a:solidFill>
                          <a:latin typeface="Century Gothic" panose="020B0502020202020204" pitchFamily="34" charset="0"/>
                        </a:rPr>
                        <a:t>Possible Cause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en-US" sz="1300" b="0" dirty="0">
                          <a:solidFill>
                            <a:srgbClr val="F2F2F2"/>
                          </a:solidFill>
                          <a:latin typeface="Century Gothic" panose="020B0502020202020204" pitchFamily="34" charset="0"/>
                        </a:rPr>
                        <a:t>Adjustment Made?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046029621"/>
                  </a:ext>
                </a:extLst>
              </a:tr>
              <a:tr h="647612">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r>
                        <a:rPr lang="en-US" sz="100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Yes/No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4518853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743510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089859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26906979"/>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5714582"/>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3945181"/>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16641585"/>
                  </a:ext>
                </a:extLst>
              </a:tr>
            </a:tbl>
          </a:graphicData>
        </a:graphic>
      </p:graphicFrame>
      <p:sp>
        <p:nvSpPr>
          <p:cNvPr id="2" name="TextBox 1">
            <a:extLst>
              <a:ext uri="{FF2B5EF4-FFF2-40B4-BE49-F238E27FC236}">
                <a16:creationId xmlns:a16="http://schemas.microsoft.com/office/drawing/2014/main" id="{0B0A4E42-9838-E601-5788-587780067092}"/>
              </a:ext>
            </a:extLst>
          </p:cNvPr>
          <p:cNvSpPr txBox="1"/>
          <p:nvPr/>
        </p:nvSpPr>
        <p:spPr>
          <a:xfrm>
            <a:off x="8969918" y="60751"/>
            <a:ext cx="3098435" cy="646331"/>
          </a:xfrm>
          <a:prstGeom prst="rect">
            <a:avLst/>
          </a:prstGeom>
          <a:noFill/>
        </p:spPr>
        <p:txBody>
          <a:bodyPr wrap="square" rtlCol="0">
            <a:spAutoFit/>
          </a:bodyPr>
          <a:lstStyle/>
          <a:p>
            <a:pPr algn="r"/>
            <a:r>
              <a:rPr lang="en-US" dirty="0">
                <a:solidFill>
                  <a:srgbClr val="FEFCCE"/>
                </a:solidFill>
                <a:latin typeface="Century Gothic" panose="020B0502020202020204" pitchFamily="34" charset="0"/>
              </a:rPr>
              <a:t>Compares system vs. physical stock counts</a:t>
            </a:r>
          </a:p>
        </p:txBody>
      </p:sp>
      <p:grpSp>
        <p:nvGrpSpPr>
          <p:cNvPr id="9" name="Group 8">
            <a:extLst>
              <a:ext uri="{FF2B5EF4-FFF2-40B4-BE49-F238E27FC236}">
                <a16:creationId xmlns:a16="http://schemas.microsoft.com/office/drawing/2014/main" id="{B3F45F9A-2273-B30C-9D21-BC3C637A9C45}"/>
              </a:ext>
            </a:extLst>
          </p:cNvPr>
          <p:cNvGrpSpPr/>
          <p:nvPr/>
        </p:nvGrpSpPr>
        <p:grpSpPr>
          <a:xfrm>
            <a:off x="9221572" y="125912"/>
            <a:ext cx="333060" cy="291151"/>
            <a:chOff x="9277410" y="1787639"/>
            <a:chExt cx="758256" cy="662844"/>
          </a:xfrm>
        </p:grpSpPr>
        <p:sp>
          <p:nvSpPr>
            <p:cNvPr id="4" name="Oval 3">
              <a:extLst>
                <a:ext uri="{FF2B5EF4-FFF2-40B4-BE49-F238E27FC236}">
                  <a16:creationId xmlns:a16="http://schemas.microsoft.com/office/drawing/2014/main" id="{633A7CC3-98A3-601B-ED7B-1622BA81FE0B}"/>
                </a:ext>
              </a:extLst>
            </p:cNvPr>
            <p:cNvSpPr/>
            <p:nvPr/>
          </p:nvSpPr>
          <p:spPr>
            <a:xfrm>
              <a:off x="9277410" y="180057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Checkmark with solid fill">
              <a:extLst>
                <a:ext uri="{FF2B5EF4-FFF2-40B4-BE49-F238E27FC236}">
                  <a16:creationId xmlns:a16="http://schemas.microsoft.com/office/drawing/2014/main" id="{AAAA395E-D81E-F6A7-842F-DAD900EB2A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85762" y="1787639"/>
              <a:ext cx="649904" cy="649904"/>
            </a:xfrm>
            <a:prstGeom prst="rect">
              <a:avLst/>
            </a:prstGeom>
          </p:spPr>
        </p:pic>
      </p:grpSp>
    </p:spTree>
    <p:extLst>
      <p:ext uri="{BB962C8B-B14F-4D97-AF65-F5344CB8AC3E}">
        <p14:creationId xmlns:p14="http://schemas.microsoft.com/office/powerpoint/2010/main" val="3672813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96F7A-7984-ECB5-6270-DE69EF238CC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41A07813-B6EA-2524-5A32-1E08F9D67B49}"/>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F9AF572D-CC49-EAD9-AB44-7BD9C32D53A9}"/>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4. Loss Prevention Actions</a:t>
            </a:r>
          </a:p>
        </p:txBody>
      </p:sp>
      <p:sp>
        <p:nvSpPr>
          <p:cNvPr id="2" name="TextBox 1">
            <a:extLst>
              <a:ext uri="{FF2B5EF4-FFF2-40B4-BE49-F238E27FC236}">
                <a16:creationId xmlns:a16="http://schemas.microsoft.com/office/drawing/2014/main" id="{79366688-E15A-5FB3-85AC-02C3B17ADFAE}"/>
              </a:ext>
            </a:extLst>
          </p:cNvPr>
          <p:cNvSpPr txBox="1"/>
          <p:nvPr/>
        </p:nvSpPr>
        <p:spPr>
          <a:xfrm>
            <a:off x="8969918" y="60751"/>
            <a:ext cx="3098435" cy="646331"/>
          </a:xfrm>
          <a:prstGeom prst="rect">
            <a:avLst/>
          </a:prstGeom>
          <a:noFill/>
        </p:spPr>
        <p:txBody>
          <a:bodyPr wrap="square" rtlCol="0">
            <a:spAutoFit/>
          </a:bodyPr>
          <a:lstStyle/>
          <a:p>
            <a:pPr algn="r"/>
            <a:r>
              <a:rPr lang="en-US" dirty="0">
                <a:solidFill>
                  <a:srgbClr val="FEFCCE"/>
                </a:solidFill>
                <a:latin typeface="Century Gothic" panose="020B0502020202020204" pitchFamily="34" charset="0"/>
              </a:rPr>
              <a:t>Tracks security responses and corrective measures</a:t>
            </a:r>
          </a:p>
        </p:txBody>
      </p:sp>
      <p:grpSp>
        <p:nvGrpSpPr>
          <p:cNvPr id="9" name="Group 8">
            <a:extLst>
              <a:ext uri="{FF2B5EF4-FFF2-40B4-BE49-F238E27FC236}">
                <a16:creationId xmlns:a16="http://schemas.microsoft.com/office/drawing/2014/main" id="{7296D891-8F9C-AFCB-05E8-48538C3E2A4E}"/>
              </a:ext>
            </a:extLst>
          </p:cNvPr>
          <p:cNvGrpSpPr/>
          <p:nvPr/>
        </p:nvGrpSpPr>
        <p:grpSpPr>
          <a:xfrm>
            <a:off x="8828543" y="125912"/>
            <a:ext cx="333060" cy="291151"/>
            <a:chOff x="9277410" y="1787639"/>
            <a:chExt cx="758256" cy="662844"/>
          </a:xfrm>
        </p:grpSpPr>
        <p:sp>
          <p:nvSpPr>
            <p:cNvPr id="4" name="Oval 3">
              <a:extLst>
                <a:ext uri="{FF2B5EF4-FFF2-40B4-BE49-F238E27FC236}">
                  <a16:creationId xmlns:a16="http://schemas.microsoft.com/office/drawing/2014/main" id="{2D750B53-9D86-1FC0-77C8-C53D0EEAB153}"/>
                </a:ext>
              </a:extLst>
            </p:cNvPr>
            <p:cNvSpPr/>
            <p:nvPr/>
          </p:nvSpPr>
          <p:spPr>
            <a:xfrm>
              <a:off x="9277410" y="180057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Checkmark with solid fill">
              <a:extLst>
                <a:ext uri="{FF2B5EF4-FFF2-40B4-BE49-F238E27FC236}">
                  <a16:creationId xmlns:a16="http://schemas.microsoft.com/office/drawing/2014/main" id="{8603D0E0-2779-F286-A128-0C84465839A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85762" y="1787639"/>
              <a:ext cx="649904" cy="649904"/>
            </a:xfrm>
            <a:prstGeom prst="rect">
              <a:avLst/>
            </a:prstGeom>
          </p:spPr>
        </p:pic>
      </p:grpSp>
      <p:graphicFrame>
        <p:nvGraphicFramePr>
          <p:cNvPr id="3" name="Table 2">
            <a:extLst>
              <a:ext uri="{FF2B5EF4-FFF2-40B4-BE49-F238E27FC236}">
                <a16:creationId xmlns:a16="http://schemas.microsoft.com/office/drawing/2014/main" id="{E30CFAF8-8CBF-3B98-0D11-31F04B561059}"/>
              </a:ext>
            </a:extLst>
          </p:cNvPr>
          <p:cNvGraphicFramePr>
            <a:graphicFrameLocks noGrp="1"/>
          </p:cNvGraphicFramePr>
          <p:nvPr>
            <p:extLst>
              <p:ext uri="{D42A27DB-BD31-4B8C-83A1-F6EECF244321}">
                <p14:modId xmlns:p14="http://schemas.microsoft.com/office/powerpoint/2010/main" val="2800613377"/>
              </p:ext>
            </p:extLst>
          </p:nvPr>
        </p:nvGraphicFramePr>
        <p:xfrm>
          <a:off x="162251" y="1021432"/>
          <a:ext cx="11906101" cy="5369139"/>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840381">
                  <a:extLst>
                    <a:ext uri="{9D8B030D-6E8A-4147-A177-3AD203B41FA5}">
                      <a16:colId xmlns:a16="http://schemas.microsoft.com/office/drawing/2014/main" val="301043001"/>
                    </a:ext>
                  </a:extLst>
                </a:gridCol>
                <a:gridCol w="914400">
                  <a:extLst>
                    <a:ext uri="{9D8B030D-6E8A-4147-A177-3AD203B41FA5}">
                      <a16:colId xmlns:a16="http://schemas.microsoft.com/office/drawing/2014/main" val="1795886175"/>
                    </a:ext>
                  </a:extLst>
                </a:gridCol>
                <a:gridCol w="2013284">
                  <a:extLst>
                    <a:ext uri="{9D8B030D-6E8A-4147-A177-3AD203B41FA5}">
                      <a16:colId xmlns:a16="http://schemas.microsoft.com/office/drawing/2014/main" val="3796634912"/>
                    </a:ext>
                  </a:extLst>
                </a:gridCol>
                <a:gridCol w="2711116">
                  <a:extLst>
                    <a:ext uri="{9D8B030D-6E8A-4147-A177-3AD203B41FA5}">
                      <a16:colId xmlns:a16="http://schemas.microsoft.com/office/drawing/2014/main" val="189260842"/>
                    </a:ext>
                  </a:extLst>
                </a:gridCol>
                <a:gridCol w="1034715">
                  <a:extLst>
                    <a:ext uri="{9D8B030D-6E8A-4147-A177-3AD203B41FA5}">
                      <a16:colId xmlns:a16="http://schemas.microsoft.com/office/drawing/2014/main" val="1750610975"/>
                    </a:ext>
                  </a:extLst>
                </a:gridCol>
                <a:gridCol w="1844842">
                  <a:extLst>
                    <a:ext uri="{9D8B030D-6E8A-4147-A177-3AD203B41FA5}">
                      <a16:colId xmlns:a16="http://schemas.microsoft.com/office/drawing/2014/main" val="993399016"/>
                    </a:ext>
                  </a:extLst>
                </a:gridCol>
                <a:gridCol w="2547363">
                  <a:extLst>
                    <a:ext uri="{9D8B030D-6E8A-4147-A177-3AD203B41FA5}">
                      <a16:colId xmlns:a16="http://schemas.microsoft.com/office/drawing/2014/main" val="3056887083"/>
                    </a:ext>
                  </a:extLst>
                </a:gridCol>
              </a:tblGrid>
              <a:tr h="835855">
                <a:tc>
                  <a:txBody>
                    <a:bodyPr/>
                    <a:lstStyle/>
                    <a:p>
                      <a:pPr algn="ctr"/>
                      <a:r>
                        <a:rPr lang="en-US" sz="1300" b="0" dirty="0">
                          <a:solidFill>
                            <a:srgbClr val="F2F2F2"/>
                          </a:solidFill>
                          <a:latin typeface="Century Gothic" panose="020B0502020202020204" pitchFamily="34" charset="0"/>
                        </a:rPr>
                        <a:t>Incident ID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sz="1300" b="0" dirty="0">
                          <a:solidFill>
                            <a:srgbClr val="F2F2F2"/>
                          </a:solidFill>
                          <a:latin typeface="Century Gothic" panose="020B0502020202020204" pitchFamily="34" charset="0"/>
                        </a:rPr>
                        <a:t>Product SKU</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sz="1300" b="0" dirty="0">
                          <a:solidFill>
                            <a:srgbClr val="F2F2F2"/>
                          </a:solidFill>
                          <a:latin typeface="Century Gothic" panose="020B0502020202020204" pitchFamily="34" charset="0"/>
                        </a:rPr>
                        <a:t>Product 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sz="1300" b="0" dirty="0">
                          <a:solidFill>
                            <a:srgbClr val="F2F2F2"/>
                          </a:solidFill>
                          <a:latin typeface="Century Gothic" panose="020B0502020202020204" pitchFamily="34" charset="0"/>
                        </a:rPr>
                        <a:t>Action Taken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sz="1300" b="0" dirty="0">
                          <a:solidFill>
                            <a:srgbClr val="F2F2F2"/>
                          </a:solidFill>
                          <a:latin typeface="Century Gothic" panose="020B0502020202020204" pitchFamily="34" charset="0"/>
                        </a:rPr>
                        <a:t>Date of Action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l"/>
                      <a:r>
                        <a:rPr lang="en-US" sz="1300" b="0" dirty="0">
                          <a:solidFill>
                            <a:srgbClr val="F2F2F2"/>
                          </a:solidFill>
                          <a:latin typeface="Century Gothic" panose="020B0502020202020204" pitchFamily="34" charset="0"/>
                        </a:rPr>
                        <a:t>Person Responsible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l"/>
                      <a:r>
                        <a:rPr lang="en-US" sz="1300" b="0" dirty="0">
                          <a:solidFill>
                            <a:srgbClr val="F2F2F2"/>
                          </a:solidFill>
                          <a:latin typeface="Century Gothic" panose="020B0502020202020204" pitchFamily="34" charset="0"/>
                        </a:rPr>
                        <a:t>Outcome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46029621"/>
                  </a:ext>
                </a:extLst>
              </a:tr>
              <a:tr h="647612">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000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000" dirty="0">
                          <a:solidFill>
                            <a:schemeClr val="tx1">
                              <a:lumMod val="65000"/>
                              <a:lumOff val="35000"/>
                            </a:schemeClr>
                          </a:solidFill>
                          <a:latin typeface="Century Gothic" panose="020B0502020202020204" pitchFamily="34" charset="0"/>
                        </a:rPr>
                        <a:t>Category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1000" dirty="0">
                          <a:solidFill>
                            <a:schemeClr val="tx1">
                              <a:lumMod val="65000"/>
                              <a:lumOff val="35000"/>
                            </a:schemeClr>
                          </a:solidFill>
                          <a:latin typeface="Century Gothic" panose="020B0502020202020204" pitchFamily="34" charset="0"/>
                        </a:rPr>
                        <a:t>MM/DD/YY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r>
                        <a:rPr lang="en-US" sz="1000" dirty="0">
                          <a:solidFill>
                            <a:schemeClr val="tx1">
                              <a:lumMod val="65000"/>
                              <a:lumOff val="35000"/>
                            </a:schemeClr>
                          </a:solidFill>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4518853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743510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0898594"/>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26906979"/>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15714582"/>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3945181"/>
                  </a:ext>
                </a:extLst>
              </a:tr>
              <a:tr h="647612">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endParaRPr lang="en-US" sz="1000"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16641585"/>
                  </a:ext>
                </a:extLst>
              </a:tr>
            </a:tbl>
          </a:graphicData>
        </a:graphic>
      </p:graphicFrame>
    </p:spTree>
    <p:extLst>
      <p:ext uri="{BB962C8B-B14F-4D97-AF65-F5344CB8AC3E}">
        <p14:creationId xmlns:p14="http://schemas.microsoft.com/office/powerpoint/2010/main" val="234162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0C860-D460-7538-3CFB-C9048E2197BB}"/>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6E662818-9B5E-A336-EB21-569811CF87A5}"/>
              </a:ext>
            </a:extLst>
          </p:cNvPr>
          <p:cNvSpPr/>
          <p:nvPr/>
        </p:nvSpPr>
        <p:spPr>
          <a:xfrm>
            <a:off x="114460" y="1090679"/>
            <a:ext cx="2315919" cy="5574816"/>
          </a:xfrm>
          <a:prstGeom prst="rect">
            <a:avLst/>
          </a:prstGeom>
          <a:solidFill>
            <a:srgbClr val="FEFCCE"/>
          </a:solidFill>
          <a:ln>
            <a:solidFill>
              <a:srgbClr val="C3BA0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1777DA9A-6BBA-4DB6-1A01-1DBE937A537A}"/>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50CD9BA-F177-9C6F-6488-791F7C2E9327}"/>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5. Monthly/Annual Shrinkage Summary</a:t>
            </a:r>
          </a:p>
        </p:txBody>
      </p:sp>
      <p:sp>
        <p:nvSpPr>
          <p:cNvPr id="2" name="TextBox 1">
            <a:extLst>
              <a:ext uri="{FF2B5EF4-FFF2-40B4-BE49-F238E27FC236}">
                <a16:creationId xmlns:a16="http://schemas.microsoft.com/office/drawing/2014/main" id="{8ED34919-7ECA-3836-DC98-AD3C7C4EDFF2}"/>
              </a:ext>
            </a:extLst>
          </p:cNvPr>
          <p:cNvSpPr txBox="1"/>
          <p:nvPr/>
        </p:nvSpPr>
        <p:spPr>
          <a:xfrm>
            <a:off x="8969918" y="60751"/>
            <a:ext cx="3098435" cy="646331"/>
          </a:xfrm>
          <a:prstGeom prst="rect">
            <a:avLst/>
          </a:prstGeom>
          <a:noFill/>
        </p:spPr>
        <p:txBody>
          <a:bodyPr wrap="square" rtlCol="0">
            <a:spAutoFit/>
          </a:bodyPr>
          <a:lstStyle/>
          <a:p>
            <a:pPr algn="r"/>
            <a:r>
              <a:rPr lang="en-US" dirty="0">
                <a:solidFill>
                  <a:srgbClr val="FEFCCE"/>
                </a:solidFill>
                <a:latin typeface="Century Gothic" panose="020B0502020202020204" pitchFamily="34" charset="0"/>
              </a:rPr>
              <a:t>Provides trend analysis for inventory shrinkage</a:t>
            </a:r>
          </a:p>
        </p:txBody>
      </p:sp>
      <p:grpSp>
        <p:nvGrpSpPr>
          <p:cNvPr id="9" name="Group 8">
            <a:extLst>
              <a:ext uri="{FF2B5EF4-FFF2-40B4-BE49-F238E27FC236}">
                <a16:creationId xmlns:a16="http://schemas.microsoft.com/office/drawing/2014/main" id="{5928BDD4-DA26-50F7-FB41-9A90A3CEE3F5}"/>
              </a:ext>
            </a:extLst>
          </p:cNvPr>
          <p:cNvGrpSpPr/>
          <p:nvPr/>
        </p:nvGrpSpPr>
        <p:grpSpPr>
          <a:xfrm>
            <a:off x="8740312" y="125912"/>
            <a:ext cx="333060" cy="291151"/>
            <a:chOff x="9277410" y="1787639"/>
            <a:chExt cx="758256" cy="662844"/>
          </a:xfrm>
        </p:grpSpPr>
        <p:sp>
          <p:nvSpPr>
            <p:cNvPr id="4" name="Oval 3">
              <a:extLst>
                <a:ext uri="{FF2B5EF4-FFF2-40B4-BE49-F238E27FC236}">
                  <a16:creationId xmlns:a16="http://schemas.microsoft.com/office/drawing/2014/main" id="{7C36E436-6554-E3DC-C8BC-C4571A91EED7}"/>
                </a:ext>
              </a:extLst>
            </p:cNvPr>
            <p:cNvSpPr/>
            <p:nvPr/>
          </p:nvSpPr>
          <p:spPr>
            <a:xfrm>
              <a:off x="9277410" y="180057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Checkmark with solid fill">
              <a:extLst>
                <a:ext uri="{FF2B5EF4-FFF2-40B4-BE49-F238E27FC236}">
                  <a16:creationId xmlns:a16="http://schemas.microsoft.com/office/drawing/2014/main" id="{B75B6A8F-4A21-B7D7-DFFF-FECA689B0F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85762" y="1787639"/>
              <a:ext cx="649904" cy="649904"/>
            </a:xfrm>
            <a:prstGeom prst="rect">
              <a:avLst/>
            </a:prstGeom>
          </p:spPr>
        </p:pic>
      </p:grpSp>
      <p:sp>
        <p:nvSpPr>
          <p:cNvPr id="12" name="TextBox 11">
            <a:extLst>
              <a:ext uri="{FF2B5EF4-FFF2-40B4-BE49-F238E27FC236}">
                <a16:creationId xmlns:a16="http://schemas.microsoft.com/office/drawing/2014/main" id="{D073B425-9FA3-4422-219D-B05C1DC564C6}"/>
              </a:ext>
            </a:extLst>
          </p:cNvPr>
          <p:cNvSpPr txBox="1"/>
          <p:nvPr/>
        </p:nvSpPr>
        <p:spPr>
          <a:xfrm>
            <a:off x="114461" y="1810239"/>
            <a:ext cx="2315919" cy="646331"/>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Total Shrinkage Value</a:t>
            </a:r>
          </a:p>
        </p:txBody>
      </p:sp>
      <p:sp>
        <p:nvSpPr>
          <p:cNvPr id="13" name="TextBox 12">
            <a:extLst>
              <a:ext uri="{FF2B5EF4-FFF2-40B4-BE49-F238E27FC236}">
                <a16:creationId xmlns:a16="http://schemas.microsoft.com/office/drawing/2014/main" id="{B0EA5588-9C70-797E-1DA5-438351D1C4EC}"/>
              </a:ext>
            </a:extLst>
          </p:cNvPr>
          <p:cNvSpPr txBox="1"/>
          <p:nvPr/>
        </p:nvSpPr>
        <p:spPr>
          <a:xfrm>
            <a:off x="207752" y="3639998"/>
            <a:ext cx="2064913" cy="738664"/>
          </a:xfrm>
          <a:prstGeom prst="rect">
            <a:avLst/>
          </a:prstGeom>
          <a:noFill/>
        </p:spPr>
        <p:txBody>
          <a:bodyPr wrap="square" rtlCol="0">
            <a:spAutoFit/>
          </a:bodyPr>
          <a:lstStyle/>
          <a:p>
            <a:pPr algn="ctr"/>
            <a:r>
              <a:rPr lang="en-US" sz="4200" dirty="0">
                <a:solidFill>
                  <a:schemeClr val="tx1">
                    <a:lumMod val="65000"/>
                    <a:lumOff val="35000"/>
                  </a:schemeClr>
                </a:solidFill>
                <a:latin typeface="Century Gothic" panose="020B0502020202020204" pitchFamily="34" charset="0"/>
              </a:rPr>
              <a:t>$0.00</a:t>
            </a:r>
          </a:p>
        </p:txBody>
      </p:sp>
      <p:sp>
        <p:nvSpPr>
          <p:cNvPr id="21" name="Rectangle 20">
            <a:extLst>
              <a:ext uri="{FF2B5EF4-FFF2-40B4-BE49-F238E27FC236}">
                <a16:creationId xmlns:a16="http://schemas.microsoft.com/office/drawing/2014/main" id="{595D5961-A6F8-C9A6-DC6B-400840C7A4E5}"/>
              </a:ext>
            </a:extLst>
          </p:cNvPr>
          <p:cNvSpPr/>
          <p:nvPr/>
        </p:nvSpPr>
        <p:spPr>
          <a:xfrm>
            <a:off x="2524817" y="1090679"/>
            <a:ext cx="2315919" cy="5574816"/>
          </a:xfrm>
          <a:prstGeom prst="rect">
            <a:avLst/>
          </a:prstGeom>
          <a:solidFill>
            <a:srgbClr val="FEFCCE"/>
          </a:solidFill>
          <a:ln>
            <a:solidFill>
              <a:srgbClr val="C3BA0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4593AD4-6F6E-F0A5-7AAD-FF8D2DD3C2D6}"/>
              </a:ext>
            </a:extLst>
          </p:cNvPr>
          <p:cNvSpPr txBox="1"/>
          <p:nvPr/>
        </p:nvSpPr>
        <p:spPr>
          <a:xfrm>
            <a:off x="2524818" y="1810239"/>
            <a:ext cx="2315919"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Top 3 Categories</a:t>
            </a:r>
          </a:p>
        </p:txBody>
      </p:sp>
      <p:sp>
        <p:nvSpPr>
          <p:cNvPr id="24" name="TextBox 23">
            <a:extLst>
              <a:ext uri="{FF2B5EF4-FFF2-40B4-BE49-F238E27FC236}">
                <a16:creationId xmlns:a16="http://schemas.microsoft.com/office/drawing/2014/main" id="{6D238B74-E81F-2B6F-7E1D-ED0C3470E668}"/>
              </a:ext>
            </a:extLst>
          </p:cNvPr>
          <p:cNvSpPr txBox="1"/>
          <p:nvPr/>
        </p:nvSpPr>
        <p:spPr>
          <a:xfrm>
            <a:off x="2664455" y="3455332"/>
            <a:ext cx="2064913" cy="1107996"/>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Category 1</a:t>
            </a:r>
          </a:p>
          <a:p>
            <a:r>
              <a:rPr lang="en-US" sz="2200" dirty="0">
                <a:solidFill>
                  <a:schemeClr val="tx1">
                    <a:lumMod val="65000"/>
                    <a:lumOff val="35000"/>
                  </a:schemeClr>
                </a:solidFill>
                <a:latin typeface="Century Gothic" panose="020B0502020202020204" pitchFamily="34" charset="0"/>
              </a:rPr>
              <a:t>Category 2</a:t>
            </a:r>
          </a:p>
          <a:p>
            <a:r>
              <a:rPr lang="en-US" sz="2200" dirty="0">
                <a:solidFill>
                  <a:schemeClr val="tx1">
                    <a:lumMod val="65000"/>
                    <a:lumOff val="35000"/>
                  </a:schemeClr>
                </a:solidFill>
                <a:latin typeface="Century Gothic" panose="020B0502020202020204" pitchFamily="34" charset="0"/>
              </a:rPr>
              <a:t>Category 3</a:t>
            </a:r>
          </a:p>
        </p:txBody>
      </p:sp>
      <p:sp>
        <p:nvSpPr>
          <p:cNvPr id="25" name="Rectangle 24">
            <a:extLst>
              <a:ext uri="{FF2B5EF4-FFF2-40B4-BE49-F238E27FC236}">
                <a16:creationId xmlns:a16="http://schemas.microsoft.com/office/drawing/2014/main" id="{66118D0D-893D-CE57-58C7-BD232FF2C3A3}"/>
              </a:ext>
            </a:extLst>
          </p:cNvPr>
          <p:cNvSpPr/>
          <p:nvPr/>
        </p:nvSpPr>
        <p:spPr>
          <a:xfrm>
            <a:off x="4952108" y="1090679"/>
            <a:ext cx="2315919" cy="5574816"/>
          </a:xfrm>
          <a:prstGeom prst="rect">
            <a:avLst/>
          </a:prstGeom>
          <a:solidFill>
            <a:srgbClr val="FEFCCE"/>
          </a:solidFill>
          <a:ln>
            <a:solidFill>
              <a:srgbClr val="C3BA0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C55BF91D-34F6-016E-DCF8-84A2A49D412E}"/>
              </a:ext>
            </a:extLst>
          </p:cNvPr>
          <p:cNvSpPr txBox="1"/>
          <p:nvPr/>
        </p:nvSpPr>
        <p:spPr>
          <a:xfrm>
            <a:off x="4952109" y="1810239"/>
            <a:ext cx="2315919" cy="646331"/>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Shrinkage Percent of Sales</a:t>
            </a:r>
          </a:p>
        </p:txBody>
      </p:sp>
      <p:sp>
        <p:nvSpPr>
          <p:cNvPr id="28" name="TextBox 27">
            <a:extLst>
              <a:ext uri="{FF2B5EF4-FFF2-40B4-BE49-F238E27FC236}">
                <a16:creationId xmlns:a16="http://schemas.microsoft.com/office/drawing/2014/main" id="{FDD3EAC1-46B3-6186-AF72-6DBE60E3D4E3}"/>
              </a:ext>
            </a:extLst>
          </p:cNvPr>
          <p:cNvSpPr txBox="1"/>
          <p:nvPr/>
        </p:nvSpPr>
        <p:spPr>
          <a:xfrm>
            <a:off x="5045400" y="3639998"/>
            <a:ext cx="2064913" cy="738664"/>
          </a:xfrm>
          <a:prstGeom prst="rect">
            <a:avLst/>
          </a:prstGeom>
          <a:noFill/>
        </p:spPr>
        <p:txBody>
          <a:bodyPr wrap="square" rtlCol="0">
            <a:spAutoFit/>
          </a:bodyPr>
          <a:lstStyle/>
          <a:p>
            <a:pPr algn="ctr"/>
            <a:r>
              <a:rPr lang="en-US" sz="4200" dirty="0">
                <a:solidFill>
                  <a:schemeClr val="tx1">
                    <a:lumMod val="65000"/>
                    <a:lumOff val="35000"/>
                  </a:schemeClr>
                </a:solidFill>
                <a:latin typeface="Century Gothic" panose="020B0502020202020204" pitchFamily="34" charset="0"/>
              </a:rPr>
              <a:t>0.00%</a:t>
            </a:r>
          </a:p>
        </p:txBody>
      </p:sp>
      <p:sp>
        <p:nvSpPr>
          <p:cNvPr id="29" name="Rectangle 28">
            <a:extLst>
              <a:ext uri="{FF2B5EF4-FFF2-40B4-BE49-F238E27FC236}">
                <a16:creationId xmlns:a16="http://schemas.microsoft.com/office/drawing/2014/main" id="{85E01409-2A0E-06FB-73A9-937E32529E26}"/>
              </a:ext>
            </a:extLst>
          </p:cNvPr>
          <p:cNvSpPr/>
          <p:nvPr/>
        </p:nvSpPr>
        <p:spPr>
          <a:xfrm>
            <a:off x="7369340" y="1090679"/>
            <a:ext cx="2315919" cy="5574816"/>
          </a:xfrm>
          <a:prstGeom prst="rect">
            <a:avLst/>
          </a:prstGeom>
          <a:solidFill>
            <a:srgbClr val="FEFCCE"/>
          </a:solidFill>
          <a:ln>
            <a:solidFill>
              <a:srgbClr val="C3BA0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2F945C0C-A50C-A081-11E9-2550B67B2EDE}"/>
              </a:ext>
            </a:extLst>
          </p:cNvPr>
          <p:cNvSpPr txBox="1"/>
          <p:nvPr/>
        </p:nvSpPr>
        <p:spPr>
          <a:xfrm>
            <a:off x="7369341" y="1810239"/>
            <a:ext cx="2315919" cy="646331"/>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Most Common Cause</a:t>
            </a:r>
          </a:p>
        </p:txBody>
      </p:sp>
      <p:sp>
        <p:nvSpPr>
          <p:cNvPr id="33" name="Rectangle 32">
            <a:extLst>
              <a:ext uri="{FF2B5EF4-FFF2-40B4-BE49-F238E27FC236}">
                <a16:creationId xmlns:a16="http://schemas.microsoft.com/office/drawing/2014/main" id="{4F10C258-6CAC-B0FC-C6BE-999CADE9A920}"/>
              </a:ext>
            </a:extLst>
          </p:cNvPr>
          <p:cNvSpPr/>
          <p:nvPr/>
        </p:nvSpPr>
        <p:spPr>
          <a:xfrm>
            <a:off x="9779443" y="1090679"/>
            <a:ext cx="2315919" cy="5574816"/>
          </a:xfrm>
          <a:prstGeom prst="rect">
            <a:avLst/>
          </a:prstGeom>
          <a:solidFill>
            <a:srgbClr val="FEFCCE"/>
          </a:solidFill>
          <a:ln>
            <a:solidFill>
              <a:srgbClr val="C3BA0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A58BFA03-BB0C-8AEB-FA60-D7E371521F34}"/>
              </a:ext>
            </a:extLst>
          </p:cNvPr>
          <p:cNvSpPr txBox="1"/>
          <p:nvPr/>
        </p:nvSpPr>
        <p:spPr>
          <a:xfrm>
            <a:off x="9779444" y="1810239"/>
            <a:ext cx="2315919"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Recommendation</a:t>
            </a:r>
          </a:p>
        </p:txBody>
      </p:sp>
      <p:sp>
        <p:nvSpPr>
          <p:cNvPr id="11" name="Rectangle: Rounded Corners 10">
            <a:extLst>
              <a:ext uri="{FF2B5EF4-FFF2-40B4-BE49-F238E27FC236}">
                <a16:creationId xmlns:a16="http://schemas.microsoft.com/office/drawing/2014/main" id="{DB251D04-169F-D032-FD39-37B6A0833557}"/>
              </a:ext>
            </a:extLst>
          </p:cNvPr>
          <p:cNvSpPr/>
          <p:nvPr/>
        </p:nvSpPr>
        <p:spPr>
          <a:xfrm>
            <a:off x="281086" y="993450"/>
            <a:ext cx="11629827" cy="649904"/>
          </a:xfrm>
          <a:prstGeom prst="roundRect">
            <a:avLst/>
          </a:prstGeom>
          <a:solidFill>
            <a:srgbClr val="E8DD06"/>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16970839-6751-29A1-27CC-ECE29ECFD12C}"/>
              </a:ext>
            </a:extLst>
          </p:cNvPr>
          <p:cNvSpPr txBox="1"/>
          <p:nvPr/>
        </p:nvSpPr>
        <p:spPr>
          <a:xfrm>
            <a:off x="281086" y="1069443"/>
            <a:ext cx="11629827" cy="477054"/>
          </a:xfrm>
          <a:prstGeom prst="rect">
            <a:avLst/>
          </a:prstGeom>
          <a:noFill/>
        </p:spPr>
        <p:txBody>
          <a:bodyPr wrap="square" rtlCol="0">
            <a:spAutoFit/>
          </a:bodyPr>
          <a:lstStyle/>
          <a:p>
            <a:pPr algn="ctr"/>
            <a:r>
              <a:rPr lang="en-US" sz="2500" b="1" dirty="0">
                <a:solidFill>
                  <a:schemeClr val="tx1">
                    <a:lumMod val="65000"/>
                    <a:lumOff val="35000"/>
                  </a:schemeClr>
                </a:solidFill>
                <a:latin typeface="Century Gothic" panose="020B0502020202020204" pitchFamily="34" charset="0"/>
              </a:rPr>
              <a:t>Month 20XX</a:t>
            </a:r>
          </a:p>
        </p:txBody>
      </p:sp>
      <p:sp>
        <p:nvSpPr>
          <p:cNvPr id="42" name="TextBox 41">
            <a:extLst>
              <a:ext uri="{FF2B5EF4-FFF2-40B4-BE49-F238E27FC236}">
                <a16:creationId xmlns:a16="http://schemas.microsoft.com/office/drawing/2014/main" id="{AEBDA70E-B575-34E8-34C7-7007EE23C5AC}"/>
              </a:ext>
            </a:extLst>
          </p:cNvPr>
          <p:cNvSpPr txBox="1"/>
          <p:nvPr/>
        </p:nvSpPr>
        <p:spPr>
          <a:xfrm>
            <a:off x="9919335" y="3723537"/>
            <a:ext cx="2064913"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Description</a:t>
            </a:r>
          </a:p>
        </p:txBody>
      </p:sp>
      <p:cxnSp>
        <p:nvCxnSpPr>
          <p:cNvPr id="44" name="Straight Connector 43">
            <a:extLst>
              <a:ext uri="{FF2B5EF4-FFF2-40B4-BE49-F238E27FC236}">
                <a16:creationId xmlns:a16="http://schemas.microsoft.com/office/drawing/2014/main" id="{78E9B18C-5DA4-D487-C425-51E10BBFC591}"/>
              </a:ext>
            </a:extLst>
          </p:cNvPr>
          <p:cNvCxnSpPr/>
          <p:nvPr/>
        </p:nvCxnSpPr>
        <p:spPr>
          <a:xfrm>
            <a:off x="237432" y="2582779"/>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A15F8DE0-A167-E8E0-90DB-335890F7A3BC}"/>
              </a:ext>
            </a:extLst>
          </p:cNvPr>
          <p:cNvCxnSpPr/>
          <p:nvPr/>
        </p:nvCxnSpPr>
        <p:spPr>
          <a:xfrm>
            <a:off x="2647789" y="2582779"/>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091AAE1-3735-6B9C-C62C-6D14FD82CC07}"/>
              </a:ext>
            </a:extLst>
          </p:cNvPr>
          <p:cNvCxnSpPr/>
          <p:nvPr/>
        </p:nvCxnSpPr>
        <p:spPr>
          <a:xfrm>
            <a:off x="5075080" y="2582779"/>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3A4A877B-5436-3916-1C39-6D96E6E0A220}"/>
              </a:ext>
            </a:extLst>
          </p:cNvPr>
          <p:cNvCxnSpPr/>
          <p:nvPr/>
        </p:nvCxnSpPr>
        <p:spPr>
          <a:xfrm>
            <a:off x="7492312" y="2582779"/>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EF799539-BF22-36B0-A70C-5E921BE6CD2F}"/>
              </a:ext>
            </a:extLst>
          </p:cNvPr>
          <p:cNvCxnSpPr/>
          <p:nvPr/>
        </p:nvCxnSpPr>
        <p:spPr>
          <a:xfrm>
            <a:off x="9902415" y="2574758"/>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a:extLst>
              <a:ext uri="{FF2B5EF4-FFF2-40B4-BE49-F238E27FC236}">
                <a16:creationId xmlns:a16="http://schemas.microsoft.com/office/drawing/2014/main" id="{E9230741-F392-82EA-6D2C-242D37A717A8}"/>
              </a:ext>
            </a:extLst>
          </p:cNvPr>
          <p:cNvCxnSpPr/>
          <p:nvPr/>
        </p:nvCxnSpPr>
        <p:spPr>
          <a:xfrm>
            <a:off x="237432" y="6505074"/>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89E56E8B-B9E0-3E45-11A4-1270A79A7AF4}"/>
              </a:ext>
            </a:extLst>
          </p:cNvPr>
          <p:cNvCxnSpPr/>
          <p:nvPr/>
        </p:nvCxnSpPr>
        <p:spPr>
          <a:xfrm>
            <a:off x="2647789" y="6497053"/>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577DEBFC-AD9F-ED48-F929-7DCC79FF6418}"/>
              </a:ext>
            </a:extLst>
          </p:cNvPr>
          <p:cNvCxnSpPr/>
          <p:nvPr/>
        </p:nvCxnSpPr>
        <p:spPr>
          <a:xfrm>
            <a:off x="5075080" y="6489032"/>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872A5C6D-C1B9-3477-0BEC-E0B7B38A5B53}"/>
              </a:ext>
            </a:extLst>
          </p:cNvPr>
          <p:cNvCxnSpPr/>
          <p:nvPr/>
        </p:nvCxnSpPr>
        <p:spPr>
          <a:xfrm>
            <a:off x="7492312" y="6472990"/>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EFAA20B2-5E60-A5C0-F1DF-190869700155}"/>
              </a:ext>
            </a:extLst>
          </p:cNvPr>
          <p:cNvCxnSpPr/>
          <p:nvPr/>
        </p:nvCxnSpPr>
        <p:spPr>
          <a:xfrm>
            <a:off x="9902415" y="6489032"/>
            <a:ext cx="2069974" cy="0"/>
          </a:xfrm>
          <a:prstGeom prst="line">
            <a:avLst/>
          </a:prstGeom>
          <a:ln>
            <a:solidFill>
              <a:srgbClr val="C3BA05"/>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2269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BDE8E-EA1D-7245-A5CF-D402D73D5D17}"/>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EC27989C-85E2-A58E-4FE9-5741021DCDC1}"/>
              </a:ext>
            </a:extLst>
          </p:cNvPr>
          <p:cNvSpPr/>
          <p:nvPr/>
        </p:nvSpPr>
        <p:spPr>
          <a:xfrm>
            <a:off x="0" y="0"/>
            <a:ext cx="12190166" cy="800420"/>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F6BD873-DE45-54C4-A23C-DF2966225CF2}"/>
              </a:ext>
            </a:extLst>
          </p:cNvPr>
          <p:cNvSpPr txBox="1"/>
          <p:nvPr/>
        </p:nvSpPr>
        <p:spPr>
          <a:xfrm>
            <a:off x="202691" y="125912"/>
            <a:ext cx="7384507" cy="523220"/>
          </a:xfrm>
          <a:prstGeom prst="rect">
            <a:avLst/>
          </a:prstGeom>
          <a:noFill/>
        </p:spPr>
        <p:txBody>
          <a:bodyPr wrap="square" rtlCol="0">
            <a:spAutoFit/>
          </a:bodyPr>
          <a:lstStyle/>
          <a:p>
            <a:r>
              <a:rPr lang="en-US" sz="2800" b="1" dirty="0">
                <a:solidFill>
                  <a:srgbClr val="C3BA05"/>
                </a:solidFill>
                <a:latin typeface="Century Gothic" panose="020B0502020202020204" pitchFamily="34" charset="0"/>
              </a:rPr>
              <a:t>6. Conclusion: Thank You</a:t>
            </a:r>
          </a:p>
        </p:txBody>
      </p:sp>
      <p:sp>
        <p:nvSpPr>
          <p:cNvPr id="7" name="TextBox 6">
            <a:extLst>
              <a:ext uri="{FF2B5EF4-FFF2-40B4-BE49-F238E27FC236}">
                <a16:creationId xmlns:a16="http://schemas.microsoft.com/office/drawing/2014/main" id="{28ED2695-4C98-380E-B583-34B9E0409F8F}"/>
              </a:ext>
            </a:extLst>
          </p:cNvPr>
          <p:cNvSpPr txBox="1"/>
          <p:nvPr/>
        </p:nvSpPr>
        <p:spPr>
          <a:xfrm>
            <a:off x="202691" y="1070579"/>
            <a:ext cx="11259393"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Conclusion and final notes …</a:t>
            </a:r>
          </a:p>
        </p:txBody>
      </p:sp>
    </p:spTree>
    <p:extLst>
      <p:ext uri="{BB962C8B-B14F-4D97-AF65-F5344CB8AC3E}">
        <p14:creationId xmlns:p14="http://schemas.microsoft.com/office/powerpoint/2010/main" val="3051039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216</TotalTime>
  <Words>331</Words>
  <Application>Microsoft Macintosh PowerPoint</Application>
  <PresentationFormat>Widescreen</PresentationFormat>
  <Paragraphs>89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16</cp:revision>
  <dcterms:created xsi:type="dcterms:W3CDTF">2024-07-31T18:43:37Z</dcterms:created>
  <dcterms:modified xsi:type="dcterms:W3CDTF">2025-03-13T22:57:50Z</dcterms:modified>
</cp:coreProperties>
</file>