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42" r:id="rId2"/>
    <p:sldId id="371" r:id="rId3"/>
    <p:sldId id="377" r:id="rId4"/>
    <p:sldId id="378" r:id="rId5"/>
    <p:sldId id="379" r:id="rId6"/>
    <p:sldId id="355" r:id="rId7"/>
    <p:sldId id="368" r:id="rId8"/>
    <p:sldId id="369" r:id="rId9"/>
    <p:sldId id="380" r:id="rId10"/>
    <p:sldId id="375" r:id="rId11"/>
    <p:sldId id="376"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033"/>
    <a:srgbClr val="AF4364"/>
    <a:srgbClr val="FEFCCE"/>
    <a:srgbClr val="C56985"/>
    <a:srgbClr val="DEE9EE"/>
    <a:srgbClr val="E7F7E1"/>
    <a:srgbClr val="88AFC2"/>
    <a:srgbClr val="AFA705"/>
    <a:srgbClr val="E8DD06"/>
    <a:srgbClr val="D1E0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8BC28-E621-416A-AF1A-60EAFC07CF65}" v="65" dt="2025-03-15T00:27:35.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7769" autoAdjust="0"/>
  </p:normalViewPr>
  <p:slideViewPr>
    <p:cSldViewPr snapToGrid="0">
      <p:cViewPr varScale="1">
        <p:scale>
          <a:sx n="98" d="100"/>
          <a:sy n="98" d="100"/>
        </p:scale>
        <p:origin x="1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B18BC28-E621-416A-AF1A-60EAFC07CF65}"/>
    <pc:docChg chg="undo custSel modSld">
      <pc:chgData name="Bess Dunlevy" userId="dd4b9a8537dbe9d0" providerId="LiveId" clId="{5B18BC28-E621-416A-AF1A-60EAFC07CF65}" dt="2025-03-19T23:53:26.986" v="26" actId="1076"/>
      <pc:docMkLst>
        <pc:docMk/>
      </pc:docMkLst>
      <pc:sldChg chg="addSp delSp modSp mod">
        <pc:chgData name="Bess Dunlevy" userId="dd4b9a8537dbe9d0" providerId="LiveId" clId="{5B18BC28-E621-416A-AF1A-60EAFC07CF65}" dt="2025-03-19T23:52:55.946" v="18" actId="478"/>
        <pc:sldMkLst>
          <pc:docMk/>
          <pc:sldMk cId="1508588292" sldId="342"/>
        </pc:sldMkLst>
        <pc:spChg chg="mod">
          <ac:chgData name="Bess Dunlevy" userId="dd4b9a8537dbe9d0" providerId="LiveId" clId="{5B18BC28-E621-416A-AF1A-60EAFC07CF65}" dt="2025-03-15T00:27:26.928" v="15" actId="1076"/>
          <ac:spMkLst>
            <pc:docMk/>
            <pc:sldMk cId="1508588292" sldId="342"/>
            <ac:spMk id="5" creationId="{64CE9355-A914-B4AB-6719-EF7BE3EFFBD7}"/>
          </ac:spMkLst>
        </pc:spChg>
        <pc:spChg chg="mod">
          <ac:chgData name="Bess Dunlevy" userId="dd4b9a8537dbe9d0" providerId="LiveId" clId="{5B18BC28-E621-416A-AF1A-60EAFC07CF65}" dt="2025-03-15T00:27:26.928" v="15" actId="1076"/>
          <ac:spMkLst>
            <pc:docMk/>
            <pc:sldMk cId="1508588292" sldId="342"/>
            <ac:spMk id="9" creationId="{561E1006-7E34-4C65-546F-394DBDB7865A}"/>
          </ac:spMkLst>
        </pc:spChg>
        <pc:spChg chg="mod">
          <ac:chgData name="Bess Dunlevy" userId="dd4b9a8537dbe9d0" providerId="LiveId" clId="{5B18BC28-E621-416A-AF1A-60EAFC07CF65}" dt="2025-03-15T00:25:38.906" v="12" actId="6549"/>
          <ac:spMkLst>
            <pc:docMk/>
            <pc:sldMk cId="1508588292" sldId="342"/>
            <ac:spMk id="33" creationId="{143A449B-AAB7-994A-92CE-8F48E2CA7DF6}"/>
          </ac:spMkLst>
        </pc:spChg>
        <pc:picChg chg="add del mod">
          <ac:chgData name="Bess Dunlevy" userId="dd4b9a8537dbe9d0" providerId="LiveId" clId="{5B18BC28-E621-416A-AF1A-60EAFC07CF65}" dt="2025-03-19T23:52:55.946" v="18" actId="478"/>
          <ac:picMkLst>
            <pc:docMk/>
            <pc:sldMk cId="1508588292" sldId="342"/>
            <ac:picMk id="3" creationId="{AC0FAE0B-9440-AA01-BDBE-2D93F8CE9236}"/>
          </ac:picMkLst>
        </pc:picChg>
      </pc:sldChg>
      <pc:sldChg chg="addSp modSp mod">
        <pc:chgData name="Bess Dunlevy" userId="dd4b9a8537dbe9d0" providerId="LiveId" clId="{5B18BC28-E621-416A-AF1A-60EAFC07CF65}" dt="2025-03-19T23:53:26.986" v="26" actId="1076"/>
        <pc:sldMkLst>
          <pc:docMk/>
          <pc:sldMk cId="141876058" sldId="376"/>
        </pc:sldMkLst>
        <pc:spChg chg="add mod">
          <ac:chgData name="Bess Dunlevy" userId="dd4b9a8537dbe9d0" providerId="LiveId" clId="{5B18BC28-E621-416A-AF1A-60EAFC07CF65}" dt="2025-03-19T23:53:26.986" v="26" actId="1076"/>
          <ac:spMkLst>
            <pc:docMk/>
            <pc:sldMk cId="141876058" sldId="376"/>
            <ac:spMk id="5" creationId="{4906696B-B02D-EEB8-513E-3F84DAC6A5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2988F-0C57-417B-8E60-D088E562541E}" type="slidenum">
              <a:rPr lang="en-US" smtClean="0"/>
              <a:t>8</a:t>
            </a:fld>
            <a:endParaRPr lang="en-US" dirty="0"/>
          </a:p>
        </p:txBody>
      </p:sp>
    </p:spTree>
    <p:extLst>
      <p:ext uri="{BB962C8B-B14F-4D97-AF65-F5344CB8AC3E}">
        <p14:creationId xmlns:p14="http://schemas.microsoft.com/office/powerpoint/2010/main" val="214448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lleagues celebrating">
            <a:extLst>
              <a:ext uri="{FF2B5EF4-FFF2-40B4-BE49-F238E27FC236}">
                <a16:creationId xmlns:a16="http://schemas.microsoft.com/office/drawing/2014/main" id="{B232572F-C254-A686-5772-E052F9CB4CD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t="7857" b="7859"/>
          <a:stretch/>
        </p:blipFill>
        <p:spPr>
          <a:xfrm>
            <a:off x="0" y="0"/>
            <a:ext cx="12191999" cy="6858000"/>
          </a:xfrm>
          <a:prstGeom prst="rect">
            <a:avLst/>
          </a:prstGeom>
        </p:spPr>
      </p:pic>
      <p:sp>
        <p:nvSpPr>
          <p:cNvPr id="9" name="Rectangle 8">
            <a:extLst>
              <a:ext uri="{FF2B5EF4-FFF2-40B4-BE49-F238E27FC236}">
                <a16:creationId xmlns:a16="http://schemas.microsoft.com/office/drawing/2014/main" id="{561E1006-7E34-4C65-546F-394DBDB7865A}"/>
              </a:ext>
            </a:extLst>
          </p:cNvPr>
          <p:cNvSpPr/>
          <p:nvPr/>
        </p:nvSpPr>
        <p:spPr>
          <a:xfrm>
            <a:off x="202692" y="4344376"/>
            <a:ext cx="11786618" cy="1591294"/>
          </a:xfrm>
          <a:prstGeom prst="rect">
            <a:avLst/>
          </a:prstGeom>
          <a:solidFill>
            <a:srgbClr val="AF4364">
              <a:alpha val="5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1384995"/>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Professional Development Plan Presentation Template for Employees</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Example</a:t>
            </a:r>
          </a:p>
        </p:txBody>
      </p:sp>
      <p:sp>
        <p:nvSpPr>
          <p:cNvPr id="5" name="TextBox 4">
            <a:extLst>
              <a:ext uri="{FF2B5EF4-FFF2-40B4-BE49-F238E27FC236}">
                <a16:creationId xmlns:a16="http://schemas.microsoft.com/office/drawing/2014/main" id="{64CE9355-A914-B4AB-6719-EF7BE3EFFBD7}"/>
              </a:ext>
            </a:extLst>
          </p:cNvPr>
          <p:cNvSpPr txBox="1"/>
          <p:nvPr/>
        </p:nvSpPr>
        <p:spPr>
          <a:xfrm>
            <a:off x="331942" y="4432137"/>
            <a:ext cx="6675079" cy="1415772"/>
          </a:xfrm>
          <a:prstGeom prst="rect">
            <a:avLst/>
          </a:prstGeom>
          <a:noFill/>
        </p:spPr>
        <p:txBody>
          <a:bodyPr wrap="square">
            <a:spAutoFit/>
          </a:bodyPr>
          <a:lstStyle/>
          <a:p>
            <a:pPr marL="0" marR="0"/>
            <a:r>
              <a:rPr lang="en-US" sz="32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Kiran Gupta, Business Analyst</a:t>
            </a:r>
          </a:p>
          <a:p>
            <a:pPr marL="0" marR="0"/>
            <a:r>
              <a:rPr lang="en-US"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Operations Department</a:t>
            </a:r>
          </a:p>
          <a:p>
            <a:pPr marL="0" marR="0"/>
            <a:r>
              <a:rPr lang="en-US"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Krista Ahmed, Manager</a:t>
            </a:r>
          </a:p>
          <a:p>
            <a:pPr marL="0" marR="0"/>
            <a:r>
              <a:rPr lang="en-US"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June 20XX</a:t>
            </a:r>
          </a:p>
        </p:txBody>
      </p:sp>
      <p:sp>
        <p:nvSpPr>
          <p:cNvPr id="2" name="TextBox 1">
            <a:extLst>
              <a:ext uri="{FF2B5EF4-FFF2-40B4-BE49-F238E27FC236}">
                <a16:creationId xmlns:a16="http://schemas.microsoft.com/office/drawing/2014/main" id="{A410C7AB-1DB3-6A11-152E-1209BD301974}"/>
              </a:ext>
            </a:extLst>
          </p:cNvPr>
          <p:cNvSpPr txBox="1"/>
          <p:nvPr/>
        </p:nvSpPr>
        <p:spPr>
          <a:xfrm>
            <a:off x="2822824" y="6360375"/>
            <a:ext cx="6097712" cy="276999"/>
          </a:xfrm>
          <a:prstGeom prst="rect">
            <a:avLst/>
          </a:prstGeom>
          <a:noFill/>
        </p:spPr>
        <p:txBody>
          <a:bodyPr wrap="square">
            <a:spAutoFit/>
          </a:body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90987-DEB7-894F-A6E2-275B8BED7D23}"/>
            </a:ext>
          </a:extLst>
        </p:cNvPr>
        <p:cNvGrpSpPr/>
        <p:nvPr/>
      </p:nvGrpSpPr>
      <p:grpSpPr>
        <a:xfrm>
          <a:off x="0" y="0"/>
          <a:ext cx="0" cy="0"/>
          <a:chOff x="0" y="0"/>
          <a:chExt cx="0" cy="0"/>
        </a:xfrm>
      </p:grpSpPr>
      <p:grpSp>
        <p:nvGrpSpPr>
          <p:cNvPr id="67" name="Group 66">
            <a:extLst>
              <a:ext uri="{FF2B5EF4-FFF2-40B4-BE49-F238E27FC236}">
                <a16:creationId xmlns:a16="http://schemas.microsoft.com/office/drawing/2014/main" id="{534E1FAE-1AB5-F775-9108-FCB52AE9F734}"/>
              </a:ext>
            </a:extLst>
          </p:cNvPr>
          <p:cNvGrpSpPr/>
          <p:nvPr/>
        </p:nvGrpSpPr>
        <p:grpSpPr>
          <a:xfrm>
            <a:off x="167884" y="850012"/>
            <a:ext cx="11790568" cy="1318606"/>
            <a:chOff x="1096035" y="873760"/>
            <a:chExt cx="2896333" cy="1318606"/>
          </a:xfrm>
        </p:grpSpPr>
        <p:sp>
          <p:nvSpPr>
            <p:cNvPr id="66" name="Rectangle: Rounded Corners 65">
              <a:extLst>
                <a:ext uri="{FF2B5EF4-FFF2-40B4-BE49-F238E27FC236}">
                  <a16:creationId xmlns:a16="http://schemas.microsoft.com/office/drawing/2014/main" id="{98A31A15-1712-A552-35F7-A9AF0FAF5106}"/>
                </a:ext>
              </a:extLst>
            </p:cNvPr>
            <p:cNvSpPr/>
            <p:nvPr/>
          </p:nvSpPr>
          <p:spPr>
            <a:xfrm>
              <a:off x="1179481" y="961087"/>
              <a:ext cx="2812887"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Rounded Corners 64">
              <a:extLst>
                <a:ext uri="{FF2B5EF4-FFF2-40B4-BE49-F238E27FC236}">
                  <a16:creationId xmlns:a16="http://schemas.microsoft.com/office/drawing/2014/main" id="{960F0094-B35C-CFA5-4DD8-F3F50FBA7EB8}"/>
                </a:ext>
              </a:extLst>
            </p:cNvPr>
            <p:cNvSpPr/>
            <p:nvPr/>
          </p:nvSpPr>
          <p:spPr>
            <a:xfrm>
              <a:off x="1096035" y="873760"/>
              <a:ext cx="2866365" cy="1231279"/>
            </a:xfrm>
            <a:prstGeom prst="round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7A22F48E-872A-CA45-C389-4F4E7DBC5988}"/>
              </a:ext>
            </a:extLst>
          </p:cNvPr>
          <p:cNvSpPr txBox="1"/>
          <p:nvPr/>
        </p:nvSpPr>
        <p:spPr>
          <a:xfrm>
            <a:off x="355544" y="1403994"/>
            <a:ext cx="3499622" cy="523220"/>
          </a:xfrm>
          <a:prstGeom prst="rect">
            <a:avLst/>
          </a:prstGeom>
          <a:noFill/>
        </p:spPr>
        <p:txBody>
          <a:bodyPr wrap="square" rtlCol="0">
            <a:spAutoFit/>
          </a:bodyPr>
          <a:lstStyle/>
          <a:p>
            <a:r>
              <a:rPr lang="en-US" sz="1400" dirty="0">
                <a:solidFill>
                  <a:schemeClr val="tx1">
                    <a:lumMod val="50000"/>
                    <a:lumOff val="50000"/>
                  </a:schemeClr>
                </a:solidFill>
                <a:latin typeface="Century Gothic" panose="020B0502020202020204" pitchFamily="34" charset="0"/>
              </a:rPr>
              <a:t>&gt;&gt; Lead analytics projects, mentor junior analysts</a:t>
            </a:r>
          </a:p>
        </p:txBody>
      </p:sp>
      <p:sp>
        <p:nvSpPr>
          <p:cNvPr id="34" name="TextBox 33">
            <a:extLst>
              <a:ext uri="{FF2B5EF4-FFF2-40B4-BE49-F238E27FC236}">
                <a16:creationId xmlns:a16="http://schemas.microsoft.com/office/drawing/2014/main" id="{3D66543C-F94D-49FD-3063-C3F622716A04}"/>
              </a:ext>
            </a:extLst>
          </p:cNvPr>
          <p:cNvSpPr txBox="1"/>
          <p:nvPr/>
        </p:nvSpPr>
        <p:spPr>
          <a:xfrm>
            <a:off x="5134454" y="1403994"/>
            <a:ext cx="3499623"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r>
              <a:rPr lang="en-US" sz="1400" dirty="0">
                <a:solidFill>
                  <a:schemeClr val="tx1">
                    <a:lumMod val="50000"/>
                    <a:lumOff val="50000"/>
                  </a:schemeClr>
                </a:solidFill>
                <a:latin typeface="Century Gothic" panose="020B0502020202020204" pitchFamily="34" charset="0"/>
              </a:rPr>
              <a:t>Manage cross-functional reports</a:t>
            </a:r>
          </a:p>
        </p:txBody>
      </p:sp>
      <p:sp>
        <p:nvSpPr>
          <p:cNvPr id="44" name="TextBox 43">
            <a:extLst>
              <a:ext uri="{FF2B5EF4-FFF2-40B4-BE49-F238E27FC236}">
                <a16:creationId xmlns:a16="http://schemas.microsoft.com/office/drawing/2014/main" id="{DCB1F541-4621-4115-95B8-6F64D8B1691A}"/>
              </a:ext>
            </a:extLst>
          </p:cNvPr>
          <p:cNvSpPr txBox="1"/>
          <p:nvPr/>
        </p:nvSpPr>
        <p:spPr>
          <a:xfrm>
            <a:off x="10343440" y="1440484"/>
            <a:ext cx="1340980"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Q2 20XX</a:t>
            </a:r>
          </a:p>
        </p:txBody>
      </p:sp>
      <p:sp>
        <p:nvSpPr>
          <p:cNvPr id="2" name="TextBox 1">
            <a:extLst>
              <a:ext uri="{FF2B5EF4-FFF2-40B4-BE49-F238E27FC236}">
                <a16:creationId xmlns:a16="http://schemas.microsoft.com/office/drawing/2014/main" id="{86190239-6458-F1C2-1E89-A20F4D438F8A}"/>
              </a:ext>
            </a:extLst>
          </p:cNvPr>
          <p:cNvSpPr txBox="1"/>
          <p:nvPr/>
        </p:nvSpPr>
        <p:spPr>
          <a:xfrm>
            <a:off x="146131" y="97632"/>
            <a:ext cx="8700986"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Career Advancement and Long-Term Growth</a:t>
            </a:r>
          </a:p>
        </p:txBody>
      </p:sp>
      <p:pic>
        <p:nvPicPr>
          <p:cNvPr id="3" name="Graphic 2" descr="Briefcase with solid fill">
            <a:extLst>
              <a:ext uri="{FF2B5EF4-FFF2-40B4-BE49-F238E27FC236}">
                <a16:creationId xmlns:a16="http://schemas.microsoft.com/office/drawing/2014/main" id="{5C4E5CA8-D8A7-12F3-D57E-D8E25D5B3B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
        <p:nvSpPr>
          <p:cNvPr id="13" name="TextBox 12">
            <a:extLst>
              <a:ext uri="{FF2B5EF4-FFF2-40B4-BE49-F238E27FC236}">
                <a16:creationId xmlns:a16="http://schemas.microsoft.com/office/drawing/2014/main" id="{17283DFF-3CC4-B4A4-51F0-89B717D790EE}"/>
              </a:ext>
            </a:extLst>
          </p:cNvPr>
          <p:cNvSpPr txBox="1"/>
          <p:nvPr/>
        </p:nvSpPr>
        <p:spPr>
          <a:xfrm>
            <a:off x="355544" y="953325"/>
            <a:ext cx="11328875" cy="369332"/>
          </a:xfrm>
          <a:prstGeom prst="rect">
            <a:avLst/>
          </a:prstGeom>
          <a:noFill/>
        </p:spPr>
        <p:txBody>
          <a:bodyPr wrap="square" rtlCol="0">
            <a:spAutoFit/>
          </a:bodyPr>
          <a:lstStyle/>
          <a:p>
            <a:r>
              <a:rPr lang="en-US" b="1" dirty="0">
                <a:solidFill>
                  <a:srgbClr val="AF4364"/>
                </a:solidFill>
                <a:latin typeface="Century Gothic" panose="020B0502020202020204" pitchFamily="34" charset="0"/>
              </a:rPr>
              <a:t>Category: </a:t>
            </a:r>
            <a:r>
              <a:rPr lang="en-US" dirty="0">
                <a:solidFill>
                  <a:srgbClr val="AF4364"/>
                </a:solidFill>
                <a:latin typeface="Century Gothic" panose="020B0502020202020204" pitchFamily="34" charset="0"/>
              </a:rPr>
              <a:t>Expanded Responsibilities</a:t>
            </a:r>
          </a:p>
        </p:txBody>
      </p:sp>
      <p:grpSp>
        <p:nvGrpSpPr>
          <p:cNvPr id="4" name="Group 3">
            <a:extLst>
              <a:ext uri="{FF2B5EF4-FFF2-40B4-BE49-F238E27FC236}">
                <a16:creationId xmlns:a16="http://schemas.microsoft.com/office/drawing/2014/main" id="{7ECEADBA-1A15-7330-2A3B-EBA486CA3E10}"/>
              </a:ext>
            </a:extLst>
          </p:cNvPr>
          <p:cNvGrpSpPr/>
          <p:nvPr/>
        </p:nvGrpSpPr>
        <p:grpSpPr>
          <a:xfrm>
            <a:off x="206224" y="2286445"/>
            <a:ext cx="11790568" cy="1318606"/>
            <a:chOff x="1096035" y="873760"/>
            <a:chExt cx="2896333" cy="1318606"/>
          </a:xfrm>
        </p:grpSpPr>
        <p:sp>
          <p:nvSpPr>
            <p:cNvPr id="5" name="Rectangle: Rounded Corners 4">
              <a:extLst>
                <a:ext uri="{FF2B5EF4-FFF2-40B4-BE49-F238E27FC236}">
                  <a16:creationId xmlns:a16="http://schemas.microsoft.com/office/drawing/2014/main" id="{5D93818E-8D14-F34A-5EAE-A813B051817F}"/>
                </a:ext>
              </a:extLst>
            </p:cNvPr>
            <p:cNvSpPr/>
            <p:nvPr/>
          </p:nvSpPr>
          <p:spPr>
            <a:xfrm>
              <a:off x="1179481" y="961087"/>
              <a:ext cx="2812887"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B132CAEF-477A-9D36-167F-04EE2FDFEC3F}"/>
                </a:ext>
              </a:extLst>
            </p:cNvPr>
            <p:cNvSpPr/>
            <p:nvPr/>
          </p:nvSpPr>
          <p:spPr>
            <a:xfrm>
              <a:off x="1096035" y="873760"/>
              <a:ext cx="2866365" cy="1231279"/>
            </a:xfrm>
            <a:prstGeom prst="round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9789284D-9F01-1722-D585-C33646976911}"/>
              </a:ext>
            </a:extLst>
          </p:cNvPr>
          <p:cNvSpPr txBox="1"/>
          <p:nvPr/>
        </p:nvSpPr>
        <p:spPr>
          <a:xfrm>
            <a:off x="393884" y="2840427"/>
            <a:ext cx="3499622" cy="523220"/>
          </a:xfrm>
          <a:prstGeom prst="rect">
            <a:avLst/>
          </a:prstGeom>
          <a:noFill/>
        </p:spPr>
        <p:txBody>
          <a:bodyPr wrap="square" rtlCol="0">
            <a:spAutoFit/>
          </a:bodyPr>
          <a:lstStyle/>
          <a:p>
            <a:r>
              <a:rPr lang="en-US" sz="1400" dirty="0">
                <a:solidFill>
                  <a:schemeClr val="tx1">
                    <a:lumMod val="50000"/>
                    <a:lumOff val="50000"/>
                  </a:schemeClr>
                </a:solidFill>
                <a:latin typeface="Century Gothic" panose="020B0502020202020204" pitchFamily="34" charset="0"/>
              </a:rPr>
              <a:t>&gt;&gt; Prepare for a senior analyst or management role</a:t>
            </a:r>
          </a:p>
        </p:txBody>
      </p:sp>
      <p:sp>
        <p:nvSpPr>
          <p:cNvPr id="9" name="TextBox 8">
            <a:extLst>
              <a:ext uri="{FF2B5EF4-FFF2-40B4-BE49-F238E27FC236}">
                <a16:creationId xmlns:a16="http://schemas.microsoft.com/office/drawing/2014/main" id="{47109E17-C609-6AB5-ED97-2EC8332B42CB}"/>
              </a:ext>
            </a:extLst>
          </p:cNvPr>
          <p:cNvSpPr txBox="1"/>
          <p:nvPr/>
        </p:nvSpPr>
        <p:spPr>
          <a:xfrm>
            <a:off x="5172794" y="2840427"/>
            <a:ext cx="3499623"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r>
              <a:rPr lang="en-US" sz="1400" dirty="0">
                <a:solidFill>
                  <a:schemeClr val="tx1">
                    <a:lumMod val="50000"/>
                    <a:lumOff val="50000"/>
                  </a:schemeClr>
                </a:solidFill>
                <a:latin typeface="Century Gothic" panose="020B0502020202020204" pitchFamily="34" charset="0"/>
              </a:rPr>
              <a:t>Enroll in leadership training</a:t>
            </a:r>
          </a:p>
        </p:txBody>
      </p:sp>
      <p:sp>
        <p:nvSpPr>
          <p:cNvPr id="10" name="TextBox 9">
            <a:extLst>
              <a:ext uri="{FF2B5EF4-FFF2-40B4-BE49-F238E27FC236}">
                <a16:creationId xmlns:a16="http://schemas.microsoft.com/office/drawing/2014/main" id="{55C0A3DA-004A-827E-ACC1-2C4D863C6433}"/>
              </a:ext>
            </a:extLst>
          </p:cNvPr>
          <p:cNvSpPr txBox="1"/>
          <p:nvPr/>
        </p:nvSpPr>
        <p:spPr>
          <a:xfrm>
            <a:off x="10381780" y="2876917"/>
            <a:ext cx="1340980"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Q3 20XX</a:t>
            </a:r>
          </a:p>
        </p:txBody>
      </p:sp>
      <p:sp>
        <p:nvSpPr>
          <p:cNvPr id="12" name="TextBox 11">
            <a:extLst>
              <a:ext uri="{FF2B5EF4-FFF2-40B4-BE49-F238E27FC236}">
                <a16:creationId xmlns:a16="http://schemas.microsoft.com/office/drawing/2014/main" id="{55801B52-0506-B779-D81F-5ADBA8730E71}"/>
              </a:ext>
            </a:extLst>
          </p:cNvPr>
          <p:cNvSpPr txBox="1"/>
          <p:nvPr/>
        </p:nvSpPr>
        <p:spPr>
          <a:xfrm>
            <a:off x="393884" y="2389758"/>
            <a:ext cx="11328875" cy="369332"/>
          </a:xfrm>
          <a:prstGeom prst="rect">
            <a:avLst/>
          </a:prstGeom>
          <a:noFill/>
        </p:spPr>
        <p:txBody>
          <a:bodyPr wrap="square" rtlCol="0">
            <a:spAutoFit/>
          </a:bodyPr>
          <a:lstStyle/>
          <a:p>
            <a:r>
              <a:rPr lang="en-US" b="1" dirty="0">
                <a:solidFill>
                  <a:srgbClr val="AF4364"/>
                </a:solidFill>
                <a:latin typeface="Century Gothic" panose="020B0502020202020204" pitchFamily="34" charset="0"/>
              </a:rPr>
              <a:t>Category: </a:t>
            </a:r>
            <a:r>
              <a:rPr lang="en-US" dirty="0">
                <a:solidFill>
                  <a:srgbClr val="AF4364"/>
                </a:solidFill>
                <a:latin typeface="Century Gothic" panose="020B0502020202020204" pitchFamily="34" charset="0"/>
              </a:rPr>
              <a:t>Leadership Development</a:t>
            </a:r>
          </a:p>
        </p:txBody>
      </p:sp>
      <p:grpSp>
        <p:nvGrpSpPr>
          <p:cNvPr id="14" name="Group 13">
            <a:extLst>
              <a:ext uri="{FF2B5EF4-FFF2-40B4-BE49-F238E27FC236}">
                <a16:creationId xmlns:a16="http://schemas.microsoft.com/office/drawing/2014/main" id="{36780B00-B647-607D-B504-5407B1935F20}"/>
              </a:ext>
            </a:extLst>
          </p:cNvPr>
          <p:cNvGrpSpPr/>
          <p:nvPr/>
        </p:nvGrpSpPr>
        <p:grpSpPr>
          <a:xfrm>
            <a:off x="167884" y="3770207"/>
            <a:ext cx="11790568" cy="1318606"/>
            <a:chOff x="1096035" y="873760"/>
            <a:chExt cx="2896333" cy="1318606"/>
          </a:xfrm>
        </p:grpSpPr>
        <p:sp>
          <p:nvSpPr>
            <p:cNvPr id="16" name="Rectangle: Rounded Corners 15">
              <a:extLst>
                <a:ext uri="{FF2B5EF4-FFF2-40B4-BE49-F238E27FC236}">
                  <a16:creationId xmlns:a16="http://schemas.microsoft.com/office/drawing/2014/main" id="{B789E588-E0C6-DD48-9BAA-720FF830F145}"/>
                </a:ext>
              </a:extLst>
            </p:cNvPr>
            <p:cNvSpPr/>
            <p:nvPr/>
          </p:nvSpPr>
          <p:spPr>
            <a:xfrm>
              <a:off x="1179481" y="961087"/>
              <a:ext cx="2812887"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84313C55-480B-6A66-03B0-742A247B5352}"/>
                </a:ext>
              </a:extLst>
            </p:cNvPr>
            <p:cNvSpPr/>
            <p:nvPr/>
          </p:nvSpPr>
          <p:spPr>
            <a:xfrm>
              <a:off x="1096035" y="873760"/>
              <a:ext cx="2866365" cy="1231279"/>
            </a:xfrm>
            <a:prstGeom prst="round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96262370-247A-A901-2BF3-C9F3F7758B64}"/>
              </a:ext>
            </a:extLst>
          </p:cNvPr>
          <p:cNvSpPr txBox="1"/>
          <p:nvPr/>
        </p:nvSpPr>
        <p:spPr>
          <a:xfrm>
            <a:off x="355544" y="4324189"/>
            <a:ext cx="3499622" cy="523220"/>
          </a:xfrm>
          <a:prstGeom prst="rect">
            <a:avLst/>
          </a:prstGeom>
          <a:noFill/>
        </p:spPr>
        <p:txBody>
          <a:bodyPr wrap="square" rtlCol="0">
            <a:spAutoFit/>
          </a:bodyPr>
          <a:lstStyle/>
          <a:p>
            <a:r>
              <a:rPr lang="en-US" sz="1400" dirty="0">
                <a:solidFill>
                  <a:schemeClr val="tx1">
                    <a:lumMod val="50000"/>
                    <a:lumOff val="50000"/>
                  </a:schemeClr>
                </a:solidFill>
                <a:latin typeface="Century Gothic" panose="020B0502020202020204" pitchFamily="34" charset="0"/>
              </a:rPr>
              <a:t>&gt;&gt; Gain exposure to finance and strategy teams</a:t>
            </a:r>
          </a:p>
        </p:txBody>
      </p:sp>
      <p:sp>
        <p:nvSpPr>
          <p:cNvPr id="21" name="TextBox 20">
            <a:extLst>
              <a:ext uri="{FF2B5EF4-FFF2-40B4-BE49-F238E27FC236}">
                <a16:creationId xmlns:a16="http://schemas.microsoft.com/office/drawing/2014/main" id="{A569C1DF-4A5D-63E9-0E0B-91F68D1CF8B6}"/>
              </a:ext>
            </a:extLst>
          </p:cNvPr>
          <p:cNvSpPr txBox="1"/>
          <p:nvPr/>
        </p:nvSpPr>
        <p:spPr>
          <a:xfrm>
            <a:off x="5134454" y="4324189"/>
            <a:ext cx="3499623"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r>
              <a:rPr lang="en-US" sz="1400" dirty="0">
                <a:solidFill>
                  <a:schemeClr val="tx1">
                    <a:lumMod val="50000"/>
                    <a:lumOff val="50000"/>
                  </a:schemeClr>
                </a:solidFill>
                <a:latin typeface="Century Gothic" panose="020B0502020202020204" pitchFamily="34" charset="0"/>
              </a:rPr>
              <a:t>Participate in interdepartmental projects</a:t>
            </a:r>
          </a:p>
        </p:txBody>
      </p:sp>
      <p:sp>
        <p:nvSpPr>
          <p:cNvPr id="22" name="TextBox 21">
            <a:extLst>
              <a:ext uri="{FF2B5EF4-FFF2-40B4-BE49-F238E27FC236}">
                <a16:creationId xmlns:a16="http://schemas.microsoft.com/office/drawing/2014/main" id="{8B2C9828-07A7-CA77-FCAA-A51344D86487}"/>
              </a:ext>
            </a:extLst>
          </p:cNvPr>
          <p:cNvSpPr txBox="1"/>
          <p:nvPr/>
        </p:nvSpPr>
        <p:spPr>
          <a:xfrm>
            <a:off x="10343440" y="4360679"/>
            <a:ext cx="1340980"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Ongoing</a:t>
            </a:r>
          </a:p>
        </p:txBody>
      </p:sp>
      <p:sp>
        <p:nvSpPr>
          <p:cNvPr id="23" name="TextBox 22">
            <a:extLst>
              <a:ext uri="{FF2B5EF4-FFF2-40B4-BE49-F238E27FC236}">
                <a16:creationId xmlns:a16="http://schemas.microsoft.com/office/drawing/2014/main" id="{6C139E07-21CE-FE36-B10E-17B622A02718}"/>
              </a:ext>
            </a:extLst>
          </p:cNvPr>
          <p:cNvSpPr txBox="1"/>
          <p:nvPr/>
        </p:nvSpPr>
        <p:spPr>
          <a:xfrm>
            <a:off x="355544" y="3873520"/>
            <a:ext cx="11328875" cy="369332"/>
          </a:xfrm>
          <a:prstGeom prst="rect">
            <a:avLst/>
          </a:prstGeom>
          <a:noFill/>
        </p:spPr>
        <p:txBody>
          <a:bodyPr wrap="square" rtlCol="0">
            <a:spAutoFit/>
          </a:bodyPr>
          <a:lstStyle/>
          <a:p>
            <a:r>
              <a:rPr lang="en-US" b="1" dirty="0">
                <a:solidFill>
                  <a:srgbClr val="AF4364"/>
                </a:solidFill>
                <a:latin typeface="Century Gothic" panose="020B0502020202020204" pitchFamily="34" charset="0"/>
              </a:rPr>
              <a:t>Category: </a:t>
            </a:r>
            <a:r>
              <a:rPr lang="en-US" dirty="0">
                <a:solidFill>
                  <a:srgbClr val="AF4364"/>
                </a:solidFill>
                <a:latin typeface="Century Gothic" panose="020B0502020202020204" pitchFamily="34" charset="0"/>
              </a:rPr>
              <a:t>Cross-Team Collaboration</a:t>
            </a:r>
          </a:p>
        </p:txBody>
      </p:sp>
      <p:grpSp>
        <p:nvGrpSpPr>
          <p:cNvPr id="24" name="Group 23">
            <a:extLst>
              <a:ext uri="{FF2B5EF4-FFF2-40B4-BE49-F238E27FC236}">
                <a16:creationId xmlns:a16="http://schemas.microsoft.com/office/drawing/2014/main" id="{94DB3D7E-C691-FC19-CFC9-141FAD8939A9}"/>
              </a:ext>
            </a:extLst>
          </p:cNvPr>
          <p:cNvGrpSpPr/>
          <p:nvPr/>
        </p:nvGrpSpPr>
        <p:grpSpPr>
          <a:xfrm>
            <a:off x="209821" y="5292226"/>
            <a:ext cx="11790568" cy="1318606"/>
            <a:chOff x="1096035" y="873760"/>
            <a:chExt cx="2896333" cy="1318606"/>
          </a:xfrm>
        </p:grpSpPr>
        <p:sp>
          <p:nvSpPr>
            <p:cNvPr id="25" name="Rectangle: Rounded Corners 24">
              <a:extLst>
                <a:ext uri="{FF2B5EF4-FFF2-40B4-BE49-F238E27FC236}">
                  <a16:creationId xmlns:a16="http://schemas.microsoft.com/office/drawing/2014/main" id="{894C471B-92D1-E0EA-D620-CDF72A15C7D5}"/>
                </a:ext>
              </a:extLst>
            </p:cNvPr>
            <p:cNvSpPr/>
            <p:nvPr/>
          </p:nvSpPr>
          <p:spPr>
            <a:xfrm>
              <a:off x="1179481" y="961087"/>
              <a:ext cx="2812887" cy="1231279"/>
            </a:xfrm>
            <a:prstGeom prst="round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470E5766-3480-0F69-69EB-BB3F01F401AF}"/>
                </a:ext>
              </a:extLst>
            </p:cNvPr>
            <p:cNvSpPr/>
            <p:nvPr/>
          </p:nvSpPr>
          <p:spPr>
            <a:xfrm>
              <a:off x="1096035" y="873760"/>
              <a:ext cx="2866365" cy="1231279"/>
            </a:xfrm>
            <a:prstGeom prst="round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6B56CE46-CDF1-1A20-E0A0-D14F5F22D11A}"/>
              </a:ext>
            </a:extLst>
          </p:cNvPr>
          <p:cNvSpPr txBox="1"/>
          <p:nvPr/>
        </p:nvSpPr>
        <p:spPr>
          <a:xfrm>
            <a:off x="397481" y="5846208"/>
            <a:ext cx="3499622" cy="523220"/>
          </a:xfrm>
          <a:prstGeom prst="rect">
            <a:avLst/>
          </a:prstGeom>
          <a:noFill/>
        </p:spPr>
        <p:txBody>
          <a:bodyPr wrap="square" rtlCol="0">
            <a:spAutoFit/>
          </a:bodyPr>
          <a:lstStyle/>
          <a:p>
            <a:r>
              <a:rPr lang="en-US" sz="1400" dirty="0">
                <a:solidFill>
                  <a:schemeClr val="tx1">
                    <a:lumMod val="50000"/>
                    <a:lumOff val="50000"/>
                  </a:schemeClr>
                </a:solidFill>
                <a:latin typeface="Century Gothic" panose="020B0502020202020204" pitchFamily="34" charset="0"/>
              </a:rPr>
              <a:t>&gt;&gt; Stay updated with industry trends and tools</a:t>
            </a:r>
          </a:p>
        </p:txBody>
      </p:sp>
      <p:sp>
        <p:nvSpPr>
          <p:cNvPr id="28" name="TextBox 27">
            <a:extLst>
              <a:ext uri="{FF2B5EF4-FFF2-40B4-BE49-F238E27FC236}">
                <a16:creationId xmlns:a16="http://schemas.microsoft.com/office/drawing/2014/main" id="{BC3B09FD-CD93-02D6-0E2C-E6F81DC654DB}"/>
              </a:ext>
            </a:extLst>
          </p:cNvPr>
          <p:cNvSpPr txBox="1"/>
          <p:nvPr/>
        </p:nvSpPr>
        <p:spPr>
          <a:xfrm>
            <a:off x="5176391" y="5846208"/>
            <a:ext cx="3499623"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Action Steps: </a:t>
            </a:r>
            <a:r>
              <a:rPr lang="en-US" sz="1400" dirty="0">
                <a:solidFill>
                  <a:schemeClr val="tx1">
                    <a:lumMod val="50000"/>
                    <a:lumOff val="50000"/>
                  </a:schemeClr>
                </a:solidFill>
                <a:latin typeface="Century Gothic" panose="020B0502020202020204" pitchFamily="34" charset="0"/>
              </a:rPr>
              <a:t>Complete one advanced training per year</a:t>
            </a:r>
          </a:p>
        </p:txBody>
      </p:sp>
      <p:sp>
        <p:nvSpPr>
          <p:cNvPr id="29" name="TextBox 28">
            <a:extLst>
              <a:ext uri="{FF2B5EF4-FFF2-40B4-BE49-F238E27FC236}">
                <a16:creationId xmlns:a16="http://schemas.microsoft.com/office/drawing/2014/main" id="{A9C9FCF1-089C-893B-D64D-156B1ECE5997}"/>
              </a:ext>
            </a:extLst>
          </p:cNvPr>
          <p:cNvSpPr txBox="1"/>
          <p:nvPr/>
        </p:nvSpPr>
        <p:spPr>
          <a:xfrm>
            <a:off x="10385377" y="5882698"/>
            <a:ext cx="1340980" cy="523220"/>
          </a:xfrm>
          <a:prstGeom prst="rect">
            <a:avLst/>
          </a:prstGeom>
          <a:noFill/>
        </p:spPr>
        <p:txBody>
          <a:bodyPr wrap="square" rtlCol="0">
            <a:spAutoFit/>
          </a:bodyPr>
          <a:lstStyle/>
          <a:p>
            <a:r>
              <a:rPr lang="en-US" sz="1400" b="1" dirty="0">
                <a:solidFill>
                  <a:schemeClr val="tx1">
                    <a:lumMod val="50000"/>
                    <a:lumOff val="50000"/>
                  </a:schemeClr>
                </a:solidFill>
                <a:latin typeface="Century Gothic" panose="020B0502020202020204" pitchFamily="34" charset="0"/>
              </a:rPr>
              <a:t>Target: </a:t>
            </a:r>
            <a:br>
              <a:rPr lang="en-US" sz="1400" b="1" dirty="0">
                <a:solidFill>
                  <a:schemeClr val="tx1">
                    <a:lumMod val="50000"/>
                    <a:lumOff val="50000"/>
                  </a:schemeClr>
                </a:solidFill>
                <a:latin typeface="Century Gothic" panose="020B0502020202020204" pitchFamily="34" charset="0"/>
              </a:rPr>
            </a:br>
            <a:r>
              <a:rPr lang="en-US" sz="1400" dirty="0">
                <a:solidFill>
                  <a:schemeClr val="tx1">
                    <a:lumMod val="50000"/>
                    <a:lumOff val="50000"/>
                  </a:schemeClr>
                </a:solidFill>
                <a:latin typeface="Century Gothic" panose="020B0502020202020204" pitchFamily="34" charset="0"/>
              </a:rPr>
              <a:t>Ongoing</a:t>
            </a:r>
          </a:p>
        </p:txBody>
      </p:sp>
      <p:sp>
        <p:nvSpPr>
          <p:cNvPr id="30" name="TextBox 29">
            <a:extLst>
              <a:ext uri="{FF2B5EF4-FFF2-40B4-BE49-F238E27FC236}">
                <a16:creationId xmlns:a16="http://schemas.microsoft.com/office/drawing/2014/main" id="{0889264F-3578-814C-7EFA-080334E24AC4}"/>
              </a:ext>
            </a:extLst>
          </p:cNvPr>
          <p:cNvSpPr txBox="1"/>
          <p:nvPr/>
        </p:nvSpPr>
        <p:spPr>
          <a:xfrm>
            <a:off x="397481" y="5395539"/>
            <a:ext cx="11328875" cy="369332"/>
          </a:xfrm>
          <a:prstGeom prst="rect">
            <a:avLst/>
          </a:prstGeom>
          <a:noFill/>
        </p:spPr>
        <p:txBody>
          <a:bodyPr wrap="square" rtlCol="0">
            <a:spAutoFit/>
          </a:bodyPr>
          <a:lstStyle/>
          <a:p>
            <a:r>
              <a:rPr lang="en-US" b="1" dirty="0">
                <a:solidFill>
                  <a:srgbClr val="AF4364"/>
                </a:solidFill>
                <a:latin typeface="Century Gothic" panose="020B0502020202020204" pitchFamily="34" charset="0"/>
              </a:rPr>
              <a:t>Category: </a:t>
            </a:r>
            <a:r>
              <a:rPr lang="en-US" dirty="0">
                <a:solidFill>
                  <a:srgbClr val="AF4364"/>
                </a:solidFill>
                <a:latin typeface="Century Gothic" panose="020B0502020202020204" pitchFamily="34" charset="0"/>
              </a:rPr>
              <a:t>Continued Learning</a:t>
            </a:r>
          </a:p>
        </p:txBody>
      </p:sp>
    </p:spTree>
    <p:extLst>
      <p:ext uri="{BB962C8B-B14F-4D97-AF65-F5344CB8AC3E}">
        <p14:creationId xmlns:p14="http://schemas.microsoft.com/office/powerpoint/2010/main" val="145599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525DF-D56C-E0DA-99FD-2F653620375E}"/>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32D22F04-1705-46F5-96C5-815BADD98FD2}"/>
              </a:ext>
            </a:extLst>
          </p:cNvPr>
          <p:cNvGraphicFramePr>
            <a:graphicFrameLocks noGrp="1"/>
          </p:cNvGraphicFramePr>
          <p:nvPr>
            <p:extLst>
              <p:ext uri="{D42A27DB-BD31-4B8C-83A1-F6EECF244321}">
                <p14:modId xmlns:p14="http://schemas.microsoft.com/office/powerpoint/2010/main" val="2972728387"/>
              </p:ext>
            </p:extLst>
          </p:nvPr>
        </p:nvGraphicFramePr>
        <p:xfrm>
          <a:off x="146128" y="809386"/>
          <a:ext cx="11812192" cy="5286090"/>
        </p:xfrm>
        <a:graphic>
          <a:graphicData uri="http://schemas.openxmlformats.org/drawingml/2006/table">
            <a:tbl>
              <a:tblPr firstRow="1" bandRow="1">
                <a:tableStyleId>{5C22544A-7EE6-4342-B048-85BDC9FD1C3A}</a:tableStyleId>
              </a:tblPr>
              <a:tblGrid>
                <a:gridCol w="4390246">
                  <a:extLst>
                    <a:ext uri="{9D8B030D-6E8A-4147-A177-3AD203B41FA5}">
                      <a16:colId xmlns:a16="http://schemas.microsoft.com/office/drawing/2014/main" val="2811213328"/>
                    </a:ext>
                  </a:extLst>
                </a:gridCol>
                <a:gridCol w="2315688">
                  <a:extLst>
                    <a:ext uri="{9D8B030D-6E8A-4147-A177-3AD203B41FA5}">
                      <a16:colId xmlns:a16="http://schemas.microsoft.com/office/drawing/2014/main" val="1740791433"/>
                    </a:ext>
                  </a:extLst>
                </a:gridCol>
                <a:gridCol w="2153210">
                  <a:extLst>
                    <a:ext uri="{9D8B030D-6E8A-4147-A177-3AD203B41FA5}">
                      <a16:colId xmlns:a16="http://schemas.microsoft.com/office/drawing/2014/main" val="4165395008"/>
                    </a:ext>
                  </a:extLst>
                </a:gridCol>
                <a:gridCol w="2953048">
                  <a:extLst>
                    <a:ext uri="{9D8B030D-6E8A-4147-A177-3AD203B41FA5}">
                      <a16:colId xmlns:a16="http://schemas.microsoft.com/office/drawing/2014/main" val="1916960193"/>
                    </a:ext>
                  </a:extLst>
                </a:gridCol>
              </a:tblGrid>
              <a:tr h="914400">
                <a:tc>
                  <a:txBody>
                    <a:bodyPr/>
                    <a:lstStyle/>
                    <a:p>
                      <a:r>
                        <a:rPr lang="en-US" dirty="0">
                          <a:latin typeface="Century Gothic" panose="020B0502020202020204" pitchFamily="34" charset="0"/>
                        </a:rPr>
                        <a:t>Action Item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Target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Status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extLst>
                  <a:ext uri="{0D108BD9-81ED-4DB2-BD59-A6C34878D82A}">
                    <a16:rowId xmlns:a16="http://schemas.microsoft.com/office/drawing/2014/main" val="3727154934"/>
                  </a:ext>
                </a:extLst>
              </a:tr>
              <a:tr h="1457230">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Complete Power BI Training</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August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dirty="0">
                          <a:solidFill>
                            <a:schemeClr val="tx1">
                              <a:lumMod val="65000"/>
                              <a:lumOff val="35000"/>
                            </a:schemeClr>
                          </a:solidFill>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solidFill>
                          <a:schemeClr val="tx1">
                            <a:lumMod val="65000"/>
                            <a:lumOff val="35000"/>
                          </a:schemeClr>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In Progress</a:t>
                      </a:r>
                      <a:endParaRPr lang="en-US" sz="14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F27"/>
                    </a:solidFill>
                  </a:tcPr>
                </a:tc>
                <a:extLst>
                  <a:ext uri="{0D108BD9-81ED-4DB2-BD59-A6C34878D82A}">
                    <a16:rowId xmlns:a16="http://schemas.microsoft.com/office/drawing/2014/main" val="2853615277"/>
                  </a:ext>
                </a:extLst>
              </a:tr>
              <a:tr h="1457230">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Present Data Insights</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October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dirty="0">
                          <a:solidFill>
                            <a:schemeClr val="tx1">
                              <a:lumMod val="65000"/>
                              <a:lumOff val="35000"/>
                            </a:schemeClr>
                          </a:solidFill>
                          <a:effectLst/>
                          <a:latin typeface="Century Gothic" panose="020B0502020202020204" pitchFamily="34" charset="0"/>
                          <a:ea typeface="Century Gothic" panose="020B0502020202020204" pitchFamily="34" charset="0"/>
                          <a:cs typeface="Century Gothic" panose="020B0502020202020204" pitchFamily="34" charset="0"/>
                        </a:rPr>
                        <a:t>Employee</a:t>
                      </a:r>
                      <a:endParaRPr lang="en-US" sz="1400" dirty="0">
                        <a:solidFill>
                          <a:schemeClr val="tx1">
                            <a:lumMod val="65000"/>
                            <a:lumOff val="35000"/>
                          </a:schemeClr>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1178614521"/>
                  </a:ext>
                </a:extLst>
              </a:tr>
              <a:tr h="1457230">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Final Career Review</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January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dirty="0">
                          <a:solidFill>
                            <a:schemeClr val="tx1">
                              <a:lumMod val="65000"/>
                              <a:lumOff val="35000"/>
                            </a:schemeClr>
                          </a:solidFill>
                          <a:effectLst/>
                          <a:latin typeface="Century Gothic" panose="020B0502020202020204" pitchFamily="34" charset="0"/>
                          <a:ea typeface="Century Gothic" panose="020B0502020202020204" pitchFamily="34" charset="0"/>
                          <a:cs typeface="Century Gothic" panose="020B0502020202020204" pitchFamily="34" charset="0"/>
                        </a:rPr>
                        <a:t>Manager</a:t>
                      </a:r>
                      <a:endParaRPr lang="en-US" sz="1400" dirty="0">
                        <a:solidFill>
                          <a:schemeClr val="tx1">
                            <a:lumMod val="65000"/>
                            <a:lumOff val="35000"/>
                          </a:schemeClr>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44346679"/>
                  </a:ext>
                </a:extLst>
              </a:tr>
            </a:tbl>
          </a:graphicData>
        </a:graphic>
      </p:graphicFrame>
      <p:sp>
        <p:nvSpPr>
          <p:cNvPr id="3" name="TextBox 2">
            <a:extLst>
              <a:ext uri="{FF2B5EF4-FFF2-40B4-BE49-F238E27FC236}">
                <a16:creationId xmlns:a16="http://schemas.microsoft.com/office/drawing/2014/main" id="{E8E95ECF-DF7F-84B8-EE95-1BD91BAE6A60}"/>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Review and Next Steps</a:t>
            </a:r>
          </a:p>
        </p:txBody>
      </p:sp>
      <p:pic>
        <p:nvPicPr>
          <p:cNvPr id="4" name="Graphic 3" descr="Briefcase with solid fill">
            <a:extLst>
              <a:ext uri="{FF2B5EF4-FFF2-40B4-BE49-F238E27FC236}">
                <a16:creationId xmlns:a16="http://schemas.microsoft.com/office/drawing/2014/main" id="{C44F7688-E2B6-2577-71EC-97AC4A3F5B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14187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DFEAA-F643-54D5-EB25-19A2BE208E3D}"/>
              </a:ext>
            </a:extLst>
          </p:cNvPr>
          <p:cNvSpPr txBox="1"/>
          <p:nvPr/>
        </p:nvSpPr>
        <p:spPr>
          <a:xfrm>
            <a:off x="2145476" y="-382108"/>
            <a:ext cx="385006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Contents</a:t>
            </a:r>
          </a:p>
        </p:txBody>
      </p:sp>
      <p:sp>
        <p:nvSpPr>
          <p:cNvPr id="4" name="TextBox 3">
            <a:extLst>
              <a:ext uri="{FF2B5EF4-FFF2-40B4-BE49-F238E27FC236}">
                <a16:creationId xmlns:a16="http://schemas.microsoft.com/office/drawing/2014/main" id="{9E32A4D9-A643-F805-8AAC-53E249D3B71D}"/>
              </a:ext>
            </a:extLst>
          </p:cNvPr>
          <p:cNvSpPr txBox="1"/>
          <p:nvPr/>
        </p:nvSpPr>
        <p:spPr>
          <a:xfrm>
            <a:off x="2145476" y="968635"/>
            <a:ext cx="8463299" cy="5580607"/>
          </a:xfrm>
          <a:prstGeom prst="rect">
            <a:avLst/>
          </a:prstGeom>
        </p:spPr>
        <p:txBody>
          <a:bodyPr vert="horz" lIns="91440" tIns="45720" rIns="91440" bIns="45720" rtlCol="0">
            <a:noAutofit/>
          </a:bodyPr>
          <a:lstStyle/>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Self-Assessment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Development Support and Resources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Training, Education, and Certification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Professional Development Goals (SMART)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Action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Success Metrics and Evaluation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Growth Evaluation and Manager Feedback</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Career Advancement and Long-Term Growth</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Review and Next Steps</a:t>
            </a:r>
          </a:p>
        </p:txBody>
      </p:sp>
      <p:sp>
        <p:nvSpPr>
          <p:cNvPr id="6" name="Rectangle 5">
            <a:extLst>
              <a:ext uri="{FF2B5EF4-FFF2-40B4-BE49-F238E27FC236}">
                <a16:creationId xmlns:a16="http://schemas.microsoft.com/office/drawing/2014/main" id="{CEE19835-5ED4-D8AD-3451-E0A180BF4DE4}"/>
              </a:ext>
            </a:extLst>
          </p:cNvPr>
          <p:cNvSpPr/>
          <p:nvPr/>
        </p:nvSpPr>
        <p:spPr>
          <a:xfrm>
            <a:off x="0" y="0"/>
            <a:ext cx="51816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90A2238-542F-FD4B-29E1-E9C995EB1817}"/>
              </a:ext>
            </a:extLst>
          </p:cNvPr>
          <p:cNvSpPr/>
          <p:nvPr/>
        </p:nvSpPr>
        <p:spPr>
          <a:xfrm>
            <a:off x="583310" y="0"/>
            <a:ext cx="1494312" cy="6858000"/>
          </a:xfrm>
          <a:prstGeom prst="rect">
            <a:avLst/>
          </a:prstGeom>
          <a:solidFill>
            <a:srgbClr val="AF4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Briefcase with solid fill">
            <a:extLst>
              <a:ext uri="{FF2B5EF4-FFF2-40B4-BE49-F238E27FC236}">
                <a16:creationId xmlns:a16="http://schemas.microsoft.com/office/drawing/2014/main" id="{D93D29B4-1625-36F1-BBEC-5F7949D151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495522"/>
            <a:ext cx="946226" cy="946226"/>
          </a:xfrm>
          <a:prstGeom prst="rect">
            <a:avLst/>
          </a:prstGeom>
        </p:spPr>
      </p:pic>
      <p:pic>
        <p:nvPicPr>
          <p:cNvPr id="9" name="Graphic 8" descr="Briefcase with solid fill">
            <a:extLst>
              <a:ext uri="{FF2B5EF4-FFF2-40B4-BE49-F238E27FC236}">
                <a16:creationId xmlns:a16="http://schemas.microsoft.com/office/drawing/2014/main" id="{EEA158C2-742B-A212-D7B1-1A47F04F26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1445478"/>
            <a:ext cx="946226" cy="946226"/>
          </a:xfrm>
          <a:prstGeom prst="rect">
            <a:avLst/>
          </a:prstGeom>
        </p:spPr>
      </p:pic>
      <p:pic>
        <p:nvPicPr>
          <p:cNvPr id="10" name="Graphic 9" descr="Briefcase with solid fill">
            <a:extLst>
              <a:ext uri="{FF2B5EF4-FFF2-40B4-BE49-F238E27FC236}">
                <a16:creationId xmlns:a16="http://schemas.microsoft.com/office/drawing/2014/main" id="{78EFC3C9-2D4D-C56C-1C3A-432FB46FED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2445939"/>
            <a:ext cx="946226" cy="946226"/>
          </a:xfrm>
          <a:prstGeom prst="rect">
            <a:avLst/>
          </a:prstGeom>
        </p:spPr>
      </p:pic>
      <p:pic>
        <p:nvPicPr>
          <p:cNvPr id="11" name="Graphic 10" descr="Briefcase with solid fill">
            <a:extLst>
              <a:ext uri="{FF2B5EF4-FFF2-40B4-BE49-F238E27FC236}">
                <a16:creationId xmlns:a16="http://schemas.microsoft.com/office/drawing/2014/main" id="{218713B5-23B8-BDC7-A5EA-A98B01F7BD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3395895"/>
            <a:ext cx="946226" cy="946226"/>
          </a:xfrm>
          <a:prstGeom prst="rect">
            <a:avLst/>
          </a:prstGeom>
        </p:spPr>
      </p:pic>
      <p:pic>
        <p:nvPicPr>
          <p:cNvPr id="12" name="Graphic 11" descr="Briefcase with solid fill">
            <a:extLst>
              <a:ext uri="{FF2B5EF4-FFF2-40B4-BE49-F238E27FC236}">
                <a16:creationId xmlns:a16="http://schemas.microsoft.com/office/drawing/2014/main" id="{98CB290A-06A9-A475-ECB9-C19888B11A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4441632"/>
            <a:ext cx="946226" cy="946226"/>
          </a:xfrm>
          <a:prstGeom prst="rect">
            <a:avLst/>
          </a:prstGeom>
        </p:spPr>
      </p:pic>
      <p:pic>
        <p:nvPicPr>
          <p:cNvPr id="13" name="Graphic 12" descr="Briefcase with solid fill">
            <a:extLst>
              <a:ext uri="{FF2B5EF4-FFF2-40B4-BE49-F238E27FC236}">
                <a16:creationId xmlns:a16="http://schemas.microsoft.com/office/drawing/2014/main" id="{42E4C84D-D531-1DD3-DF3A-F62BF7337E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05" y="5391588"/>
            <a:ext cx="946226" cy="946226"/>
          </a:xfrm>
          <a:prstGeom prst="rect">
            <a:avLst/>
          </a:prstGeom>
        </p:spPr>
      </p:pic>
    </p:spTree>
    <p:extLst>
      <p:ext uri="{BB962C8B-B14F-4D97-AF65-F5344CB8AC3E}">
        <p14:creationId xmlns:p14="http://schemas.microsoft.com/office/powerpoint/2010/main" val="324292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65F904-4042-080D-2322-4444D6A89B9D}"/>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Self Assessment</a:t>
            </a:r>
          </a:p>
        </p:txBody>
      </p:sp>
      <p:graphicFrame>
        <p:nvGraphicFramePr>
          <p:cNvPr id="7" name="Table 6">
            <a:extLst>
              <a:ext uri="{FF2B5EF4-FFF2-40B4-BE49-F238E27FC236}">
                <a16:creationId xmlns:a16="http://schemas.microsoft.com/office/drawing/2014/main" id="{EAE45AA3-7AC2-DDE1-FD2A-362E4DC1AD9D}"/>
              </a:ext>
            </a:extLst>
          </p:cNvPr>
          <p:cNvGraphicFramePr>
            <a:graphicFrameLocks noGrp="1"/>
          </p:cNvGraphicFramePr>
          <p:nvPr>
            <p:extLst>
              <p:ext uri="{D42A27DB-BD31-4B8C-83A1-F6EECF244321}">
                <p14:modId xmlns:p14="http://schemas.microsoft.com/office/powerpoint/2010/main" val="3864359268"/>
              </p:ext>
            </p:extLst>
          </p:nvPr>
        </p:nvGraphicFramePr>
        <p:xfrm>
          <a:off x="214312" y="806118"/>
          <a:ext cx="11744140" cy="5879043"/>
        </p:xfrm>
        <a:graphic>
          <a:graphicData uri="http://schemas.openxmlformats.org/drawingml/2006/table">
            <a:tbl>
              <a:tblPr/>
              <a:tblGrid>
                <a:gridCol w="2718893">
                  <a:extLst>
                    <a:ext uri="{9D8B030D-6E8A-4147-A177-3AD203B41FA5}">
                      <a16:colId xmlns:a16="http://schemas.microsoft.com/office/drawing/2014/main" val="3923101179"/>
                    </a:ext>
                  </a:extLst>
                </a:gridCol>
                <a:gridCol w="4319570">
                  <a:extLst>
                    <a:ext uri="{9D8B030D-6E8A-4147-A177-3AD203B41FA5}">
                      <a16:colId xmlns:a16="http://schemas.microsoft.com/office/drawing/2014/main" val="2703750020"/>
                    </a:ext>
                  </a:extLst>
                </a:gridCol>
                <a:gridCol w="4705677">
                  <a:extLst>
                    <a:ext uri="{9D8B030D-6E8A-4147-A177-3AD203B41FA5}">
                      <a16:colId xmlns:a16="http://schemas.microsoft.com/office/drawing/2014/main" val="95713577"/>
                    </a:ext>
                  </a:extLst>
                </a:gridCol>
              </a:tblGrid>
              <a:tr h="914400">
                <a:tc>
                  <a:txBody>
                    <a:bodyPr/>
                    <a:lstStyle/>
                    <a:p>
                      <a:pPr algn="l" fontAlgn="ctr"/>
                      <a:r>
                        <a:rPr lang="en-US" sz="1400" b="1" i="0" u="none" strike="noStrike" dirty="0">
                          <a:solidFill>
                            <a:srgbClr val="FFFFFF"/>
                          </a:solidFill>
                          <a:effectLst/>
                          <a:latin typeface="Century Gothic" panose="020B0502020202020204" pitchFamily="34" charset="0"/>
                        </a:rPr>
                        <a:t>Category</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Strengths</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Development Areas</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extLst>
                  <a:ext uri="{0D108BD9-81ED-4DB2-BD59-A6C34878D82A}">
                    <a16:rowId xmlns:a16="http://schemas.microsoft.com/office/drawing/2014/main" val="2662583580"/>
                  </a:ext>
                </a:extLst>
              </a:tr>
              <a:tr h="1654881">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Technical Skills</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Data analysis, project management</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Data visualization, reporting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67372221"/>
                  </a:ext>
                </a:extLst>
              </a:tr>
              <a:tr h="1654881">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Communication</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Clear written reports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Executive presentations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93827347"/>
                  </a:ext>
                </a:extLst>
              </a:tr>
              <a:tr h="1654881">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Problem-Solving</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Strong analytical thinking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Strategic decision making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03371788"/>
                  </a:ext>
                </a:extLst>
              </a:tr>
            </a:tbl>
          </a:graphicData>
        </a:graphic>
      </p:graphicFrame>
      <p:pic>
        <p:nvPicPr>
          <p:cNvPr id="9" name="Graphic 8" descr="Briefcase with solid fill">
            <a:extLst>
              <a:ext uri="{FF2B5EF4-FFF2-40B4-BE49-F238E27FC236}">
                <a16:creationId xmlns:a16="http://schemas.microsoft.com/office/drawing/2014/main" id="{6652FE63-09E3-CC25-3829-5B99E99EDF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296155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B5614-4A95-1064-4CB8-82092757BCC0}"/>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Development Support and Resources</a:t>
            </a:r>
          </a:p>
        </p:txBody>
      </p:sp>
      <p:graphicFrame>
        <p:nvGraphicFramePr>
          <p:cNvPr id="3" name="Table 2">
            <a:extLst>
              <a:ext uri="{FF2B5EF4-FFF2-40B4-BE49-F238E27FC236}">
                <a16:creationId xmlns:a16="http://schemas.microsoft.com/office/drawing/2014/main" id="{2320EFFC-0B8B-8D77-B8A2-DC25E788A10B}"/>
              </a:ext>
            </a:extLst>
          </p:cNvPr>
          <p:cNvGraphicFramePr>
            <a:graphicFrameLocks noGrp="1"/>
          </p:cNvGraphicFramePr>
          <p:nvPr>
            <p:extLst>
              <p:ext uri="{D42A27DB-BD31-4B8C-83A1-F6EECF244321}">
                <p14:modId xmlns:p14="http://schemas.microsoft.com/office/powerpoint/2010/main" val="2553440277"/>
              </p:ext>
            </p:extLst>
          </p:nvPr>
        </p:nvGraphicFramePr>
        <p:xfrm>
          <a:off x="248226" y="769870"/>
          <a:ext cx="11650849" cy="5860020"/>
        </p:xfrm>
        <a:graphic>
          <a:graphicData uri="http://schemas.openxmlformats.org/drawingml/2006/table">
            <a:tbl>
              <a:tblPr/>
              <a:tblGrid>
                <a:gridCol w="3904782">
                  <a:extLst>
                    <a:ext uri="{9D8B030D-6E8A-4147-A177-3AD203B41FA5}">
                      <a16:colId xmlns:a16="http://schemas.microsoft.com/office/drawing/2014/main" val="1082645269"/>
                    </a:ext>
                  </a:extLst>
                </a:gridCol>
                <a:gridCol w="7746067">
                  <a:extLst>
                    <a:ext uri="{9D8B030D-6E8A-4147-A177-3AD203B41FA5}">
                      <a16:colId xmlns:a16="http://schemas.microsoft.com/office/drawing/2014/main" val="502392"/>
                    </a:ext>
                  </a:extLst>
                </a:gridCol>
              </a:tblGrid>
              <a:tr h="914400">
                <a:tc>
                  <a:txBody>
                    <a:bodyPr/>
                    <a:lstStyle/>
                    <a:p>
                      <a:pPr algn="l" fontAlgn="ctr"/>
                      <a:r>
                        <a:rPr lang="en-US" sz="1400" b="1" i="0" u="none" strike="noStrike" dirty="0">
                          <a:solidFill>
                            <a:srgbClr val="FFFFFF"/>
                          </a:solidFill>
                          <a:effectLst/>
                          <a:latin typeface="Century Gothic" panose="020B0502020202020204" pitchFamily="34" charset="0"/>
                        </a:rPr>
                        <a:t>Category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extLst>
                  <a:ext uri="{0D108BD9-81ED-4DB2-BD59-A6C34878D82A}">
                    <a16:rowId xmlns:a16="http://schemas.microsoft.com/office/drawing/2014/main" val="1007906842"/>
                  </a:ext>
                </a:extLst>
              </a:tr>
              <a:tr h="1236405">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Company Resources</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Internal analytics training, mentorship program</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86404399"/>
                  </a:ext>
                </a:extLst>
              </a:tr>
              <a:tr h="1236405">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Tools &amp; Technology</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Power BI, advanced Excel, CRM software</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73518739"/>
                  </a:ext>
                </a:extLst>
              </a:tr>
              <a:tr h="1236405">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Leadership Support</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Biweekly coaching, project feedback</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37739307"/>
                  </a:ext>
                </a:extLst>
              </a:tr>
              <a:tr h="1236405">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Time Allocation</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Two hours per week for development</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47204892"/>
                  </a:ext>
                </a:extLst>
              </a:tr>
            </a:tbl>
          </a:graphicData>
        </a:graphic>
      </p:graphicFrame>
      <p:pic>
        <p:nvPicPr>
          <p:cNvPr id="4" name="Graphic 3" descr="Briefcase with solid fill">
            <a:extLst>
              <a:ext uri="{FF2B5EF4-FFF2-40B4-BE49-F238E27FC236}">
                <a16:creationId xmlns:a16="http://schemas.microsoft.com/office/drawing/2014/main" id="{71032DB2-0FFA-A799-0DCA-6E77DE1DA3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291201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7B81A-D6F1-DBCB-73D5-6F44B595E31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231E4C4-ECEC-2B97-5F25-2A061F77A85D}"/>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Training, Education, and Certification Plan</a:t>
            </a:r>
          </a:p>
        </p:txBody>
      </p:sp>
      <p:graphicFrame>
        <p:nvGraphicFramePr>
          <p:cNvPr id="7" name="Table 6">
            <a:extLst>
              <a:ext uri="{FF2B5EF4-FFF2-40B4-BE49-F238E27FC236}">
                <a16:creationId xmlns:a16="http://schemas.microsoft.com/office/drawing/2014/main" id="{4B98507D-A15F-CF60-FE14-0815B42C2EA9}"/>
              </a:ext>
            </a:extLst>
          </p:cNvPr>
          <p:cNvGraphicFramePr>
            <a:graphicFrameLocks noGrp="1"/>
          </p:cNvGraphicFramePr>
          <p:nvPr>
            <p:extLst>
              <p:ext uri="{D42A27DB-BD31-4B8C-83A1-F6EECF244321}">
                <p14:modId xmlns:p14="http://schemas.microsoft.com/office/powerpoint/2010/main" val="1342516708"/>
              </p:ext>
            </p:extLst>
          </p:nvPr>
        </p:nvGraphicFramePr>
        <p:xfrm>
          <a:off x="214312" y="806118"/>
          <a:ext cx="11744140" cy="5855939"/>
        </p:xfrm>
        <a:graphic>
          <a:graphicData uri="http://schemas.openxmlformats.org/drawingml/2006/table">
            <a:tbl>
              <a:tblPr/>
              <a:tblGrid>
                <a:gridCol w="2718893">
                  <a:extLst>
                    <a:ext uri="{9D8B030D-6E8A-4147-A177-3AD203B41FA5}">
                      <a16:colId xmlns:a16="http://schemas.microsoft.com/office/drawing/2014/main" val="3923101179"/>
                    </a:ext>
                  </a:extLst>
                </a:gridCol>
                <a:gridCol w="7053943">
                  <a:extLst>
                    <a:ext uri="{9D8B030D-6E8A-4147-A177-3AD203B41FA5}">
                      <a16:colId xmlns:a16="http://schemas.microsoft.com/office/drawing/2014/main" val="2703750020"/>
                    </a:ext>
                  </a:extLst>
                </a:gridCol>
                <a:gridCol w="1971304">
                  <a:extLst>
                    <a:ext uri="{9D8B030D-6E8A-4147-A177-3AD203B41FA5}">
                      <a16:colId xmlns:a16="http://schemas.microsoft.com/office/drawing/2014/main" val="95713577"/>
                    </a:ext>
                  </a:extLst>
                </a:gridCol>
              </a:tblGrid>
              <a:tr h="893191">
                <a:tc>
                  <a:txBody>
                    <a:bodyPr/>
                    <a:lstStyle/>
                    <a:p>
                      <a:pPr algn="l" fontAlgn="ctr"/>
                      <a:r>
                        <a:rPr lang="en-US" sz="1400" b="1" i="0" u="none" strike="noStrike" dirty="0">
                          <a:solidFill>
                            <a:srgbClr val="FFFFFF"/>
                          </a:solidFill>
                          <a:effectLst/>
                          <a:latin typeface="Century Gothic" panose="020B0502020202020204" pitchFamily="34" charset="0"/>
                        </a:rPr>
                        <a:t>Training Type</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Description</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ctr" fontAlgn="ctr"/>
                      <a:r>
                        <a:rPr lang="en-US" sz="1400" b="1" i="0" u="none" strike="noStrike" dirty="0">
                          <a:solidFill>
                            <a:srgbClr val="FFFFFF"/>
                          </a:solidFill>
                          <a:effectLst/>
                          <a:latin typeface="Century Gothic" panose="020B0502020202020204" pitchFamily="34" charset="0"/>
                        </a:rPr>
                        <a:t>Estimated Cost</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extLst>
                  <a:ext uri="{0D108BD9-81ED-4DB2-BD59-A6C34878D82A}">
                    <a16:rowId xmlns:a16="http://schemas.microsoft.com/office/drawing/2014/main" val="2662583580"/>
                  </a:ext>
                </a:extLst>
              </a:tr>
              <a:tr h="1240687">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Online Course</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Data visualization training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$900</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67372221"/>
                  </a:ext>
                </a:extLst>
              </a:tr>
              <a:tr h="1240687">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Certification</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Certified Business Analysis Professional (CBAP)</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$1,500</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09884334"/>
                  </a:ext>
                </a:extLst>
              </a:tr>
              <a:tr h="1240687">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Conference</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National Business Analytics Summit</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$1,000</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93827347"/>
                  </a:ext>
                </a:extLst>
              </a:tr>
              <a:tr h="1240687">
                <a:tc>
                  <a:txBody>
                    <a:bodyPr/>
                    <a:lstStyle/>
                    <a:p>
                      <a:pPr marL="0" marR="0">
                        <a:lnSpc>
                          <a:spcPct val="115000"/>
                        </a:lnSpc>
                        <a:spcAft>
                          <a:spcPts val="800"/>
                        </a:spcAft>
                      </a:pPr>
                      <a:r>
                        <a:rPr lang="en-US" sz="22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Software Training</a:t>
                      </a:r>
                      <a:endParaRPr lang="en-US" sz="2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Power BI license and usage</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$800</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03371788"/>
                  </a:ext>
                </a:extLst>
              </a:tr>
            </a:tbl>
          </a:graphicData>
        </a:graphic>
      </p:graphicFrame>
      <p:pic>
        <p:nvPicPr>
          <p:cNvPr id="9" name="Graphic 8" descr="Briefcase with solid fill">
            <a:extLst>
              <a:ext uri="{FF2B5EF4-FFF2-40B4-BE49-F238E27FC236}">
                <a16:creationId xmlns:a16="http://schemas.microsoft.com/office/drawing/2014/main" id="{ECE17874-71D6-C595-CDDF-CED93E2D9F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367341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249A-15F6-91F5-6EF7-D399B87C96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C40D9D-36B9-3725-7C5C-1502B4F7F0B4}"/>
              </a:ext>
            </a:extLst>
          </p:cNvPr>
          <p:cNvSpPr/>
          <p:nvPr/>
        </p:nvSpPr>
        <p:spPr>
          <a:xfrm>
            <a:off x="-1" y="870227"/>
            <a:ext cx="2315689" cy="5813510"/>
          </a:xfrm>
          <a:prstGeom prst="rect">
            <a:avLst/>
          </a:prstGeom>
          <a:solidFill>
            <a:srgbClr val="FEFC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a:extLst>
              <a:ext uri="{FF2B5EF4-FFF2-40B4-BE49-F238E27FC236}">
                <a16:creationId xmlns:a16="http://schemas.microsoft.com/office/drawing/2014/main" id="{B441C549-FD8D-1D3E-9EEF-0B5ECA9AB492}"/>
              </a:ext>
            </a:extLst>
          </p:cNvPr>
          <p:cNvGraphicFramePr>
            <a:graphicFrameLocks noGrp="1"/>
          </p:cNvGraphicFramePr>
          <p:nvPr>
            <p:extLst>
              <p:ext uri="{D42A27DB-BD31-4B8C-83A1-F6EECF244321}">
                <p14:modId xmlns:p14="http://schemas.microsoft.com/office/powerpoint/2010/main" val="506930633"/>
              </p:ext>
            </p:extLst>
          </p:nvPr>
        </p:nvGraphicFramePr>
        <p:xfrm>
          <a:off x="2252248" y="870227"/>
          <a:ext cx="9784008" cy="5813510"/>
        </p:xfrm>
        <a:graphic>
          <a:graphicData uri="http://schemas.openxmlformats.org/drawingml/2006/table">
            <a:tbl>
              <a:tblPr firstRow="1" bandRow="1">
                <a:tableStyleId>{5C22544A-7EE6-4342-B048-85BDC9FD1C3A}</a:tableStyleId>
              </a:tblPr>
              <a:tblGrid>
                <a:gridCol w="3261336">
                  <a:extLst>
                    <a:ext uri="{9D8B030D-6E8A-4147-A177-3AD203B41FA5}">
                      <a16:colId xmlns:a16="http://schemas.microsoft.com/office/drawing/2014/main" val="1740791433"/>
                    </a:ext>
                  </a:extLst>
                </a:gridCol>
                <a:gridCol w="3261336">
                  <a:extLst>
                    <a:ext uri="{9D8B030D-6E8A-4147-A177-3AD203B41FA5}">
                      <a16:colId xmlns:a16="http://schemas.microsoft.com/office/drawing/2014/main" val="2962270709"/>
                    </a:ext>
                  </a:extLst>
                </a:gridCol>
                <a:gridCol w="3261336">
                  <a:extLst>
                    <a:ext uri="{9D8B030D-6E8A-4147-A177-3AD203B41FA5}">
                      <a16:colId xmlns:a16="http://schemas.microsoft.com/office/drawing/2014/main" val="1916960193"/>
                    </a:ext>
                  </a:extLst>
                </a:gridCol>
              </a:tblGrid>
              <a:tr h="914400">
                <a:tc>
                  <a:txBody>
                    <a:bodyPr/>
                    <a:lstStyle/>
                    <a:p>
                      <a:r>
                        <a:rPr lang="en-US" dirty="0">
                          <a:latin typeface="Century Gothic" panose="020B0502020202020204" pitchFamily="34" charset="0"/>
                        </a:rPr>
                        <a:t>Goal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56985"/>
                    </a:solidFill>
                  </a:tcPr>
                </a:tc>
                <a:tc>
                  <a:txBody>
                    <a:bodyPr/>
                    <a:lstStyle/>
                    <a:p>
                      <a:pPr algn="ctr"/>
                      <a:r>
                        <a:rPr lang="en-US" dirty="0">
                          <a:latin typeface="Century Gothic" panose="020B0502020202020204" pitchFamily="34" charset="0"/>
                        </a:rPr>
                        <a:t>Timeframe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56985"/>
                    </a:solidFill>
                  </a:tcPr>
                </a:tc>
                <a:tc>
                  <a:txBody>
                    <a:bodyPr/>
                    <a:lstStyle/>
                    <a:p>
                      <a:pPr algn="l"/>
                      <a:r>
                        <a:rPr lang="en-US" dirty="0">
                          <a:latin typeface="Century Gothic" panose="020B0502020202020204" pitchFamily="34" charset="0"/>
                        </a:rPr>
                        <a:t>Measurement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56985"/>
                    </a:solidFill>
                  </a:tcPr>
                </a:tc>
                <a:extLst>
                  <a:ext uri="{0D108BD9-81ED-4DB2-BD59-A6C34878D82A}">
                    <a16:rowId xmlns:a16="http://schemas.microsoft.com/office/drawing/2014/main" val="3727154934"/>
                  </a:ext>
                </a:extLst>
              </a:tr>
              <a:tr h="979822">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Improve data visualization</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Six months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Create two dashboards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2853615277"/>
                  </a:ext>
                </a:extLst>
              </a:tr>
              <a:tr h="979822">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Complete Power BI training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By Q4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Training certificate</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1178614521"/>
                  </a:ext>
                </a:extLst>
              </a:tr>
              <a:tr h="979822">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Utilize company resources and mentorship</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Ongoing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Manager feedback</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1251158739"/>
                  </a:ext>
                </a:extLst>
              </a:tr>
              <a:tr h="979822">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Enhances analytics and reporting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Immediate impact</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Improved reporting efficiency</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3973812461"/>
                  </a:ext>
                </a:extLst>
              </a:tr>
              <a:tr h="979822">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Present insights to leadership</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December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Presentation review</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EFCCE"/>
                    </a:solidFill>
                  </a:tcPr>
                </a:tc>
                <a:extLst>
                  <a:ext uri="{0D108BD9-81ED-4DB2-BD59-A6C34878D82A}">
                    <a16:rowId xmlns:a16="http://schemas.microsoft.com/office/drawing/2014/main" val="3326743851"/>
                  </a:ext>
                </a:extLst>
              </a:tr>
            </a:tbl>
          </a:graphicData>
        </a:graphic>
      </p:graphicFrame>
      <p:sp>
        <p:nvSpPr>
          <p:cNvPr id="20" name="TextBox 19">
            <a:extLst>
              <a:ext uri="{FF2B5EF4-FFF2-40B4-BE49-F238E27FC236}">
                <a16:creationId xmlns:a16="http://schemas.microsoft.com/office/drawing/2014/main" id="{45F8184D-09D5-369F-0DB2-790A7DF3FAA9}"/>
              </a:ext>
            </a:extLst>
          </p:cNvPr>
          <p:cNvSpPr txBox="1"/>
          <p:nvPr/>
        </p:nvSpPr>
        <p:spPr>
          <a:xfrm>
            <a:off x="731112" y="2086813"/>
            <a:ext cx="1411436"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Specific</a:t>
            </a:r>
          </a:p>
        </p:txBody>
      </p:sp>
      <p:sp>
        <p:nvSpPr>
          <p:cNvPr id="21" name="TextBox 20">
            <a:extLst>
              <a:ext uri="{FF2B5EF4-FFF2-40B4-BE49-F238E27FC236}">
                <a16:creationId xmlns:a16="http://schemas.microsoft.com/office/drawing/2014/main" id="{B8472811-BDB5-19FB-4D3A-28596BA5DDEA}"/>
              </a:ext>
            </a:extLst>
          </p:cNvPr>
          <p:cNvSpPr txBox="1"/>
          <p:nvPr/>
        </p:nvSpPr>
        <p:spPr>
          <a:xfrm>
            <a:off x="736048" y="3121376"/>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Measurable</a:t>
            </a:r>
          </a:p>
        </p:txBody>
      </p:sp>
      <p:sp>
        <p:nvSpPr>
          <p:cNvPr id="22" name="TextBox 21">
            <a:extLst>
              <a:ext uri="{FF2B5EF4-FFF2-40B4-BE49-F238E27FC236}">
                <a16:creationId xmlns:a16="http://schemas.microsoft.com/office/drawing/2014/main" id="{C1EC67C6-CB01-2FA6-E79F-94CCE452C59A}"/>
              </a:ext>
            </a:extLst>
          </p:cNvPr>
          <p:cNvSpPr txBox="1"/>
          <p:nvPr/>
        </p:nvSpPr>
        <p:spPr>
          <a:xfrm>
            <a:off x="694063" y="4110487"/>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Achievable</a:t>
            </a:r>
          </a:p>
        </p:txBody>
      </p:sp>
      <p:sp>
        <p:nvSpPr>
          <p:cNvPr id="23" name="TextBox 22">
            <a:extLst>
              <a:ext uri="{FF2B5EF4-FFF2-40B4-BE49-F238E27FC236}">
                <a16:creationId xmlns:a16="http://schemas.microsoft.com/office/drawing/2014/main" id="{9FB4E795-5812-591A-8954-B3081FA350C2}"/>
              </a:ext>
            </a:extLst>
          </p:cNvPr>
          <p:cNvSpPr txBox="1"/>
          <p:nvPr/>
        </p:nvSpPr>
        <p:spPr>
          <a:xfrm>
            <a:off x="694063" y="5061306"/>
            <a:ext cx="1411436"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Relevant</a:t>
            </a:r>
          </a:p>
        </p:txBody>
      </p:sp>
      <p:sp>
        <p:nvSpPr>
          <p:cNvPr id="24" name="TextBox 23">
            <a:extLst>
              <a:ext uri="{FF2B5EF4-FFF2-40B4-BE49-F238E27FC236}">
                <a16:creationId xmlns:a16="http://schemas.microsoft.com/office/drawing/2014/main" id="{0BAFC727-C0B6-215A-3736-F7DD0B28518B}"/>
              </a:ext>
            </a:extLst>
          </p:cNvPr>
          <p:cNvSpPr txBox="1"/>
          <p:nvPr/>
        </p:nvSpPr>
        <p:spPr>
          <a:xfrm>
            <a:off x="589299" y="6111653"/>
            <a:ext cx="1516200" cy="369332"/>
          </a:xfrm>
          <a:prstGeom prst="rect">
            <a:avLst/>
          </a:prstGeom>
          <a:noFill/>
        </p:spPr>
        <p:txBody>
          <a:bodyPr wrap="square" rtlCol="0">
            <a:spAutoFit/>
          </a:bodyPr>
          <a:lstStyle/>
          <a:p>
            <a:r>
              <a:rPr lang="en-US" b="1" dirty="0">
                <a:solidFill>
                  <a:schemeClr val="tx1">
                    <a:lumMod val="50000"/>
                    <a:lumOff val="50000"/>
                  </a:schemeClr>
                </a:solidFill>
                <a:latin typeface="Century Gothic" panose="020B0502020202020204" pitchFamily="34" charset="0"/>
              </a:rPr>
              <a:t>Time-Bound</a:t>
            </a:r>
          </a:p>
        </p:txBody>
      </p:sp>
      <p:sp>
        <p:nvSpPr>
          <p:cNvPr id="25" name="TextBox 24">
            <a:extLst>
              <a:ext uri="{FF2B5EF4-FFF2-40B4-BE49-F238E27FC236}">
                <a16:creationId xmlns:a16="http://schemas.microsoft.com/office/drawing/2014/main" id="{D920AAC9-435D-7D07-BF48-087C728F6891}"/>
              </a:ext>
            </a:extLst>
          </p:cNvPr>
          <p:cNvSpPr txBox="1"/>
          <p:nvPr/>
        </p:nvSpPr>
        <p:spPr>
          <a:xfrm>
            <a:off x="155742" y="1770550"/>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S</a:t>
            </a:r>
          </a:p>
        </p:txBody>
      </p:sp>
      <p:sp>
        <p:nvSpPr>
          <p:cNvPr id="26" name="TextBox 25">
            <a:extLst>
              <a:ext uri="{FF2B5EF4-FFF2-40B4-BE49-F238E27FC236}">
                <a16:creationId xmlns:a16="http://schemas.microsoft.com/office/drawing/2014/main" id="{5536333E-610F-6218-B029-424266862F38}"/>
              </a:ext>
            </a:extLst>
          </p:cNvPr>
          <p:cNvSpPr txBox="1"/>
          <p:nvPr/>
        </p:nvSpPr>
        <p:spPr>
          <a:xfrm>
            <a:off x="56068" y="2767629"/>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M</a:t>
            </a:r>
          </a:p>
        </p:txBody>
      </p:sp>
      <p:sp>
        <p:nvSpPr>
          <p:cNvPr id="27" name="TextBox 26">
            <a:extLst>
              <a:ext uri="{FF2B5EF4-FFF2-40B4-BE49-F238E27FC236}">
                <a16:creationId xmlns:a16="http://schemas.microsoft.com/office/drawing/2014/main" id="{9EC1C0CC-3382-CFB9-ED58-A3696D0CA188}"/>
              </a:ext>
            </a:extLst>
          </p:cNvPr>
          <p:cNvSpPr txBox="1"/>
          <p:nvPr/>
        </p:nvSpPr>
        <p:spPr>
          <a:xfrm>
            <a:off x="109213" y="3771716"/>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A</a:t>
            </a:r>
          </a:p>
        </p:txBody>
      </p:sp>
      <p:sp>
        <p:nvSpPr>
          <p:cNvPr id="28" name="TextBox 27">
            <a:extLst>
              <a:ext uri="{FF2B5EF4-FFF2-40B4-BE49-F238E27FC236}">
                <a16:creationId xmlns:a16="http://schemas.microsoft.com/office/drawing/2014/main" id="{7922635E-A319-3BA4-C933-472FFDB15FF4}"/>
              </a:ext>
            </a:extLst>
          </p:cNvPr>
          <p:cNvSpPr txBox="1"/>
          <p:nvPr/>
        </p:nvSpPr>
        <p:spPr>
          <a:xfrm>
            <a:off x="101600" y="4761781"/>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R</a:t>
            </a:r>
          </a:p>
        </p:txBody>
      </p:sp>
      <p:sp>
        <p:nvSpPr>
          <p:cNvPr id="29" name="TextBox 28">
            <a:extLst>
              <a:ext uri="{FF2B5EF4-FFF2-40B4-BE49-F238E27FC236}">
                <a16:creationId xmlns:a16="http://schemas.microsoft.com/office/drawing/2014/main" id="{3E47F3D3-7CC9-B01E-83C5-A5FDCABD7848}"/>
              </a:ext>
            </a:extLst>
          </p:cNvPr>
          <p:cNvSpPr txBox="1"/>
          <p:nvPr/>
        </p:nvSpPr>
        <p:spPr>
          <a:xfrm>
            <a:off x="109213" y="5808041"/>
            <a:ext cx="616403" cy="938719"/>
          </a:xfrm>
          <a:prstGeom prst="rect">
            <a:avLst/>
          </a:prstGeom>
          <a:noFill/>
        </p:spPr>
        <p:txBody>
          <a:bodyPr wrap="square" rtlCol="0">
            <a:spAutoFit/>
          </a:bodyPr>
          <a:lstStyle/>
          <a:p>
            <a:r>
              <a:rPr lang="en-US" sz="5500" b="1" dirty="0">
                <a:solidFill>
                  <a:srgbClr val="AF4364"/>
                </a:solidFill>
                <a:effectLst>
                  <a:outerShdw blurRad="38100" dist="38100" dir="2700000" algn="tl">
                    <a:srgbClr val="000000">
                      <a:alpha val="43137"/>
                    </a:srgbClr>
                  </a:outerShdw>
                </a:effectLst>
                <a:latin typeface="Century Gothic" panose="020B0502020202020204" pitchFamily="34" charset="0"/>
              </a:rPr>
              <a:t>T</a:t>
            </a:r>
          </a:p>
        </p:txBody>
      </p:sp>
      <p:sp>
        <p:nvSpPr>
          <p:cNvPr id="3" name="TextBox 2">
            <a:extLst>
              <a:ext uri="{FF2B5EF4-FFF2-40B4-BE49-F238E27FC236}">
                <a16:creationId xmlns:a16="http://schemas.microsoft.com/office/drawing/2014/main" id="{DA949168-A51D-D192-0396-C99EB8A4C87E}"/>
              </a:ext>
            </a:extLst>
          </p:cNvPr>
          <p:cNvSpPr txBox="1"/>
          <p:nvPr/>
        </p:nvSpPr>
        <p:spPr>
          <a:xfrm>
            <a:off x="2418499"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Professional Development Goals (SMART)</a:t>
            </a:r>
          </a:p>
        </p:txBody>
      </p:sp>
      <p:pic>
        <p:nvPicPr>
          <p:cNvPr id="4" name="Graphic 3" descr="Briefcase with solid fill">
            <a:extLst>
              <a:ext uri="{FF2B5EF4-FFF2-40B4-BE49-F238E27FC236}">
                <a16:creationId xmlns:a16="http://schemas.microsoft.com/office/drawing/2014/main" id="{13E2F456-8619-6954-23CE-B03215D75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943" y="21974"/>
            <a:ext cx="1197756" cy="1197756"/>
          </a:xfrm>
          <a:prstGeom prst="rect">
            <a:avLst/>
          </a:prstGeom>
        </p:spPr>
      </p:pic>
    </p:spTree>
    <p:extLst>
      <p:ext uri="{BB962C8B-B14F-4D97-AF65-F5344CB8AC3E}">
        <p14:creationId xmlns:p14="http://schemas.microsoft.com/office/powerpoint/2010/main" val="118019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C68D1-2FC0-FCC7-7B38-CB7F956B0A73}"/>
            </a:ext>
          </a:extLst>
        </p:cNvPr>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85F86FFC-E110-75B8-BABD-7FDE63EA692F}"/>
              </a:ext>
            </a:extLst>
          </p:cNvPr>
          <p:cNvGraphicFramePr>
            <a:graphicFrameLocks noGrp="1"/>
          </p:cNvGraphicFramePr>
          <p:nvPr>
            <p:extLst>
              <p:ext uri="{D42A27DB-BD31-4B8C-83A1-F6EECF244321}">
                <p14:modId xmlns:p14="http://schemas.microsoft.com/office/powerpoint/2010/main" val="2828699059"/>
              </p:ext>
            </p:extLst>
          </p:nvPr>
        </p:nvGraphicFramePr>
        <p:xfrm>
          <a:off x="146128" y="809386"/>
          <a:ext cx="11812192" cy="5900436"/>
        </p:xfrm>
        <a:graphic>
          <a:graphicData uri="http://schemas.openxmlformats.org/drawingml/2006/table">
            <a:tbl>
              <a:tblPr firstRow="1" bandRow="1">
                <a:tableStyleId>{5C22544A-7EE6-4342-B048-85BDC9FD1C3A}</a:tableStyleId>
              </a:tblPr>
              <a:tblGrid>
                <a:gridCol w="2953048">
                  <a:extLst>
                    <a:ext uri="{9D8B030D-6E8A-4147-A177-3AD203B41FA5}">
                      <a16:colId xmlns:a16="http://schemas.microsoft.com/office/drawing/2014/main" val="2811213328"/>
                    </a:ext>
                  </a:extLst>
                </a:gridCol>
                <a:gridCol w="2953048">
                  <a:extLst>
                    <a:ext uri="{9D8B030D-6E8A-4147-A177-3AD203B41FA5}">
                      <a16:colId xmlns:a16="http://schemas.microsoft.com/office/drawing/2014/main" val="1740791433"/>
                    </a:ext>
                  </a:extLst>
                </a:gridCol>
                <a:gridCol w="2953048">
                  <a:extLst>
                    <a:ext uri="{9D8B030D-6E8A-4147-A177-3AD203B41FA5}">
                      <a16:colId xmlns:a16="http://schemas.microsoft.com/office/drawing/2014/main" val="4165395008"/>
                    </a:ext>
                  </a:extLst>
                </a:gridCol>
                <a:gridCol w="2953048">
                  <a:extLst>
                    <a:ext uri="{9D8B030D-6E8A-4147-A177-3AD203B41FA5}">
                      <a16:colId xmlns:a16="http://schemas.microsoft.com/office/drawing/2014/main" val="1916960193"/>
                    </a:ext>
                  </a:extLst>
                </a:gridCol>
              </a:tblGrid>
              <a:tr h="914400">
                <a:tc>
                  <a:txBody>
                    <a:bodyPr/>
                    <a:lstStyle/>
                    <a:p>
                      <a:r>
                        <a:rPr lang="en-US" dirty="0">
                          <a:latin typeface="Century Gothic" panose="020B0502020202020204" pitchFamily="34" charset="0"/>
                        </a:rPr>
                        <a:t>Development Activity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Target Date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Owner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tc>
                  <a:txBody>
                    <a:bodyPr/>
                    <a:lstStyle/>
                    <a:p>
                      <a:pPr algn="ctr"/>
                      <a:r>
                        <a:rPr lang="en-US" dirty="0">
                          <a:latin typeface="Century Gothic" panose="020B0502020202020204" pitchFamily="34" charset="0"/>
                        </a:rPr>
                        <a:t>Status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F4364"/>
                    </a:solidFill>
                  </a:tcPr>
                </a:tc>
                <a:extLst>
                  <a:ext uri="{0D108BD9-81ED-4DB2-BD59-A6C34878D82A}">
                    <a16:rowId xmlns:a16="http://schemas.microsoft.com/office/drawing/2014/main" val="3727154934"/>
                  </a:ext>
                </a:extLst>
              </a:tr>
              <a:tr h="831006">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Skill Training &amp; Certification</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August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Employee</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In Progress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EF27"/>
                    </a:solidFill>
                  </a:tcPr>
                </a:tc>
                <a:extLst>
                  <a:ext uri="{0D108BD9-81ED-4DB2-BD59-A6C34878D82A}">
                    <a16:rowId xmlns:a16="http://schemas.microsoft.com/office/drawing/2014/main" val="2853615277"/>
                  </a:ext>
                </a:extLst>
              </a:tr>
              <a:tr h="831006">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Networking &amp; Professional Development</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September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Employee</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1178614521"/>
                  </a:ext>
                </a:extLst>
              </a:tr>
              <a:tr h="831006">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Mentorship &amp; Coaching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October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Employee</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Not Started</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8AFC2"/>
                    </a:solidFill>
                  </a:tcPr>
                </a:tc>
                <a:extLst>
                  <a:ext uri="{0D108BD9-81ED-4DB2-BD59-A6C34878D82A}">
                    <a16:rowId xmlns:a16="http://schemas.microsoft.com/office/drawing/2014/main" val="2444346679"/>
                  </a:ext>
                </a:extLst>
              </a:tr>
              <a:tr h="831006">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Job Shadowing &amp; Cross-Training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November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Employee</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Scheduled</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56533879"/>
                  </a:ext>
                </a:extLst>
              </a:tr>
              <a:tr h="831006">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Review &amp; Feedback Session</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December 20XX</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Manager</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51158739"/>
                  </a:ext>
                </a:extLst>
              </a:tr>
              <a:tr h="831006">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Next Review</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January 20XX+1</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Manager</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Pending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73812461"/>
                  </a:ext>
                </a:extLst>
              </a:tr>
            </a:tbl>
          </a:graphicData>
        </a:graphic>
      </p:graphicFrame>
      <p:sp>
        <p:nvSpPr>
          <p:cNvPr id="3" name="TextBox 2">
            <a:extLst>
              <a:ext uri="{FF2B5EF4-FFF2-40B4-BE49-F238E27FC236}">
                <a16:creationId xmlns:a16="http://schemas.microsoft.com/office/drawing/2014/main" id="{7E54F62E-902C-1348-D5A2-3C59E8D64A86}"/>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Action Plan</a:t>
            </a:r>
          </a:p>
        </p:txBody>
      </p:sp>
      <p:pic>
        <p:nvPicPr>
          <p:cNvPr id="4" name="Graphic 3" descr="Briefcase with solid fill">
            <a:extLst>
              <a:ext uri="{FF2B5EF4-FFF2-40B4-BE49-F238E27FC236}">
                <a16:creationId xmlns:a16="http://schemas.microsoft.com/office/drawing/2014/main" id="{1BEC5D2E-03F6-17DF-C548-C8E92DF9E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182233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CDABA-F0A3-09B8-0AB8-903757D9D9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2C2DB3-E3E7-53F3-FEDD-8732D31F89F3}"/>
              </a:ext>
            </a:extLst>
          </p:cNvPr>
          <p:cNvSpPr/>
          <p:nvPr/>
        </p:nvSpPr>
        <p:spPr>
          <a:xfrm>
            <a:off x="146131" y="716437"/>
            <a:ext cx="3876003" cy="523220"/>
          </a:xfrm>
          <a:prstGeom prst="rect">
            <a:avLst/>
          </a:prstGeom>
          <a:solidFill>
            <a:srgbClr val="C569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72ED7D8-AE84-6475-28B2-3DA4B169DDE2}"/>
              </a:ext>
            </a:extLst>
          </p:cNvPr>
          <p:cNvSpPr/>
          <p:nvPr/>
        </p:nvSpPr>
        <p:spPr>
          <a:xfrm>
            <a:off x="4157998" y="716437"/>
            <a:ext cx="3876003" cy="523220"/>
          </a:xfrm>
          <a:prstGeom prst="rect">
            <a:avLst/>
          </a:prstGeom>
          <a:solidFill>
            <a:srgbClr val="C569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7E36FEB-25FB-B384-2DA9-6E6C0818AE6D}"/>
              </a:ext>
            </a:extLst>
          </p:cNvPr>
          <p:cNvSpPr/>
          <p:nvPr/>
        </p:nvSpPr>
        <p:spPr>
          <a:xfrm>
            <a:off x="8143172" y="716437"/>
            <a:ext cx="3876003" cy="523220"/>
          </a:xfrm>
          <a:prstGeom prst="rect">
            <a:avLst/>
          </a:prstGeom>
          <a:solidFill>
            <a:srgbClr val="C569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FE7026D-0ABE-214B-66F1-8FFA32E41225}"/>
              </a:ext>
            </a:extLst>
          </p:cNvPr>
          <p:cNvSpPr txBox="1"/>
          <p:nvPr/>
        </p:nvSpPr>
        <p:spPr>
          <a:xfrm>
            <a:off x="146132" y="793381"/>
            <a:ext cx="3876002"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Metric</a:t>
            </a:r>
          </a:p>
        </p:txBody>
      </p:sp>
      <p:sp>
        <p:nvSpPr>
          <p:cNvPr id="7" name="TextBox 6">
            <a:extLst>
              <a:ext uri="{FF2B5EF4-FFF2-40B4-BE49-F238E27FC236}">
                <a16:creationId xmlns:a16="http://schemas.microsoft.com/office/drawing/2014/main" id="{E31E5EFC-754D-EEBD-922F-8D3DB695A44B}"/>
              </a:ext>
            </a:extLst>
          </p:cNvPr>
          <p:cNvSpPr txBox="1"/>
          <p:nvPr/>
        </p:nvSpPr>
        <p:spPr>
          <a:xfrm>
            <a:off x="4157999" y="788741"/>
            <a:ext cx="3876002"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Measurement</a:t>
            </a:r>
          </a:p>
        </p:txBody>
      </p:sp>
      <p:sp>
        <p:nvSpPr>
          <p:cNvPr id="8" name="TextBox 7">
            <a:extLst>
              <a:ext uri="{FF2B5EF4-FFF2-40B4-BE49-F238E27FC236}">
                <a16:creationId xmlns:a16="http://schemas.microsoft.com/office/drawing/2014/main" id="{9E487D12-CDBC-C22D-C4A8-BF866A41B850}"/>
              </a:ext>
            </a:extLst>
          </p:cNvPr>
          <p:cNvSpPr txBox="1"/>
          <p:nvPr/>
        </p:nvSpPr>
        <p:spPr>
          <a:xfrm>
            <a:off x="8169866" y="788741"/>
            <a:ext cx="3876002"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Target</a:t>
            </a:r>
          </a:p>
        </p:txBody>
      </p:sp>
      <p:sp>
        <p:nvSpPr>
          <p:cNvPr id="9" name="Rectangle 8">
            <a:extLst>
              <a:ext uri="{FF2B5EF4-FFF2-40B4-BE49-F238E27FC236}">
                <a16:creationId xmlns:a16="http://schemas.microsoft.com/office/drawing/2014/main" id="{77969133-C9F3-7E94-0E75-A12AE94783E2}"/>
              </a:ext>
            </a:extLst>
          </p:cNvPr>
          <p:cNvSpPr/>
          <p:nvPr/>
        </p:nvSpPr>
        <p:spPr>
          <a:xfrm>
            <a:off x="146131" y="1333766"/>
            <a:ext cx="3876003" cy="54266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A13E65C-E5FD-8637-31CF-58D976304838}"/>
              </a:ext>
            </a:extLst>
          </p:cNvPr>
          <p:cNvSpPr/>
          <p:nvPr/>
        </p:nvSpPr>
        <p:spPr>
          <a:xfrm>
            <a:off x="4157998" y="1333766"/>
            <a:ext cx="3876003" cy="54266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C091ED-F3ED-1230-C91E-566D5A44DB9E}"/>
              </a:ext>
            </a:extLst>
          </p:cNvPr>
          <p:cNvSpPr/>
          <p:nvPr/>
        </p:nvSpPr>
        <p:spPr>
          <a:xfrm>
            <a:off x="8143172" y="1333766"/>
            <a:ext cx="3876003" cy="542660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Pentagon 11">
            <a:extLst>
              <a:ext uri="{FF2B5EF4-FFF2-40B4-BE49-F238E27FC236}">
                <a16:creationId xmlns:a16="http://schemas.microsoft.com/office/drawing/2014/main" id="{BE4BAE06-950E-7EEC-1745-CCED9B35DBBA}"/>
              </a:ext>
            </a:extLst>
          </p:cNvPr>
          <p:cNvSpPr/>
          <p:nvPr/>
        </p:nvSpPr>
        <p:spPr>
          <a:xfrm>
            <a:off x="146131" y="1404594"/>
            <a:ext cx="4105358"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B7BBEF-B9AD-885D-91D9-E91B6A7FA9CC}"/>
              </a:ext>
            </a:extLst>
          </p:cNvPr>
          <p:cNvSpPr txBox="1"/>
          <p:nvPr/>
        </p:nvSpPr>
        <p:spPr>
          <a:xfrm>
            <a:off x="366767" y="1493305"/>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Skill Application</a:t>
            </a:r>
          </a:p>
        </p:txBody>
      </p:sp>
      <p:sp>
        <p:nvSpPr>
          <p:cNvPr id="15" name="TextBox 14">
            <a:extLst>
              <a:ext uri="{FF2B5EF4-FFF2-40B4-BE49-F238E27FC236}">
                <a16:creationId xmlns:a16="http://schemas.microsoft.com/office/drawing/2014/main" id="{56C3C711-C6CE-7ED8-C4C4-C5F095065902}"/>
              </a:ext>
            </a:extLst>
          </p:cNvPr>
          <p:cNvSpPr txBox="1"/>
          <p:nvPr/>
        </p:nvSpPr>
        <p:spPr>
          <a:xfrm>
            <a:off x="4360660" y="1450644"/>
            <a:ext cx="3394527"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Data visualization in live projects</a:t>
            </a:r>
          </a:p>
        </p:txBody>
      </p:sp>
      <p:sp>
        <p:nvSpPr>
          <p:cNvPr id="18" name="Arrow: Pentagon 17">
            <a:extLst>
              <a:ext uri="{FF2B5EF4-FFF2-40B4-BE49-F238E27FC236}">
                <a16:creationId xmlns:a16="http://schemas.microsoft.com/office/drawing/2014/main" id="{5B7C672D-2747-8FA2-B42B-DB7F98BB8760}"/>
              </a:ext>
            </a:extLst>
          </p:cNvPr>
          <p:cNvSpPr/>
          <p:nvPr/>
        </p:nvSpPr>
        <p:spPr>
          <a:xfrm>
            <a:off x="7868235" y="1500433"/>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0A74170-34A3-9B80-99D3-F817DB92F80B}"/>
              </a:ext>
            </a:extLst>
          </p:cNvPr>
          <p:cNvSpPr txBox="1"/>
          <p:nvPr/>
        </p:nvSpPr>
        <p:spPr>
          <a:xfrm>
            <a:off x="8733819" y="1569369"/>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100% of key reports</a:t>
            </a:r>
          </a:p>
        </p:txBody>
      </p:sp>
      <p:sp>
        <p:nvSpPr>
          <p:cNvPr id="27" name="Arrow: Pentagon 26">
            <a:extLst>
              <a:ext uri="{FF2B5EF4-FFF2-40B4-BE49-F238E27FC236}">
                <a16:creationId xmlns:a16="http://schemas.microsoft.com/office/drawing/2014/main" id="{DECB141C-30BA-6E32-5E3E-5B70A3D53FDE}"/>
              </a:ext>
            </a:extLst>
          </p:cNvPr>
          <p:cNvSpPr/>
          <p:nvPr/>
        </p:nvSpPr>
        <p:spPr>
          <a:xfrm>
            <a:off x="146131" y="2903865"/>
            <a:ext cx="4105358"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B8EC28-38C5-7DB7-C3C9-46C74A85FD31}"/>
              </a:ext>
            </a:extLst>
          </p:cNvPr>
          <p:cNvSpPr txBox="1"/>
          <p:nvPr/>
        </p:nvSpPr>
        <p:spPr>
          <a:xfrm>
            <a:off x="366767" y="2992576"/>
            <a:ext cx="3764538"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Performance Review</a:t>
            </a:r>
          </a:p>
        </p:txBody>
      </p:sp>
      <p:sp>
        <p:nvSpPr>
          <p:cNvPr id="29" name="TextBox 28">
            <a:extLst>
              <a:ext uri="{FF2B5EF4-FFF2-40B4-BE49-F238E27FC236}">
                <a16:creationId xmlns:a16="http://schemas.microsoft.com/office/drawing/2014/main" id="{180A144C-56FA-E27B-CBBC-9C850341D823}"/>
              </a:ext>
            </a:extLst>
          </p:cNvPr>
          <p:cNvSpPr txBox="1"/>
          <p:nvPr/>
        </p:nvSpPr>
        <p:spPr>
          <a:xfrm>
            <a:off x="4360660" y="2949915"/>
            <a:ext cx="3394527"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Improvement in reporting accuracy</a:t>
            </a:r>
          </a:p>
        </p:txBody>
      </p:sp>
      <p:sp>
        <p:nvSpPr>
          <p:cNvPr id="30" name="Arrow: Pentagon 29">
            <a:extLst>
              <a:ext uri="{FF2B5EF4-FFF2-40B4-BE49-F238E27FC236}">
                <a16:creationId xmlns:a16="http://schemas.microsoft.com/office/drawing/2014/main" id="{7E96A88B-73DD-B78B-3C85-775551D4658C}"/>
              </a:ext>
            </a:extLst>
          </p:cNvPr>
          <p:cNvSpPr/>
          <p:nvPr/>
        </p:nvSpPr>
        <p:spPr>
          <a:xfrm>
            <a:off x="7868235" y="2999704"/>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8F9A48E-76B3-EF1A-2447-C445D7E329C0}"/>
              </a:ext>
            </a:extLst>
          </p:cNvPr>
          <p:cNvSpPr txBox="1"/>
          <p:nvPr/>
        </p:nvSpPr>
        <p:spPr>
          <a:xfrm>
            <a:off x="8752856" y="3036521"/>
            <a:ext cx="3356451"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Manager evaluation</a:t>
            </a:r>
          </a:p>
        </p:txBody>
      </p:sp>
      <p:sp>
        <p:nvSpPr>
          <p:cNvPr id="32" name="Arrow: Pentagon 31">
            <a:extLst>
              <a:ext uri="{FF2B5EF4-FFF2-40B4-BE49-F238E27FC236}">
                <a16:creationId xmlns:a16="http://schemas.microsoft.com/office/drawing/2014/main" id="{46DA565C-687C-842B-E5C3-5DD717F3511A}"/>
              </a:ext>
            </a:extLst>
          </p:cNvPr>
          <p:cNvSpPr/>
          <p:nvPr/>
        </p:nvSpPr>
        <p:spPr>
          <a:xfrm>
            <a:off x="119013" y="4501939"/>
            <a:ext cx="4170552"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51CC8C0-8464-571D-5536-15BD58270654}"/>
              </a:ext>
            </a:extLst>
          </p:cNvPr>
          <p:cNvSpPr txBox="1"/>
          <p:nvPr/>
        </p:nvSpPr>
        <p:spPr>
          <a:xfrm>
            <a:off x="404843" y="4590650"/>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Certification Completion</a:t>
            </a:r>
          </a:p>
        </p:txBody>
      </p:sp>
      <p:sp>
        <p:nvSpPr>
          <p:cNvPr id="34" name="TextBox 33">
            <a:extLst>
              <a:ext uri="{FF2B5EF4-FFF2-40B4-BE49-F238E27FC236}">
                <a16:creationId xmlns:a16="http://schemas.microsoft.com/office/drawing/2014/main" id="{9DD07156-139F-5BD2-7891-FD6931939249}"/>
              </a:ext>
            </a:extLst>
          </p:cNvPr>
          <p:cNvSpPr txBox="1"/>
          <p:nvPr/>
        </p:nvSpPr>
        <p:spPr>
          <a:xfrm>
            <a:off x="4398736" y="4547989"/>
            <a:ext cx="3394527"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Power BI certification obtained</a:t>
            </a:r>
          </a:p>
        </p:txBody>
      </p:sp>
      <p:sp>
        <p:nvSpPr>
          <p:cNvPr id="35" name="Arrow: Pentagon 34">
            <a:extLst>
              <a:ext uri="{FF2B5EF4-FFF2-40B4-BE49-F238E27FC236}">
                <a16:creationId xmlns:a16="http://schemas.microsoft.com/office/drawing/2014/main" id="{7F2A3F60-BB1F-4DE4-A84C-D56FC2445F72}"/>
              </a:ext>
            </a:extLst>
          </p:cNvPr>
          <p:cNvSpPr/>
          <p:nvPr/>
        </p:nvSpPr>
        <p:spPr>
          <a:xfrm>
            <a:off x="7906311" y="4597778"/>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C3E7AA4-A98F-3A86-49C2-A594BC4278A0}"/>
              </a:ext>
            </a:extLst>
          </p:cNvPr>
          <p:cNvSpPr txBox="1"/>
          <p:nvPr/>
        </p:nvSpPr>
        <p:spPr>
          <a:xfrm>
            <a:off x="8781385" y="4597778"/>
            <a:ext cx="3394527"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End of Year</a:t>
            </a:r>
          </a:p>
        </p:txBody>
      </p:sp>
      <p:sp>
        <p:nvSpPr>
          <p:cNvPr id="37" name="Arrow: Pentagon 36">
            <a:extLst>
              <a:ext uri="{FF2B5EF4-FFF2-40B4-BE49-F238E27FC236}">
                <a16:creationId xmlns:a16="http://schemas.microsoft.com/office/drawing/2014/main" id="{CAAA6F94-9A5C-677D-9EFC-5C64FF4F14E2}"/>
              </a:ext>
            </a:extLst>
          </p:cNvPr>
          <p:cNvSpPr/>
          <p:nvPr/>
        </p:nvSpPr>
        <p:spPr>
          <a:xfrm>
            <a:off x="119013" y="6001210"/>
            <a:ext cx="4170552"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71D592C-E412-7761-AA62-0CE143A1F1C5}"/>
              </a:ext>
            </a:extLst>
          </p:cNvPr>
          <p:cNvSpPr txBox="1"/>
          <p:nvPr/>
        </p:nvSpPr>
        <p:spPr>
          <a:xfrm>
            <a:off x="404843" y="6089921"/>
            <a:ext cx="339452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Career Readiness</a:t>
            </a:r>
          </a:p>
        </p:txBody>
      </p:sp>
      <p:sp>
        <p:nvSpPr>
          <p:cNvPr id="39" name="TextBox 38">
            <a:extLst>
              <a:ext uri="{FF2B5EF4-FFF2-40B4-BE49-F238E27FC236}">
                <a16:creationId xmlns:a16="http://schemas.microsoft.com/office/drawing/2014/main" id="{3C88F543-C92F-849E-5A2A-361DBD072160}"/>
              </a:ext>
            </a:extLst>
          </p:cNvPr>
          <p:cNvSpPr txBox="1"/>
          <p:nvPr/>
        </p:nvSpPr>
        <p:spPr>
          <a:xfrm>
            <a:off x="4398736" y="6047260"/>
            <a:ext cx="3394527"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Promotion readiness assessment</a:t>
            </a:r>
          </a:p>
        </p:txBody>
      </p:sp>
      <p:sp>
        <p:nvSpPr>
          <p:cNvPr id="40" name="Arrow: Pentagon 39">
            <a:extLst>
              <a:ext uri="{FF2B5EF4-FFF2-40B4-BE49-F238E27FC236}">
                <a16:creationId xmlns:a16="http://schemas.microsoft.com/office/drawing/2014/main" id="{C53D9E03-EDE8-657F-4C8B-FB71D864C4F8}"/>
              </a:ext>
            </a:extLst>
          </p:cNvPr>
          <p:cNvSpPr/>
          <p:nvPr/>
        </p:nvSpPr>
        <p:spPr>
          <a:xfrm>
            <a:off x="7906311" y="6097049"/>
            <a:ext cx="736855" cy="546754"/>
          </a:xfrm>
          <a:prstGeom prst="homePlat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DB536BB6-16F4-5F1C-D5C6-58B9D84AD061}"/>
              </a:ext>
            </a:extLst>
          </p:cNvPr>
          <p:cNvSpPr txBox="1"/>
          <p:nvPr/>
        </p:nvSpPr>
        <p:spPr>
          <a:xfrm>
            <a:off x="8781385" y="6159035"/>
            <a:ext cx="309957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12-Month Review</a:t>
            </a:r>
          </a:p>
        </p:txBody>
      </p:sp>
      <p:sp>
        <p:nvSpPr>
          <p:cNvPr id="5" name="TextBox 4">
            <a:extLst>
              <a:ext uri="{FF2B5EF4-FFF2-40B4-BE49-F238E27FC236}">
                <a16:creationId xmlns:a16="http://schemas.microsoft.com/office/drawing/2014/main" id="{3E933908-CAC8-A275-4D52-198D889D68CA}"/>
              </a:ext>
            </a:extLst>
          </p:cNvPr>
          <p:cNvSpPr txBox="1"/>
          <p:nvPr/>
        </p:nvSpPr>
        <p:spPr>
          <a:xfrm>
            <a:off x="146131" y="97632"/>
            <a:ext cx="7384507"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Success Metrics and Evaluation</a:t>
            </a:r>
          </a:p>
        </p:txBody>
      </p:sp>
      <p:pic>
        <p:nvPicPr>
          <p:cNvPr id="16" name="Graphic 15" descr="Briefcase with solid fill">
            <a:extLst>
              <a:ext uri="{FF2B5EF4-FFF2-40B4-BE49-F238E27FC236}">
                <a16:creationId xmlns:a16="http://schemas.microsoft.com/office/drawing/2014/main" id="{21F4FD55-965D-5117-A759-6A02B19C4B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4537" y="84651"/>
            <a:ext cx="693915" cy="693915"/>
          </a:xfrm>
          <a:prstGeom prst="rect">
            <a:avLst/>
          </a:prstGeom>
        </p:spPr>
      </p:pic>
      <p:pic>
        <p:nvPicPr>
          <p:cNvPr id="22" name="Graphic 21" descr="Bullseye with solid fill">
            <a:extLst>
              <a:ext uri="{FF2B5EF4-FFF2-40B4-BE49-F238E27FC236}">
                <a16:creationId xmlns:a16="http://schemas.microsoft.com/office/drawing/2014/main" id="{696881DC-74D4-32BB-51ED-D3909831A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8354" y="1569369"/>
            <a:ext cx="390108" cy="390108"/>
          </a:xfrm>
          <a:prstGeom prst="rect">
            <a:avLst/>
          </a:prstGeom>
        </p:spPr>
      </p:pic>
      <p:pic>
        <p:nvPicPr>
          <p:cNvPr id="23" name="Graphic 22" descr="Bullseye with solid fill">
            <a:extLst>
              <a:ext uri="{FF2B5EF4-FFF2-40B4-BE49-F238E27FC236}">
                <a16:creationId xmlns:a16="http://schemas.microsoft.com/office/drawing/2014/main" id="{452496B1-5725-124B-1F2C-EC06173B8F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8719" y="3078026"/>
            <a:ext cx="390108" cy="390108"/>
          </a:xfrm>
          <a:prstGeom prst="rect">
            <a:avLst/>
          </a:prstGeom>
        </p:spPr>
      </p:pic>
      <p:pic>
        <p:nvPicPr>
          <p:cNvPr id="24" name="Graphic 23" descr="Bullseye with solid fill">
            <a:extLst>
              <a:ext uri="{FF2B5EF4-FFF2-40B4-BE49-F238E27FC236}">
                <a16:creationId xmlns:a16="http://schemas.microsoft.com/office/drawing/2014/main" id="{9490FB36-3E9A-84C8-C9BA-D588DB863F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6435" y="4676100"/>
            <a:ext cx="390108" cy="390108"/>
          </a:xfrm>
          <a:prstGeom prst="rect">
            <a:avLst/>
          </a:prstGeom>
        </p:spPr>
      </p:pic>
      <p:pic>
        <p:nvPicPr>
          <p:cNvPr id="25" name="Graphic 24" descr="Bullseye with solid fill">
            <a:extLst>
              <a:ext uri="{FF2B5EF4-FFF2-40B4-BE49-F238E27FC236}">
                <a16:creationId xmlns:a16="http://schemas.microsoft.com/office/drawing/2014/main" id="{45846932-C86B-A449-2C67-4CE728DCB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6435" y="6162058"/>
            <a:ext cx="390108" cy="390108"/>
          </a:xfrm>
          <a:prstGeom prst="rect">
            <a:avLst/>
          </a:prstGeom>
        </p:spPr>
      </p:pic>
      <p:pic>
        <p:nvPicPr>
          <p:cNvPr id="26" name="Graphic 25" descr="Bullseye with solid fill">
            <a:extLst>
              <a:ext uri="{FF2B5EF4-FFF2-40B4-BE49-F238E27FC236}">
                <a16:creationId xmlns:a16="http://schemas.microsoft.com/office/drawing/2014/main" id="{6CD52D68-B7F0-EAC2-1219-3B74E2C179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35159" y="791764"/>
            <a:ext cx="390108" cy="390108"/>
          </a:xfrm>
          <a:prstGeom prst="rect">
            <a:avLst/>
          </a:prstGeom>
        </p:spPr>
      </p:pic>
      <p:pic>
        <p:nvPicPr>
          <p:cNvPr id="43" name="Graphic 42" descr="Speedometer Middle with solid fill">
            <a:extLst>
              <a:ext uri="{FF2B5EF4-FFF2-40B4-BE49-F238E27FC236}">
                <a16:creationId xmlns:a16="http://schemas.microsoft.com/office/drawing/2014/main" id="{6F011193-B97D-72ED-E4D7-38BE671BF0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61888" y="725521"/>
            <a:ext cx="457200" cy="457200"/>
          </a:xfrm>
          <a:prstGeom prst="rect">
            <a:avLst/>
          </a:prstGeom>
        </p:spPr>
      </p:pic>
      <p:pic>
        <p:nvPicPr>
          <p:cNvPr id="45" name="Graphic 44" descr="Checkmark with solid fill">
            <a:extLst>
              <a:ext uri="{FF2B5EF4-FFF2-40B4-BE49-F238E27FC236}">
                <a16:creationId xmlns:a16="http://schemas.microsoft.com/office/drawing/2014/main" id="{C9629E01-9779-0C3C-5151-9FF85ED53F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44930" y="785789"/>
            <a:ext cx="390108" cy="390108"/>
          </a:xfrm>
          <a:prstGeom prst="rect">
            <a:avLst/>
          </a:prstGeom>
        </p:spPr>
      </p:pic>
    </p:spTree>
    <p:extLst>
      <p:ext uri="{BB962C8B-B14F-4D97-AF65-F5344CB8AC3E}">
        <p14:creationId xmlns:p14="http://schemas.microsoft.com/office/powerpoint/2010/main" val="404723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FC702-A921-20AA-E3DD-5C5AAB34241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8D0A08D-F812-307E-C427-219CB1CEC89E}"/>
              </a:ext>
            </a:extLst>
          </p:cNvPr>
          <p:cNvSpPr txBox="1"/>
          <p:nvPr/>
        </p:nvSpPr>
        <p:spPr>
          <a:xfrm>
            <a:off x="146131" y="97632"/>
            <a:ext cx="8700986" cy="523220"/>
          </a:xfrm>
          <a:prstGeom prst="rect">
            <a:avLst/>
          </a:prstGeom>
          <a:noFill/>
        </p:spPr>
        <p:txBody>
          <a:bodyPr wrap="square" rtlCol="0">
            <a:spAutoFit/>
          </a:bodyPr>
          <a:lstStyle/>
          <a:p>
            <a:r>
              <a:rPr lang="en-US" sz="2800" b="1" dirty="0">
                <a:solidFill>
                  <a:srgbClr val="AF4364"/>
                </a:solidFill>
                <a:latin typeface="Century Gothic" panose="020B0502020202020204" pitchFamily="34" charset="0"/>
              </a:rPr>
              <a:t>Growth Evaluation and Manager Feedback</a:t>
            </a:r>
          </a:p>
        </p:txBody>
      </p:sp>
      <p:graphicFrame>
        <p:nvGraphicFramePr>
          <p:cNvPr id="7" name="Table 6">
            <a:extLst>
              <a:ext uri="{FF2B5EF4-FFF2-40B4-BE49-F238E27FC236}">
                <a16:creationId xmlns:a16="http://schemas.microsoft.com/office/drawing/2014/main" id="{1CA5F2C0-AC8D-6C77-F63F-7EF24BF04D8B}"/>
              </a:ext>
            </a:extLst>
          </p:cNvPr>
          <p:cNvGraphicFramePr>
            <a:graphicFrameLocks noGrp="1"/>
          </p:cNvGraphicFramePr>
          <p:nvPr>
            <p:extLst>
              <p:ext uri="{D42A27DB-BD31-4B8C-83A1-F6EECF244321}">
                <p14:modId xmlns:p14="http://schemas.microsoft.com/office/powerpoint/2010/main" val="1242779703"/>
              </p:ext>
            </p:extLst>
          </p:nvPr>
        </p:nvGraphicFramePr>
        <p:xfrm>
          <a:off x="214312" y="806118"/>
          <a:ext cx="11744140" cy="5772816"/>
        </p:xfrm>
        <a:graphic>
          <a:graphicData uri="http://schemas.openxmlformats.org/drawingml/2006/table">
            <a:tbl>
              <a:tblPr/>
              <a:tblGrid>
                <a:gridCol w="2718893">
                  <a:extLst>
                    <a:ext uri="{9D8B030D-6E8A-4147-A177-3AD203B41FA5}">
                      <a16:colId xmlns:a16="http://schemas.microsoft.com/office/drawing/2014/main" val="3923101179"/>
                    </a:ext>
                  </a:extLst>
                </a:gridCol>
                <a:gridCol w="4319570">
                  <a:extLst>
                    <a:ext uri="{9D8B030D-6E8A-4147-A177-3AD203B41FA5}">
                      <a16:colId xmlns:a16="http://schemas.microsoft.com/office/drawing/2014/main" val="2703750020"/>
                    </a:ext>
                  </a:extLst>
                </a:gridCol>
                <a:gridCol w="4705677">
                  <a:extLst>
                    <a:ext uri="{9D8B030D-6E8A-4147-A177-3AD203B41FA5}">
                      <a16:colId xmlns:a16="http://schemas.microsoft.com/office/drawing/2014/main" val="95713577"/>
                    </a:ext>
                  </a:extLst>
                </a:gridCol>
              </a:tblGrid>
              <a:tr h="879388">
                <a:tc>
                  <a:txBody>
                    <a:bodyPr/>
                    <a:lstStyle/>
                    <a:p>
                      <a:pPr algn="l" fontAlgn="ctr"/>
                      <a:r>
                        <a:rPr lang="en-US" sz="1400" b="1" i="0" u="none" strike="noStrike" dirty="0">
                          <a:solidFill>
                            <a:srgbClr val="FFFFFF"/>
                          </a:solidFill>
                          <a:effectLst/>
                          <a:latin typeface="Century Gothic" panose="020B0502020202020204" pitchFamily="34" charset="0"/>
                        </a:rPr>
                        <a:t>Evaluation Area</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Employee Self-Assessment</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tc>
                  <a:txBody>
                    <a:bodyPr/>
                    <a:lstStyle/>
                    <a:p>
                      <a:pPr algn="l" fontAlgn="ctr"/>
                      <a:r>
                        <a:rPr lang="en-US" sz="1400" b="1" i="0" u="none" strike="noStrike" dirty="0">
                          <a:solidFill>
                            <a:srgbClr val="FFFFFF"/>
                          </a:solidFill>
                          <a:effectLst/>
                          <a:latin typeface="Century Gothic" panose="020B0502020202020204" pitchFamily="34" charset="0"/>
                        </a:rPr>
                        <a:t>Manager Input</a:t>
                      </a:r>
                    </a:p>
                  </a:txBody>
                  <a:tcPr marL="85725"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F4364"/>
                    </a:solidFill>
                  </a:tcPr>
                </a:tc>
                <a:extLst>
                  <a:ext uri="{0D108BD9-81ED-4DB2-BD59-A6C34878D82A}">
                    <a16:rowId xmlns:a16="http://schemas.microsoft.com/office/drawing/2014/main" val="2662583580"/>
                  </a:ext>
                </a:extLst>
              </a:tr>
              <a:tr h="1223357">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Learning Application</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Successfully applied new reporting tools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Needs further refinement</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67372221"/>
                  </a:ext>
                </a:extLst>
              </a:tr>
              <a:tr h="1223357">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Certification &amp; Knowledge</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Completed Power BI training</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Apply learnings in cross-team projects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41855041"/>
                  </a:ext>
                </a:extLst>
              </a:tr>
              <a:tr h="1223357">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Engagement &amp; Initiative</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Active in a mentorship program</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Strong leadership potential</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93827347"/>
                  </a:ext>
                </a:extLst>
              </a:tr>
              <a:tr h="1223357">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Next Steps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D8DF"/>
                    </a:solid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Strengthen executive presentation skills</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nSpc>
                          <a:spcPct val="115000"/>
                        </a:lnSpc>
                        <a:spcAft>
                          <a:spcPts val="800"/>
                        </a:spcAft>
                      </a:pPr>
                      <a:r>
                        <a:rPr lang="en-US" sz="14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Focus on stakeholder communication</a:t>
                      </a:r>
                      <a:endParaRPr lang="en-US" sz="1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03371788"/>
                  </a:ext>
                </a:extLst>
              </a:tr>
            </a:tbl>
          </a:graphicData>
        </a:graphic>
      </p:graphicFrame>
      <p:pic>
        <p:nvPicPr>
          <p:cNvPr id="9" name="Graphic 8" descr="Briefcase with solid fill">
            <a:extLst>
              <a:ext uri="{FF2B5EF4-FFF2-40B4-BE49-F238E27FC236}">
                <a16:creationId xmlns:a16="http://schemas.microsoft.com/office/drawing/2014/main" id="{96D8CB9A-14B6-19A7-C466-5F19A7E19E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64537" y="84651"/>
            <a:ext cx="693915" cy="693915"/>
          </a:xfrm>
          <a:prstGeom prst="rect">
            <a:avLst/>
          </a:prstGeom>
        </p:spPr>
      </p:pic>
    </p:spTree>
    <p:extLst>
      <p:ext uri="{BB962C8B-B14F-4D97-AF65-F5344CB8AC3E}">
        <p14:creationId xmlns:p14="http://schemas.microsoft.com/office/powerpoint/2010/main" val="3021554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TotalTime>
  <Words>630</Words>
  <Application>Microsoft Macintosh PowerPoint</Application>
  <PresentationFormat>Widescreen</PresentationFormat>
  <Paragraphs>185</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18</cp:revision>
  <dcterms:created xsi:type="dcterms:W3CDTF">2024-07-31T18:43:37Z</dcterms:created>
  <dcterms:modified xsi:type="dcterms:W3CDTF">2025-03-20T22:03:33Z</dcterms:modified>
</cp:coreProperties>
</file>