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70"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C7C"/>
    <a:srgbClr val="FFE69E"/>
    <a:srgbClr val="E7FAFF"/>
    <a:srgbClr val="DEF1F7"/>
    <a:srgbClr val="F0FFFF"/>
    <a:srgbClr val="ECF9FF"/>
    <a:srgbClr val="CAEDFB"/>
    <a:srgbClr val="C9DAB2"/>
    <a:srgbClr val="168B99"/>
    <a:srgbClr val="001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13D39-B6B6-47FC-9E69-5907B4DBDAC7}" v="1" dt="2025-03-21T10:59:40.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4" autoAdjust="0"/>
    <p:restoredTop sz="96058"/>
  </p:normalViewPr>
  <p:slideViewPr>
    <p:cSldViewPr snapToGrid="0" snapToObjects="1">
      <p:cViewPr varScale="1">
        <p:scale>
          <a:sx n="112" d="100"/>
          <a:sy n="112" d="100"/>
        </p:scale>
        <p:origin x="432" y="2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B613D39-B6B6-47FC-9E69-5907B4DBDAC7}"/>
    <pc:docChg chg="undo custSel modSld">
      <pc:chgData name="Bess Dunlevy" userId="dd4b9a8537dbe9d0" providerId="LiveId" clId="{FB613D39-B6B6-47FC-9E69-5907B4DBDAC7}" dt="2025-03-21T11:00:05.251" v="3" actId="478"/>
      <pc:docMkLst>
        <pc:docMk/>
      </pc:docMkLst>
      <pc:sldChg chg="addSp delSp modSp mod">
        <pc:chgData name="Bess Dunlevy" userId="dd4b9a8537dbe9d0" providerId="LiveId" clId="{FB613D39-B6B6-47FC-9E69-5907B4DBDAC7}" dt="2025-03-21T11:00:05.251" v="3" actId="478"/>
        <pc:sldMkLst>
          <pc:docMk/>
          <pc:sldMk cId="1836223461" sldId="370"/>
        </pc:sldMkLst>
        <pc:spChg chg="add del mod">
          <ac:chgData name="Bess Dunlevy" userId="dd4b9a8537dbe9d0" providerId="LiveId" clId="{FB613D39-B6B6-47FC-9E69-5907B4DBDAC7}" dt="2025-03-21T11:00:05.251" v="3" actId="478"/>
          <ac:spMkLst>
            <pc:docMk/>
            <pc:sldMk cId="1836223461" sldId="370"/>
            <ac:spMk id="4" creationId="{CFE83801-C026-3E33-A36B-53A1278AB7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45790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3/21/25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People doing teamwork illustration">
            <a:extLst>
              <a:ext uri="{FF2B5EF4-FFF2-40B4-BE49-F238E27FC236}">
                <a16:creationId xmlns:a16="http://schemas.microsoft.com/office/drawing/2014/main" id="{06727A88-15C2-7701-2EB8-30D2246CBAE1}"/>
              </a:ext>
            </a:extLst>
          </p:cNvPr>
          <p:cNvPicPr>
            <a:picLocks noChangeAspect="1"/>
          </p:cNvPicPr>
          <p:nvPr/>
        </p:nvPicPr>
        <p:blipFill>
          <a:blip r:embed="rId3">
            <a:alphaModFix amt="29000"/>
            <a:duotone>
              <a:schemeClr val="accent4">
                <a:shade val="45000"/>
                <a:satMod val="135000"/>
              </a:schemeClr>
              <a:prstClr val="white"/>
            </a:duotone>
          </a:blip>
          <a:srcRect t="6546" b="4427"/>
          <a:stretch/>
        </p:blipFill>
        <p:spPr>
          <a:xfrm>
            <a:off x="0" y="0"/>
            <a:ext cx="12192000" cy="6858000"/>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3758331" cy="1661993"/>
          </a:xfrm>
          <a:prstGeom prst="rect">
            <a:avLst/>
          </a:prstGeom>
          <a:noFill/>
          <a:effectLst/>
        </p:spPr>
        <p:txBody>
          <a:bodyPr wrap="square" rtlCol="0">
            <a:spAutoFit/>
          </a:bodyPr>
          <a:lstStyle/>
          <a:p>
            <a:r>
              <a:rPr lang="en-US" sz="3400" b="1" dirty="0">
                <a:solidFill>
                  <a:schemeClr val="tx1">
                    <a:lumMod val="65000"/>
                    <a:lumOff val="35000"/>
                  </a:schemeClr>
                </a:solidFill>
                <a:latin typeface="Century Gothic" panose="020B0502020202020204" pitchFamily="34" charset="0"/>
              </a:rPr>
              <a:t>Product Roadmap Kanban Board</a:t>
            </a:r>
            <a:endParaRPr lang="en-US" sz="3400" dirty="0">
              <a:solidFill>
                <a:schemeClr val="tx1">
                  <a:lumMod val="65000"/>
                  <a:lumOff val="35000"/>
                </a:schemeClr>
              </a:solidFill>
              <a:latin typeface="Century Gothic" panose="020B0502020202020204" pitchFamily="34" charset="0"/>
            </a:endParaRPr>
          </a:p>
        </p:txBody>
      </p:sp>
      <p:sp>
        <p:nvSpPr>
          <p:cNvPr id="2" name="TextBox 4">
            <a:extLst>
              <a:ext uri="{FF2B5EF4-FFF2-40B4-BE49-F238E27FC236}">
                <a16:creationId xmlns:a16="http://schemas.microsoft.com/office/drawing/2014/main" id="{676A5ACA-0CBC-3A73-91A7-4499E8CC5C53}"/>
              </a:ext>
            </a:extLst>
          </p:cNvPr>
          <p:cNvSpPr txBox="1"/>
          <p:nvPr/>
        </p:nvSpPr>
        <p:spPr>
          <a:xfrm>
            <a:off x="3018374" y="6567425"/>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3" name="Table 2">
            <a:extLst>
              <a:ext uri="{FF2B5EF4-FFF2-40B4-BE49-F238E27FC236}">
                <a16:creationId xmlns:a16="http://schemas.microsoft.com/office/drawing/2014/main" id="{44B2BCBA-DC7C-B069-DFEF-C775A36BB3A3}"/>
              </a:ext>
            </a:extLst>
          </p:cNvPr>
          <p:cNvGraphicFramePr>
            <a:graphicFrameLocks noGrp="1"/>
          </p:cNvGraphicFramePr>
          <p:nvPr>
            <p:extLst>
              <p:ext uri="{D42A27DB-BD31-4B8C-83A1-F6EECF244321}">
                <p14:modId xmlns:p14="http://schemas.microsoft.com/office/powerpoint/2010/main" val="2221834358"/>
              </p:ext>
            </p:extLst>
          </p:nvPr>
        </p:nvGraphicFramePr>
        <p:xfrm>
          <a:off x="221970" y="1083964"/>
          <a:ext cx="11836144" cy="5577840"/>
        </p:xfrm>
        <a:graphic>
          <a:graphicData uri="http://schemas.openxmlformats.org/drawingml/2006/table">
            <a:tbl>
              <a:tblPr>
                <a:tableStyleId>{5C22544A-7EE6-4342-B048-85BDC9FD1C3A}</a:tableStyleId>
              </a:tblPr>
              <a:tblGrid>
                <a:gridCol w="1666651">
                  <a:extLst>
                    <a:ext uri="{9D8B030D-6E8A-4147-A177-3AD203B41FA5}">
                      <a16:colId xmlns:a16="http://schemas.microsoft.com/office/drawing/2014/main" val="379967210"/>
                    </a:ext>
                  </a:extLst>
                </a:gridCol>
                <a:gridCol w="3389831">
                  <a:extLst>
                    <a:ext uri="{9D8B030D-6E8A-4147-A177-3AD203B41FA5}">
                      <a16:colId xmlns:a16="http://schemas.microsoft.com/office/drawing/2014/main" val="3975312296"/>
                    </a:ext>
                  </a:extLst>
                </a:gridCol>
                <a:gridCol w="3389831">
                  <a:extLst>
                    <a:ext uri="{9D8B030D-6E8A-4147-A177-3AD203B41FA5}">
                      <a16:colId xmlns:a16="http://schemas.microsoft.com/office/drawing/2014/main" val="3915670230"/>
                    </a:ext>
                  </a:extLst>
                </a:gridCol>
                <a:gridCol w="3389831">
                  <a:extLst>
                    <a:ext uri="{9D8B030D-6E8A-4147-A177-3AD203B41FA5}">
                      <a16:colId xmlns:a16="http://schemas.microsoft.com/office/drawing/2014/main" val="4225603956"/>
                    </a:ext>
                  </a:extLst>
                </a:gridCol>
              </a:tblGrid>
              <a:tr h="457200">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200" b="1" i="0" u="none" strike="noStrike" dirty="0">
                          <a:solidFill>
                            <a:schemeClr val="accent4">
                              <a:lumMod val="50000"/>
                            </a:schemeClr>
                          </a:solidFill>
                          <a:effectLst/>
                          <a:latin typeface="Century Gothic" panose="020B0502020202020204" pitchFamily="34" charset="0"/>
                        </a:rPr>
                        <a:t>To-Do</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200" b="1" i="0" u="none" strike="noStrike" dirty="0">
                          <a:solidFill>
                            <a:schemeClr val="accent4">
                              <a:lumMod val="50000"/>
                            </a:schemeClr>
                          </a:solidFill>
                          <a:effectLst/>
                          <a:latin typeface="Century Gothic" panose="020B0502020202020204" pitchFamily="34" charset="0"/>
                        </a:rPr>
                        <a:t>In Progress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200" b="1" i="0" u="none" strike="noStrike" dirty="0">
                          <a:solidFill>
                            <a:schemeClr val="accent4">
                              <a:lumMod val="50000"/>
                            </a:schemeClr>
                          </a:solidFill>
                          <a:effectLst/>
                          <a:latin typeface="Century Gothic" panose="020B0502020202020204" pitchFamily="34" charset="0"/>
                        </a:rPr>
                        <a:t>Done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1280160">
                <a:tc>
                  <a:txBody>
                    <a:bodyPr/>
                    <a:lstStyle/>
                    <a:p>
                      <a:pPr algn="l" fontAlgn="ctr"/>
                      <a:r>
                        <a:rPr lang="en-US" sz="1400" b="0" i="0" u="none" strike="noStrike" dirty="0">
                          <a:solidFill>
                            <a:srgbClr val="000000"/>
                          </a:solidFill>
                          <a:effectLst/>
                          <a:latin typeface="Century Gothic" panose="020B0502020202020204" pitchFamily="34" charset="0"/>
                        </a:rPr>
                        <a:t>Web Team</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extLst>
                  <a:ext uri="{0D108BD9-81ED-4DB2-BD59-A6C34878D82A}">
                    <a16:rowId xmlns:a16="http://schemas.microsoft.com/office/drawing/2014/main" val="4263598771"/>
                  </a:ext>
                </a:extLst>
              </a:tr>
              <a:tr h="1280160">
                <a:tc>
                  <a:txBody>
                    <a:bodyPr/>
                    <a:lstStyle/>
                    <a:p>
                      <a:pPr algn="l" fontAlgn="ctr"/>
                      <a:r>
                        <a:rPr lang="en-US" sz="1400" b="0" i="0" u="none" strike="noStrike" dirty="0">
                          <a:solidFill>
                            <a:srgbClr val="000000"/>
                          </a:solidFill>
                          <a:effectLst/>
                          <a:latin typeface="Century Gothic" panose="020B0502020202020204" pitchFamily="34" charset="0"/>
                        </a:rPr>
                        <a:t>Mobile Team</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extLst>
                  <a:ext uri="{0D108BD9-81ED-4DB2-BD59-A6C34878D82A}">
                    <a16:rowId xmlns:a16="http://schemas.microsoft.com/office/drawing/2014/main" val="331965667"/>
                  </a:ext>
                </a:extLst>
              </a:tr>
              <a:tr h="1280160">
                <a:tc>
                  <a:txBody>
                    <a:bodyPr/>
                    <a:lstStyle/>
                    <a:p>
                      <a:pPr algn="l" fontAlgn="ctr"/>
                      <a:r>
                        <a:rPr lang="en-US" sz="1400" b="0" i="0" u="none" strike="noStrike" dirty="0">
                          <a:solidFill>
                            <a:srgbClr val="000000"/>
                          </a:solidFill>
                          <a:effectLst/>
                          <a:latin typeface="Century Gothic" panose="020B0502020202020204" pitchFamily="34" charset="0"/>
                        </a:rPr>
                        <a:t>Product Team</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extLst>
                  <a:ext uri="{0D108BD9-81ED-4DB2-BD59-A6C34878D82A}">
                    <a16:rowId xmlns:a16="http://schemas.microsoft.com/office/drawing/2014/main" val="3961957916"/>
                  </a:ext>
                </a:extLst>
              </a:tr>
              <a:tr h="1280160">
                <a:tc>
                  <a:txBody>
                    <a:bodyPr/>
                    <a:lstStyle/>
                    <a:p>
                      <a:pPr algn="l" fontAlgn="ctr"/>
                      <a:r>
                        <a:rPr lang="en-US" sz="1400" b="0" i="0" u="none" strike="noStrike" dirty="0">
                          <a:solidFill>
                            <a:srgbClr val="000000"/>
                          </a:solidFill>
                          <a:effectLst/>
                          <a:latin typeface="Century Gothic" panose="020B0502020202020204" pitchFamily="34" charset="0"/>
                        </a:rPr>
                        <a:t>Marketing Team</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extLst>
                  <a:ext uri="{0D108BD9-81ED-4DB2-BD59-A6C34878D82A}">
                    <a16:rowId xmlns:a16="http://schemas.microsoft.com/office/drawing/2014/main" val="2564402746"/>
                  </a:ext>
                </a:extLst>
              </a:tr>
            </a:tbl>
          </a:graphicData>
        </a:graphic>
      </p:graphicFrame>
      <p:grpSp>
        <p:nvGrpSpPr>
          <p:cNvPr id="9" name="Group 8">
            <a:extLst>
              <a:ext uri="{FF2B5EF4-FFF2-40B4-BE49-F238E27FC236}">
                <a16:creationId xmlns:a16="http://schemas.microsoft.com/office/drawing/2014/main" id="{9EE7ECCF-1339-6EC0-3275-D12D24F67E1F}"/>
              </a:ext>
            </a:extLst>
          </p:cNvPr>
          <p:cNvGrpSpPr/>
          <p:nvPr/>
        </p:nvGrpSpPr>
        <p:grpSpPr>
          <a:xfrm>
            <a:off x="7212174" y="176536"/>
            <a:ext cx="5193482" cy="456539"/>
            <a:chOff x="1289050" y="0"/>
            <a:chExt cx="5135033" cy="456539"/>
          </a:xfrm>
        </p:grpSpPr>
        <p:sp>
          <p:nvSpPr>
            <p:cNvPr id="11" name="Rounded Rectangle 10">
              <a:extLst>
                <a:ext uri="{FF2B5EF4-FFF2-40B4-BE49-F238E27FC236}">
                  <a16:creationId xmlns:a16="http://schemas.microsoft.com/office/drawing/2014/main" id="{95453F98-0A41-0C58-AF88-22770323B198}"/>
                </a:ext>
              </a:extLst>
            </p:cNvPr>
            <p:cNvSpPr/>
            <p:nvPr/>
          </p:nvSpPr>
          <p:spPr>
            <a:xfrm>
              <a:off x="3003550" y="0"/>
              <a:ext cx="452966" cy="320040"/>
            </a:xfrm>
            <a:prstGeom prst="roundRect">
              <a:avLst/>
            </a:prstGeom>
            <a:solidFill>
              <a:srgbClr val="FFFF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Rounded Rectangle 11">
              <a:extLst>
                <a:ext uri="{FF2B5EF4-FFF2-40B4-BE49-F238E27FC236}">
                  <a16:creationId xmlns:a16="http://schemas.microsoft.com/office/drawing/2014/main" id="{A6CCF734-8A26-E3C1-D860-53DC197EC931}"/>
                </a:ext>
              </a:extLst>
            </p:cNvPr>
            <p:cNvSpPr/>
            <p:nvPr/>
          </p:nvSpPr>
          <p:spPr>
            <a:xfrm>
              <a:off x="4713816" y="0"/>
              <a:ext cx="452967" cy="320040"/>
            </a:xfrm>
            <a:prstGeom prst="roundRect">
              <a:avLst/>
            </a:prstGeom>
            <a:solidFill>
              <a:srgbClr val="92D050"/>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3" name="Rounded Rectangle 12">
              <a:extLst>
                <a:ext uri="{FF2B5EF4-FFF2-40B4-BE49-F238E27FC236}">
                  <a16:creationId xmlns:a16="http://schemas.microsoft.com/office/drawing/2014/main" id="{26AF1C68-6A4E-B524-B09F-24C45AEAD8D7}"/>
                </a:ext>
              </a:extLst>
            </p:cNvPr>
            <p:cNvSpPr/>
            <p:nvPr/>
          </p:nvSpPr>
          <p:spPr>
            <a:xfrm>
              <a:off x="1289050" y="0"/>
              <a:ext cx="457200" cy="320040"/>
            </a:xfrm>
            <a:prstGeom prst="roundRect">
              <a:avLst/>
            </a:prstGeom>
            <a:solidFill>
              <a:srgbClr val="EA7C7C"/>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TextBox 1">
              <a:extLst>
                <a:ext uri="{FF2B5EF4-FFF2-40B4-BE49-F238E27FC236}">
                  <a16:creationId xmlns:a16="http://schemas.microsoft.com/office/drawing/2014/main" id="{E9BB2464-850A-A79A-7D2C-18A1C5560429}"/>
                </a:ext>
              </a:extLst>
            </p:cNvPr>
            <p:cNvSpPr txBox="1"/>
            <p:nvPr/>
          </p:nvSpPr>
          <p:spPr>
            <a:xfrm>
              <a:off x="1771649" y="25652"/>
              <a:ext cx="1164162" cy="43088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spc="-100" dirty="0">
                  <a:latin typeface="Century Gothic" panose="020B0502020202020204" pitchFamily="34" charset="0"/>
                </a:rPr>
                <a:t>Improve Performance</a:t>
              </a:r>
            </a:p>
          </p:txBody>
        </p:sp>
        <p:sp>
          <p:nvSpPr>
            <p:cNvPr id="16" name="TextBox 41">
              <a:extLst>
                <a:ext uri="{FF2B5EF4-FFF2-40B4-BE49-F238E27FC236}">
                  <a16:creationId xmlns:a16="http://schemas.microsoft.com/office/drawing/2014/main" id="{CF1A6342-7315-C3C5-AC5D-6E7818ED638D}"/>
                </a:ext>
              </a:extLst>
            </p:cNvPr>
            <p:cNvSpPr txBox="1"/>
            <p:nvPr/>
          </p:nvSpPr>
          <p:spPr>
            <a:xfrm>
              <a:off x="3503083" y="25652"/>
              <a:ext cx="1142999" cy="43088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spc="-100" dirty="0">
                  <a:latin typeface="Century Gothic" panose="020B0502020202020204" pitchFamily="34" charset="0"/>
                </a:rPr>
                <a:t>Internal Improvement</a:t>
              </a:r>
            </a:p>
          </p:txBody>
        </p:sp>
        <p:sp>
          <p:nvSpPr>
            <p:cNvPr id="17" name="TextBox 43">
              <a:extLst>
                <a:ext uri="{FF2B5EF4-FFF2-40B4-BE49-F238E27FC236}">
                  <a16:creationId xmlns:a16="http://schemas.microsoft.com/office/drawing/2014/main" id="{71FDDD93-4A84-CDDF-98CA-65EEE223C639}"/>
                </a:ext>
              </a:extLst>
            </p:cNvPr>
            <p:cNvSpPr txBox="1"/>
            <p:nvPr/>
          </p:nvSpPr>
          <p:spPr>
            <a:xfrm>
              <a:off x="5234517" y="25652"/>
              <a:ext cx="1189566" cy="43088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spc="-100" dirty="0">
                  <a:latin typeface="Century Gothic" panose="020B0502020202020204" pitchFamily="34" charset="0"/>
                </a:rPr>
                <a:t>Security Optimization</a:t>
              </a:r>
            </a:p>
          </p:txBody>
        </p:sp>
      </p:grpSp>
      <p:sp>
        <p:nvSpPr>
          <p:cNvPr id="18" name="TextBox 45">
            <a:extLst>
              <a:ext uri="{FF2B5EF4-FFF2-40B4-BE49-F238E27FC236}">
                <a16:creationId xmlns:a16="http://schemas.microsoft.com/office/drawing/2014/main" id="{7AEEC30C-D3C2-043A-FDFA-AA357C66ABE7}"/>
              </a:ext>
            </a:extLst>
          </p:cNvPr>
          <p:cNvSpPr txBox="1"/>
          <p:nvPr/>
        </p:nvSpPr>
        <p:spPr>
          <a:xfrm>
            <a:off x="6407073" y="115587"/>
            <a:ext cx="731290"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2400" dirty="0">
                <a:solidFill>
                  <a:schemeClr val="tx1">
                    <a:lumMod val="65000"/>
                    <a:lumOff val="35000"/>
                  </a:schemeClr>
                </a:solidFill>
                <a:latin typeface="Century Gothic" panose="020B0502020202020204" pitchFamily="34" charset="0"/>
              </a:rPr>
              <a:t>Key</a:t>
            </a:r>
          </a:p>
        </p:txBody>
      </p:sp>
      <p:sp>
        <p:nvSpPr>
          <p:cNvPr id="21" name="Shape 13">
            <a:extLst>
              <a:ext uri="{FF2B5EF4-FFF2-40B4-BE49-F238E27FC236}">
                <a16:creationId xmlns:a16="http://schemas.microsoft.com/office/drawing/2014/main" id="{A0C010D3-4C03-0651-C234-F3893B8B74F5}"/>
              </a:ext>
            </a:extLst>
          </p:cNvPr>
          <p:cNvSpPr/>
          <p:nvPr/>
        </p:nvSpPr>
        <p:spPr>
          <a:xfrm>
            <a:off x="1940965" y="5478103"/>
            <a:ext cx="3227457" cy="274320"/>
          </a:xfrm>
          <a:prstGeom prst="roundRect">
            <a:avLst>
              <a:gd name="adj" fmla="val 16667"/>
            </a:avLst>
          </a:prstGeom>
          <a:solidFill>
            <a:srgbClr val="FFFF00"/>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Hire additional team members</a:t>
            </a:r>
            <a:endParaRPr sz="1400" b="1" dirty="0"/>
          </a:p>
        </p:txBody>
      </p:sp>
      <p:sp>
        <p:nvSpPr>
          <p:cNvPr id="22" name="Shape 20">
            <a:extLst>
              <a:ext uri="{FF2B5EF4-FFF2-40B4-BE49-F238E27FC236}">
                <a16:creationId xmlns:a16="http://schemas.microsoft.com/office/drawing/2014/main" id="{6757CD9C-3C5D-ABC3-A0B8-9F07E88F0A99}"/>
              </a:ext>
            </a:extLst>
          </p:cNvPr>
          <p:cNvSpPr/>
          <p:nvPr/>
        </p:nvSpPr>
        <p:spPr>
          <a:xfrm>
            <a:off x="5370324" y="2915009"/>
            <a:ext cx="3115649" cy="274320"/>
          </a:xfrm>
          <a:prstGeom prst="roundRect">
            <a:avLst>
              <a:gd name="adj" fmla="val 16667"/>
            </a:avLst>
          </a:prstGeom>
          <a:solidFill>
            <a:srgbClr val="92D050"/>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sym typeface="Century Gothic"/>
              </a:rPr>
              <a:t>Implement two-step verification</a:t>
            </a:r>
            <a:endParaRPr sz="1400" b="1" dirty="0"/>
          </a:p>
        </p:txBody>
      </p:sp>
      <p:sp>
        <p:nvSpPr>
          <p:cNvPr id="2" name="Shape 8">
            <a:extLst>
              <a:ext uri="{FF2B5EF4-FFF2-40B4-BE49-F238E27FC236}">
                <a16:creationId xmlns:a16="http://schemas.microsoft.com/office/drawing/2014/main" id="{2A4DD3ED-B19B-D7E0-64B1-8FDF5CE84583}"/>
              </a:ext>
            </a:extLst>
          </p:cNvPr>
          <p:cNvSpPr/>
          <p:nvPr/>
        </p:nvSpPr>
        <p:spPr>
          <a:xfrm>
            <a:off x="1976220" y="1642139"/>
            <a:ext cx="3185440" cy="274320"/>
          </a:xfrm>
          <a:prstGeom prst="roundRect">
            <a:avLst>
              <a:gd name="adj" fmla="val 16667"/>
            </a:avLst>
          </a:prstGeom>
          <a:solidFill>
            <a:srgbClr val="EA7C7C"/>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Improve site functionality</a:t>
            </a:r>
            <a:endParaRPr sz="1400" b="1" dirty="0"/>
          </a:p>
        </p:txBody>
      </p:sp>
      <p:sp>
        <p:nvSpPr>
          <p:cNvPr id="5" name="Shape 8">
            <a:extLst>
              <a:ext uri="{FF2B5EF4-FFF2-40B4-BE49-F238E27FC236}">
                <a16:creationId xmlns:a16="http://schemas.microsoft.com/office/drawing/2014/main" id="{8A70D048-7EAF-A5DE-4F4D-253ACCFC6AEF}"/>
              </a:ext>
            </a:extLst>
          </p:cNvPr>
          <p:cNvSpPr/>
          <p:nvPr/>
        </p:nvSpPr>
        <p:spPr>
          <a:xfrm>
            <a:off x="8693066" y="4187361"/>
            <a:ext cx="3276964" cy="435914"/>
          </a:xfrm>
          <a:prstGeom prst="roundRect">
            <a:avLst>
              <a:gd name="adj" fmla="val 16667"/>
            </a:avLst>
          </a:prstGeom>
          <a:solidFill>
            <a:srgbClr val="EA7C7C"/>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Assess for potential process optimization to lower cost</a:t>
            </a:r>
            <a:endParaRPr sz="1400" b="1" dirty="0"/>
          </a:p>
        </p:txBody>
      </p:sp>
      <p:sp>
        <p:nvSpPr>
          <p:cNvPr id="29" name="Shape 8">
            <a:extLst>
              <a:ext uri="{FF2B5EF4-FFF2-40B4-BE49-F238E27FC236}">
                <a16:creationId xmlns:a16="http://schemas.microsoft.com/office/drawing/2014/main" id="{A9F1A8F5-5004-F72B-357E-51F02168CE6E}"/>
              </a:ext>
            </a:extLst>
          </p:cNvPr>
          <p:cNvSpPr/>
          <p:nvPr/>
        </p:nvSpPr>
        <p:spPr>
          <a:xfrm>
            <a:off x="114997" y="115587"/>
            <a:ext cx="2672692" cy="274320"/>
          </a:xfrm>
          <a:prstGeom prst="roundRect">
            <a:avLst>
              <a:gd name="adj" fmla="val 16667"/>
            </a:avLst>
          </a:prstGeom>
          <a:solidFill>
            <a:srgbClr val="EA7C7C"/>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endParaRPr sz="1400" b="1" dirty="0"/>
          </a:p>
        </p:txBody>
      </p:sp>
      <p:sp>
        <p:nvSpPr>
          <p:cNvPr id="30" name="Shape 20">
            <a:extLst>
              <a:ext uri="{FF2B5EF4-FFF2-40B4-BE49-F238E27FC236}">
                <a16:creationId xmlns:a16="http://schemas.microsoft.com/office/drawing/2014/main" id="{EF7DB8C4-69CC-4613-4641-22F585692839}"/>
              </a:ext>
            </a:extLst>
          </p:cNvPr>
          <p:cNvSpPr/>
          <p:nvPr/>
        </p:nvSpPr>
        <p:spPr>
          <a:xfrm>
            <a:off x="123631" y="473001"/>
            <a:ext cx="2672693" cy="274320"/>
          </a:xfrm>
          <a:prstGeom prst="roundRect">
            <a:avLst>
              <a:gd name="adj" fmla="val 16667"/>
            </a:avLst>
          </a:prstGeom>
          <a:solidFill>
            <a:srgbClr val="92D050"/>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sym typeface="Century Gothic"/>
              </a:rPr>
              <a:t>Task</a:t>
            </a:r>
            <a:endParaRPr sz="1400" b="1" dirty="0"/>
          </a:p>
        </p:txBody>
      </p:sp>
      <p:sp>
        <p:nvSpPr>
          <p:cNvPr id="31" name="Shape 13">
            <a:extLst>
              <a:ext uri="{FF2B5EF4-FFF2-40B4-BE49-F238E27FC236}">
                <a16:creationId xmlns:a16="http://schemas.microsoft.com/office/drawing/2014/main" id="{F925D9C1-0B6E-587A-DBE4-D55CEB352445}"/>
              </a:ext>
            </a:extLst>
          </p:cNvPr>
          <p:cNvSpPr/>
          <p:nvPr/>
        </p:nvSpPr>
        <p:spPr>
          <a:xfrm>
            <a:off x="114997" y="825837"/>
            <a:ext cx="2681327" cy="274320"/>
          </a:xfrm>
          <a:prstGeom prst="roundRect">
            <a:avLst>
              <a:gd name="adj" fmla="val 16667"/>
            </a:avLst>
          </a:prstGeom>
          <a:solidFill>
            <a:srgbClr val="FFFF00"/>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endParaRPr sz="1400" b="1" dirty="0"/>
          </a:p>
        </p:txBody>
      </p:sp>
      <p:sp>
        <p:nvSpPr>
          <p:cNvPr id="32" name="Shape 8">
            <a:extLst>
              <a:ext uri="{FF2B5EF4-FFF2-40B4-BE49-F238E27FC236}">
                <a16:creationId xmlns:a16="http://schemas.microsoft.com/office/drawing/2014/main" id="{2AAD6F7B-379C-4811-52DB-5447814C0554}"/>
              </a:ext>
            </a:extLst>
          </p:cNvPr>
          <p:cNvSpPr/>
          <p:nvPr/>
        </p:nvSpPr>
        <p:spPr>
          <a:xfrm>
            <a:off x="2902686" y="113298"/>
            <a:ext cx="2672692" cy="274320"/>
          </a:xfrm>
          <a:prstGeom prst="roundRect">
            <a:avLst>
              <a:gd name="adj" fmla="val 16667"/>
            </a:avLst>
          </a:prstGeom>
          <a:solidFill>
            <a:srgbClr val="EA7C7C"/>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endParaRPr sz="1400" b="1" dirty="0"/>
          </a:p>
        </p:txBody>
      </p:sp>
      <p:sp>
        <p:nvSpPr>
          <p:cNvPr id="33" name="Shape 20">
            <a:extLst>
              <a:ext uri="{FF2B5EF4-FFF2-40B4-BE49-F238E27FC236}">
                <a16:creationId xmlns:a16="http://schemas.microsoft.com/office/drawing/2014/main" id="{AFA80CBF-997B-E4D7-72FB-DC0D74AE345F}"/>
              </a:ext>
            </a:extLst>
          </p:cNvPr>
          <p:cNvSpPr/>
          <p:nvPr/>
        </p:nvSpPr>
        <p:spPr>
          <a:xfrm>
            <a:off x="2911320" y="470712"/>
            <a:ext cx="2672693" cy="274320"/>
          </a:xfrm>
          <a:prstGeom prst="roundRect">
            <a:avLst>
              <a:gd name="adj" fmla="val 16667"/>
            </a:avLst>
          </a:prstGeom>
          <a:solidFill>
            <a:srgbClr val="92D050"/>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sym typeface="Century Gothic"/>
              </a:rPr>
              <a:t>Task</a:t>
            </a:r>
            <a:endParaRPr sz="1400" b="1" dirty="0"/>
          </a:p>
        </p:txBody>
      </p:sp>
      <p:sp>
        <p:nvSpPr>
          <p:cNvPr id="34" name="Shape 13">
            <a:extLst>
              <a:ext uri="{FF2B5EF4-FFF2-40B4-BE49-F238E27FC236}">
                <a16:creationId xmlns:a16="http://schemas.microsoft.com/office/drawing/2014/main" id="{A3E5BCC6-C81C-4142-7FCC-67874DBEA79A}"/>
              </a:ext>
            </a:extLst>
          </p:cNvPr>
          <p:cNvSpPr/>
          <p:nvPr/>
        </p:nvSpPr>
        <p:spPr>
          <a:xfrm>
            <a:off x="2902686" y="823548"/>
            <a:ext cx="2681327" cy="274320"/>
          </a:xfrm>
          <a:prstGeom prst="roundRect">
            <a:avLst>
              <a:gd name="adj" fmla="val 16667"/>
            </a:avLst>
          </a:prstGeom>
          <a:solidFill>
            <a:srgbClr val="FFFF00"/>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1" dirty="0">
                <a:solidFill>
                  <a:schemeClr val="dk1"/>
                </a:solidFill>
                <a:latin typeface="Century Gothic"/>
                <a:ea typeface="Century Gothic"/>
                <a:cs typeface="Century Gothic"/>
                <a:sym typeface="Century Gothic"/>
              </a:rPr>
              <a:t>Task</a:t>
            </a:r>
            <a:endParaRPr sz="1400" b="1" dirty="0"/>
          </a:p>
        </p:txBody>
      </p:sp>
    </p:spTree>
    <p:extLst>
      <p:ext uri="{BB962C8B-B14F-4D97-AF65-F5344CB8AC3E}">
        <p14:creationId xmlns:p14="http://schemas.microsoft.com/office/powerpoint/2010/main" val="183622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10509</TotalTime>
  <Words>163</Words>
  <Application>Microsoft Macintosh PowerPoint</Application>
  <PresentationFormat>Widescreen</PresentationFormat>
  <Paragraphs>41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135</cp:revision>
  <cp:lastPrinted>2024-08-26T03:42:12Z</cp:lastPrinted>
  <dcterms:created xsi:type="dcterms:W3CDTF">2021-07-07T23:54:57Z</dcterms:created>
  <dcterms:modified xsi:type="dcterms:W3CDTF">2025-03-21T14:21:28Z</dcterms:modified>
</cp:coreProperties>
</file>