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42" r:id="rId2"/>
    <p:sldId id="354" r:id="rId3"/>
    <p:sldId id="373" r:id="rId4"/>
    <p:sldId id="374" r:id="rId5"/>
    <p:sldId id="375" r:id="rId6"/>
    <p:sldId id="376"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BF7"/>
    <a:srgbClr val="FEFCCE"/>
    <a:srgbClr val="5F2078"/>
    <a:srgbClr val="C3BA05"/>
    <a:srgbClr val="E8DD06"/>
    <a:srgbClr val="F2F2F2"/>
    <a:srgbClr val="578EA9"/>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89CDA2-C0D5-47B1-9AB0-E047430B1B70}" v="2" dt="2025-03-20T00:08:36.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6" autoAdjust="0"/>
    <p:restoredTop sz="94660"/>
  </p:normalViewPr>
  <p:slideViewPr>
    <p:cSldViewPr snapToGrid="0">
      <p:cViewPr varScale="1">
        <p:scale>
          <a:sx n="112" d="100"/>
          <a:sy n="112" d="100"/>
        </p:scale>
        <p:origin x="7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189CDA2-C0D5-47B1-9AB0-E047430B1B70}"/>
    <pc:docChg chg="custSel modSld">
      <pc:chgData name="Bess Dunlevy" userId="dd4b9a8537dbe9d0" providerId="LiveId" clId="{2189CDA2-C0D5-47B1-9AB0-E047430B1B70}" dt="2025-03-20T00:08:41.006" v="6" actId="1076"/>
      <pc:docMkLst>
        <pc:docMk/>
      </pc:docMkLst>
      <pc:sldChg chg="addSp delSp modSp mod">
        <pc:chgData name="Bess Dunlevy" userId="dd4b9a8537dbe9d0" providerId="LiveId" clId="{2189CDA2-C0D5-47B1-9AB0-E047430B1B70}" dt="2025-03-20T00:08:35.109" v="4" actId="478"/>
        <pc:sldMkLst>
          <pc:docMk/>
          <pc:sldMk cId="1508588292" sldId="342"/>
        </pc:sldMkLst>
        <pc:graphicFrameChg chg="mod">
          <ac:chgData name="Bess Dunlevy" userId="dd4b9a8537dbe9d0" providerId="LiveId" clId="{2189CDA2-C0D5-47B1-9AB0-E047430B1B70}" dt="2025-03-14T22:13:05.509" v="1" actId="1076"/>
          <ac:graphicFrameMkLst>
            <pc:docMk/>
            <pc:sldMk cId="1508588292" sldId="342"/>
            <ac:graphicFrameMk id="7" creationId="{AAE12A0B-6034-B6AC-3667-8D2AB138362A}"/>
          </ac:graphicFrameMkLst>
        </pc:graphicFrameChg>
        <pc:picChg chg="add del mod">
          <ac:chgData name="Bess Dunlevy" userId="dd4b9a8537dbe9d0" providerId="LiveId" clId="{2189CDA2-C0D5-47B1-9AB0-E047430B1B70}" dt="2025-03-20T00:08:35.109" v="4" actId="478"/>
          <ac:picMkLst>
            <pc:docMk/>
            <pc:sldMk cId="1508588292" sldId="342"/>
            <ac:picMk id="3" creationId="{3D0750F7-E469-C4DD-057E-416C36E2563B}"/>
          </ac:picMkLst>
        </pc:picChg>
      </pc:sldChg>
      <pc:sldChg chg="addSp modSp mod">
        <pc:chgData name="Bess Dunlevy" userId="dd4b9a8537dbe9d0" providerId="LiveId" clId="{2189CDA2-C0D5-47B1-9AB0-E047430B1B70}" dt="2025-03-20T00:08:41.006" v="6" actId="1076"/>
        <pc:sldMkLst>
          <pc:docMk/>
          <pc:sldMk cId="3882282959" sldId="376"/>
        </pc:sldMkLst>
        <pc:spChg chg="add mod">
          <ac:chgData name="Bess Dunlevy" userId="dd4b9a8537dbe9d0" providerId="LiveId" clId="{2189CDA2-C0D5-47B1-9AB0-E047430B1B70}" dt="2025-03-20T00:08:41.006" v="6" actId="1076"/>
          <ac:spMkLst>
            <pc:docMk/>
            <pc:sldMk cId="3882282959" sldId="376"/>
            <ac:spMk id="2" creationId="{4906696B-B02D-EEB8-513E-3F84DAC6A5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3/29/25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ne wall texture">
            <a:extLst>
              <a:ext uri="{FF2B5EF4-FFF2-40B4-BE49-F238E27FC236}">
                <a16:creationId xmlns:a16="http://schemas.microsoft.com/office/drawing/2014/main" id="{952169CA-CEA5-4905-06E8-58771EF2FB56}"/>
              </a:ext>
            </a:extLst>
          </p:cNvPr>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Compliance Training Plan Template</a:t>
            </a:r>
          </a:p>
        </p:txBody>
      </p:sp>
      <p:graphicFrame>
        <p:nvGraphicFramePr>
          <p:cNvPr id="7" name="Table 6">
            <a:extLst>
              <a:ext uri="{FF2B5EF4-FFF2-40B4-BE49-F238E27FC236}">
                <a16:creationId xmlns:a16="http://schemas.microsoft.com/office/drawing/2014/main" id="{AAE12A0B-6034-B6AC-3667-8D2AB138362A}"/>
              </a:ext>
            </a:extLst>
          </p:cNvPr>
          <p:cNvGraphicFramePr>
            <a:graphicFrameLocks noGrp="1"/>
          </p:cNvGraphicFramePr>
          <p:nvPr>
            <p:extLst>
              <p:ext uri="{D42A27DB-BD31-4B8C-83A1-F6EECF244321}">
                <p14:modId xmlns:p14="http://schemas.microsoft.com/office/powerpoint/2010/main" val="2768485968"/>
              </p:ext>
            </p:extLst>
          </p:nvPr>
        </p:nvGraphicFramePr>
        <p:xfrm>
          <a:off x="251569" y="996280"/>
          <a:ext cx="11688862" cy="5003658"/>
        </p:xfrm>
        <a:graphic>
          <a:graphicData uri="http://schemas.openxmlformats.org/drawingml/2006/table">
            <a:tbl>
              <a:tblPr/>
              <a:tblGrid>
                <a:gridCol w="1948144">
                  <a:extLst>
                    <a:ext uri="{9D8B030D-6E8A-4147-A177-3AD203B41FA5}">
                      <a16:colId xmlns:a16="http://schemas.microsoft.com/office/drawing/2014/main" val="4161005186"/>
                    </a:ext>
                  </a:extLst>
                </a:gridCol>
                <a:gridCol w="3896287">
                  <a:extLst>
                    <a:ext uri="{9D8B030D-6E8A-4147-A177-3AD203B41FA5}">
                      <a16:colId xmlns:a16="http://schemas.microsoft.com/office/drawing/2014/main" val="124447850"/>
                    </a:ext>
                  </a:extLst>
                </a:gridCol>
                <a:gridCol w="1948144">
                  <a:extLst>
                    <a:ext uri="{9D8B030D-6E8A-4147-A177-3AD203B41FA5}">
                      <a16:colId xmlns:a16="http://schemas.microsoft.com/office/drawing/2014/main" val="3481115432"/>
                    </a:ext>
                  </a:extLst>
                </a:gridCol>
                <a:gridCol w="3896287">
                  <a:extLst>
                    <a:ext uri="{9D8B030D-6E8A-4147-A177-3AD203B41FA5}">
                      <a16:colId xmlns:a16="http://schemas.microsoft.com/office/drawing/2014/main" val="3159126393"/>
                    </a:ext>
                  </a:extLst>
                </a:gridCol>
              </a:tblGrid>
              <a:tr h="833943">
                <a:tc>
                  <a:txBody>
                    <a:bodyPr/>
                    <a:lstStyle/>
                    <a:p>
                      <a:pPr algn="r" fontAlgn="ctr"/>
                      <a:r>
                        <a:rPr lang="en-US" sz="1000" b="1" i="0" u="none" strike="noStrike">
                          <a:solidFill>
                            <a:srgbClr val="595959"/>
                          </a:solidFill>
                          <a:effectLst/>
                          <a:latin typeface="Century Gothic" panose="020B0502020202020204" pitchFamily="34" charset="0"/>
                        </a:rPr>
                        <a:t>Employee Name</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a:txBody>
                    <a:bodyPr/>
                    <a:lstStyle/>
                    <a:p>
                      <a:pPr algn="l" fontAlgn="ctr"/>
                      <a:r>
                        <a:rPr lang="en-US" sz="1200" b="0" i="0" u="none" strike="noStrike" dirty="0">
                          <a:solidFill>
                            <a:srgbClr val="595959"/>
                          </a:solidFill>
                          <a:effectLst/>
                          <a:latin typeface="Century Gothic" panose="020B0502020202020204" pitchFamily="34" charset="0"/>
                        </a:rPr>
                        <a:t>Name</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US" sz="1000" b="1" i="0" u="none" strike="noStrike">
                          <a:solidFill>
                            <a:srgbClr val="595959"/>
                          </a:solidFill>
                          <a:effectLst/>
                          <a:latin typeface="Century Gothic" panose="020B0502020202020204" pitchFamily="34" charset="0"/>
                        </a:rPr>
                        <a:t>Position Title</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a:txBody>
                    <a:bodyPr/>
                    <a:lstStyle/>
                    <a:p>
                      <a:pPr algn="l" fontAlgn="ctr"/>
                      <a:r>
                        <a:rPr lang="en-US" sz="1200" b="0" i="0" u="none" strike="noStrike" dirty="0">
                          <a:solidFill>
                            <a:srgbClr val="595959"/>
                          </a:solidFill>
                          <a:effectLst/>
                          <a:latin typeface="Century Gothic" panose="020B0502020202020204" pitchFamily="34" charset="0"/>
                        </a:rPr>
                        <a:t>Title</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3151312010"/>
                  </a:ext>
                </a:extLst>
              </a:tr>
              <a:tr h="833943">
                <a:tc>
                  <a:txBody>
                    <a:bodyPr/>
                    <a:lstStyle/>
                    <a:p>
                      <a:pPr algn="r" fontAlgn="ctr"/>
                      <a:r>
                        <a:rPr lang="en-US" sz="1000" b="1" i="0" u="none" strike="noStrike">
                          <a:solidFill>
                            <a:srgbClr val="595959"/>
                          </a:solidFill>
                          <a:effectLst/>
                          <a:latin typeface="Century Gothic" panose="020B0502020202020204" pitchFamily="34" charset="0"/>
                        </a:rPr>
                        <a:t>Department</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a:txBody>
                    <a:bodyPr/>
                    <a:lstStyle/>
                    <a:p>
                      <a:pPr algn="l" fontAlgn="ctr"/>
                      <a:r>
                        <a:rPr lang="en-US" sz="1200" b="0" i="0" u="none" strike="noStrike" dirty="0">
                          <a:solidFill>
                            <a:srgbClr val="595959"/>
                          </a:solidFill>
                          <a:effectLst/>
                          <a:latin typeface="Century Gothic" panose="020B0502020202020204" pitchFamily="34" charset="0"/>
                        </a:rPr>
                        <a:t>Name</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US" sz="1000" b="1" i="0" u="none" strike="noStrike" dirty="0">
                          <a:solidFill>
                            <a:srgbClr val="595959"/>
                          </a:solidFill>
                          <a:effectLst/>
                          <a:latin typeface="Century Gothic" panose="020B0502020202020204" pitchFamily="34" charset="0"/>
                        </a:rPr>
                        <a:t>Manager Name</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a:txBody>
                    <a:bodyPr/>
                    <a:lstStyle/>
                    <a:p>
                      <a:pPr algn="l" fontAlgn="ctr"/>
                      <a:r>
                        <a:rPr lang="en-US" sz="1200" b="0" i="0" u="none" strike="noStrike" dirty="0">
                          <a:solidFill>
                            <a:srgbClr val="595959"/>
                          </a:solidFill>
                          <a:effectLst/>
                          <a:latin typeface="Century Gothic" panose="020B0502020202020204" pitchFamily="34" charset="0"/>
                        </a:rPr>
                        <a:t>Name</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57961133"/>
                  </a:ext>
                </a:extLst>
              </a:tr>
              <a:tr h="833943">
                <a:tc>
                  <a:txBody>
                    <a:bodyPr/>
                    <a:lstStyle/>
                    <a:p>
                      <a:pPr algn="r" fontAlgn="ctr"/>
                      <a:r>
                        <a:rPr lang="en-US" sz="1000" b="1" i="0" u="none" strike="noStrike">
                          <a:solidFill>
                            <a:srgbClr val="595959"/>
                          </a:solidFill>
                          <a:effectLst/>
                          <a:latin typeface="Century Gothic" panose="020B0502020202020204" pitchFamily="34" charset="0"/>
                        </a:rPr>
                        <a:t>Employee Start Date</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a:txBody>
                    <a:bodyPr/>
                    <a:lstStyle/>
                    <a:p>
                      <a:pPr algn="l" fontAlgn="ctr"/>
                      <a:r>
                        <a:rPr lang="en-US" sz="1200" b="0" i="0" u="none" strike="noStrike" dirty="0">
                          <a:solidFill>
                            <a:srgbClr val="595959"/>
                          </a:solidFill>
                          <a:effectLst/>
                          <a:latin typeface="Century Gothic" panose="020B0502020202020204" pitchFamily="34" charset="0"/>
                        </a:rPr>
                        <a:t>MM/DD/YY</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US" sz="1000" b="1" i="0" u="none" strike="noStrike">
                          <a:solidFill>
                            <a:srgbClr val="595959"/>
                          </a:solidFill>
                          <a:effectLst/>
                          <a:latin typeface="Century Gothic" panose="020B0502020202020204" pitchFamily="34" charset="0"/>
                        </a:rPr>
                        <a:t>Last Revised</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a:txBody>
                    <a:bodyPr/>
                    <a:lstStyle/>
                    <a:p>
                      <a:pPr algn="l" fontAlgn="ctr"/>
                      <a:r>
                        <a:rPr lang="en-US" sz="1200" b="0" i="0" u="none" strike="noStrike" dirty="0">
                          <a:solidFill>
                            <a:srgbClr val="595959"/>
                          </a:solidFill>
                          <a:effectLst/>
                          <a:latin typeface="Century Gothic" panose="020B0502020202020204" pitchFamily="34" charset="0"/>
                        </a:rPr>
                        <a:t>MM/DD/YY</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3714597634"/>
                  </a:ext>
                </a:extLst>
              </a:tr>
              <a:tr h="833943">
                <a:tc>
                  <a:txBody>
                    <a:bodyPr/>
                    <a:lstStyle/>
                    <a:p>
                      <a:pPr algn="r" fontAlgn="ctr"/>
                      <a:r>
                        <a:rPr lang="en-US" sz="1000" b="1" i="0" u="none" strike="noStrike">
                          <a:solidFill>
                            <a:srgbClr val="595959"/>
                          </a:solidFill>
                          <a:effectLst/>
                          <a:latin typeface="Century Gothic" panose="020B0502020202020204" pitchFamily="34" charset="0"/>
                        </a:rPr>
                        <a:t>Compliance Area(s)</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gridSpan="3">
                  <a:txBody>
                    <a:bodyPr/>
                    <a:lstStyle/>
                    <a:p>
                      <a:pPr algn="l" fontAlgn="ctr"/>
                      <a:r>
                        <a:rPr lang="en-US" sz="1200" b="0" i="0" u="none" strike="noStrike" dirty="0">
                          <a:solidFill>
                            <a:srgbClr val="595959"/>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8516546"/>
                  </a:ext>
                </a:extLst>
              </a:tr>
              <a:tr h="833943">
                <a:tc>
                  <a:txBody>
                    <a:bodyPr/>
                    <a:lstStyle/>
                    <a:p>
                      <a:pPr algn="r" fontAlgn="ctr"/>
                      <a:r>
                        <a:rPr lang="en-US" sz="1000" b="1" i="0" u="none" strike="noStrike">
                          <a:solidFill>
                            <a:srgbClr val="595959"/>
                          </a:solidFill>
                          <a:effectLst/>
                          <a:latin typeface="Century Gothic" panose="020B0502020202020204" pitchFamily="34" charset="0"/>
                        </a:rPr>
                        <a:t>Training Level</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gridSpan="3">
                  <a:txBody>
                    <a:bodyPr/>
                    <a:lstStyle/>
                    <a:p>
                      <a:pPr algn="l" fontAlgn="ctr"/>
                      <a:r>
                        <a:rPr lang="en-US" sz="1200" b="0" i="0" u="none" strike="noStrike" dirty="0">
                          <a:solidFill>
                            <a:srgbClr val="595959"/>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0381987"/>
                  </a:ext>
                </a:extLst>
              </a:tr>
              <a:tr h="833943">
                <a:tc>
                  <a:txBody>
                    <a:bodyPr/>
                    <a:lstStyle/>
                    <a:p>
                      <a:pPr algn="r" fontAlgn="ctr"/>
                      <a:r>
                        <a:rPr lang="en-US" sz="1000" b="1" i="0" u="none" strike="noStrike">
                          <a:solidFill>
                            <a:srgbClr val="595959"/>
                          </a:solidFill>
                          <a:effectLst/>
                          <a:latin typeface="Century Gothic" panose="020B0502020202020204" pitchFamily="34" charset="0"/>
                        </a:rPr>
                        <a:t>Regulatory Body / Requirement</a:t>
                      </a:r>
                    </a:p>
                  </a:txBody>
                  <a:tcPr marL="8164" marR="73479"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tc gridSpan="3">
                  <a:txBody>
                    <a:bodyPr/>
                    <a:lstStyle/>
                    <a:p>
                      <a:pPr algn="l" fontAlgn="ctr"/>
                      <a:r>
                        <a:rPr lang="en-US" sz="1200" b="0" i="0" u="none" strike="noStrike" dirty="0">
                          <a:solidFill>
                            <a:srgbClr val="595959"/>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7683773"/>
                  </a:ext>
                </a:extLst>
              </a:tr>
            </a:tbl>
          </a:graphicData>
        </a:graphic>
      </p:graphicFrame>
      <p:sp>
        <p:nvSpPr>
          <p:cNvPr id="2" name="TextBox 4">
            <a:extLst>
              <a:ext uri="{FF2B5EF4-FFF2-40B4-BE49-F238E27FC236}">
                <a16:creationId xmlns:a16="http://schemas.microsoft.com/office/drawing/2014/main" id="{5C70B63A-8990-11A9-F373-CA0CFE583EB9}"/>
              </a:ext>
            </a:extLst>
          </p:cNvPr>
          <p:cNvSpPr txBox="1"/>
          <p:nvPr/>
        </p:nvSpPr>
        <p:spPr>
          <a:xfrm>
            <a:off x="3339752" y="6536951"/>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16849-6086-E9E8-327D-52C5C896AF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277FC27-0235-7893-CE03-4E2BB67CE521}"/>
              </a:ext>
            </a:extLst>
          </p:cNvPr>
          <p:cNvSpPr/>
          <p:nvPr/>
        </p:nvSpPr>
        <p:spPr>
          <a:xfrm>
            <a:off x="0" y="0"/>
            <a:ext cx="12190166" cy="80042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AF84929-22DA-6837-D223-B99614E6126B}"/>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Compliance Training Schedule</a:t>
            </a:r>
          </a:p>
        </p:txBody>
      </p:sp>
      <p:graphicFrame>
        <p:nvGraphicFramePr>
          <p:cNvPr id="4" name="Table 3">
            <a:extLst>
              <a:ext uri="{FF2B5EF4-FFF2-40B4-BE49-F238E27FC236}">
                <a16:creationId xmlns:a16="http://schemas.microsoft.com/office/drawing/2014/main" id="{7E50277D-75DA-1C02-E656-1E49661C2070}"/>
              </a:ext>
            </a:extLst>
          </p:cNvPr>
          <p:cNvGraphicFramePr>
            <a:graphicFrameLocks noGrp="1"/>
          </p:cNvGraphicFramePr>
          <p:nvPr>
            <p:extLst>
              <p:ext uri="{D42A27DB-BD31-4B8C-83A1-F6EECF244321}">
                <p14:modId xmlns:p14="http://schemas.microsoft.com/office/powerpoint/2010/main" val="2865990928"/>
              </p:ext>
            </p:extLst>
          </p:nvPr>
        </p:nvGraphicFramePr>
        <p:xfrm>
          <a:off x="376953" y="1021852"/>
          <a:ext cx="11607351" cy="5672930"/>
        </p:xfrm>
        <a:graphic>
          <a:graphicData uri="http://schemas.openxmlformats.org/drawingml/2006/table">
            <a:tbl>
              <a:tblPr/>
              <a:tblGrid>
                <a:gridCol w="1658193">
                  <a:extLst>
                    <a:ext uri="{9D8B030D-6E8A-4147-A177-3AD203B41FA5}">
                      <a16:colId xmlns:a16="http://schemas.microsoft.com/office/drawing/2014/main" val="555073219"/>
                    </a:ext>
                  </a:extLst>
                </a:gridCol>
                <a:gridCol w="1658193">
                  <a:extLst>
                    <a:ext uri="{9D8B030D-6E8A-4147-A177-3AD203B41FA5}">
                      <a16:colId xmlns:a16="http://schemas.microsoft.com/office/drawing/2014/main" val="4189146866"/>
                    </a:ext>
                  </a:extLst>
                </a:gridCol>
                <a:gridCol w="1658193">
                  <a:extLst>
                    <a:ext uri="{9D8B030D-6E8A-4147-A177-3AD203B41FA5}">
                      <a16:colId xmlns:a16="http://schemas.microsoft.com/office/drawing/2014/main" val="3474660324"/>
                    </a:ext>
                  </a:extLst>
                </a:gridCol>
                <a:gridCol w="1658193">
                  <a:extLst>
                    <a:ext uri="{9D8B030D-6E8A-4147-A177-3AD203B41FA5}">
                      <a16:colId xmlns:a16="http://schemas.microsoft.com/office/drawing/2014/main" val="3120998942"/>
                    </a:ext>
                  </a:extLst>
                </a:gridCol>
                <a:gridCol w="1658193">
                  <a:extLst>
                    <a:ext uri="{9D8B030D-6E8A-4147-A177-3AD203B41FA5}">
                      <a16:colId xmlns:a16="http://schemas.microsoft.com/office/drawing/2014/main" val="3859286627"/>
                    </a:ext>
                  </a:extLst>
                </a:gridCol>
                <a:gridCol w="1658193">
                  <a:extLst>
                    <a:ext uri="{9D8B030D-6E8A-4147-A177-3AD203B41FA5}">
                      <a16:colId xmlns:a16="http://schemas.microsoft.com/office/drawing/2014/main" val="64446468"/>
                    </a:ext>
                  </a:extLst>
                </a:gridCol>
                <a:gridCol w="1658193">
                  <a:extLst>
                    <a:ext uri="{9D8B030D-6E8A-4147-A177-3AD203B41FA5}">
                      <a16:colId xmlns:a16="http://schemas.microsoft.com/office/drawing/2014/main" val="241822121"/>
                    </a:ext>
                  </a:extLst>
                </a:gridCol>
              </a:tblGrid>
              <a:tr h="914400">
                <a:tc>
                  <a:txBody>
                    <a:bodyPr/>
                    <a:lstStyle/>
                    <a:p>
                      <a:pPr algn="l" fontAlgn="ctr"/>
                      <a:r>
                        <a:rPr lang="en-US" sz="1400" b="0" i="0" u="none" strike="noStrike" dirty="0">
                          <a:solidFill>
                            <a:srgbClr val="000000"/>
                          </a:solidFill>
                          <a:effectLst/>
                          <a:latin typeface="Century Gothic" panose="020B0502020202020204" pitchFamily="34" charset="0"/>
                        </a:rPr>
                        <a:t>Training Phase</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fontAlgn="ctr"/>
                      <a:r>
                        <a:rPr lang="en-US" sz="1400" b="0" i="0" u="none" strike="noStrike" dirty="0">
                          <a:solidFill>
                            <a:srgbClr val="000000"/>
                          </a:solidFill>
                          <a:effectLst/>
                          <a:latin typeface="Century Gothic" panose="020B0502020202020204" pitchFamily="34" charset="0"/>
                        </a:rPr>
                        <a:t>Compliance Topic</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fontAlgn="ctr"/>
                      <a:r>
                        <a:rPr lang="en-US" sz="1400" b="0" i="0" u="none" strike="noStrike" dirty="0">
                          <a:solidFill>
                            <a:srgbClr val="000000"/>
                          </a:solidFill>
                          <a:effectLst/>
                          <a:latin typeface="Century Gothic" panose="020B0502020202020204" pitchFamily="34" charset="0"/>
                        </a:rPr>
                        <a:t>Regulatory Requirement</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fontAlgn="ctr"/>
                      <a:r>
                        <a:rPr lang="en-US" sz="1400" b="0" i="0" u="none" strike="noStrike" dirty="0">
                          <a:solidFill>
                            <a:srgbClr val="000000"/>
                          </a:solidFill>
                          <a:effectLst/>
                          <a:latin typeface="Century Gothic" panose="020B0502020202020204" pitchFamily="34" charset="0"/>
                        </a:rPr>
                        <a:t>Training Method</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fontAlgn="ctr"/>
                      <a:r>
                        <a:rPr lang="en-US" sz="1400" b="0" i="0" u="none" strike="noStrike" dirty="0">
                          <a:solidFill>
                            <a:srgbClr val="000000"/>
                          </a:solidFill>
                          <a:effectLst/>
                          <a:latin typeface="Century Gothic" panose="020B0502020202020204" pitchFamily="34" charset="0"/>
                        </a:rPr>
                        <a:t>Trainer / Point of Contact</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fontAlgn="ctr"/>
                      <a:r>
                        <a:rPr lang="en-US" sz="1400" b="0" i="0" u="none" strike="noStrike" dirty="0">
                          <a:solidFill>
                            <a:srgbClr val="000000"/>
                          </a:solidFill>
                          <a:effectLst/>
                          <a:latin typeface="Century Gothic" panose="020B0502020202020204" pitchFamily="34" charset="0"/>
                        </a:rPr>
                        <a:t>Completion Deadline</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fontAlgn="ctr"/>
                      <a:r>
                        <a:rPr lang="en-US" sz="1400" b="0" i="0" u="none" strike="noStrike" dirty="0">
                          <a:solidFill>
                            <a:srgbClr val="000000"/>
                          </a:solidFill>
                          <a:effectLst/>
                          <a:latin typeface="Century Gothic" panose="020B0502020202020204" pitchFamily="34" charset="0"/>
                        </a:rPr>
                        <a:t>Status</a:t>
                      </a:r>
                    </a:p>
                  </a:txBody>
                  <a:tcPr marL="6998"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extLst>
                  <a:ext uri="{0D108BD9-81ED-4DB2-BD59-A6C34878D82A}">
                    <a16:rowId xmlns:a16="http://schemas.microsoft.com/office/drawing/2014/main" val="896416090"/>
                  </a:ext>
                </a:extLst>
              </a:tr>
              <a:tr h="951706">
                <a:tc>
                  <a:txBody>
                    <a:bodyPr/>
                    <a:lstStyle/>
                    <a:p>
                      <a:pPr algn="l" fontAlgn="ctr"/>
                      <a:r>
                        <a:rPr lang="en-US" sz="1200" b="0" i="0" u="none" strike="noStrike" dirty="0">
                          <a:solidFill>
                            <a:srgbClr val="000000"/>
                          </a:solidFill>
                          <a:effectLst/>
                          <a:latin typeface="Century Gothic" panose="020B0502020202020204" pitchFamily="34" charset="0"/>
                        </a:rPr>
                        <a:t>Week 1</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In Progress</a:t>
                      </a:r>
                    </a:p>
                  </a:txBody>
                  <a:tcPr marL="6998"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4DCF8"/>
                    </a:solidFill>
                  </a:tcPr>
                </a:tc>
                <a:extLst>
                  <a:ext uri="{0D108BD9-81ED-4DB2-BD59-A6C34878D82A}">
                    <a16:rowId xmlns:a16="http://schemas.microsoft.com/office/drawing/2014/main" val="1563544359"/>
                  </a:ext>
                </a:extLst>
              </a:tr>
              <a:tr h="951706">
                <a:tc>
                  <a:txBody>
                    <a:bodyPr/>
                    <a:lstStyle/>
                    <a:p>
                      <a:pPr algn="l" fontAlgn="ctr"/>
                      <a:r>
                        <a:rPr lang="en-US" sz="1200" b="0" i="0" u="none" strike="noStrike">
                          <a:solidFill>
                            <a:srgbClr val="000000"/>
                          </a:solidFill>
                          <a:effectLst/>
                          <a:latin typeface="Century Gothic" panose="020B0502020202020204" pitchFamily="34" charset="0"/>
                        </a:rPr>
                        <a:t>30 Days</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Not Started</a:t>
                      </a:r>
                    </a:p>
                  </a:txBody>
                  <a:tcPr marL="6998"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3CCEB"/>
                    </a:solidFill>
                  </a:tcPr>
                </a:tc>
                <a:extLst>
                  <a:ext uri="{0D108BD9-81ED-4DB2-BD59-A6C34878D82A}">
                    <a16:rowId xmlns:a16="http://schemas.microsoft.com/office/drawing/2014/main" val="3266405564"/>
                  </a:ext>
                </a:extLst>
              </a:tr>
              <a:tr h="951706">
                <a:tc>
                  <a:txBody>
                    <a:bodyPr/>
                    <a:lstStyle/>
                    <a:p>
                      <a:pPr algn="l" fontAlgn="ctr"/>
                      <a:r>
                        <a:rPr lang="en-US" sz="1200" b="0" i="0" u="none" strike="noStrike">
                          <a:solidFill>
                            <a:srgbClr val="000000"/>
                          </a:solidFill>
                          <a:effectLst/>
                          <a:latin typeface="Century Gothic" panose="020B0502020202020204" pitchFamily="34" charset="0"/>
                        </a:rPr>
                        <a:t>60 Days</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Complete</a:t>
                      </a:r>
                    </a:p>
                  </a:txBody>
                  <a:tcPr marL="6998"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extLst>
                  <a:ext uri="{0D108BD9-81ED-4DB2-BD59-A6C34878D82A}">
                    <a16:rowId xmlns:a16="http://schemas.microsoft.com/office/drawing/2014/main" val="2582926445"/>
                  </a:ext>
                </a:extLst>
              </a:tr>
              <a:tr h="951706">
                <a:tc>
                  <a:txBody>
                    <a:bodyPr/>
                    <a:lstStyle/>
                    <a:p>
                      <a:pPr algn="l" fontAlgn="ctr"/>
                      <a:r>
                        <a:rPr lang="en-US" sz="1200" b="0" i="0" u="none" strike="noStrike">
                          <a:solidFill>
                            <a:srgbClr val="000000"/>
                          </a:solidFill>
                          <a:effectLst/>
                          <a:latin typeface="Century Gothic" panose="020B0502020202020204" pitchFamily="34" charset="0"/>
                        </a:rPr>
                        <a:t>90 Days</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Complete</a:t>
                      </a:r>
                    </a:p>
                  </a:txBody>
                  <a:tcPr marL="6998"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extLst>
                  <a:ext uri="{0D108BD9-81ED-4DB2-BD59-A6C34878D82A}">
                    <a16:rowId xmlns:a16="http://schemas.microsoft.com/office/drawing/2014/main" val="246703388"/>
                  </a:ext>
                </a:extLst>
              </a:tr>
              <a:tr h="951706">
                <a:tc>
                  <a:txBody>
                    <a:bodyPr/>
                    <a:lstStyle/>
                    <a:p>
                      <a:pPr algn="l" fontAlgn="ctr"/>
                      <a:r>
                        <a:rPr lang="en-US" sz="1200" b="0" i="0" u="none" strike="noStrike">
                          <a:solidFill>
                            <a:srgbClr val="000000"/>
                          </a:solidFill>
                          <a:effectLst/>
                          <a:latin typeface="Century Gothic" panose="020B0502020202020204" pitchFamily="34" charset="0"/>
                        </a:rPr>
                        <a:t>Ongoing Training</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982"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Complete</a:t>
                      </a:r>
                    </a:p>
                  </a:txBody>
                  <a:tcPr marL="6998" marR="6998" marT="6998"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extLst>
                  <a:ext uri="{0D108BD9-81ED-4DB2-BD59-A6C34878D82A}">
                    <a16:rowId xmlns:a16="http://schemas.microsoft.com/office/drawing/2014/main" val="646538107"/>
                  </a:ext>
                </a:extLst>
              </a:tr>
            </a:tbl>
          </a:graphicData>
        </a:graphic>
      </p:graphicFrame>
      <p:pic>
        <p:nvPicPr>
          <p:cNvPr id="6" name="Graphic 5" descr="Monthly calendar with solid fill">
            <a:extLst>
              <a:ext uri="{FF2B5EF4-FFF2-40B4-BE49-F238E27FC236}">
                <a16:creationId xmlns:a16="http://schemas.microsoft.com/office/drawing/2014/main" id="{9F7D86FC-6BB6-9971-C8AD-3743E3C720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57568" y="-56990"/>
            <a:ext cx="914400" cy="914400"/>
          </a:xfrm>
          <a:prstGeom prst="rect">
            <a:avLst/>
          </a:prstGeom>
        </p:spPr>
      </p:pic>
    </p:spTree>
    <p:extLst>
      <p:ext uri="{BB962C8B-B14F-4D97-AF65-F5344CB8AC3E}">
        <p14:creationId xmlns:p14="http://schemas.microsoft.com/office/powerpoint/2010/main" val="152999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308A6-7BB5-5A1D-DBEA-736F837BB3D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4DEBF68-E0BB-6D7D-1BB2-02DE6513BC0C}"/>
              </a:ext>
            </a:extLst>
          </p:cNvPr>
          <p:cNvSpPr/>
          <p:nvPr/>
        </p:nvSpPr>
        <p:spPr>
          <a:xfrm>
            <a:off x="0" y="0"/>
            <a:ext cx="12190166" cy="80042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B7CB12E6-C09A-68E7-3E03-C8DA15DC003A}"/>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Assessment and Certification Tracking</a:t>
            </a:r>
          </a:p>
        </p:txBody>
      </p:sp>
      <p:graphicFrame>
        <p:nvGraphicFramePr>
          <p:cNvPr id="2" name="Table 1">
            <a:extLst>
              <a:ext uri="{FF2B5EF4-FFF2-40B4-BE49-F238E27FC236}">
                <a16:creationId xmlns:a16="http://schemas.microsoft.com/office/drawing/2014/main" id="{A4F0B63F-4F5D-E52A-8701-86C62BBF911E}"/>
              </a:ext>
            </a:extLst>
          </p:cNvPr>
          <p:cNvGraphicFramePr>
            <a:graphicFrameLocks noGrp="1"/>
          </p:cNvGraphicFramePr>
          <p:nvPr>
            <p:extLst>
              <p:ext uri="{D42A27DB-BD31-4B8C-83A1-F6EECF244321}">
                <p14:modId xmlns:p14="http://schemas.microsoft.com/office/powerpoint/2010/main" val="2892383027"/>
              </p:ext>
            </p:extLst>
          </p:nvPr>
        </p:nvGraphicFramePr>
        <p:xfrm>
          <a:off x="291605" y="926332"/>
          <a:ext cx="11606955" cy="5795178"/>
        </p:xfrm>
        <a:graphic>
          <a:graphicData uri="http://schemas.openxmlformats.org/drawingml/2006/table">
            <a:tbl>
              <a:tblPr/>
              <a:tblGrid>
                <a:gridCol w="2321391">
                  <a:extLst>
                    <a:ext uri="{9D8B030D-6E8A-4147-A177-3AD203B41FA5}">
                      <a16:colId xmlns:a16="http://schemas.microsoft.com/office/drawing/2014/main" val="2460761766"/>
                    </a:ext>
                  </a:extLst>
                </a:gridCol>
                <a:gridCol w="2321391">
                  <a:extLst>
                    <a:ext uri="{9D8B030D-6E8A-4147-A177-3AD203B41FA5}">
                      <a16:colId xmlns:a16="http://schemas.microsoft.com/office/drawing/2014/main" val="1320878963"/>
                    </a:ext>
                  </a:extLst>
                </a:gridCol>
                <a:gridCol w="2321391">
                  <a:extLst>
                    <a:ext uri="{9D8B030D-6E8A-4147-A177-3AD203B41FA5}">
                      <a16:colId xmlns:a16="http://schemas.microsoft.com/office/drawing/2014/main" val="3854398268"/>
                    </a:ext>
                  </a:extLst>
                </a:gridCol>
                <a:gridCol w="2321391">
                  <a:extLst>
                    <a:ext uri="{9D8B030D-6E8A-4147-A177-3AD203B41FA5}">
                      <a16:colId xmlns:a16="http://schemas.microsoft.com/office/drawing/2014/main" val="3732304298"/>
                    </a:ext>
                  </a:extLst>
                </a:gridCol>
                <a:gridCol w="2321391">
                  <a:extLst>
                    <a:ext uri="{9D8B030D-6E8A-4147-A177-3AD203B41FA5}">
                      <a16:colId xmlns:a16="http://schemas.microsoft.com/office/drawing/2014/main" val="1135454647"/>
                    </a:ext>
                  </a:extLst>
                </a:gridCol>
              </a:tblGrid>
              <a:tr h="914400">
                <a:tc>
                  <a:txBody>
                    <a:bodyPr/>
                    <a:lstStyle/>
                    <a:p>
                      <a:pPr algn="l" fontAlgn="ctr"/>
                      <a:r>
                        <a:rPr lang="en-US" sz="1400" b="0" i="0" u="none" strike="noStrike" dirty="0">
                          <a:solidFill>
                            <a:srgbClr val="000000"/>
                          </a:solidFill>
                          <a:effectLst/>
                          <a:latin typeface="Century Gothic" panose="020B0502020202020204" pitchFamily="34" charset="0"/>
                        </a:rPr>
                        <a:t>Assessment / Certification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fontAlgn="ctr"/>
                      <a:r>
                        <a:rPr lang="en-US" sz="1400" b="0" i="0" u="none" strike="noStrike" dirty="0">
                          <a:solidFill>
                            <a:srgbClr val="000000"/>
                          </a:solidFill>
                          <a:effectLst/>
                          <a:latin typeface="Century Gothic" panose="020B0502020202020204" pitchFamily="34" charset="0"/>
                        </a:rPr>
                        <a:t>Completion Date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fontAlgn="ctr"/>
                      <a:r>
                        <a:rPr lang="en-US" sz="1400" b="0" i="0" u="none" strike="noStrike" dirty="0">
                          <a:solidFill>
                            <a:srgbClr val="000000"/>
                          </a:solidFill>
                          <a:effectLst/>
                          <a:latin typeface="Century Gothic" panose="020B0502020202020204" pitchFamily="34" charset="0"/>
                        </a:rPr>
                        <a:t>Pass / Fail</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fontAlgn="ctr"/>
                      <a:r>
                        <a:rPr lang="en-US" sz="1400" b="0" i="0" u="none" strike="noStrike" dirty="0">
                          <a:solidFill>
                            <a:srgbClr val="000000"/>
                          </a:solidFill>
                          <a:effectLst/>
                          <a:latin typeface="Century Gothic" panose="020B0502020202020204" pitchFamily="34" charset="0"/>
                        </a:rPr>
                        <a:t>Score (if applicable)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fontAlgn="ctr"/>
                      <a:r>
                        <a:rPr lang="en-US" sz="1400" b="0" i="0" u="none" strike="noStrike" dirty="0">
                          <a:solidFill>
                            <a:srgbClr val="000000"/>
                          </a:solidFill>
                          <a:effectLst/>
                          <a:latin typeface="Century Gothic" panose="020B0502020202020204" pitchFamily="34" charset="0"/>
                        </a:rPr>
                        <a:t>Renewal Date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extLst>
                  <a:ext uri="{0D108BD9-81ED-4DB2-BD59-A6C34878D82A}">
                    <a16:rowId xmlns:a16="http://schemas.microsoft.com/office/drawing/2014/main" val="1731565167"/>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242457930"/>
                  </a:ext>
                </a:extLst>
              </a:tr>
              <a:tr h="69725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88881656"/>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909257506"/>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87138493"/>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81310501"/>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04225341"/>
                  </a:ext>
                </a:extLst>
              </a:tr>
              <a:tr h="69725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2678786"/>
                  </a:ext>
                </a:extLst>
              </a:tr>
            </a:tbl>
          </a:graphicData>
        </a:graphic>
      </p:graphicFrame>
      <p:pic>
        <p:nvPicPr>
          <p:cNvPr id="6" name="Graphic 5" descr="Diploma with solid fill">
            <a:extLst>
              <a:ext uri="{FF2B5EF4-FFF2-40B4-BE49-F238E27FC236}">
                <a16:creationId xmlns:a16="http://schemas.microsoft.com/office/drawing/2014/main" id="{786A02E8-4C93-CE3C-6052-AF87939407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4212" y="-56990"/>
            <a:ext cx="914400" cy="914400"/>
          </a:xfrm>
          <a:prstGeom prst="rect">
            <a:avLst/>
          </a:prstGeom>
        </p:spPr>
      </p:pic>
    </p:spTree>
    <p:extLst>
      <p:ext uri="{BB962C8B-B14F-4D97-AF65-F5344CB8AC3E}">
        <p14:creationId xmlns:p14="http://schemas.microsoft.com/office/powerpoint/2010/main" val="27893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465F8-754C-0E9E-98CE-32B87E30188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0EF0C79-A738-840A-BBAA-CADEFB33A208}"/>
              </a:ext>
            </a:extLst>
          </p:cNvPr>
          <p:cNvSpPr/>
          <p:nvPr/>
        </p:nvSpPr>
        <p:spPr>
          <a:xfrm>
            <a:off x="0" y="0"/>
            <a:ext cx="12190166" cy="80042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BBA760-B66F-0D1B-7036-46E2F6101DEE}"/>
              </a:ext>
            </a:extLst>
          </p:cNvPr>
          <p:cNvSpPr txBox="1"/>
          <p:nvPr/>
        </p:nvSpPr>
        <p:spPr>
          <a:xfrm>
            <a:off x="202691" y="125912"/>
            <a:ext cx="9443015"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Compliance Incident and Risk Mitigation Training</a:t>
            </a:r>
          </a:p>
        </p:txBody>
      </p:sp>
      <p:graphicFrame>
        <p:nvGraphicFramePr>
          <p:cNvPr id="6" name="Table 5">
            <a:extLst>
              <a:ext uri="{FF2B5EF4-FFF2-40B4-BE49-F238E27FC236}">
                <a16:creationId xmlns:a16="http://schemas.microsoft.com/office/drawing/2014/main" id="{565E188F-3072-3269-5820-4F1C35353A21}"/>
              </a:ext>
            </a:extLst>
          </p:cNvPr>
          <p:cNvGraphicFramePr>
            <a:graphicFrameLocks noGrp="1"/>
          </p:cNvGraphicFramePr>
          <p:nvPr>
            <p:extLst>
              <p:ext uri="{D42A27DB-BD31-4B8C-83A1-F6EECF244321}">
                <p14:modId xmlns:p14="http://schemas.microsoft.com/office/powerpoint/2010/main" val="78771809"/>
              </p:ext>
            </p:extLst>
          </p:nvPr>
        </p:nvGraphicFramePr>
        <p:xfrm>
          <a:off x="283315" y="926332"/>
          <a:ext cx="11623535" cy="5646175"/>
        </p:xfrm>
        <a:graphic>
          <a:graphicData uri="http://schemas.openxmlformats.org/drawingml/2006/table">
            <a:tbl>
              <a:tblPr/>
              <a:tblGrid>
                <a:gridCol w="1937256">
                  <a:extLst>
                    <a:ext uri="{9D8B030D-6E8A-4147-A177-3AD203B41FA5}">
                      <a16:colId xmlns:a16="http://schemas.microsoft.com/office/drawing/2014/main" val="4050640050"/>
                    </a:ext>
                  </a:extLst>
                </a:gridCol>
                <a:gridCol w="3874511">
                  <a:extLst>
                    <a:ext uri="{9D8B030D-6E8A-4147-A177-3AD203B41FA5}">
                      <a16:colId xmlns:a16="http://schemas.microsoft.com/office/drawing/2014/main" val="569226104"/>
                    </a:ext>
                  </a:extLst>
                </a:gridCol>
                <a:gridCol w="1937256">
                  <a:extLst>
                    <a:ext uri="{9D8B030D-6E8A-4147-A177-3AD203B41FA5}">
                      <a16:colId xmlns:a16="http://schemas.microsoft.com/office/drawing/2014/main" val="1588095582"/>
                    </a:ext>
                  </a:extLst>
                </a:gridCol>
                <a:gridCol w="1937256">
                  <a:extLst>
                    <a:ext uri="{9D8B030D-6E8A-4147-A177-3AD203B41FA5}">
                      <a16:colId xmlns:a16="http://schemas.microsoft.com/office/drawing/2014/main" val="3698994459"/>
                    </a:ext>
                  </a:extLst>
                </a:gridCol>
                <a:gridCol w="1937256">
                  <a:extLst>
                    <a:ext uri="{9D8B030D-6E8A-4147-A177-3AD203B41FA5}">
                      <a16:colId xmlns:a16="http://schemas.microsoft.com/office/drawing/2014/main" val="1258433445"/>
                    </a:ext>
                  </a:extLst>
                </a:gridCol>
              </a:tblGrid>
              <a:tr h="914400">
                <a:tc>
                  <a:txBody>
                    <a:bodyPr/>
                    <a:lstStyle/>
                    <a:p>
                      <a:pPr algn="l" fontAlgn="ctr"/>
                      <a:r>
                        <a:rPr lang="en-US" sz="1400" b="0" i="0" u="none" strike="noStrike" dirty="0">
                          <a:solidFill>
                            <a:srgbClr val="000000"/>
                          </a:solidFill>
                          <a:effectLst/>
                          <a:latin typeface="Century Gothic" panose="020B0502020202020204" pitchFamily="34" charset="0"/>
                        </a:rPr>
                        <a:t>Compliance Area</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fontAlgn="ctr"/>
                      <a:r>
                        <a:rPr lang="en-US" sz="1400" b="0" i="0" u="none" strike="noStrike" dirty="0">
                          <a:solidFill>
                            <a:srgbClr val="000000"/>
                          </a:solidFill>
                          <a:effectLst/>
                          <a:latin typeface="Century Gothic" panose="020B0502020202020204" pitchFamily="34" charset="0"/>
                        </a:rPr>
                        <a:t>Risk / Violation Addressed</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fontAlgn="ctr"/>
                      <a:r>
                        <a:rPr lang="en-US" sz="1400" b="0" i="0" u="none" strike="noStrike" dirty="0">
                          <a:solidFill>
                            <a:srgbClr val="000000"/>
                          </a:solidFill>
                          <a:effectLst/>
                          <a:latin typeface="Century Gothic" panose="020B0502020202020204" pitchFamily="34" charset="0"/>
                        </a:rPr>
                        <a:t>Training Response</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fontAlgn="ctr"/>
                      <a:r>
                        <a:rPr lang="en-US" sz="1400" b="0" i="0" u="none" strike="noStrike" dirty="0">
                          <a:solidFill>
                            <a:srgbClr val="000000"/>
                          </a:solidFill>
                          <a:effectLst/>
                          <a:latin typeface="Century Gothic" panose="020B0502020202020204" pitchFamily="34" charset="0"/>
                        </a:rPr>
                        <a:t>Completion Date</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fontAlgn="ctr"/>
                      <a:r>
                        <a:rPr lang="en-US" sz="1400" b="0" i="0" u="none" strike="noStrike" dirty="0">
                          <a:solidFill>
                            <a:srgbClr val="000000"/>
                          </a:solidFill>
                          <a:effectLst/>
                          <a:latin typeface="Century Gothic" panose="020B0502020202020204" pitchFamily="34" charset="0"/>
                        </a:rPr>
                        <a:t>Follow-Up Needed?</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extLst>
                  <a:ext uri="{0D108BD9-81ED-4DB2-BD59-A6C34878D82A}">
                    <a16:rowId xmlns:a16="http://schemas.microsoft.com/office/drawing/2014/main" val="145740777"/>
                  </a:ext>
                </a:extLst>
              </a:tr>
              <a:tr h="946355">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Yes / No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173099792"/>
                  </a:ext>
                </a:extLst>
              </a:tr>
              <a:tr h="946355">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Yes / No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58249498"/>
                  </a:ext>
                </a:extLst>
              </a:tr>
              <a:tr h="946355">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Yes / No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408763507"/>
                  </a:ext>
                </a:extLst>
              </a:tr>
              <a:tr h="946355">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Yes / No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26318353"/>
                  </a:ext>
                </a:extLst>
              </a:tr>
              <a:tr h="946355">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Yes / No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099912053"/>
                  </a:ext>
                </a:extLst>
              </a:tr>
            </a:tbl>
          </a:graphicData>
        </a:graphic>
      </p:graphicFrame>
      <p:pic>
        <p:nvPicPr>
          <p:cNvPr id="8" name="Graphic 7" descr="Warning with solid fill">
            <a:extLst>
              <a:ext uri="{FF2B5EF4-FFF2-40B4-BE49-F238E27FC236}">
                <a16:creationId xmlns:a16="http://schemas.microsoft.com/office/drawing/2014/main" id="{87F26189-CDBE-6CEC-026A-FAAC6E44E6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92642" y="0"/>
            <a:ext cx="800420" cy="800420"/>
          </a:xfrm>
          <a:prstGeom prst="rect">
            <a:avLst/>
          </a:prstGeom>
        </p:spPr>
      </p:pic>
    </p:spTree>
    <p:extLst>
      <p:ext uri="{BB962C8B-B14F-4D97-AF65-F5344CB8AC3E}">
        <p14:creationId xmlns:p14="http://schemas.microsoft.com/office/powerpoint/2010/main" val="380301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A90A-D021-86F3-5C2A-B76B072B646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8387755-DE93-55DD-9977-5B4017B152A2}"/>
              </a:ext>
            </a:extLst>
          </p:cNvPr>
          <p:cNvSpPr/>
          <p:nvPr/>
        </p:nvSpPr>
        <p:spPr>
          <a:xfrm>
            <a:off x="0" y="0"/>
            <a:ext cx="12190166" cy="80042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2892DC0-617D-8224-97EC-91025387726F}"/>
              </a:ext>
            </a:extLst>
          </p:cNvPr>
          <p:cNvSpPr txBox="1"/>
          <p:nvPr/>
        </p:nvSpPr>
        <p:spPr>
          <a:xfrm>
            <a:off x="202691" y="125912"/>
            <a:ext cx="9443015"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Training Sessions Attended</a:t>
            </a:r>
          </a:p>
        </p:txBody>
      </p:sp>
      <p:graphicFrame>
        <p:nvGraphicFramePr>
          <p:cNvPr id="2" name="Table 1">
            <a:extLst>
              <a:ext uri="{FF2B5EF4-FFF2-40B4-BE49-F238E27FC236}">
                <a16:creationId xmlns:a16="http://schemas.microsoft.com/office/drawing/2014/main" id="{4D47156F-2594-D9FC-0655-4C3390F6B163}"/>
              </a:ext>
            </a:extLst>
          </p:cNvPr>
          <p:cNvGraphicFramePr>
            <a:graphicFrameLocks noGrp="1"/>
          </p:cNvGraphicFramePr>
          <p:nvPr>
            <p:extLst>
              <p:ext uri="{D42A27DB-BD31-4B8C-83A1-F6EECF244321}">
                <p14:modId xmlns:p14="http://schemas.microsoft.com/office/powerpoint/2010/main" val="1069904974"/>
              </p:ext>
            </p:extLst>
          </p:nvPr>
        </p:nvGraphicFramePr>
        <p:xfrm>
          <a:off x="361162" y="1117303"/>
          <a:ext cx="11590774" cy="5059092"/>
        </p:xfrm>
        <a:graphic>
          <a:graphicData uri="http://schemas.openxmlformats.org/drawingml/2006/table">
            <a:tbl>
              <a:tblPr/>
              <a:tblGrid>
                <a:gridCol w="2318155">
                  <a:extLst>
                    <a:ext uri="{9D8B030D-6E8A-4147-A177-3AD203B41FA5}">
                      <a16:colId xmlns:a16="http://schemas.microsoft.com/office/drawing/2014/main" val="1735915125"/>
                    </a:ext>
                  </a:extLst>
                </a:gridCol>
                <a:gridCol w="2318155">
                  <a:extLst>
                    <a:ext uri="{9D8B030D-6E8A-4147-A177-3AD203B41FA5}">
                      <a16:colId xmlns:a16="http://schemas.microsoft.com/office/drawing/2014/main" val="3590700738"/>
                    </a:ext>
                  </a:extLst>
                </a:gridCol>
                <a:gridCol w="2318155">
                  <a:extLst>
                    <a:ext uri="{9D8B030D-6E8A-4147-A177-3AD203B41FA5}">
                      <a16:colId xmlns:a16="http://schemas.microsoft.com/office/drawing/2014/main" val="1146561914"/>
                    </a:ext>
                  </a:extLst>
                </a:gridCol>
                <a:gridCol w="4636309">
                  <a:extLst>
                    <a:ext uri="{9D8B030D-6E8A-4147-A177-3AD203B41FA5}">
                      <a16:colId xmlns:a16="http://schemas.microsoft.com/office/drawing/2014/main" val="871715396"/>
                    </a:ext>
                  </a:extLst>
                </a:gridCol>
              </a:tblGrid>
              <a:tr h="914400">
                <a:tc>
                  <a:txBody>
                    <a:bodyPr/>
                    <a:lstStyle/>
                    <a:p>
                      <a:pPr algn="l" fontAlgn="ctr"/>
                      <a:r>
                        <a:rPr lang="en-US" sz="1400" b="0" i="0" u="none" strike="noStrike" dirty="0">
                          <a:solidFill>
                            <a:srgbClr val="000000"/>
                          </a:solidFill>
                          <a:effectLst/>
                          <a:latin typeface="Century Gothic" panose="020B0502020202020204" pitchFamily="34" charset="0"/>
                        </a:rPr>
                        <a:t>Training Title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fontAlgn="ctr"/>
                      <a:r>
                        <a:rPr lang="en-US" sz="1400" b="0" i="0" u="none" strike="noStrike" dirty="0">
                          <a:solidFill>
                            <a:srgbClr val="000000"/>
                          </a:solidFill>
                          <a:effectLst/>
                          <a:latin typeface="Century Gothic" panose="020B0502020202020204" pitchFamily="34" charset="0"/>
                        </a:rPr>
                        <a:t>Date(s) Attended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fontAlgn="ctr"/>
                      <a:r>
                        <a:rPr lang="en-US" sz="1400" b="0" i="0" u="none" strike="noStrike" dirty="0">
                          <a:solidFill>
                            <a:srgbClr val="000000"/>
                          </a:solidFill>
                          <a:effectLst/>
                          <a:latin typeface="Century Gothic" panose="020B0502020202020204" pitchFamily="34" charset="0"/>
                        </a:rPr>
                        <a:t>Number of Hours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fontAlgn="ctr"/>
                      <a:r>
                        <a:rPr lang="en-US" sz="1400" b="0" i="0" u="none" strike="noStrike" dirty="0">
                          <a:solidFill>
                            <a:srgbClr val="000000"/>
                          </a:solidFill>
                          <a:effectLst/>
                          <a:latin typeface="Century Gothic" panose="020B0502020202020204" pitchFamily="34" charset="0"/>
                        </a:rPr>
                        <a:t>Trainer / Speaker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extLst>
                  <a:ext uri="{0D108BD9-81ED-4DB2-BD59-A6C34878D82A}">
                    <a16:rowId xmlns:a16="http://schemas.microsoft.com/office/drawing/2014/main" val="3777159498"/>
                  </a:ext>
                </a:extLst>
              </a:tr>
              <a:tr h="1381564">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89886220"/>
                  </a:ext>
                </a:extLst>
              </a:tr>
              <a:tr h="138156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90996619"/>
                  </a:ext>
                </a:extLst>
              </a:tr>
              <a:tr h="1381564">
                <a:tc>
                  <a:txBody>
                    <a:bodyPr/>
                    <a:lstStyle/>
                    <a:p>
                      <a:pPr algn="l" fontAlgn="ctr"/>
                      <a:r>
                        <a:rPr lang="en-US" sz="12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212420934"/>
                  </a:ext>
                </a:extLst>
              </a:tr>
            </a:tbl>
          </a:graphicData>
        </a:graphic>
      </p:graphicFrame>
      <p:pic>
        <p:nvPicPr>
          <p:cNvPr id="5" name="Graphic 4" descr="Classroom with solid fill">
            <a:extLst>
              <a:ext uri="{FF2B5EF4-FFF2-40B4-BE49-F238E27FC236}">
                <a16:creationId xmlns:a16="http://schemas.microsoft.com/office/drawing/2014/main" id="{FCCE73AE-C643-B1A2-EE4C-4FA76CD8AE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89746" y="0"/>
            <a:ext cx="800420" cy="800420"/>
          </a:xfrm>
          <a:prstGeom prst="rect">
            <a:avLst/>
          </a:prstGeom>
        </p:spPr>
      </p:pic>
    </p:spTree>
    <p:extLst>
      <p:ext uri="{BB962C8B-B14F-4D97-AF65-F5344CB8AC3E}">
        <p14:creationId xmlns:p14="http://schemas.microsoft.com/office/powerpoint/2010/main" val="224687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5944B-8C18-EA83-4C5C-347A894DB69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2079EC9-4978-95C3-E12B-EFC113C3C9C0}"/>
              </a:ext>
            </a:extLst>
          </p:cNvPr>
          <p:cNvSpPr/>
          <p:nvPr/>
        </p:nvSpPr>
        <p:spPr>
          <a:xfrm>
            <a:off x="0" y="0"/>
            <a:ext cx="12190166" cy="80042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DE52FC4C-B6D9-A674-3C2E-7C8D515F36D7}"/>
              </a:ext>
            </a:extLst>
          </p:cNvPr>
          <p:cNvSpPr txBox="1"/>
          <p:nvPr/>
        </p:nvSpPr>
        <p:spPr>
          <a:xfrm>
            <a:off x="202691" y="125912"/>
            <a:ext cx="9443015"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Review and Continuous Improvement Plan</a:t>
            </a:r>
          </a:p>
        </p:txBody>
      </p:sp>
      <p:graphicFrame>
        <p:nvGraphicFramePr>
          <p:cNvPr id="4" name="Table 3">
            <a:extLst>
              <a:ext uri="{FF2B5EF4-FFF2-40B4-BE49-F238E27FC236}">
                <a16:creationId xmlns:a16="http://schemas.microsoft.com/office/drawing/2014/main" id="{B55E9F2C-1AC8-86D7-2538-7987B8EC8BD2}"/>
              </a:ext>
            </a:extLst>
          </p:cNvPr>
          <p:cNvGraphicFramePr>
            <a:graphicFrameLocks noGrp="1"/>
          </p:cNvGraphicFramePr>
          <p:nvPr>
            <p:extLst>
              <p:ext uri="{D42A27DB-BD31-4B8C-83A1-F6EECF244321}">
                <p14:modId xmlns:p14="http://schemas.microsoft.com/office/powerpoint/2010/main" val="3414117511"/>
              </p:ext>
            </p:extLst>
          </p:nvPr>
        </p:nvGraphicFramePr>
        <p:xfrm>
          <a:off x="360770" y="1057198"/>
          <a:ext cx="11574983" cy="5361475"/>
        </p:xfrm>
        <a:graphic>
          <a:graphicData uri="http://schemas.openxmlformats.org/drawingml/2006/table">
            <a:tbl>
              <a:tblPr/>
              <a:tblGrid>
                <a:gridCol w="1929164">
                  <a:extLst>
                    <a:ext uri="{9D8B030D-6E8A-4147-A177-3AD203B41FA5}">
                      <a16:colId xmlns:a16="http://schemas.microsoft.com/office/drawing/2014/main" val="3817036129"/>
                    </a:ext>
                  </a:extLst>
                </a:gridCol>
                <a:gridCol w="5787491">
                  <a:extLst>
                    <a:ext uri="{9D8B030D-6E8A-4147-A177-3AD203B41FA5}">
                      <a16:colId xmlns:a16="http://schemas.microsoft.com/office/drawing/2014/main" val="3619710652"/>
                    </a:ext>
                  </a:extLst>
                </a:gridCol>
                <a:gridCol w="1929164">
                  <a:extLst>
                    <a:ext uri="{9D8B030D-6E8A-4147-A177-3AD203B41FA5}">
                      <a16:colId xmlns:a16="http://schemas.microsoft.com/office/drawing/2014/main" val="1416581537"/>
                    </a:ext>
                  </a:extLst>
                </a:gridCol>
                <a:gridCol w="1929164">
                  <a:extLst>
                    <a:ext uri="{9D8B030D-6E8A-4147-A177-3AD203B41FA5}">
                      <a16:colId xmlns:a16="http://schemas.microsoft.com/office/drawing/2014/main" val="3802063510"/>
                    </a:ext>
                  </a:extLst>
                </a:gridCol>
              </a:tblGrid>
              <a:tr h="914400">
                <a:tc>
                  <a:txBody>
                    <a:bodyPr/>
                    <a:lstStyle/>
                    <a:p>
                      <a:pPr algn="ctr" fontAlgn="ctr"/>
                      <a:r>
                        <a:rPr lang="en-US" sz="1400" b="0" i="0" u="none" strike="noStrike" dirty="0">
                          <a:solidFill>
                            <a:srgbClr val="000000"/>
                          </a:solidFill>
                          <a:effectLst/>
                          <a:latin typeface="Century Gothic" panose="020B0502020202020204" pitchFamily="34" charset="0"/>
                        </a:rPr>
                        <a:t>Evaluation Date</a:t>
                      </a:r>
                    </a:p>
                  </a:txBody>
                  <a:tcPr marL="8164" marR="8164" marT="8164"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l" fontAlgn="ctr"/>
                      <a:r>
                        <a:rPr lang="en-US" sz="1400" b="0" i="0" u="none" strike="noStrike" dirty="0">
                          <a:solidFill>
                            <a:srgbClr val="000000"/>
                          </a:solidFill>
                          <a:effectLst/>
                          <a:latin typeface="Century Gothic" panose="020B0502020202020204" pitchFamily="34" charset="0"/>
                        </a:rPr>
                        <a:t>Key Findings</a:t>
                      </a:r>
                    </a:p>
                  </a:txBody>
                  <a:tcPr marL="73479" marR="8164" marT="8164"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fontAlgn="ctr"/>
                      <a:r>
                        <a:rPr lang="en-US" sz="1400" b="0" i="0" u="none" strike="noStrike" dirty="0">
                          <a:solidFill>
                            <a:srgbClr val="000000"/>
                          </a:solidFill>
                          <a:effectLst/>
                          <a:latin typeface="Century Gothic" panose="020B0502020202020204" pitchFamily="34" charset="0"/>
                        </a:rPr>
                        <a:t>Training/Adjustments Needed?</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tc>
                  <a:txBody>
                    <a:bodyPr/>
                    <a:lstStyle/>
                    <a:p>
                      <a:pPr algn="ctr" fontAlgn="ctr"/>
                      <a:r>
                        <a:rPr lang="en-US" sz="1400" b="0" i="0" u="none" strike="noStrike" dirty="0">
                          <a:solidFill>
                            <a:srgbClr val="000000"/>
                          </a:solidFill>
                          <a:effectLst/>
                          <a:latin typeface="Century Gothic" panose="020B0502020202020204" pitchFamily="34" charset="0"/>
                        </a:rPr>
                        <a:t>Next Review Date</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BA9C"/>
                    </a:solidFill>
                  </a:tcPr>
                </a:tc>
                <a:extLst>
                  <a:ext uri="{0D108BD9-81ED-4DB2-BD59-A6C34878D82A}">
                    <a16:rowId xmlns:a16="http://schemas.microsoft.com/office/drawing/2014/main" val="384209351"/>
                  </a:ext>
                </a:extLst>
              </a:tr>
              <a:tr h="889415">
                <a:tc>
                  <a:txBody>
                    <a:bodyPr/>
                    <a:lstStyle/>
                    <a:p>
                      <a:pPr algn="ctr" fontAlgn="ctr"/>
                      <a:r>
                        <a:rPr lang="en-US" sz="1200" b="0" i="0" u="none" strike="noStrike" dirty="0">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Yes / No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475335551"/>
                  </a:ext>
                </a:extLst>
              </a:tr>
              <a:tr h="889415">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Yes / No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35193958"/>
                  </a:ext>
                </a:extLst>
              </a:tr>
              <a:tr h="889415">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Yes / No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01488215"/>
                  </a:ext>
                </a:extLst>
              </a:tr>
              <a:tr h="889415">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Yes / No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57990825"/>
                  </a:ext>
                </a:extLst>
              </a:tr>
              <a:tr h="889415">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73479"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Yes / No</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MM/DD/YY</a:t>
                      </a:r>
                    </a:p>
                  </a:txBody>
                  <a:tcPr marL="8164" marR="8164" marT="816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53741400"/>
                  </a:ext>
                </a:extLst>
              </a:tr>
            </a:tbl>
          </a:graphicData>
        </a:graphic>
      </p:graphicFrame>
      <p:pic>
        <p:nvPicPr>
          <p:cNvPr id="6" name="Graphic 5" descr="Continuous Improvement with solid fill">
            <a:extLst>
              <a:ext uri="{FF2B5EF4-FFF2-40B4-BE49-F238E27FC236}">
                <a16:creationId xmlns:a16="http://schemas.microsoft.com/office/drawing/2014/main" id="{0BB09147-1B41-D804-8591-FDDFA14CF7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57568" y="-10115"/>
            <a:ext cx="914400" cy="914400"/>
          </a:xfrm>
          <a:prstGeom prst="rect">
            <a:avLst/>
          </a:prstGeom>
        </p:spPr>
      </p:pic>
    </p:spTree>
    <p:extLst>
      <p:ext uri="{BB962C8B-B14F-4D97-AF65-F5344CB8AC3E}">
        <p14:creationId xmlns:p14="http://schemas.microsoft.com/office/powerpoint/2010/main" val="388228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240</TotalTime>
  <Words>518</Words>
  <Application>Microsoft Macintosh PowerPoint</Application>
  <PresentationFormat>Widescreen</PresentationFormat>
  <Paragraphs>181</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19</cp:revision>
  <dcterms:created xsi:type="dcterms:W3CDTF">2024-07-31T18:43:37Z</dcterms:created>
  <dcterms:modified xsi:type="dcterms:W3CDTF">2025-03-29T22:56:16Z</dcterms:modified>
</cp:coreProperties>
</file>