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53" r:id="rId2"/>
    <p:sldId id="356"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6A0"/>
    <a:srgbClr val="7841A0"/>
    <a:srgbClr val="A02961"/>
    <a:srgbClr val="4FD7E1"/>
    <a:srgbClr val="54DEE9"/>
    <a:srgbClr val="979797"/>
    <a:srgbClr val="828282"/>
    <a:srgbClr val="B5E41B"/>
    <a:srgbClr val="FF5D00"/>
    <a:srgbClr val="00B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3AADFB-BDD8-4D9F-85AC-1D8A57F21E37}" v="4" dt="2025-02-15T17:07:39.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autoAdjust="0"/>
    <p:restoredTop sz="96058"/>
  </p:normalViewPr>
  <p:slideViewPr>
    <p:cSldViewPr snapToGrid="0" snapToObjects="1">
      <p:cViewPr varScale="1">
        <p:scale>
          <a:sx n="50" d="100"/>
          <a:sy n="50" d="100"/>
        </p:scale>
        <p:origin x="1620" y="54"/>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3D3AADFB-BDD8-4D9F-85AC-1D8A57F21E37}"/>
    <pc:docChg chg="undo custSel addSld delSld modSld">
      <pc:chgData name="Bess Dunlevy" userId="dd4b9a8537dbe9d0" providerId="LiveId" clId="{3D3AADFB-BDD8-4D9F-85AC-1D8A57F21E37}" dt="2025-02-15T17:08:00.442" v="173" actId="20577"/>
      <pc:docMkLst>
        <pc:docMk/>
      </pc:docMkLst>
      <pc:sldChg chg="delSp modSp mod">
        <pc:chgData name="Bess Dunlevy" userId="dd4b9a8537dbe9d0" providerId="LiveId" clId="{3D3AADFB-BDD8-4D9F-85AC-1D8A57F21E37}" dt="2025-02-15T17:08:00.442" v="173" actId="20577"/>
        <pc:sldMkLst>
          <pc:docMk/>
          <pc:sldMk cId="3379737764" sldId="353"/>
        </pc:sldMkLst>
        <pc:spChg chg="mod">
          <ac:chgData name="Bess Dunlevy" userId="dd4b9a8537dbe9d0" providerId="LiveId" clId="{3D3AADFB-BDD8-4D9F-85AC-1D8A57F21E37}" dt="2025-02-15T17:08:00.442" v="173" actId="20577"/>
          <ac:spMkLst>
            <pc:docMk/>
            <pc:sldMk cId="3379737764" sldId="353"/>
            <ac:spMk id="3" creationId="{9C140EC3-2CAB-26DB-A8E4-F41B132E3CCE}"/>
          </ac:spMkLst>
        </pc:spChg>
        <pc:spChg chg="mod">
          <ac:chgData name="Bess Dunlevy" userId="dd4b9a8537dbe9d0" providerId="LiveId" clId="{3D3AADFB-BDD8-4D9F-85AC-1D8A57F21E37}" dt="2025-02-15T16:35:35.178" v="77" actId="255"/>
          <ac:spMkLst>
            <pc:docMk/>
            <pc:sldMk cId="3379737764" sldId="353"/>
            <ac:spMk id="4" creationId="{3893F1B0-D8E0-1318-EACD-C96140D00B6F}"/>
          </ac:spMkLst>
        </pc:spChg>
        <pc:graphicFrameChg chg="del">
          <ac:chgData name="Bess Dunlevy" userId="dd4b9a8537dbe9d0" providerId="LiveId" clId="{3D3AADFB-BDD8-4D9F-85AC-1D8A57F21E37}" dt="2025-02-15T16:36:40.565" v="129" actId="478"/>
          <ac:graphicFrameMkLst>
            <pc:docMk/>
            <pc:sldMk cId="3379737764" sldId="353"/>
            <ac:graphicFrameMk id="11" creationId="{86B1BD62-349A-ECDA-AE87-B6A3594CC0B2}"/>
          </ac:graphicFrameMkLst>
        </pc:graphicFrameChg>
        <pc:picChg chg="mod">
          <ac:chgData name="Bess Dunlevy" userId="dd4b9a8537dbe9d0" providerId="LiveId" clId="{3D3AADFB-BDD8-4D9F-85AC-1D8A57F21E37}" dt="2025-02-15T17:07:39.061" v="162" actId="14826"/>
          <ac:picMkLst>
            <pc:docMk/>
            <pc:sldMk cId="3379737764" sldId="353"/>
            <ac:picMk id="35" creationId="{EF7B476D-3D46-502E-CA24-0D24973D14D7}"/>
          </ac:picMkLst>
        </pc:picChg>
      </pc:sldChg>
      <pc:sldChg chg="del">
        <pc:chgData name="Bess Dunlevy" userId="dd4b9a8537dbe9d0" providerId="LiveId" clId="{3D3AADFB-BDD8-4D9F-85AC-1D8A57F21E37}" dt="2025-02-15T17:06:39.551" v="157" actId="47"/>
        <pc:sldMkLst>
          <pc:docMk/>
          <pc:sldMk cId="452115291" sldId="355"/>
        </pc:sldMkLst>
      </pc:sldChg>
      <pc:sldChg chg="addSp delSp modSp new mod">
        <pc:chgData name="Bess Dunlevy" userId="dd4b9a8537dbe9d0" providerId="LiveId" clId="{3D3AADFB-BDD8-4D9F-85AC-1D8A57F21E37}" dt="2025-02-15T17:07:32.561" v="161" actId="478"/>
        <pc:sldMkLst>
          <pc:docMk/>
          <pc:sldMk cId="4234921730" sldId="356"/>
        </pc:sldMkLst>
        <pc:spChg chg="add del mod">
          <ac:chgData name="Bess Dunlevy" userId="dd4b9a8537dbe9d0" providerId="LiveId" clId="{3D3AADFB-BDD8-4D9F-85AC-1D8A57F21E37}" dt="2025-02-15T17:07:32.561" v="161" actId="478"/>
          <ac:spMkLst>
            <pc:docMk/>
            <pc:sldMk cId="4234921730" sldId="356"/>
            <ac:spMk id="2" creationId="{8839A5CC-B84D-D17D-8E32-E41F20DD0630}"/>
          </ac:spMkLst>
        </pc:spChg>
        <pc:graphicFrameChg chg="add mod modGraphic">
          <ac:chgData name="Bess Dunlevy" userId="dd4b9a8537dbe9d0" providerId="LiveId" clId="{3D3AADFB-BDD8-4D9F-85AC-1D8A57F21E37}" dt="2025-02-15T17:07:31.890" v="160" actId="1076"/>
          <ac:graphicFrameMkLst>
            <pc:docMk/>
            <pc:sldMk cId="4234921730" sldId="356"/>
            <ac:graphicFrameMk id="5" creationId="{AE3DF116-1949-3605-EE52-6F68EACE0048}"/>
          </ac:graphicFrameMkLst>
        </pc:graphicFrameChg>
        <pc:picChg chg="add mod">
          <ac:chgData name="Bess Dunlevy" userId="dd4b9a8537dbe9d0" providerId="LiveId" clId="{3D3AADFB-BDD8-4D9F-85AC-1D8A57F21E37}" dt="2025-02-15T17:05:51.241" v="146" actId="1076"/>
          <ac:picMkLst>
            <pc:docMk/>
            <pc:sldMk cId="4234921730" sldId="356"/>
            <ac:picMk id="4" creationId="{725E461C-3327-7650-D487-BA0FAF56B7B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2/17/2025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a:t>
            </a:fld>
            <a:endParaRPr lang="en-US" dirty="0"/>
          </a:p>
        </p:txBody>
      </p:sp>
    </p:spTree>
    <p:extLst>
      <p:ext uri="{BB962C8B-B14F-4D97-AF65-F5344CB8AC3E}">
        <p14:creationId xmlns:p14="http://schemas.microsoft.com/office/powerpoint/2010/main" val="329885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2/17/2025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smartsheet.com/try-it?trp=12328&amp;utm_source=template-powerpoint&amp;utm_medium=content&amp;utm_campaign=Construction+Project+Portfolio+Management+Dashboard+Presentation-powerpoint-12328&amp;lpa=Construction+Project+Portfolio+Management+Dashboard+Presentation+powerpoint+12328"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luestone slates">
            <a:extLst>
              <a:ext uri="{FF2B5EF4-FFF2-40B4-BE49-F238E27FC236}">
                <a16:creationId xmlns:a16="http://schemas.microsoft.com/office/drawing/2014/main" id="{3C31BC83-D64C-4D7D-ECA0-8CC4F453C661}"/>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0"/>
            <a:ext cx="12192000" cy="6858000"/>
          </a:xfrm>
          <a:prstGeom prst="rect">
            <a:avLst/>
          </a:prstGeom>
        </p:spPr>
      </p:pic>
      <p:pic>
        <p:nvPicPr>
          <p:cNvPr id="33" name="Picture 32">
            <a:hlinkClick r:id="rId5"/>
            <a:extLst>
              <a:ext uri="{FF2B5EF4-FFF2-40B4-BE49-F238E27FC236}">
                <a16:creationId xmlns:a16="http://schemas.microsoft.com/office/drawing/2014/main" id="{4A18805D-093D-9D7D-D8FB-8A0263548A91}"/>
              </a:ext>
            </a:extLst>
          </p:cNvPr>
          <p:cNvPicPr>
            <a:picLocks noChangeAspect="1"/>
          </p:cNvPicPr>
          <p:nvPr/>
        </p:nvPicPr>
        <p:blipFill>
          <a:blip r:embed="rId6"/>
          <a:srcRect/>
          <a:stretch/>
        </p:blipFill>
        <p:spPr>
          <a:xfrm>
            <a:off x="7701280" y="272203"/>
            <a:ext cx="4241073" cy="843528"/>
          </a:xfrm>
          <a:prstGeom prst="rect">
            <a:avLst/>
          </a:prstGeom>
        </p:spPr>
      </p:pic>
      <p:pic>
        <p:nvPicPr>
          <p:cNvPr id="35" name="Picture 34">
            <a:extLst>
              <a:ext uri="{FF2B5EF4-FFF2-40B4-BE49-F238E27FC236}">
                <a16:creationId xmlns:a16="http://schemas.microsoft.com/office/drawing/2014/main" id="{EF7B476D-3D46-502E-CA24-0D24973D14D7}"/>
              </a:ext>
            </a:extLst>
          </p:cNvPr>
          <p:cNvPicPr>
            <a:picLocks noChangeAspect="1"/>
          </p:cNvPicPr>
          <p:nvPr/>
        </p:nvPicPr>
        <p:blipFill>
          <a:blip r:embed="rId7"/>
          <a:srcRect l="581" r="581"/>
          <a:stretch/>
        </p:blipFill>
        <p:spPr>
          <a:xfrm>
            <a:off x="6817285" y="2371463"/>
            <a:ext cx="5125067" cy="2886115"/>
          </a:xfrm>
          <a:prstGeom prst="rect">
            <a:avLst/>
          </a:prstGeom>
          <a:effectLst>
            <a:outerShdw blurRad="172468" dist="45096" dir="2700000" sx="101000" sy="101000" algn="tl" rotWithShape="0">
              <a:prstClr val="black">
                <a:alpha val="40000"/>
              </a:prstClr>
            </a:outerShdw>
          </a:effectLst>
        </p:spPr>
      </p:pic>
      <p:sp>
        <p:nvSpPr>
          <p:cNvPr id="4" name="TextBox 3">
            <a:extLst>
              <a:ext uri="{FF2B5EF4-FFF2-40B4-BE49-F238E27FC236}">
                <a16:creationId xmlns:a16="http://schemas.microsoft.com/office/drawing/2014/main" id="{3893F1B0-D8E0-1318-EACD-C96140D00B6F}"/>
              </a:ext>
            </a:extLst>
          </p:cNvPr>
          <p:cNvSpPr txBox="1"/>
          <p:nvPr/>
        </p:nvSpPr>
        <p:spPr>
          <a:xfrm>
            <a:off x="249647" y="311649"/>
            <a:ext cx="6567638" cy="769441"/>
          </a:xfrm>
          <a:prstGeom prst="rect">
            <a:avLst/>
          </a:prstGeom>
          <a:noFill/>
          <a:effectLst/>
        </p:spPr>
        <p:txBody>
          <a:bodyPr wrap="square" rtlCol="0">
            <a:spAutoFit/>
          </a:bodyPr>
          <a:lstStyle/>
          <a:p>
            <a:r>
              <a:rPr lang="en-US" sz="2200" b="1" dirty="0">
                <a:solidFill>
                  <a:schemeClr val="tx1">
                    <a:lumMod val="65000"/>
                    <a:lumOff val="35000"/>
                  </a:schemeClr>
                </a:solidFill>
                <a:latin typeface="Century Gothic" panose="020B0502020202020204" pitchFamily="34" charset="0"/>
              </a:rPr>
              <a:t>Construction Project Portfolio Management Dashboard Presentation Template</a:t>
            </a:r>
          </a:p>
        </p:txBody>
      </p:sp>
      <p:sp>
        <p:nvSpPr>
          <p:cNvPr id="3" name="TextBox 2">
            <a:extLst>
              <a:ext uri="{FF2B5EF4-FFF2-40B4-BE49-F238E27FC236}">
                <a16:creationId xmlns:a16="http://schemas.microsoft.com/office/drawing/2014/main" id="{9C140EC3-2CAB-26DB-A8E4-F41B132E3CCE}"/>
              </a:ext>
            </a:extLst>
          </p:cNvPr>
          <p:cNvSpPr txBox="1"/>
          <p:nvPr/>
        </p:nvSpPr>
        <p:spPr>
          <a:xfrm>
            <a:off x="339633" y="2371463"/>
            <a:ext cx="6145982" cy="3265446"/>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Use the Construction Project Portfolio Management Dashboard Template in Excel to enter data that will populate the charts and graphs for your dashboard.  Place screenshots of each element on the following slides to build out your Construction Project Portfolio Management Dashboard Presentation. </a:t>
            </a:r>
          </a:p>
        </p:txBody>
      </p:sp>
    </p:spTree>
    <p:extLst>
      <p:ext uri="{BB962C8B-B14F-4D97-AF65-F5344CB8AC3E}">
        <p14:creationId xmlns:p14="http://schemas.microsoft.com/office/powerpoint/2010/main" val="3379737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39A5CC-B84D-D17D-8E32-E41F20DD0630}"/>
              </a:ext>
            </a:extLst>
          </p:cNvPr>
          <p:cNvSpPr txBox="1"/>
          <p:nvPr/>
        </p:nvSpPr>
        <p:spPr>
          <a:xfrm>
            <a:off x="264160" y="303310"/>
            <a:ext cx="2570480" cy="938911"/>
          </a:xfrm>
          <a:prstGeom prst="rect">
            <a:avLst/>
          </a:prstGeom>
          <a:noFill/>
        </p:spPr>
        <p:txBody>
          <a:bodyPr wrap="square" rtlCol="0">
            <a:spAutoFit/>
          </a:bodyPr>
          <a:lstStyle/>
          <a:p>
            <a:pPr>
              <a:lnSpc>
                <a:spcPct val="150000"/>
              </a:lnSpc>
            </a:pPr>
            <a:r>
              <a:rPr lang="en-US" sz="4200" dirty="0">
                <a:latin typeface="Century Gothic" panose="020B0502020202020204" pitchFamily="34" charset="0"/>
              </a:rPr>
              <a:t>EXAMPLE</a:t>
            </a:r>
          </a:p>
        </p:txBody>
      </p:sp>
      <p:pic>
        <p:nvPicPr>
          <p:cNvPr id="4" name="Picture 3" descr="A graph of progress and project progress&#10;&#10;AI-generated content may be incorrect.">
            <a:extLst>
              <a:ext uri="{FF2B5EF4-FFF2-40B4-BE49-F238E27FC236}">
                <a16:creationId xmlns:a16="http://schemas.microsoft.com/office/drawing/2014/main" id="{725E461C-3327-7650-D487-BA0FAF56B7B9}"/>
              </a:ext>
            </a:extLst>
          </p:cNvPr>
          <p:cNvPicPr>
            <a:picLocks noChangeAspect="1"/>
          </p:cNvPicPr>
          <p:nvPr/>
        </p:nvPicPr>
        <p:blipFill>
          <a:blip r:embed="rId2"/>
          <a:stretch>
            <a:fillRect/>
          </a:stretch>
        </p:blipFill>
        <p:spPr>
          <a:xfrm>
            <a:off x="0" y="1892197"/>
            <a:ext cx="12192000" cy="4965803"/>
          </a:xfrm>
          <a:prstGeom prst="rect">
            <a:avLst/>
          </a:prstGeom>
        </p:spPr>
      </p:pic>
      <p:graphicFrame>
        <p:nvGraphicFramePr>
          <p:cNvPr id="5" name="Table 4">
            <a:extLst>
              <a:ext uri="{FF2B5EF4-FFF2-40B4-BE49-F238E27FC236}">
                <a16:creationId xmlns:a16="http://schemas.microsoft.com/office/drawing/2014/main" id="{AE3DF116-1949-3605-EE52-6F68EACE0048}"/>
              </a:ext>
            </a:extLst>
          </p:cNvPr>
          <p:cNvGraphicFramePr>
            <a:graphicFrameLocks noGrp="1"/>
          </p:cNvGraphicFramePr>
          <p:nvPr>
            <p:extLst>
              <p:ext uri="{D42A27DB-BD31-4B8C-83A1-F6EECF244321}">
                <p14:modId xmlns:p14="http://schemas.microsoft.com/office/powerpoint/2010/main" val="3508942325"/>
              </p:ext>
            </p:extLst>
          </p:nvPr>
        </p:nvGraphicFramePr>
        <p:xfrm>
          <a:off x="3322319" y="94696"/>
          <a:ext cx="8768082" cy="1601586"/>
        </p:xfrm>
        <a:graphic>
          <a:graphicData uri="http://schemas.openxmlformats.org/drawingml/2006/table">
            <a:tbl>
              <a:tblPr/>
              <a:tblGrid>
                <a:gridCol w="552005">
                  <a:extLst>
                    <a:ext uri="{9D8B030D-6E8A-4147-A177-3AD203B41FA5}">
                      <a16:colId xmlns:a16="http://schemas.microsoft.com/office/drawing/2014/main" val="4212697544"/>
                    </a:ext>
                  </a:extLst>
                </a:gridCol>
                <a:gridCol w="552005">
                  <a:extLst>
                    <a:ext uri="{9D8B030D-6E8A-4147-A177-3AD203B41FA5}">
                      <a16:colId xmlns:a16="http://schemas.microsoft.com/office/drawing/2014/main" val="563381579"/>
                    </a:ext>
                  </a:extLst>
                </a:gridCol>
                <a:gridCol w="608006">
                  <a:extLst>
                    <a:ext uri="{9D8B030D-6E8A-4147-A177-3AD203B41FA5}">
                      <a16:colId xmlns:a16="http://schemas.microsoft.com/office/drawing/2014/main" val="4090238241"/>
                    </a:ext>
                  </a:extLst>
                </a:gridCol>
                <a:gridCol w="1448014">
                  <a:extLst>
                    <a:ext uri="{9D8B030D-6E8A-4147-A177-3AD203B41FA5}">
                      <a16:colId xmlns:a16="http://schemas.microsoft.com/office/drawing/2014/main" val="518568107"/>
                    </a:ext>
                  </a:extLst>
                </a:gridCol>
                <a:gridCol w="664006">
                  <a:extLst>
                    <a:ext uri="{9D8B030D-6E8A-4147-A177-3AD203B41FA5}">
                      <a16:colId xmlns:a16="http://schemas.microsoft.com/office/drawing/2014/main" val="1743413177"/>
                    </a:ext>
                  </a:extLst>
                </a:gridCol>
                <a:gridCol w="1728016">
                  <a:extLst>
                    <a:ext uri="{9D8B030D-6E8A-4147-A177-3AD203B41FA5}">
                      <a16:colId xmlns:a16="http://schemas.microsoft.com/office/drawing/2014/main" val="3776579361"/>
                    </a:ext>
                  </a:extLst>
                </a:gridCol>
                <a:gridCol w="1056009">
                  <a:extLst>
                    <a:ext uri="{9D8B030D-6E8A-4147-A177-3AD203B41FA5}">
                      <a16:colId xmlns:a16="http://schemas.microsoft.com/office/drawing/2014/main" val="810416913"/>
                    </a:ext>
                  </a:extLst>
                </a:gridCol>
                <a:gridCol w="720007">
                  <a:extLst>
                    <a:ext uri="{9D8B030D-6E8A-4147-A177-3AD203B41FA5}">
                      <a16:colId xmlns:a16="http://schemas.microsoft.com/office/drawing/2014/main" val="501091215"/>
                    </a:ext>
                  </a:extLst>
                </a:gridCol>
                <a:gridCol w="720007">
                  <a:extLst>
                    <a:ext uri="{9D8B030D-6E8A-4147-A177-3AD203B41FA5}">
                      <a16:colId xmlns:a16="http://schemas.microsoft.com/office/drawing/2014/main" val="1289523771"/>
                    </a:ext>
                  </a:extLst>
                </a:gridCol>
                <a:gridCol w="720007">
                  <a:extLst>
                    <a:ext uri="{9D8B030D-6E8A-4147-A177-3AD203B41FA5}">
                      <a16:colId xmlns:a16="http://schemas.microsoft.com/office/drawing/2014/main" val="3447500677"/>
                    </a:ext>
                  </a:extLst>
                </a:gridCol>
              </a:tblGrid>
              <a:tr h="267618">
                <a:tc gridSpan="5">
                  <a:txBody>
                    <a:bodyPr/>
                    <a:lstStyle/>
                    <a:p>
                      <a:pPr algn="ctr" fontAlgn="ctr"/>
                      <a:r>
                        <a:rPr lang="en-US" sz="1000" b="1" i="0" u="none" strike="noStrike">
                          <a:solidFill>
                            <a:srgbClr val="0C769E"/>
                          </a:solidFill>
                          <a:effectLst/>
                          <a:latin typeface="Century Gothic" panose="020B0502020202020204" pitchFamily="34" charset="0"/>
                        </a:rPr>
                        <a:t>Portfolio Name</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000" b="1" i="0" u="none" strike="noStrike">
                          <a:solidFill>
                            <a:srgbClr val="0C769E"/>
                          </a:solidFill>
                          <a:effectLst/>
                          <a:latin typeface="Century Gothic" panose="020B0502020202020204" pitchFamily="34" charset="0"/>
                        </a:rPr>
                        <a:t>Portfolio Manager</a:t>
                      </a:r>
                    </a:p>
                  </a:txBody>
                  <a:tcPr marL="7981" marR="7981" marT="7981"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1000" b="1" i="0" u="none" strike="noStrike">
                          <a:solidFill>
                            <a:srgbClr val="0C769E"/>
                          </a:solidFill>
                          <a:effectLst/>
                          <a:latin typeface="Century Gothic" panose="020B0502020202020204" pitchFamily="34" charset="0"/>
                        </a:rPr>
                        <a:t>Total Projects</a:t>
                      </a:r>
                    </a:p>
                  </a:txBody>
                  <a:tcPr marL="7981" marR="7981" marT="7981"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gridSpan="3">
                  <a:txBody>
                    <a:bodyPr/>
                    <a:lstStyle/>
                    <a:p>
                      <a:pPr algn="ctr" fontAlgn="ctr"/>
                      <a:r>
                        <a:rPr lang="en-US" sz="1000" b="1" i="0" u="none" strike="noStrike">
                          <a:solidFill>
                            <a:srgbClr val="0C769E"/>
                          </a:solidFill>
                          <a:effectLst/>
                          <a:latin typeface="Century Gothic" panose="020B0502020202020204" pitchFamily="34" charset="0"/>
                        </a:rPr>
                        <a:t>Date of Last Update</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1746878"/>
                  </a:ext>
                </a:extLst>
              </a:tr>
              <a:tr h="373495">
                <a:tc gridSpan="5">
                  <a:txBody>
                    <a:bodyPr/>
                    <a:lstStyle/>
                    <a:p>
                      <a:pPr algn="ctr" fontAlgn="ctr"/>
                      <a:r>
                        <a:rPr lang="en-US" sz="1200" b="0" i="0" u="none" strike="noStrike">
                          <a:solidFill>
                            <a:srgbClr val="000000"/>
                          </a:solidFill>
                          <a:effectLst/>
                          <a:latin typeface="Century Gothic" panose="020B0502020202020204" pitchFamily="34" charset="0"/>
                        </a:rPr>
                        <a:t>Infrastructure and Roads Division</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100" b="0" i="0" u="none" strike="noStrike">
                          <a:solidFill>
                            <a:srgbClr val="000000"/>
                          </a:solidFill>
                          <a:effectLst/>
                          <a:latin typeface="Century Gothic" panose="020B0502020202020204" pitchFamily="34" charset="0"/>
                        </a:rPr>
                        <a:t>Marta Hicks</a:t>
                      </a:r>
                    </a:p>
                  </a:txBody>
                  <a:tcPr marL="7981" marR="7981" marT="7981"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300" b="0" i="0" u="none" strike="noStrike">
                          <a:solidFill>
                            <a:srgbClr val="000000"/>
                          </a:solidFill>
                          <a:effectLst/>
                          <a:latin typeface="Century Gothic" panose="020B0502020202020204" pitchFamily="34" charset="0"/>
                        </a:rPr>
                        <a:t>14</a:t>
                      </a:r>
                    </a:p>
                  </a:txBody>
                  <a:tcPr marL="7981" marR="7981" marT="7981"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CAEDFB"/>
                    </a:solidFill>
                  </a:tcPr>
                </a:tc>
                <a:tc gridSpan="3">
                  <a:txBody>
                    <a:bodyPr/>
                    <a:lstStyle/>
                    <a:p>
                      <a:pPr algn="ctr" fontAlgn="ctr"/>
                      <a:r>
                        <a:rPr lang="en-US" sz="1100" b="0" i="0" u="none" strike="noStrike">
                          <a:solidFill>
                            <a:srgbClr val="000000"/>
                          </a:solidFill>
                          <a:effectLst/>
                          <a:latin typeface="Century Gothic" panose="020B0502020202020204" pitchFamily="34" charset="0"/>
                        </a:rPr>
                        <a:t>10/21/20XX</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0686898"/>
                  </a:ext>
                </a:extLst>
              </a:tr>
              <a:tr h="213483">
                <a:tc>
                  <a:txBody>
                    <a:bodyPr/>
                    <a:lstStyle/>
                    <a:p>
                      <a:pPr algn="l" fontAlgn="ctr"/>
                      <a:endParaRPr lang="en-US" sz="1200" b="0" i="0" u="none" strike="noStrike">
                        <a:solidFill>
                          <a:srgbClr val="000000"/>
                        </a:solidFill>
                        <a:effectLst/>
                        <a:latin typeface="Century GothiC "/>
                      </a:endParaRPr>
                    </a:p>
                  </a:txBody>
                  <a:tcPr marL="71825" marR="7981" marT="7981"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endParaRPr lang="en-US" sz="1200" b="0" i="0" u="none" strike="noStrike">
                        <a:solidFill>
                          <a:srgbClr val="000000"/>
                        </a:solidFill>
                        <a:effectLst/>
                        <a:latin typeface="Century GothiC "/>
                      </a:endParaRPr>
                    </a:p>
                  </a:txBody>
                  <a:tcPr marL="71825" marR="7981" marT="7981"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endParaRPr lang="en-US" sz="1200" b="0" i="0" u="none" strike="noStrike">
                        <a:solidFill>
                          <a:srgbClr val="000000"/>
                        </a:solidFill>
                        <a:effectLst/>
                        <a:latin typeface="Century GothiC "/>
                      </a:endParaRPr>
                    </a:p>
                  </a:txBody>
                  <a:tcPr marL="71825" marR="7981" marT="7981"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endParaRPr lang="en-US" sz="1200" b="0" i="0" u="none" strike="noStrike">
                        <a:solidFill>
                          <a:srgbClr val="000000"/>
                        </a:solidFill>
                        <a:effectLst/>
                        <a:latin typeface="Century GothiC "/>
                      </a:endParaRPr>
                    </a:p>
                  </a:txBody>
                  <a:tcPr marL="71825" marR="7981" marT="7981"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endParaRPr lang="en-US" sz="1200" b="0" i="0" u="none" strike="noStrike">
                        <a:solidFill>
                          <a:srgbClr val="000000"/>
                        </a:solidFill>
                        <a:effectLst/>
                        <a:latin typeface="Century GothiC "/>
                      </a:endParaRPr>
                    </a:p>
                  </a:txBody>
                  <a:tcPr marL="71825" marR="7981" marT="7981"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en-US" sz="1100" b="0" i="0" u="none" strike="noStrike">
                        <a:solidFill>
                          <a:srgbClr val="000000"/>
                        </a:solidFill>
                        <a:effectLst/>
                        <a:latin typeface="Century GothiC "/>
                      </a:endParaRPr>
                    </a:p>
                  </a:txBody>
                  <a:tcPr marL="7981" marR="7981" marT="7981"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en-US" sz="1300" b="0" i="0" u="none" strike="noStrike">
                        <a:solidFill>
                          <a:srgbClr val="000000"/>
                        </a:solidFill>
                        <a:effectLst/>
                        <a:latin typeface="Century GothiC "/>
                      </a:endParaRPr>
                    </a:p>
                  </a:txBody>
                  <a:tcPr marL="7981" marR="7981" marT="7981"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en-US" sz="1100" b="0" i="0" u="none" strike="noStrike">
                        <a:solidFill>
                          <a:srgbClr val="000000"/>
                        </a:solidFill>
                        <a:effectLst/>
                        <a:latin typeface="Century GothiC "/>
                      </a:endParaRPr>
                    </a:p>
                  </a:txBody>
                  <a:tcPr marL="7981" marR="7981" marT="7981"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endParaRPr lang="en-US" sz="1100" b="0" i="0" u="none" strike="noStrike">
                        <a:solidFill>
                          <a:srgbClr val="000000"/>
                        </a:solidFill>
                        <a:effectLst/>
                        <a:latin typeface="Century GothiC "/>
                      </a:endParaRPr>
                    </a:p>
                  </a:txBody>
                  <a:tcPr marL="7981" marR="7981" marT="7981"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b"/>
                      <a:endParaRPr lang="en-US" sz="900" b="0" i="0" u="none" strike="noStrike">
                        <a:solidFill>
                          <a:srgbClr val="000000"/>
                        </a:solidFill>
                        <a:effectLst/>
                        <a:latin typeface="Century Gothic" panose="020B0502020202020204" pitchFamily="34" charset="0"/>
                      </a:endParaRPr>
                    </a:p>
                  </a:txBody>
                  <a:tcPr marL="7981" marR="7981" marT="7981"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834362688"/>
                  </a:ext>
                </a:extLst>
              </a:tr>
              <a:tr h="373495">
                <a:tc gridSpan="3">
                  <a:txBody>
                    <a:bodyPr/>
                    <a:lstStyle/>
                    <a:p>
                      <a:pPr algn="ctr" fontAlgn="ctr"/>
                      <a:r>
                        <a:rPr lang="en-US" sz="1000" b="1" i="0" u="none" strike="noStrike">
                          <a:solidFill>
                            <a:srgbClr val="0C769E"/>
                          </a:solidFill>
                          <a:effectLst/>
                          <a:latin typeface="Century Gothic" panose="020B0502020202020204" pitchFamily="34" charset="0"/>
                        </a:rPr>
                        <a:t>Total Budget</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gridSpan="2">
                  <a:txBody>
                    <a:bodyPr/>
                    <a:lstStyle/>
                    <a:p>
                      <a:pPr algn="ctr" fontAlgn="ctr"/>
                      <a:r>
                        <a:rPr lang="en-US" sz="1000" b="1" i="0" u="none" strike="noStrike">
                          <a:solidFill>
                            <a:srgbClr val="0C769E"/>
                          </a:solidFill>
                          <a:effectLst/>
                          <a:latin typeface="Century Gothic" panose="020B0502020202020204" pitchFamily="34" charset="0"/>
                        </a:rPr>
                        <a:t>Cost Variance</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hMerge="1">
                  <a:txBody>
                    <a:bodyPr/>
                    <a:lstStyle/>
                    <a:p>
                      <a:endParaRPr lang="en-US"/>
                    </a:p>
                  </a:txBody>
                  <a:tcPr/>
                </a:tc>
                <a:tc>
                  <a:txBody>
                    <a:bodyPr/>
                    <a:lstStyle/>
                    <a:p>
                      <a:pPr algn="ctr" fontAlgn="ctr"/>
                      <a:r>
                        <a:rPr lang="en-US" sz="1000" b="1" i="0" u="none" strike="noStrike">
                          <a:solidFill>
                            <a:srgbClr val="0C769E"/>
                          </a:solidFill>
                          <a:effectLst/>
                          <a:latin typeface="Century Gothic" panose="020B0502020202020204" pitchFamily="34" charset="0"/>
                        </a:rPr>
                        <a:t>Average % Complete</a:t>
                      </a:r>
                    </a:p>
                  </a:txBody>
                  <a:tcPr marL="7981" marR="7981" marT="7981"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gridSpan="2">
                  <a:txBody>
                    <a:bodyPr/>
                    <a:lstStyle/>
                    <a:p>
                      <a:pPr algn="ctr" fontAlgn="ctr"/>
                      <a:r>
                        <a:rPr lang="en-US" sz="1000" b="1" i="0" u="none" strike="noStrike">
                          <a:solidFill>
                            <a:srgbClr val="0C769E"/>
                          </a:solidFill>
                          <a:effectLst/>
                          <a:latin typeface="Century Gothic" panose="020B0502020202020204" pitchFamily="34" charset="0"/>
                        </a:rPr>
                        <a:t>Projects on Track</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hMerge="1">
                  <a:txBody>
                    <a:bodyPr/>
                    <a:lstStyle/>
                    <a:p>
                      <a:endParaRPr lang="en-US"/>
                    </a:p>
                  </a:txBody>
                  <a:tcPr/>
                </a:tc>
                <a:tc gridSpan="2">
                  <a:txBody>
                    <a:bodyPr/>
                    <a:lstStyle/>
                    <a:p>
                      <a:pPr algn="ctr" fontAlgn="ctr"/>
                      <a:r>
                        <a:rPr lang="en-US" sz="1000" b="1" i="0" u="none" strike="noStrike">
                          <a:solidFill>
                            <a:srgbClr val="0C769E"/>
                          </a:solidFill>
                          <a:effectLst/>
                          <a:latin typeface="Century Gothic" panose="020B0502020202020204" pitchFamily="34" charset="0"/>
                        </a:rPr>
                        <a:t>High-Risk Projects</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945774529"/>
                  </a:ext>
                </a:extLst>
              </a:tr>
              <a:tr h="373495">
                <a:tc gridSpan="3">
                  <a:txBody>
                    <a:bodyPr/>
                    <a:lstStyle/>
                    <a:p>
                      <a:pPr algn="ctr" fontAlgn="ctr"/>
                      <a:r>
                        <a:rPr lang="en-US" sz="1200" b="0" i="0" u="none" strike="noStrike" dirty="0">
                          <a:solidFill>
                            <a:srgbClr val="000000"/>
                          </a:solidFill>
                          <a:effectLst/>
                          <a:latin typeface="Century Gothic" panose="020B0502020202020204" pitchFamily="34" charset="0"/>
                        </a:rPr>
                        <a:t>$4,085,000.00</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CAEDFB"/>
                    </a:solidFill>
                  </a:tcPr>
                </a:tc>
                <a:tc hMerge="1">
                  <a:txBody>
                    <a:bodyPr/>
                    <a:lstStyle/>
                    <a:p>
                      <a:endParaRPr lang="en-US"/>
                    </a:p>
                  </a:txBody>
                  <a:tcPr/>
                </a:tc>
                <a:tc hMerge="1">
                  <a:txBody>
                    <a:bodyPr/>
                    <a:lstStyle/>
                    <a:p>
                      <a:endParaRPr lang="en-US"/>
                    </a:p>
                  </a:txBody>
                  <a:tcPr/>
                </a:tc>
                <a:tc gridSpan="2">
                  <a:txBody>
                    <a:bodyPr/>
                    <a:lstStyle/>
                    <a:p>
                      <a:pPr algn="ctr" fontAlgn="ctr"/>
                      <a:r>
                        <a:rPr lang="en-US" sz="1200" b="0" i="0" u="none" strike="noStrike">
                          <a:solidFill>
                            <a:srgbClr val="000000"/>
                          </a:solidFill>
                          <a:effectLst/>
                          <a:latin typeface="Century Gothic" panose="020B0502020202020204" pitchFamily="34" charset="0"/>
                        </a:rPr>
                        <a:t>$669,000.00</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CAEDFB"/>
                    </a:solidFill>
                  </a:tcPr>
                </a:tc>
                <a:tc hMerge="1">
                  <a:txBody>
                    <a:bodyPr/>
                    <a:lstStyle/>
                    <a:p>
                      <a:endParaRPr lang="en-US"/>
                    </a:p>
                  </a:txBody>
                  <a:tcPr/>
                </a:tc>
                <a:tc>
                  <a:txBody>
                    <a:bodyPr/>
                    <a:lstStyle/>
                    <a:p>
                      <a:pPr algn="ctr" fontAlgn="ctr"/>
                      <a:r>
                        <a:rPr lang="en-US" sz="1100" b="0" i="0" u="none" strike="noStrike">
                          <a:solidFill>
                            <a:srgbClr val="000000"/>
                          </a:solidFill>
                          <a:effectLst/>
                          <a:latin typeface="Century Gothic" panose="020B0502020202020204" pitchFamily="34" charset="0"/>
                        </a:rPr>
                        <a:t>7.14%</a:t>
                      </a:r>
                    </a:p>
                  </a:txBody>
                  <a:tcPr marL="7981" marR="7981" marT="7981"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CAEDFB"/>
                    </a:solidFill>
                  </a:tcPr>
                </a:tc>
                <a:tc gridSpan="2">
                  <a:txBody>
                    <a:bodyPr/>
                    <a:lstStyle/>
                    <a:p>
                      <a:pPr algn="ctr" fontAlgn="ctr"/>
                      <a:r>
                        <a:rPr lang="en-US" sz="1300" b="0" i="0" u="none" strike="noStrike">
                          <a:solidFill>
                            <a:srgbClr val="000000"/>
                          </a:solidFill>
                          <a:effectLst/>
                          <a:latin typeface="Century Gothic" panose="020B0502020202020204" pitchFamily="34" charset="0"/>
                        </a:rPr>
                        <a:t>2.00%</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100" b="0" i="0" u="none" strike="noStrike" dirty="0">
                          <a:solidFill>
                            <a:srgbClr val="000000"/>
                          </a:solidFill>
                          <a:effectLst/>
                          <a:latin typeface="Century Gothic" panose="020B0502020202020204" pitchFamily="34" charset="0"/>
                        </a:rPr>
                        <a:t>21.43%</a:t>
                      </a:r>
                    </a:p>
                  </a:txBody>
                  <a:tcPr marL="88072" marR="88072" marT="44036" marB="44036"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CAEDFB"/>
                    </a:solidFill>
                  </a:tcPr>
                </a:tc>
                <a:tc hMerge="1">
                  <a:txBody>
                    <a:bodyPr/>
                    <a:lstStyle/>
                    <a:p>
                      <a:endParaRPr lang="en-US"/>
                    </a:p>
                  </a:txBody>
                  <a:tcPr/>
                </a:tc>
                <a:extLst>
                  <a:ext uri="{0D108BD9-81ED-4DB2-BD59-A6C34878D82A}">
                    <a16:rowId xmlns:a16="http://schemas.microsoft.com/office/drawing/2014/main" val="2237359067"/>
                  </a:ext>
                </a:extLst>
              </a:tr>
            </a:tbl>
          </a:graphicData>
        </a:graphic>
      </p:graphicFrame>
    </p:spTree>
    <p:extLst>
      <p:ext uri="{BB962C8B-B14F-4D97-AF65-F5344CB8AC3E}">
        <p14:creationId xmlns:p14="http://schemas.microsoft.com/office/powerpoint/2010/main" val="4234921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86466325"/>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IT-Project-Roadmap-Template_PowerPoint" id="{E0B00D7D-4A39-F94B-B626-1431173AFEFD}" vid="{70A50C9C-6E0F-054C-A285-DFEABD7B5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IC-IT-Project-Roadmap-Template_PowerPoint</Template>
  <TotalTime>9757</TotalTime>
  <Words>189</Words>
  <Application>Microsoft Office PowerPoint</Application>
  <PresentationFormat>Widescreen</PresentationFormat>
  <Paragraphs>26</Paragraphs>
  <Slides>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Century Gothic</vt:lpstr>
      <vt:lpstr>Century GothiC </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Ragazhinskaya</dc:creator>
  <cp:lastModifiedBy>Kayla Franssen</cp:lastModifiedBy>
  <cp:revision>132</cp:revision>
  <cp:lastPrinted>2024-08-26T03:42:12Z</cp:lastPrinted>
  <dcterms:created xsi:type="dcterms:W3CDTF">2021-07-07T23:54:57Z</dcterms:created>
  <dcterms:modified xsi:type="dcterms:W3CDTF">2025-02-17T21:03:48Z</dcterms:modified>
</cp:coreProperties>
</file>