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342" r:id="rId2"/>
    <p:sldId id="368" r:id="rId3"/>
    <p:sldId id="353" r:id="rId4"/>
    <p:sldId id="369" r:id="rId5"/>
    <p:sldId id="370" r:id="rId6"/>
    <p:sldId id="371" r:id="rId7"/>
    <p:sldId id="373" r:id="rId8"/>
    <p:sldId id="374" r:id="rId9"/>
    <p:sldId id="375" r:id="rId10"/>
    <p:sldId id="376" r:id="rId11"/>
    <p:sldId id="377" r:id="rId12"/>
    <p:sldId id="378" r:id="rId13"/>
    <p:sldId id="380" r:id="rId14"/>
    <p:sldId id="379" r:id="rId15"/>
    <p:sldId id="29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BBCC"/>
    <a:srgbClr val="F4F2A4"/>
    <a:srgbClr val="E2E23A"/>
    <a:srgbClr val="DCF8EB"/>
    <a:srgbClr val="CBD6B5"/>
    <a:srgbClr val="9CA58C"/>
    <a:srgbClr val="EBD9B6"/>
    <a:srgbClr val="0098C6"/>
    <a:srgbClr val="654105"/>
    <a:srgbClr val="7C50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EAE543-E88F-49AC-B528-78F6A8598081}" v="17" dt="2025-01-19T16:38:15.3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95" autoAdjust="0"/>
    <p:restoredTop sz="86447"/>
  </p:normalViewPr>
  <p:slideViewPr>
    <p:cSldViewPr snapToGrid="0" snapToObjects="1">
      <p:cViewPr varScale="1">
        <p:scale>
          <a:sx n="50" d="100"/>
          <a:sy n="50" d="100"/>
        </p:scale>
        <p:origin x="1674" y="48"/>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slide" Target="slides/slide4.xml"/><Relationship Id="rId1" Type="http://schemas.openxmlformats.org/officeDocument/2006/relationships/slide" Target="slides/slide3.xml"/><Relationship Id="rId6" Type="http://schemas.openxmlformats.org/officeDocument/2006/relationships/slide" Target="slides/slide15.xml"/><Relationship Id="rId5" Type="http://schemas.openxmlformats.org/officeDocument/2006/relationships/slide" Target="slides/slide13.xml"/><Relationship Id="rId4" Type="http://schemas.openxmlformats.org/officeDocument/2006/relationships/slide" Target="slides/slide1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17EAE543-E88F-49AC-B528-78F6A8598081}"/>
    <pc:docChg chg="undo custSel addSld modSld">
      <pc:chgData name="Bess Dunlevy" userId="dd4b9a8537dbe9d0" providerId="LiveId" clId="{17EAE543-E88F-49AC-B528-78F6A8598081}" dt="2025-01-19T16:39:43.972" v="363" actId="1076"/>
      <pc:docMkLst>
        <pc:docMk/>
      </pc:docMkLst>
      <pc:sldChg chg="addSp delSp modSp mod">
        <pc:chgData name="Bess Dunlevy" userId="dd4b9a8537dbe9d0" providerId="LiveId" clId="{17EAE543-E88F-49AC-B528-78F6A8598081}" dt="2025-01-19T16:39:43.972" v="363" actId="1076"/>
        <pc:sldMkLst>
          <pc:docMk/>
          <pc:sldMk cId="1508588292" sldId="342"/>
        </pc:sldMkLst>
        <pc:spChg chg="mod">
          <ac:chgData name="Bess Dunlevy" userId="dd4b9a8537dbe9d0" providerId="LiveId" clId="{17EAE543-E88F-49AC-B528-78F6A8598081}" dt="2025-01-19T16:37:54.234" v="333" actId="1076"/>
          <ac:spMkLst>
            <pc:docMk/>
            <pc:sldMk cId="1508588292" sldId="342"/>
            <ac:spMk id="3" creationId="{1A76DB7C-FE3B-1B81-FE80-5048FEDFD2B4}"/>
          </ac:spMkLst>
        </pc:spChg>
        <pc:spChg chg="mod">
          <ac:chgData name="Bess Dunlevy" userId="dd4b9a8537dbe9d0" providerId="LiveId" clId="{17EAE543-E88F-49AC-B528-78F6A8598081}" dt="2025-01-19T14:29:10.777" v="22" actId="20577"/>
          <ac:spMkLst>
            <pc:docMk/>
            <pc:sldMk cId="1508588292" sldId="342"/>
            <ac:spMk id="33" creationId="{143A449B-AAB7-994A-92CE-8F48E2CA7DF6}"/>
          </ac:spMkLst>
        </pc:spChg>
        <pc:picChg chg="add mod modCrop">
          <ac:chgData name="Bess Dunlevy" userId="dd4b9a8537dbe9d0" providerId="LiveId" clId="{17EAE543-E88F-49AC-B528-78F6A8598081}" dt="2025-01-19T16:39:36.612" v="360" actId="1076"/>
          <ac:picMkLst>
            <pc:docMk/>
            <pc:sldMk cId="1508588292" sldId="342"/>
            <ac:picMk id="5" creationId="{36529977-11BA-4E12-C3D1-074D19C9BDB4}"/>
          </ac:picMkLst>
        </pc:picChg>
        <pc:picChg chg="mod modCrop">
          <ac:chgData name="Bess Dunlevy" userId="dd4b9a8537dbe9d0" providerId="LiveId" clId="{17EAE543-E88F-49AC-B528-78F6A8598081}" dt="2025-01-19T16:39:43.972" v="363" actId="1076"/>
          <ac:picMkLst>
            <pc:docMk/>
            <pc:sldMk cId="1508588292" sldId="342"/>
            <ac:picMk id="6" creationId="{74E6D619-0410-79AE-7F4C-12C2BBCCB0A1}"/>
          </ac:picMkLst>
        </pc:picChg>
        <pc:picChg chg="mod">
          <ac:chgData name="Bess Dunlevy" userId="dd4b9a8537dbe9d0" providerId="LiveId" clId="{17EAE543-E88F-49AC-B528-78F6A8598081}" dt="2025-01-19T16:39:40.556" v="362" actId="1076"/>
          <ac:picMkLst>
            <pc:docMk/>
            <pc:sldMk cId="1508588292" sldId="342"/>
            <ac:picMk id="8" creationId="{326C8F68-AB7B-6673-83E0-7FBC88DC986F}"/>
          </ac:picMkLst>
        </pc:picChg>
        <pc:picChg chg="mod ord">
          <ac:chgData name="Bess Dunlevy" userId="dd4b9a8537dbe9d0" providerId="LiveId" clId="{17EAE543-E88F-49AC-B528-78F6A8598081}" dt="2025-01-19T16:39:29.242" v="358" actId="1076"/>
          <ac:picMkLst>
            <pc:docMk/>
            <pc:sldMk cId="1508588292" sldId="342"/>
            <ac:picMk id="10" creationId="{13D4CCF2-104B-E377-E332-6D18350096BE}"/>
          </ac:picMkLst>
        </pc:picChg>
        <pc:picChg chg="del">
          <ac:chgData name="Bess Dunlevy" userId="dd4b9a8537dbe9d0" providerId="LiveId" clId="{17EAE543-E88F-49AC-B528-78F6A8598081}" dt="2025-01-19T16:30:43.559" v="163" actId="478"/>
          <ac:picMkLst>
            <pc:docMk/>
            <pc:sldMk cId="1508588292" sldId="342"/>
            <ac:picMk id="15" creationId="{7D547EB1-1706-F587-68FF-AAB17A4009C2}"/>
          </ac:picMkLst>
        </pc:picChg>
      </pc:sldChg>
      <pc:sldChg chg="addSp modSp mod">
        <pc:chgData name="Bess Dunlevy" userId="dd4b9a8537dbe9d0" providerId="LiveId" clId="{17EAE543-E88F-49AC-B528-78F6A8598081}" dt="2025-01-19T16:27:32.149" v="53" actId="20577"/>
        <pc:sldMkLst>
          <pc:docMk/>
          <pc:sldMk cId="2369384339" sldId="368"/>
        </pc:sldMkLst>
        <pc:spChg chg="mod">
          <ac:chgData name="Bess Dunlevy" userId="dd4b9a8537dbe9d0" providerId="LiveId" clId="{17EAE543-E88F-49AC-B528-78F6A8598081}" dt="2025-01-19T16:27:20.846" v="37" actId="1036"/>
          <ac:spMkLst>
            <pc:docMk/>
            <pc:sldMk cId="2369384339" sldId="368"/>
            <ac:spMk id="4" creationId="{F33E3D6C-B9FA-60EF-2FD9-EFFE58E9F38B}"/>
          </ac:spMkLst>
        </pc:spChg>
        <pc:spChg chg="mod">
          <ac:chgData name="Bess Dunlevy" userId="dd4b9a8537dbe9d0" providerId="LiveId" clId="{17EAE543-E88F-49AC-B528-78F6A8598081}" dt="2025-01-19T16:27:15.969" v="28" actId="1076"/>
          <ac:spMkLst>
            <pc:docMk/>
            <pc:sldMk cId="2369384339" sldId="368"/>
            <ac:spMk id="5" creationId="{2808FFD0-70EE-010E-F4F3-644CE571EE22}"/>
          </ac:spMkLst>
        </pc:spChg>
        <pc:spChg chg="mod">
          <ac:chgData name="Bess Dunlevy" userId="dd4b9a8537dbe9d0" providerId="LiveId" clId="{17EAE543-E88F-49AC-B528-78F6A8598081}" dt="2025-01-19T16:27:15.969" v="28" actId="1076"/>
          <ac:spMkLst>
            <pc:docMk/>
            <pc:sldMk cId="2369384339" sldId="368"/>
            <ac:spMk id="6" creationId="{A9A1EE7E-CBF5-7402-C26A-77C35D0F1E17}"/>
          </ac:spMkLst>
        </pc:spChg>
        <pc:spChg chg="mod">
          <ac:chgData name="Bess Dunlevy" userId="dd4b9a8537dbe9d0" providerId="LiveId" clId="{17EAE543-E88F-49AC-B528-78F6A8598081}" dt="2025-01-19T16:27:15.969" v="28" actId="1076"/>
          <ac:spMkLst>
            <pc:docMk/>
            <pc:sldMk cId="2369384339" sldId="368"/>
            <ac:spMk id="8" creationId="{A107A6A7-E72A-3E4B-3238-AA18AD3385C9}"/>
          </ac:spMkLst>
        </pc:spChg>
        <pc:spChg chg="mod">
          <ac:chgData name="Bess Dunlevy" userId="dd4b9a8537dbe9d0" providerId="LiveId" clId="{17EAE543-E88F-49AC-B528-78F6A8598081}" dt="2025-01-19T16:27:15.969" v="28" actId="1076"/>
          <ac:spMkLst>
            <pc:docMk/>
            <pc:sldMk cId="2369384339" sldId="368"/>
            <ac:spMk id="9" creationId="{2C0A5057-FDAE-3EA9-1C52-ADF5A72B4660}"/>
          </ac:spMkLst>
        </pc:spChg>
        <pc:spChg chg="add mod">
          <ac:chgData name="Bess Dunlevy" userId="dd4b9a8537dbe9d0" providerId="LiveId" clId="{17EAE543-E88F-49AC-B528-78F6A8598081}" dt="2025-01-19T16:27:32.149" v="53" actId="20577"/>
          <ac:spMkLst>
            <pc:docMk/>
            <pc:sldMk cId="2369384339" sldId="368"/>
            <ac:spMk id="11" creationId="{C63A4FED-E117-5733-6920-37F8AD8382E2}"/>
          </ac:spMkLst>
        </pc:spChg>
        <pc:spChg chg="add mod">
          <ac:chgData name="Bess Dunlevy" userId="dd4b9a8537dbe9d0" providerId="LiveId" clId="{17EAE543-E88F-49AC-B528-78F6A8598081}" dt="2025-01-19T16:27:28.325" v="41" actId="20577"/>
          <ac:spMkLst>
            <pc:docMk/>
            <pc:sldMk cId="2369384339" sldId="368"/>
            <ac:spMk id="12" creationId="{6DFB9031-5E8D-FBDF-5884-6E754CED6595}"/>
          </ac:spMkLst>
        </pc:spChg>
        <pc:spChg chg="mod">
          <ac:chgData name="Bess Dunlevy" userId="dd4b9a8537dbe9d0" providerId="LiveId" clId="{17EAE543-E88F-49AC-B528-78F6A8598081}" dt="2025-01-19T16:27:09.529" v="27" actId="1076"/>
          <ac:spMkLst>
            <pc:docMk/>
            <pc:sldMk cId="2369384339" sldId="368"/>
            <ac:spMk id="14" creationId="{4DB88848-906C-8856-4883-2DCAFB6BE3FF}"/>
          </ac:spMkLst>
        </pc:spChg>
        <pc:spChg chg="mod">
          <ac:chgData name="Bess Dunlevy" userId="dd4b9a8537dbe9d0" providerId="LiveId" clId="{17EAE543-E88F-49AC-B528-78F6A8598081}" dt="2025-01-19T16:27:15.969" v="28" actId="1076"/>
          <ac:spMkLst>
            <pc:docMk/>
            <pc:sldMk cId="2369384339" sldId="368"/>
            <ac:spMk id="15" creationId="{719F7F35-A047-7205-7E71-0955B057F236}"/>
          </ac:spMkLst>
        </pc:spChg>
        <pc:spChg chg="mod">
          <ac:chgData name="Bess Dunlevy" userId="dd4b9a8537dbe9d0" providerId="LiveId" clId="{17EAE543-E88F-49AC-B528-78F6A8598081}" dt="2025-01-19T16:27:15.969" v="28" actId="1076"/>
          <ac:spMkLst>
            <pc:docMk/>
            <pc:sldMk cId="2369384339" sldId="368"/>
            <ac:spMk id="16" creationId="{E00BEED8-B366-58E4-F519-DEA58EF791BC}"/>
          </ac:spMkLst>
        </pc:spChg>
        <pc:spChg chg="mod">
          <ac:chgData name="Bess Dunlevy" userId="dd4b9a8537dbe9d0" providerId="LiveId" clId="{17EAE543-E88F-49AC-B528-78F6A8598081}" dt="2025-01-19T16:27:15.969" v="28" actId="1076"/>
          <ac:spMkLst>
            <pc:docMk/>
            <pc:sldMk cId="2369384339" sldId="368"/>
            <ac:spMk id="17" creationId="{1CDA9122-F2F5-AB18-4B89-44DC0247A94E}"/>
          </ac:spMkLst>
        </pc:spChg>
        <pc:spChg chg="mod">
          <ac:chgData name="Bess Dunlevy" userId="dd4b9a8537dbe9d0" providerId="LiveId" clId="{17EAE543-E88F-49AC-B528-78F6A8598081}" dt="2025-01-19T16:27:09.529" v="27" actId="1076"/>
          <ac:spMkLst>
            <pc:docMk/>
            <pc:sldMk cId="2369384339" sldId="368"/>
            <ac:spMk id="18" creationId="{DCF07B7B-0B19-4730-8363-7DDB2881617C}"/>
          </ac:spMkLst>
        </pc:spChg>
        <pc:spChg chg="mod">
          <ac:chgData name="Bess Dunlevy" userId="dd4b9a8537dbe9d0" providerId="LiveId" clId="{17EAE543-E88F-49AC-B528-78F6A8598081}" dt="2025-01-19T16:27:09.529" v="27" actId="1076"/>
          <ac:spMkLst>
            <pc:docMk/>
            <pc:sldMk cId="2369384339" sldId="368"/>
            <ac:spMk id="19" creationId="{68CC8BCB-DA32-6162-3440-3E876EAE7862}"/>
          </ac:spMkLst>
        </pc:spChg>
        <pc:spChg chg="mod">
          <ac:chgData name="Bess Dunlevy" userId="dd4b9a8537dbe9d0" providerId="LiveId" clId="{17EAE543-E88F-49AC-B528-78F6A8598081}" dt="2025-01-19T16:27:09.529" v="27" actId="1076"/>
          <ac:spMkLst>
            <pc:docMk/>
            <pc:sldMk cId="2369384339" sldId="368"/>
            <ac:spMk id="21" creationId="{9C7DD9C2-0F11-9500-98E2-A774853B1CDB}"/>
          </ac:spMkLst>
        </pc:spChg>
        <pc:spChg chg="mod">
          <ac:chgData name="Bess Dunlevy" userId="dd4b9a8537dbe9d0" providerId="LiveId" clId="{17EAE543-E88F-49AC-B528-78F6A8598081}" dt="2025-01-19T16:27:15.969" v="28" actId="1076"/>
          <ac:spMkLst>
            <pc:docMk/>
            <pc:sldMk cId="2369384339" sldId="368"/>
            <ac:spMk id="22" creationId="{0B4A0E54-12F4-B792-F8BD-E86619A3C4F3}"/>
          </ac:spMkLst>
        </pc:spChg>
        <pc:spChg chg="mod">
          <ac:chgData name="Bess Dunlevy" userId="dd4b9a8537dbe9d0" providerId="LiveId" clId="{17EAE543-E88F-49AC-B528-78F6A8598081}" dt="2025-01-19T16:27:15.969" v="28" actId="1076"/>
          <ac:spMkLst>
            <pc:docMk/>
            <pc:sldMk cId="2369384339" sldId="368"/>
            <ac:spMk id="23" creationId="{7ED91C19-6D62-6992-3CE9-8C3E50D9B7C7}"/>
          </ac:spMkLst>
        </pc:spChg>
        <pc:spChg chg="mod">
          <ac:chgData name="Bess Dunlevy" userId="dd4b9a8537dbe9d0" providerId="LiveId" clId="{17EAE543-E88F-49AC-B528-78F6A8598081}" dt="2025-01-19T16:27:15.969" v="28" actId="1076"/>
          <ac:spMkLst>
            <pc:docMk/>
            <pc:sldMk cId="2369384339" sldId="368"/>
            <ac:spMk id="24" creationId="{BEC12D96-8839-6F26-BB3C-727244C5E636}"/>
          </ac:spMkLst>
        </pc:spChg>
        <pc:spChg chg="mod">
          <ac:chgData name="Bess Dunlevy" userId="dd4b9a8537dbe9d0" providerId="LiveId" clId="{17EAE543-E88F-49AC-B528-78F6A8598081}" dt="2025-01-19T16:27:09.529" v="27" actId="1076"/>
          <ac:spMkLst>
            <pc:docMk/>
            <pc:sldMk cId="2369384339" sldId="368"/>
            <ac:spMk id="27" creationId="{66E8E115-29D9-4C57-FD9F-4E9A950162A1}"/>
          </ac:spMkLst>
        </pc:spChg>
      </pc:sldChg>
      <pc:sldChg chg="addSp delSp modSp mod">
        <pc:chgData name="Bess Dunlevy" userId="dd4b9a8537dbe9d0" providerId="LiveId" clId="{17EAE543-E88F-49AC-B528-78F6A8598081}" dt="2025-01-19T16:35:36.258" v="276" actId="1076"/>
        <pc:sldMkLst>
          <pc:docMk/>
          <pc:sldMk cId="4047424002" sldId="371"/>
        </pc:sldMkLst>
        <pc:spChg chg="add mod">
          <ac:chgData name="Bess Dunlevy" userId="dd4b9a8537dbe9d0" providerId="LiveId" clId="{17EAE543-E88F-49AC-B528-78F6A8598081}" dt="2025-01-19T16:33:05.551" v="193" actId="1076"/>
          <ac:spMkLst>
            <pc:docMk/>
            <pc:sldMk cId="4047424002" sldId="371"/>
            <ac:spMk id="4" creationId="{34C8D522-CFBF-D56F-8C2E-C85894D80FD3}"/>
          </ac:spMkLst>
        </pc:spChg>
        <pc:spChg chg="add mod">
          <ac:chgData name="Bess Dunlevy" userId="dd4b9a8537dbe9d0" providerId="LiveId" clId="{17EAE543-E88F-49AC-B528-78F6A8598081}" dt="2025-01-19T16:33:20.945" v="198" actId="1076"/>
          <ac:spMkLst>
            <pc:docMk/>
            <pc:sldMk cId="4047424002" sldId="371"/>
            <ac:spMk id="5" creationId="{03144363-9925-07C6-C84B-30C95F57151B}"/>
          </ac:spMkLst>
        </pc:spChg>
        <pc:spChg chg="add mod">
          <ac:chgData name="Bess Dunlevy" userId="dd4b9a8537dbe9d0" providerId="LiveId" clId="{17EAE543-E88F-49AC-B528-78F6A8598081}" dt="2025-01-19T16:33:29.978" v="202" actId="1076"/>
          <ac:spMkLst>
            <pc:docMk/>
            <pc:sldMk cId="4047424002" sldId="371"/>
            <ac:spMk id="6" creationId="{A853C127-0B9E-0E7C-9B05-60B81EFABA38}"/>
          </ac:spMkLst>
        </pc:spChg>
        <pc:spChg chg="add mod">
          <ac:chgData name="Bess Dunlevy" userId="dd4b9a8537dbe9d0" providerId="LiveId" clId="{17EAE543-E88F-49AC-B528-78F6A8598081}" dt="2025-01-19T16:33:39.419" v="206" actId="1076"/>
          <ac:spMkLst>
            <pc:docMk/>
            <pc:sldMk cId="4047424002" sldId="371"/>
            <ac:spMk id="7" creationId="{2F217890-F9F4-AABE-FAEA-A460B302BBC1}"/>
          </ac:spMkLst>
        </pc:spChg>
        <pc:spChg chg="add mod">
          <ac:chgData name="Bess Dunlevy" userId="dd4b9a8537dbe9d0" providerId="LiveId" clId="{17EAE543-E88F-49AC-B528-78F6A8598081}" dt="2025-01-19T16:35:00.314" v="245" actId="122"/>
          <ac:spMkLst>
            <pc:docMk/>
            <pc:sldMk cId="4047424002" sldId="371"/>
            <ac:spMk id="8" creationId="{895559F8-B225-4958-055C-C1162F9A31F2}"/>
          </ac:spMkLst>
        </pc:spChg>
        <pc:spChg chg="add mod">
          <ac:chgData name="Bess Dunlevy" userId="dd4b9a8537dbe9d0" providerId="LiveId" clId="{17EAE543-E88F-49AC-B528-78F6A8598081}" dt="2025-01-19T16:35:02.426" v="246" actId="122"/>
          <ac:spMkLst>
            <pc:docMk/>
            <pc:sldMk cId="4047424002" sldId="371"/>
            <ac:spMk id="9" creationId="{F2F20262-2757-945B-9CCE-6DAF49225FDA}"/>
          </ac:spMkLst>
        </pc:spChg>
        <pc:spChg chg="add del">
          <ac:chgData name="Bess Dunlevy" userId="dd4b9a8537dbe9d0" providerId="LiveId" clId="{17EAE543-E88F-49AC-B528-78F6A8598081}" dt="2025-01-19T16:35:07.529" v="249" actId="22"/>
          <ac:spMkLst>
            <pc:docMk/>
            <pc:sldMk cId="4047424002" sldId="371"/>
            <ac:spMk id="11" creationId="{CD925068-65DE-8CBF-6811-AAC93E8349D0}"/>
          </ac:spMkLst>
        </pc:spChg>
        <pc:spChg chg="add mod">
          <ac:chgData name="Bess Dunlevy" userId="dd4b9a8537dbe9d0" providerId="LiveId" clId="{17EAE543-E88F-49AC-B528-78F6A8598081}" dt="2025-01-19T16:35:22.487" v="265" actId="14100"/>
          <ac:spMkLst>
            <pc:docMk/>
            <pc:sldMk cId="4047424002" sldId="371"/>
            <ac:spMk id="12" creationId="{22360F15-7FD1-1C6E-B2B0-ED72E2F8E332}"/>
          </ac:spMkLst>
        </pc:spChg>
        <pc:spChg chg="add mod">
          <ac:chgData name="Bess Dunlevy" userId="dd4b9a8537dbe9d0" providerId="LiveId" clId="{17EAE543-E88F-49AC-B528-78F6A8598081}" dt="2025-01-19T16:35:36.258" v="276" actId="1076"/>
          <ac:spMkLst>
            <pc:docMk/>
            <pc:sldMk cId="4047424002" sldId="371"/>
            <ac:spMk id="13" creationId="{2F825C24-CF13-C8B6-7D29-F36CA9498409}"/>
          </ac:spMkLst>
        </pc:spChg>
        <pc:spChg chg="mod">
          <ac:chgData name="Bess Dunlevy" userId="dd4b9a8537dbe9d0" providerId="LiveId" clId="{17EAE543-E88F-49AC-B528-78F6A8598081}" dt="2025-01-19T16:33:42.362" v="208" actId="1076"/>
          <ac:spMkLst>
            <pc:docMk/>
            <pc:sldMk cId="4047424002" sldId="371"/>
            <ac:spMk id="89" creationId="{A1E67C5F-52B2-A747-9F81-7E004D5AAE64}"/>
          </ac:spMkLst>
        </pc:spChg>
        <pc:spChg chg="del mod">
          <ac:chgData name="Bess Dunlevy" userId="dd4b9a8537dbe9d0" providerId="LiveId" clId="{17EAE543-E88F-49AC-B528-78F6A8598081}" dt="2025-01-19T16:32:26.082" v="183" actId="478"/>
          <ac:spMkLst>
            <pc:docMk/>
            <pc:sldMk cId="4047424002" sldId="371"/>
            <ac:spMk id="100" creationId="{8FB0B771-BAB9-4BB0-855F-3B731BEC5518}"/>
          </ac:spMkLst>
        </pc:spChg>
        <pc:spChg chg="add del">
          <ac:chgData name="Bess Dunlevy" userId="dd4b9a8537dbe9d0" providerId="LiveId" clId="{17EAE543-E88F-49AC-B528-78F6A8598081}" dt="2025-01-19T16:34:36.927" v="229" actId="478"/>
          <ac:spMkLst>
            <pc:docMk/>
            <pc:sldMk cId="4047424002" sldId="371"/>
            <ac:spMk id="105" creationId="{AB379FB0-720C-2AAD-06F9-9E8D06689955}"/>
          </ac:spMkLst>
        </pc:spChg>
        <pc:spChg chg="del">
          <ac:chgData name="Bess Dunlevy" userId="dd4b9a8537dbe9d0" providerId="LiveId" clId="{17EAE543-E88F-49AC-B528-78F6A8598081}" dt="2025-01-19T16:33:07.583" v="194" actId="478"/>
          <ac:spMkLst>
            <pc:docMk/>
            <pc:sldMk cId="4047424002" sldId="371"/>
            <ac:spMk id="117" creationId="{C455DD22-80D0-36A1-788A-5250D6719A95}"/>
          </ac:spMkLst>
        </pc:spChg>
        <pc:spChg chg="del mod">
          <ac:chgData name="Bess Dunlevy" userId="dd4b9a8537dbe9d0" providerId="LiveId" clId="{17EAE543-E88F-49AC-B528-78F6A8598081}" dt="2025-01-19T16:33:22.167" v="199" actId="478"/>
          <ac:spMkLst>
            <pc:docMk/>
            <pc:sldMk cId="4047424002" sldId="371"/>
            <ac:spMk id="137" creationId="{6FF90745-22B5-0473-EB5E-D81B60BDCEAD}"/>
          </ac:spMkLst>
        </pc:spChg>
        <pc:spChg chg="del">
          <ac:chgData name="Bess Dunlevy" userId="dd4b9a8537dbe9d0" providerId="LiveId" clId="{17EAE543-E88F-49AC-B528-78F6A8598081}" dt="2025-01-19T16:33:31.562" v="203" actId="478"/>
          <ac:spMkLst>
            <pc:docMk/>
            <pc:sldMk cId="4047424002" sldId="371"/>
            <ac:spMk id="151" creationId="{44ABD25A-023A-C78C-6C03-9528E6D4881A}"/>
          </ac:spMkLst>
        </pc:spChg>
        <pc:grpChg chg="del mod">
          <ac:chgData name="Bess Dunlevy" userId="dd4b9a8537dbe9d0" providerId="LiveId" clId="{17EAE543-E88F-49AC-B528-78F6A8598081}" dt="2025-01-19T16:33:49.698" v="209" actId="478"/>
          <ac:grpSpMkLst>
            <pc:docMk/>
            <pc:sldMk cId="4047424002" sldId="371"/>
            <ac:grpSpMk id="90" creationId="{2F5E23B2-73DC-EC24-3EFE-6D0A5EA5EC36}"/>
          </ac:grpSpMkLst>
        </pc:grpChg>
        <pc:grpChg chg="del">
          <ac:chgData name="Bess Dunlevy" userId="dd4b9a8537dbe9d0" providerId="LiveId" clId="{17EAE543-E88F-49AC-B528-78F6A8598081}" dt="2025-01-19T16:34:38.602" v="230" actId="478"/>
          <ac:grpSpMkLst>
            <pc:docMk/>
            <pc:sldMk cId="4047424002" sldId="371"/>
            <ac:grpSpMk id="106" creationId="{0B50AADE-DAB4-AE82-B4B4-0B2999F4E038}"/>
          </ac:grpSpMkLst>
        </pc:grpChg>
        <pc:grpChg chg="del">
          <ac:chgData name="Bess Dunlevy" userId="dd4b9a8537dbe9d0" providerId="LiveId" clId="{17EAE543-E88F-49AC-B528-78F6A8598081}" dt="2025-01-19T16:35:05.960" v="247" actId="478"/>
          <ac:grpSpMkLst>
            <pc:docMk/>
            <pc:sldMk cId="4047424002" sldId="371"/>
            <ac:grpSpMk id="123" creationId="{5F65DF51-8951-DB3A-C36F-0FA30F4949FA}"/>
          </ac:grpSpMkLst>
        </pc:grpChg>
        <pc:grpChg chg="del">
          <ac:chgData name="Bess Dunlevy" userId="dd4b9a8537dbe9d0" providerId="LiveId" clId="{17EAE543-E88F-49AC-B528-78F6A8598081}" dt="2025-01-19T16:35:25.324" v="266" actId="478"/>
          <ac:grpSpMkLst>
            <pc:docMk/>
            <pc:sldMk cId="4047424002" sldId="371"/>
            <ac:grpSpMk id="143" creationId="{2448497A-54D4-6DAE-5E9F-988D2723E585}"/>
          </ac:grpSpMkLst>
        </pc:grpChg>
      </pc:sldChg>
      <pc:sldChg chg="delSp modSp mod">
        <pc:chgData name="Bess Dunlevy" userId="dd4b9a8537dbe9d0" providerId="LiveId" clId="{17EAE543-E88F-49AC-B528-78F6A8598081}" dt="2025-01-19T16:36:59.531" v="329" actId="29295"/>
        <pc:sldMkLst>
          <pc:docMk/>
          <pc:sldMk cId="1008280195" sldId="374"/>
        </pc:sldMkLst>
        <pc:spChg chg="del mod">
          <ac:chgData name="Bess Dunlevy" userId="dd4b9a8537dbe9d0" providerId="LiveId" clId="{17EAE543-E88F-49AC-B528-78F6A8598081}" dt="2025-01-19T16:31:32.930" v="173" actId="478"/>
          <ac:spMkLst>
            <pc:docMk/>
            <pc:sldMk cId="1008280195" sldId="374"/>
            <ac:spMk id="11" creationId="{EF8058C9-D5D2-A169-C8B5-0470B460531B}"/>
          </ac:spMkLst>
        </pc:spChg>
        <pc:spChg chg="del mod">
          <ac:chgData name="Bess Dunlevy" userId="dd4b9a8537dbe9d0" providerId="LiveId" clId="{17EAE543-E88F-49AC-B528-78F6A8598081}" dt="2025-01-19T16:31:32.930" v="173" actId="478"/>
          <ac:spMkLst>
            <pc:docMk/>
            <pc:sldMk cId="1008280195" sldId="374"/>
            <ac:spMk id="15" creationId="{ABFA972F-3528-997D-22D9-C56B719180C0}"/>
          </ac:spMkLst>
        </pc:spChg>
        <pc:spChg chg="del mod">
          <ac:chgData name="Bess Dunlevy" userId="dd4b9a8537dbe9d0" providerId="LiveId" clId="{17EAE543-E88F-49AC-B528-78F6A8598081}" dt="2025-01-19T16:31:32.930" v="173" actId="478"/>
          <ac:spMkLst>
            <pc:docMk/>
            <pc:sldMk cId="1008280195" sldId="374"/>
            <ac:spMk id="16" creationId="{27347CAF-029F-DCA8-4189-4451B70BEE49}"/>
          </ac:spMkLst>
        </pc:spChg>
        <pc:spChg chg="del mod">
          <ac:chgData name="Bess Dunlevy" userId="dd4b9a8537dbe9d0" providerId="LiveId" clId="{17EAE543-E88F-49AC-B528-78F6A8598081}" dt="2025-01-19T16:31:08.742" v="165" actId="478"/>
          <ac:spMkLst>
            <pc:docMk/>
            <pc:sldMk cId="1008280195" sldId="374"/>
            <ac:spMk id="19" creationId="{447A3405-6CAF-331A-6DEC-894BCBCC7A70}"/>
          </ac:spMkLst>
        </pc:spChg>
        <pc:spChg chg="del mod">
          <ac:chgData name="Bess Dunlevy" userId="dd4b9a8537dbe9d0" providerId="LiveId" clId="{17EAE543-E88F-49AC-B528-78F6A8598081}" dt="2025-01-19T16:31:10.764" v="166" actId="478"/>
          <ac:spMkLst>
            <pc:docMk/>
            <pc:sldMk cId="1008280195" sldId="374"/>
            <ac:spMk id="20" creationId="{298641A6-5A0F-8CE3-C49D-6B3F92A7C3B0}"/>
          </ac:spMkLst>
        </pc:spChg>
        <pc:spChg chg="del mod">
          <ac:chgData name="Bess Dunlevy" userId="dd4b9a8537dbe9d0" providerId="LiveId" clId="{17EAE543-E88F-49AC-B528-78F6A8598081}" dt="2025-01-19T16:31:12.690" v="167" actId="478"/>
          <ac:spMkLst>
            <pc:docMk/>
            <pc:sldMk cId="1008280195" sldId="374"/>
            <ac:spMk id="21" creationId="{3CF4C488-4908-6FF7-B71E-E4ABA5A80F26}"/>
          </ac:spMkLst>
        </pc:spChg>
        <pc:grpChg chg="mod">
          <ac:chgData name="Bess Dunlevy" userId="dd4b9a8537dbe9d0" providerId="LiveId" clId="{17EAE543-E88F-49AC-B528-78F6A8598081}" dt="2025-01-19T16:31:16.817" v="169" actId="1076"/>
          <ac:grpSpMkLst>
            <pc:docMk/>
            <pc:sldMk cId="1008280195" sldId="374"/>
            <ac:grpSpMk id="10" creationId="{5AB4FA65-E83B-47EA-D900-427050B5366F}"/>
          </ac:grpSpMkLst>
        </pc:grpChg>
        <pc:picChg chg="mod">
          <ac:chgData name="Bess Dunlevy" userId="dd4b9a8537dbe9d0" providerId="LiveId" clId="{17EAE543-E88F-49AC-B528-78F6A8598081}" dt="2025-01-19T16:36:59.531" v="329" actId="29295"/>
          <ac:picMkLst>
            <pc:docMk/>
            <pc:sldMk cId="1008280195" sldId="374"/>
            <ac:picMk id="8" creationId="{682E4780-1FBD-7EBD-363D-B37E2567E775}"/>
          </ac:picMkLst>
        </pc:picChg>
      </pc:sldChg>
      <pc:sldChg chg="modSp mod">
        <pc:chgData name="Bess Dunlevy" userId="dd4b9a8537dbe9d0" providerId="LiveId" clId="{17EAE543-E88F-49AC-B528-78F6A8598081}" dt="2025-01-19T16:30:13.625" v="143"/>
        <pc:sldMkLst>
          <pc:docMk/>
          <pc:sldMk cId="547403337" sldId="376"/>
        </pc:sldMkLst>
        <pc:graphicFrameChg chg="mod modGraphic">
          <ac:chgData name="Bess Dunlevy" userId="dd4b9a8537dbe9d0" providerId="LiveId" clId="{17EAE543-E88F-49AC-B528-78F6A8598081}" dt="2025-01-19T16:30:13.625" v="143"/>
          <ac:graphicFrameMkLst>
            <pc:docMk/>
            <pc:sldMk cId="547403337" sldId="376"/>
            <ac:graphicFrameMk id="5" creationId="{4812EA30-2D6C-60B8-4726-CE77A0604FE5}"/>
          </ac:graphicFrameMkLst>
        </pc:graphicFrameChg>
      </pc:sldChg>
      <pc:sldChg chg="modSp">
        <pc:chgData name="Bess Dunlevy" userId="dd4b9a8537dbe9d0" providerId="LiveId" clId="{17EAE543-E88F-49AC-B528-78F6A8598081}" dt="2025-01-19T16:30:01.497" v="140"/>
        <pc:sldMkLst>
          <pc:docMk/>
          <pc:sldMk cId="1491659976" sldId="377"/>
        </pc:sldMkLst>
        <pc:graphicFrameChg chg="mod">
          <ac:chgData name="Bess Dunlevy" userId="dd4b9a8537dbe9d0" providerId="LiveId" clId="{17EAE543-E88F-49AC-B528-78F6A8598081}" dt="2025-01-19T16:30:01.497" v="140"/>
          <ac:graphicFrameMkLst>
            <pc:docMk/>
            <pc:sldMk cId="1491659976" sldId="377"/>
            <ac:graphicFrameMk id="6" creationId="{701F2EB6-108B-22AA-96D4-5C0E27100721}"/>
          </ac:graphicFrameMkLst>
        </pc:graphicFrameChg>
      </pc:sldChg>
      <pc:sldChg chg="addSp delSp modSp add mod">
        <pc:chgData name="Bess Dunlevy" userId="dd4b9a8537dbe9d0" providerId="LiveId" clId="{17EAE543-E88F-49AC-B528-78F6A8598081}" dt="2025-01-19T16:29:55.864" v="139"/>
        <pc:sldMkLst>
          <pc:docMk/>
          <pc:sldMk cId="1138292806" sldId="380"/>
        </pc:sldMkLst>
        <pc:spChg chg="del">
          <ac:chgData name="Bess Dunlevy" userId="dd4b9a8537dbe9d0" providerId="LiveId" clId="{17EAE543-E88F-49AC-B528-78F6A8598081}" dt="2025-01-19T16:27:53.672" v="76" actId="478"/>
          <ac:spMkLst>
            <pc:docMk/>
            <pc:sldMk cId="1138292806" sldId="380"/>
            <ac:spMk id="2" creationId="{67A21EFD-8E86-4003-CC40-4C92F46C1162}"/>
          </ac:spMkLst>
        </pc:spChg>
        <pc:spChg chg="mod">
          <ac:chgData name="Bess Dunlevy" userId="dd4b9a8537dbe9d0" providerId="LiveId" clId="{17EAE543-E88F-49AC-B528-78F6A8598081}" dt="2025-01-19T16:27:48.849" v="74" actId="20577"/>
          <ac:spMkLst>
            <pc:docMk/>
            <pc:sldMk cId="1138292806" sldId="380"/>
            <ac:spMk id="3" creationId="{D546B222-57CD-776A-FE77-A3064312F543}"/>
          </ac:spMkLst>
        </pc:spChg>
        <pc:spChg chg="del">
          <ac:chgData name="Bess Dunlevy" userId="dd4b9a8537dbe9d0" providerId="LiveId" clId="{17EAE543-E88F-49AC-B528-78F6A8598081}" dt="2025-01-19T16:27:54.390" v="77" actId="478"/>
          <ac:spMkLst>
            <pc:docMk/>
            <pc:sldMk cId="1138292806" sldId="380"/>
            <ac:spMk id="5" creationId="{D9897FBE-D8A4-4D06-5F12-0788D0A16CEA}"/>
          </ac:spMkLst>
        </pc:spChg>
        <pc:spChg chg="add mod">
          <ac:chgData name="Bess Dunlevy" userId="dd4b9a8537dbe9d0" providerId="LiveId" clId="{17EAE543-E88F-49AC-B528-78F6A8598081}" dt="2025-01-19T16:28:16.751" v="80"/>
          <ac:spMkLst>
            <pc:docMk/>
            <pc:sldMk cId="1138292806" sldId="380"/>
            <ac:spMk id="6" creationId="{1AF63FCD-DBB7-E95C-2DC1-DA5E85582559}"/>
          </ac:spMkLst>
        </pc:spChg>
        <pc:graphicFrameChg chg="add mod modGraphic">
          <ac:chgData name="Bess Dunlevy" userId="dd4b9a8537dbe9d0" providerId="LiveId" clId="{17EAE543-E88F-49AC-B528-78F6A8598081}" dt="2025-01-19T16:29:55.864" v="139"/>
          <ac:graphicFrameMkLst>
            <pc:docMk/>
            <pc:sldMk cId="1138292806" sldId="380"/>
            <ac:graphicFrameMk id="4" creationId="{93268543-5C52-6EB0-A6FE-873801F576FA}"/>
          </ac:graphicFrameMkLst>
        </pc:graphicFrameChg>
        <pc:picChg chg="del">
          <ac:chgData name="Bess Dunlevy" userId="dd4b9a8537dbe9d0" providerId="LiveId" clId="{17EAE543-E88F-49AC-B528-78F6A8598081}" dt="2025-01-19T16:27:52.129" v="75" actId="478"/>
          <ac:picMkLst>
            <pc:docMk/>
            <pc:sldMk cId="1138292806" sldId="380"/>
            <ac:picMk id="7" creationId="{58DD4BA9-BD7C-BD67-973B-F7F5B43B3F9F}"/>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2/9/2025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53804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3233900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1348040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AA4169-5021-F1BA-AE01-1FA5DBE7685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81CC16D-ED4D-623F-FB2C-0CB408B2DD9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BD4C629-9309-A2E9-AB70-EE30BC2806F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54A9EBC-C97B-9A47-5A01-41D722A6B01C}"/>
              </a:ext>
            </a:extLst>
          </p:cNvPr>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15580763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15</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2/9/2025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hyperlink" Target="https://www.smartsheet.com/try-it?trp=12324&amp;utm_source=template-powerpoint&amp;utm_medium=content&amp;utm_campaign=5-Year+Strategic+Business+Plan+Presentation-powerpoint-12324&amp;lpa=5-Year+Strategic+Business+Plan+Presentation+powerpoint+12324" TargetMode="Externa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9.sv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Layout" Target="../slideLayouts/slideLayout7.xml"/><Relationship Id="rId5" Type="http://schemas.openxmlformats.org/officeDocument/2006/relationships/image" Target="../media/image3.sv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9.sv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9.svg"/></Relationships>
</file>

<file path=ppt/slides/_rels/slide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image" Target="../media/image11.sv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9.svg"/><Relationship Id="rId7" Type="http://schemas.openxmlformats.org/officeDocument/2006/relationships/image" Target="../media/image15.svg"/><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3.svg"/><Relationship Id="rId4" Type="http://schemas.openxmlformats.org/officeDocument/2006/relationships/image" Target="../media/image12.png"/><Relationship Id="rId9" Type="http://schemas.openxmlformats.org/officeDocument/2006/relationships/image" Target="../media/image17.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868481" y="317165"/>
            <a:ext cx="2925496" cy="581867"/>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317165"/>
            <a:ext cx="7384507" cy="830997"/>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5-Year Strategic Business Plan Presentation Template</a:t>
            </a:r>
          </a:p>
        </p:txBody>
      </p:sp>
      <p:sp>
        <p:nvSpPr>
          <p:cNvPr id="3" name="TextBox 2">
            <a:extLst>
              <a:ext uri="{FF2B5EF4-FFF2-40B4-BE49-F238E27FC236}">
                <a16:creationId xmlns:a16="http://schemas.microsoft.com/office/drawing/2014/main" id="{1A76DB7C-FE3B-1B81-FE80-5048FEDFD2B4}"/>
              </a:ext>
            </a:extLst>
          </p:cNvPr>
          <p:cNvSpPr txBox="1"/>
          <p:nvPr/>
        </p:nvSpPr>
        <p:spPr>
          <a:xfrm>
            <a:off x="300447" y="5649321"/>
            <a:ext cx="11493530" cy="1107996"/>
          </a:xfrm>
          <a:prstGeom prst="rect">
            <a:avLst/>
          </a:prstGeom>
          <a:noFill/>
        </p:spPr>
        <p:txBody>
          <a:bodyPr wrap="square">
            <a:spAutoFit/>
          </a:bodyPr>
          <a:lstStyle/>
          <a:p>
            <a:r>
              <a:rPr lang="en-US" sz="2200" b="0" i="0" u="none" strike="noStrike" dirty="0">
                <a:solidFill>
                  <a:schemeClr val="tx1">
                    <a:lumMod val="65000"/>
                    <a:lumOff val="35000"/>
                  </a:schemeClr>
                </a:solidFill>
                <a:effectLst/>
                <a:latin typeface="Century Gothic" panose="020B0502020202020204" pitchFamily="34" charset="0"/>
              </a:rPr>
              <a:t>This template will help guide you through the process of creating a comprehensive five-year </a:t>
            </a:r>
            <a:r>
              <a:rPr lang="en-US" sz="2200" dirty="0">
                <a:solidFill>
                  <a:schemeClr val="tx1">
                    <a:lumMod val="65000"/>
                    <a:lumOff val="35000"/>
                  </a:schemeClr>
                </a:solidFill>
                <a:latin typeface="Century Gothic" panose="020B0502020202020204" pitchFamily="34" charset="0"/>
              </a:rPr>
              <a:t>s</a:t>
            </a:r>
            <a:r>
              <a:rPr lang="en-US" sz="2200" b="0" i="0" u="none" strike="noStrike" dirty="0">
                <a:solidFill>
                  <a:schemeClr val="tx1">
                    <a:lumMod val="65000"/>
                    <a:lumOff val="35000"/>
                  </a:schemeClr>
                </a:solidFill>
                <a:effectLst/>
                <a:latin typeface="Century Gothic" panose="020B0502020202020204" pitchFamily="34" charset="0"/>
              </a:rPr>
              <a:t>trategic business </a:t>
            </a:r>
            <a:r>
              <a:rPr lang="en-US" sz="2200" dirty="0">
                <a:solidFill>
                  <a:schemeClr val="tx1">
                    <a:lumMod val="65000"/>
                    <a:lumOff val="35000"/>
                  </a:schemeClr>
                </a:solidFill>
                <a:latin typeface="Century Gothic" panose="020B0502020202020204" pitchFamily="34" charset="0"/>
              </a:rPr>
              <a:t>p</a:t>
            </a:r>
            <a:r>
              <a:rPr lang="en-US" sz="2200" b="0" i="0" u="none" strike="noStrike" dirty="0">
                <a:solidFill>
                  <a:schemeClr val="tx1">
                    <a:lumMod val="65000"/>
                    <a:lumOff val="35000"/>
                  </a:schemeClr>
                </a:solidFill>
                <a:effectLst/>
                <a:latin typeface="Century Gothic" panose="020B0502020202020204" pitchFamily="34" charset="0"/>
              </a:rPr>
              <a:t>lan. Each slide is crafted to help your team cover all critical aspects of strategic planning.</a:t>
            </a:r>
            <a:endParaRPr lang="en-US" sz="2200" dirty="0">
              <a:solidFill>
                <a:schemeClr val="tx1">
                  <a:lumMod val="65000"/>
                  <a:lumOff val="35000"/>
                </a:schemeClr>
              </a:solidFill>
              <a:latin typeface="Century Gothic" panose="020B0502020202020204" pitchFamily="34" charset="0"/>
            </a:endParaRPr>
          </a:p>
        </p:txBody>
      </p:sp>
      <p:pic>
        <p:nvPicPr>
          <p:cNvPr id="2" name="Graphic 1" descr="A lightbulb">
            <a:extLst>
              <a:ext uri="{FF2B5EF4-FFF2-40B4-BE49-F238E27FC236}">
                <a16:creationId xmlns:a16="http://schemas.microsoft.com/office/drawing/2014/main" id="{3081F4AD-C499-E4FB-E016-00F3703AF40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16923" y="1017369"/>
            <a:ext cx="4205416" cy="4205416"/>
          </a:xfrm>
          <a:prstGeom prst="rect">
            <a:avLst/>
          </a:prstGeom>
        </p:spPr>
      </p:pic>
      <p:pic>
        <p:nvPicPr>
          <p:cNvPr id="6" name="Picture 5">
            <a:extLst>
              <a:ext uri="{FF2B5EF4-FFF2-40B4-BE49-F238E27FC236}">
                <a16:creationId xmlns:a16="http://schemas.microsoft.com/office/drawing/2014/main" id="{74E6D619-0410-79AE-7F4C-12C2BBCCB0A1}"/>
              </a:ext>
            </a:extLst>
          </p:cNvPr>
          <p:cNvPicPr>
            <a:picLocks noChangeAspect="1"/>
          </p:cNvPicPr>
          <p:nvPr/>
        </p:nvPicPr>
        <p:blipFill>
          <a:blip r:embed="rId6"/>
          <a:srcRect t="15015" b="1329"/>
          <a:stretch/>
        </p:blipFill>
        <p:spPr>
          <a:xfrm>
            <a:off x="8040326" y="3825205"/>
            <a:ext cx="3728180" cy="1754802"/>
          </a:xfrm>
          <a:prstGeom prst="rect">
            <a:avLst/>
          </a:prstGeom>
          <a:effectLst>
            <a:outerShdw blurRad="63500" sx="102000" sy="102000" algn="ctr" rotWithShape="0">
              <a:prstClr val="black">
                <a:alpha val="40000"/>
              </a:prstClr>
            </a:outerShdw>
          </a:effectLst>
        </p:spPr>
      </p:pic>
      <p:pic>
        <p:nvPicPr>
          <p:cNvPr id="8" name="Picture 7" descr="A close-up of a chart&#10;&#10;Description automatically generated">
            <a:extLst>
              <a:ext uri="{FF2B5EF4-FFF2-40B4-BE49-F238E27FC236}">
                <a16:creationId xmlns:a16="http://schemas.microsoft.com/office/drawing/2014/main" id="{326C8F68-AB7B-6673-83E0-7FBC88DC986F}"/>
              </a:ext>
            </a:extLst>
          </p:cNvPr>
          <p:cNvPicPr>
            <a:picLocks noChangeAspect="1"/>
          </p:cNvPicPr>
          <p:nvPr/>
        </p:nvPicPr>
        <p:blipFill rotWithShape="1">
          <a:blip r:embed="rId7" cstate="hqprint">
            <a:extLst>
              <a:ext uri="{28A0092B-C50C-407E-A947-70E740481C1C}">
                <a14:useLocalDpi xmlns:a14="http://schemas.microsoft.com/office/drawing/2010/main"/>
              </a:ext>
            </a:extLst>
          </a:blip>
          <a:srcRect/>
          <a:stretch/>
        </p:blipFill>
        <p:spPr>
          <a:xfrm>
            <a:off x="4224461" y="992607"/>
            <a:ext cx="4181442" cy="2014236"/>
          </a:xfrm>
          <a:prstGeom prst="rect">
            <a:avLst/>
          </a:prstGeom>
          <a:effectLst>
            <a:outerShdw blurRad="63500" sx="102000" sy="102000" algn="ctr" rotWithShape="0">
              <a:prstClr val="black">
                <a:alpha val="40000"/>
              </a:prstClr>
            </a:outerShdw>
          </a:effectLst>
        </p:spPr>
      </p:pic>
      <p:pic>
        <p:nvPicPr>
          <p:cNvPr id="5" name="Picture 4">
            <a:extLst>
              <a:ext uri="{FF2B5EF4-FFF2-40B4-BE49-F238E27FC236}">
                <a16:creationId xmlns:a16="http://schemas.microsoft.com/office/drawing/2014/main" id="{36529977-11BA-4E12-C3D1-074D19C9BDB4}"/>
              </a:ext>
            </a:extLst>
          </p:cNvPr>
          <p:cNvPicPr>
            <a:picLocks noChangeAspect="1"/>
          </p:cNvPicPr>
          <p:nvPr/>
        </p:nvPicPr>
        <p:blipFill>
          <a:blip r:embed="rId8"/>
          <a:srcRect t="14738"/>
          <a:stretch/>
        </p:blipFill>
        <p:spPr>
          <a:xfrm>
            <a:off x="4846642" y="2137906"/>
            <a:ext cx="4733471" cy="2267953"/>
          </a:xfrm>
          <a:prstGeom prst="rect">
            <a:avLst/>
          </a:prstGeom>
          <a:effectLst>
            <a:outerShdw blurRad="63500" sx="102000" sy="102000" algn="ctr" rotWithShape="0">
              <a:prstClr val="black">
                <a:alpha val="40000"/>
              </a:prstClr>
            </a:outerShdw>
          </a:effectLst>
        </p:spPr>
      </p:pic>
      <p:pic>
        <p:nvPicPr>
          <p:cNvPr id="10" name="Picture 9" descr="A close-up of a chart&#10;&#10;Description automatically generated">
            <a:extLst>
              <a:ext uri="{FF2B5EF4-FFF2-40B4-BE49-F238E27FC236}">
                <a16:creationId xmlns:a16="http://schemas.microsoft.com/office/drawing/2014/main" id="{13D4CCF2-104B-E377-E332-6D18350096BE}"/>
              </a:ext>
            </a:extLst>
          </p:cNvPr>
          <p:cNvPicPr>
            <a:picLocks noChangeAspect="1"/>
          </p:cNvPicPr>
          <p:nvPr/>
        </p:nvPicPr>
        <p:blipFill rotWithShape="1">
          <a:blip r:embed="rId9" cstate="hqprint">
            <a:extLst>
              <a:ext uri="{28A0092B-C50C-407E-A947-70E740481C1C}">
                <a14:useLocalDpi xmlns:a14="http://schemas.microsoft.com/office/drawing/2010/main"/>
              </a:ext>
            </a:extLst>
          </a:blip>
          <a:srcRect/>
          <a:stretch/>
        </p:blipFill>
        <p:spPr>
          <a:xfrm>
            <a:off x="7274710" y="1812922"/>
            <a:ext cx="4735609" cy="2267953"/>
          </a:xfrm>
          <a:prstGeom prst="rect">
            <a:avLst/>
          </a:prstGeom>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D700948-3A8F-8342-0171-AF91367BB0C4}"/>
              </a:ext>
            </a:extLst>
          </p:cNvPr>
          <p:cNvSpPr txBox="1"/>
          <p:nvPr/>
        </p:nvSpPr>
        <p:spPr>
          <a:xfrm>
            <a:off x="161597" y="111009"/>
            <a:ext cx="8957689" cy="430887"/>
          </a:xfrm>
          <a:prstGeom prst="rect">
            <a:avLst/>
          </a:prstGeom>
          <a:noFill/>
        </p:spPr>
        <p:txBody>
          <a:bodyPr wrap="square" rtlCol="0">
            <a:spAutoFit/>
          </a:bodyPr>
          <a:lstStyle/>
          <a:p>
            <a:r>
              <a:rPr lang="en-US" sz="2200" dirty="0">
                <a:solidFill>
                  <a:schemeClr val="tx1">
                    <a:lumMod val="65000"/>
                    <a:lumOff val="35000"/>
                  </a:schemeClr>
                </a:solidFill>
                <a:latin typeface="Century Gothic" panose="020B0502020202020204" pitchFamily="34" charset="0"/>
              </a:rPr>
              <a:t>8. RESOURCE ALLOCATION AND BUDGET PLANNING</a:t>
            </a:r>
          </a:p>
        </p:txBody>
      </p:sp>
      <p:sp>
        <p:nvSpPr>
          <p:cNvPr id="3" name="TextBox 2">
            <a:extLst>
              <a:ext uri="{FF2B5EF4-FFF2-40B4-BE49-F238E27FC236}">
                <a16:creationId xmlns:a16="http://schemas.microsoft.com/office/drawing/2014/main" id="{7C68695A-A158-28C0-3F40-CE5BBECA11FC}"/>
              </a:ext>
            </a:extLst>
          </p:cNvPr>
          <p:cNvSpPr txBox="1"/>
          <p:nvPr/>
        </p:nvSpPr>
        <p:spPr>
          <a:xfrm>
            <a:off x="161597" y="541896"/>
            <a:ext cx="11030277" cy="461665"/>
          </a:xfrm>
          <a:prstGeom prst="rect">
            <a:avLst/>
          </a:prstGeom>
          <a:noFill/>
        </p:spPr>
        <p:txBody>
          <a:bodyPr wrap="square">
            <a:spAutoFit/>
          </a:bodyPr>
          <a:lstStyle/>
          <a:p>
            <a:r>
              <a:rPr lang="en-US" sz="1200" b="0" i="0" u="none" strike="noStrike" dirty="0">
                <a:solidFill>
                  <a:srgbClr val="000000"/>
                </a:solidFill>
                <a:effectLst/>
                <a:latin typeface="Century Gothic" panose="020B0502020202020204" pitchFamily="34" charset="0"/>
              </a:rPr>
              <a:t>Provide an overview of the resources required (financial, human, technological) across the five-year span. Include budget forecasts and highlight any significant investments or resource changes needed.</a:t>
            </a:r>
            <a:endParaRPr lang="en-US" sz="1200" dirty="0">
              <a:latin typeface="Century Gothic" panose="020B0502020202020204" pitchFamily="34" charset="0"/>
            </a:endParaRPr>
          </a:p>
        </p:txBody>
      </p:sp>
      <p:graphicFrame>
        <p:nvGraphicFramePr>
          <p:cNvPr id="5" name="Table 4">
            <a:extLst>
              <a:ext uri="{FF2B5EF4-FFF2-40B4-BE49-F238E27FC236}">
                <a16:creationId xmlns:a16="http://schemas.microsoft.com/office/drawing/2014/main" id="{4812EA30-2D6C-60B8-4726-CE77A0604FE5}"/>
              </a:ext>
            </a:extLst>
          </p:cNvPr>
          <p:cNvGraphicFramePr>
            <a:graphicFrameLocks noGrp="1"/>
          </p:cNvGraphicFramePr>
          <p:nvPr>
            <p:extLst>
              <p:ext uri="{D42A27DB-BD31-4B8C-83A1-F6EECF244321}">
                <p14:modId xmlns:p14="http://schemas.microsoft.com/office/powerpoint/2010/main" val="1032068622"/>
              </p:ext>
            </p:extLst>
          </p:nvPr>
        </p:nvGraphicFramePr>
        <p:xfrm>
          <a:off x="225110" y="1075209"/>
          <a:ext cx="11741784" cy="5516990"/>
        </p:xfrm>
        <a:graphic>
          <a:graphicData uri="http://schemas.openxmlformats.org/drawingml/2006/table">
            <a:tbl>
              <a:tblPr firstRow="1" firstCol="1" bandRow="1"/>
              <a:tblGrid>
                <a:gridCol w="827007">
                  <a:extLst>
                    <a:ext uri="{9D8B030D-6E8A-4147-A177-3AD203B41FA5}">
                      <a16:colId xmlns:a16="http://schemas.microsoft.com/office/drawing/2014/main" val="1927112255"/>
                    </a:ext>
                  </a:extLst>
                </a:gridCol>
                <a:gridCol w="1212753">
                  <a:extLst>
                    <a:ext uri="{9D8B030D-6E8A-4147-A177-3AD203B41FA5}">
                      <a16:colId xmlns:a16="http://schemas.microsoft.com/office/drawing/2014/main" val="3004751967"/>
                    </a:ext>
                  </a:extLst>
                </a:gridCol>
                <a:gridCol w="1212753">
                  <a:extLst>
                    <a:ext uri="{9D8B030D-6E8A-4147-A177-3AD203B41FA5}">
                      <a16:colId xmlns:a16="http://schemas.microsoft.com/office/drawing/2014/main" val="1074656242"/>
                    </a:ext>
                  </a:extLst>
                </a:gridCol>
                <a:gridCol w="1212753">
                  <a:extLst>
                    <a:ext uri="{9D8B030D-6E8A-4147-A177-3AD203B41FA5}">
                      <a16:colId xmlns:a16="http://schemas.microsoft.com/office/drawing/2014/main" val="1322328880"/>
                    </a:ext>
                  </a:extLst>
                </a:gridCol>
                <a:gridCol w="1212753">
                  <a:extLst>
                    <a:ext uri="{9D8B030D-6E8A-4147-A177-3AD203B41FA5}">
                      <a16:colId xmlns:a16="http://schemas.microsoft.com/office/drawing/2014/main" val="3001611167"/>
                    </a:ext>
                  </a:extLst>
                </a:gridCol>
                <a:gridCol w="1212753">
                  <a:extLst>
                    <a:ext uri="{9D8B030D-6E8A-4147-A177-3AD203B41FA5}">
                      <a16:colId xmlns:a16="http://schemas.microsoft.com/office/drawing/2014/main" val="2900256625"/>
                    </a:ext>
                  </a:extLst>
                </a:gridCol>
                <a:gridCol w="1212753">
                  <a:extLst>
                    <a:ext uri="{9D8B030D-6E8A-4147-A177-3AD203B41FA5}">
                      <a16:colId xmlns:a16="http://schemas.microsoft.com/office/drawing/2014/main" val="3874500724"/>
                    </a:ext>
                  </a:extLst>
                </a:gridCol>
                <a:gridCol w="1212753">
                  <a:extLst>
                    <a:ext uri="{9D8B030D-6E8A-4147-A177-3AD203B41FA5}">
                      <a16:colId xmlns:a16="http://schemas.microsoft.com/office/drawing/2014/main" val="3930542425"/>
                    </a:ext>
                  </a:extLst>
                </a:gridCol>
                <a:gridCol w="1212753">
                  <a:extLst>
                    <a:ext uri="{9D8B030D-6E8A-4147-A177-3AD203B41FA5}">
                      <a16:colId xmlns:a16="http://schemas.microsoft.com/office/drawing/2014/main" val="1228361950"/>
                    </a:ext>
                  </a:extLst>
                </a:gridCol>
                <a:gridCol w="1212753">
                  <a:extLst>
                    <a:ext uri="{9D8B030D-6E8A-4147-A177-3AD203B41FA5}">
                      <a16:colId xmlns:a16="http://schemas.microsoft.com/office/drawing/2014/main" val="2494015063"/>
                    </a:ext>
                  </a:extLst>
                </a:gridCol>
              </a:tblGrid>
              <a:tr h="410101">
                <a:tc>
                  <a:txBody>
                    <a:bodyPr/>
                    <a:lstStyle/>
                    <a:p>
                      <a:pPr marL="0" marR="0">
                        <a:lnSpc>
                          <a:spcPct val="115000"/>
                        </a:lnSpc>
                        <a:spcBef>
                          <a:spcPts val="0"/>
                        </a:spcBef>
                        <a:spcAft>
                          <a:spcPts val="0"/>
                        </a:spcAft>
                      </a:pPr>
                      <a:endParaRPr lang="en-US" sz="1100" dirty="0">
                        <a:effectLs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a:noFill/>
                    </a:lnL>
                    <a:lnR w="12700" cap="flat" cmpd="sng" algn="ctr">
                      <a:solidFill>
                        <a:schemeClr val="bg1">
                          <a:lumMod val="75000"/>
                        </a:schemeClr>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9">
                  <a:txBody>
                    <a:bodyPr/>
                    <a:lstStyle/>
                    <a:p>
                      <a:pPr marL="0" marR="0" algn="ctr">
                        <a:lnSpc>
                          <a:spcPct val="115000"/>
                        </a:lnSpc>
                        <a:spcBef>
                          <a:spcPts val="0"/>
                        </a:spcBef>
                        <a:spcAft>
                          <a:spcPts val="0"/>
                        </a:spcAft>
                      </a:pPr>
                      <a:r>
                        <a:rPr lang="en-US" sz="1500" b="1" spc="400" baseline="0" dirty="0">
                          <a:solidFill>
                            <a:schemeClr val="tx1">
                              <a:lumMod val="50000"/>
                              <a:lumOff val="50000"/>
                            </a:schemeClr>
                          </a:solidFill>
                          <a:effectLst/>
                          <a:highlight>
                            <a:srgbClr val="E2E23A"/>
                          </a:highlight>
                          <a:latin typeface="Century Gothic" panose="020B0502020202020204" pitchFamily="34" charset="0"/>
                          <a:ea typeface="Arial" panose="020B0604020202020204" pitchFamily="34" charset="0"/>
                          <a:cs typeface="Arial" panose="020B0604020202020204" pitchFamily="34" charset="0"/>
                        </a:rPr>
                        <a:t>RESOURCE ALLOCATION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2E23A"/>
                    </a:solidFill>
                  </a:tcPr>
                </a:tc>
                <a:tc hMerge="1">
                  <a:txBody>
                    <a:bodyPr/>
                    <a:lstStyle/>
                    <a:p>
                      <a:pPr marL="0" marR="0" algn="ctr">
                        <a:lnSpc>
                          <a:spcPct val="115000"/>
                        </a:lnSpc>
                        <a:spcBef>
                          <a:spcPts val="0"/>
                        </a:spcBef>
                        <a:spcAft>
                          <a:spcPts val="0"/>
                        </a:spcAft>
                      </a:pPr>
                      <a:endParaRPr lang="en-US" sz="1100" dirty="0">
                        <a:effectLst/>
                        <a:highlight>
                          <a:srgbClr val="E2E23A"/>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28575" cap="flat" cmpd="sng" algn="ctr">
                      <a:solidFill>
                        <a:srgbClr val="CED9D6"/>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2E23A"/>
                    </a:solidFill>
                  </a:tcPr>
                </a:tc>
                <a:tc hMerge="1">
                  <a:txBody>
                    <a:bodyPr/>
                    <a:lstStyle/>
                    <a:p>
                      <a:pPr marL="0" marR="0" algn="ctr">
                        <a:lnSpc>
                          <a:spcPct val="115000"/>
                        </a:lnSpc>
                        <a:spcBef>
                          <a:spcPts val="0"/>
                        </a:spcBef>
                        <a:spcAft>
                          <a:spcPts val="0"/>
                        </a:spcAft>
                      </a:pPr>
                      <a:endParaRPr lang="en-US" sz="1100" dirty="0">
                        <a:effectLst/>
                        <a:highlight>
                          <a:srgbClr val="E2E23A"/>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28575" cap="flat" cmpd="sng" algn="ctr">
                      <a:solidFill>
                        <a:srgbClr val="CED9D6"/>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2E23A"/>
                    </a:solidFill>
                  </a:tcPr>
                </a:tc>
                <a:tc hMerge="1">
                  <a:txBody>
                    <a:bodyPr/>
                    <a:lstStyle/>
                    <a:p>
                      <a:pPr marL="0" marR="0" algn="ctr">
                        <a:lnSpc>
                          <a:spcPct val="115000"/>
                        </a:lnSpc>
                        <a:spcBef>
                          <a:spcPts val="0"/>
                        </a:spcBef>
                        <a:spcAft>
                          <a:spcPts val="0"/>
                        </a:spcAft>
                      </a:pPr>
                      <a:endParaRPr lang="en-US" sz="1100" dirty="0">
                        <a:effectLst/>
                        <a:highlight>
                          <a:srgbClr val="E2E23A"/>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28575" cap="flat" cmpd="sng" algn="ctr">
                      <a:solidFill>
                        <a:srgbClr val="CED9D6"/>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2E23A"/>
                    </a:solidFill>
                  </a:tcPr>
                </a:tc>
                <a:tc hMerge="1">
                  <a:txBody>
                    <a:bodyPr/>
                    <a:lstStyle/>
                    <a:p>
                      <a:pPr marL="0" marR="0" algn="ctr">
                        <a:lnSpc>
                          <a:spcPct val="115000"/>
                        </a:lnSpc>
                        <a:spcBef>
                          <a:spcPts val="0"/>
                        </a:spcBef>
                        <a:spcAft>
                          <a:spcPts val="0"/>
                        </a:spcAft>
                      </a:pPr>
                      <a:endParaRPr lang="en-US" sz="1100" dirty="0">
                        <a:effectLst/>
                        <a:highlight>
                          <a:srgbClr val="E2E23A"/>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28575" cap="flat" cmpd="sng" algn="ctr">
                      <a:solidFill>
                        <a:srgbClr val="CED9D6"/>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2E23A"/>
                    </a:solidFill>
                  </a:tcPr>
                </a:tc>
                <a:tc hMerge="1">
                  <a:txBody>
                    <a:bodyPr/>
                    <a:lstStyle/>
                    <a:p>
                      <a:pPr marL="0" marR="0" algn="ctr">
                        <a:lnSpc>
                          <a:spcPct val="115000"/>
                        </a:lnSpc>
                        <a:spcBef>
                          <a:spcPts val="0"/>
                        </a:spcBef>
                        <a:spcAft>
                          <a:spcPts val="0"/>
                        </a:spcAft>
                      </a:pPr>
                      <a:endParaRPr lang="en-US" sz="1100" dirty="0">
                        <a:effectLst/>
                        <a:highlight>
                          <a:srgbClr val="E2E23A"/>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28575" cap="flat" cmpd="sng" algn="ctr">
                      <a:solidFill>
                        <a:srgbClr val="CED9D6"/>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2E23A"/>
                    </a:solidFill>
                  </a:tcPr>
                </a:tc>
                <a:tc hMerge="1">
                  <a:txBody>
                    <a:bodyPr/>
                    <a:lstStyle/>
                    <a:p>
                      <a:pPr marL="0" marR="0" algn="ctr">
                        <a:lnSpc>
                          <a:spcPct val="115000"/>
                        </a:lnSpc>
                        <a:spcBef>
                          <a:spcPts val="0"/>
                        </a:spcBef>
                        <a:spcAft>
                          <a:spcPts val="0"/>
                        </a:spcAft>
                      </a:pPr>
                      <a:endParaRPr lang="en-US" sz="1100" dirty="0">
                        <a:effectLst/>
                        <a:highlight>
                          <a:srgbClr val="E2E23A"/>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28575" cap="flat" cmpd="sng" algn="ctr">
                      <a:solidFill>
                        <a:srgbClr val="CED9D6"/>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2E23A"/>
                    </a:solidFill>
                  </a:tcPr>
                </a:tc>
                <a:tc hMerge="1">
                  <a:txBody>
                    <a:bodyPr/>
                    <a:lstStyle/>
                    <a:p>
                      <a:pPr marL="0" marR="0" algn="ctr">
                        <a:lnSpc>
                          <a:spcPct val="115000"/>
                        </a:lnSpc>
                        <a:spcBef>
                          <a:spcPts val="0"/>
                        </a:spcBef>
                        <a:spcAft>
                          <a:spcPts val="0"/>
                        </a:spcAft>
                      </a:pPr>
                      <a:endParaRPr lang="en-US" sz="1100" dirty="0">
                        <a:effectLst/>
                        <a:highlight>
                          <a:srgbClr val="E2E23A"/>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rgbClr val="CED9D6"/>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2E23A"/>
                    </a:solidFill>
                  </a:tcPr>
                </a:tc>
                <a:tc hMerge="1">
                  <a:txBody>
                    <a:bodyPr/>
                    <a:lstStyle/>
                    <a:p>
                      <a:pPr marL="0" marR="0" algn="ctr">
                        <a:lnSpc>
                          <a:spcPct val="115000"/>
                        </a:lnSpc>
                        <a:spcBef>
                          <a:spcPts val="0"/>
                        </a:spcBef>
                        <a:spcAft>
                          <a:spcPts val="0"/>
                        </a:spcAft>
                      </a:pPr>
                      <a:endParaRPr lang="en-US" sz="1100" dirty="0">
                        <a:effectLst/>
                        <a:highlight>
                          <a:srgbClr val="E2E23A"/>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28575" cap="flat" cmpd="sng" algn="ctr">
                      <a:noFill/>
                      <a:prstDash val="solid"/>
                      <a:round/>
                      <a:headEnd type="none" w="med" len="med"/>
                      <a:tailEnd type="none" w="med" len="med"/>
                    </a:lnL>
                    <a:lnR w="12700" cap="flat" cmpd="sng" algn="ctr">
                      <a:solidFill>
                        <a:srgbClr val="BFBFBF"/>
                      </a:solidFill>
                      <a:prstDash val="solid"/>
                      <a:round/>
                      <a:headEnd type="none" w="med" len="med"/>
                      <a:tailEnd type="none" w="med" len="med"/>
                    </a:lnR>
                    <a:lnT w="28575" cap="flat" cmpd="sng" algn="ctr">
                      <a:solidFill>
                        <a:srgbClr val="CED9D6"/>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2E23A"/>
                    </a:solidFill>
                  </a:tcPr>
                </a:tc>
                <a:extLst>
                  <a:ext uri="{0D108BD9-81ED-4DB2-BD59-A6C34878D82A}">
                    <a16:rowId xmlns:a16="http://schemas.microsoft.com/office/drawing/2014/main" val="1584665065"/>
                  </a:ext>
                </a:extLst>
              </a:tr>
              <a:tr h="327014">
                <a:tc>
                  <a:txBody>
                    <a:bodyPr/>
                    <a:lstStyle/>
                    <a:p>
                      <a:pPr marL="0" marR="0">
                        <a:lnSpc>
                          <a:spcPct val="115000"/>
                        </a:lnSpc>
                        <a:spcBef>
                          <a:spcPts val="0"/>
                        </a:spcBef>
                        <a:spcAft>
                          <a:spcPts val="0"/>
                        </a:spcAft>
                      </a:pPr>
                      <a:endParaRPr lang="en-US" sz="1100" dirty="0">
                        <a:effectLs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a:noFill/>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marL="0" marR="0" algn="ctr">
                        <a:lnSpc>
                          <a:spcPct val="115000"/>
                        </a:lnSpc>
                        <a:spcBef>
                          <a:spcPts val="0"/>
                        </a:spcBef>
                        <a:spcAft>
                          <a:spcPts val="0"/>
                        </a:spcAft>
                      </a:pPr>
                      <a:r>
                        <a:rPr lang="en-US" sz="1200" b="1" dirty="0">
                          <a:solidFill>
                            <a:schemeClr val="bg1">
                              <a:lumMod val="95000"/>
                            </a:schemeClr>
                          </a:solidFill>
                          <a:effectLst/>
                          <a:latin typeface="Century Gothic" panose="020B0502020202020204" pitchFamily="34" charset="0"/>
                          <a:ea typeface="Cambria" panose="02040503050406030204" pitchFamily="18" charset="0"/>
                          <a:cs typeface="Times New Roman" panose="02020603050405020304" pitchFamily="18" charset="0"/>
                        </a:rPr>
                        <a:t>FINANCIAL</a:t>
                      </a:r>
                      <a:endParaRPr lang="en-US" sz="1200" b="1" dirty="0">
                        <a:solidFill>
                          <a:schemeClr val="bg1">
                            <a:lumMod val="95000"/>
                          </a:schemeClr>
                        </a:solidFill>
                        <a:effectLs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50000"/>
                      </a:schemeClr>
                    </a:solidFill>
                  </a:tcPr>
                </a:tc>
                <a:tc hMerge="1">
                  <a:txBody>
                    <a:bodyPr/>
                    <a:lstStyle/>
                    <a:p>
                      <a:pPr marL="0" marR="0" algn="ctr">
                        <a:lnSpc>
                          <a:spcPct val="115000"/>
                        </a:lnSpc>
                        <a:spcBef>
                          <a:spcPts val="0"/>
                        </a:spcBef>
                        <a:spcAft>
                          <a:spcPts val="0"/>
                        </a:spcAft>
                      </a:pPr>
                      <a:endParaRPr lang="en-US" sz="1100" dirty="0">
                        <a:effectLst/>
                        <a:highlight>
                          <a:srgbClr val="E2E23A"/>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2E23A"/>
                    </a:solidFill>
                  </a:tcPr>
                </a:tc>
                <a:tc hMerge="1">
                  <a:txBody>
                    <a:bodyPr/>
                    <a:lstStyle/>
                    <a:p>
                      <a:pPr marL="0" marR="0" algn="ctr">
                        <a:lnSpc>
                          <a:spcPct val="115000"/>
                        </a:lnSpc>
                        <a:spcBef>
                          <a:spcPts val="0"/>
                        </a:spcBef>
                        <a:spcAft>
                          <a:spcPts val="0"/>
                        </a:spcAft>
                      </a:pPr>
                      <a:endParaRPr lang="en-US" sz="1100" dirty="0">
                        <a:effectLst/>
                        <a:highlight>
                          <a:srgbClr val="E2E23A"/>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2E23A"/>
                    </a:solidFill>
                  </a:tcPr>
                </a:tc>
                <a:tc gridSpan="3">
                  <a:txBody>
                    <a:bodyPr/>
                    <a:lstStyle/>
                    <a:p>
                      <a:pPr marL="0" marR="0" algn="ctr">
                        <a:lnSpc>
                          <a:spcPct val="115000"/>
                        </a:lnSpc>
                        <a:spcBef>
                          <a:spcPts val="0"/>
                        </a:spcBef>
                        <a:spcAft>
                          <a:spcPts val="0"/>
                        </a:spcAft>
                      </a:pPr>
                      <a:r>
                        <a:rPr lang="en-US" sz="1200" b="1" dirty="0">
                          <a:solidFill>
                            <a:schemeClr val="bg1">
                              <a:lumMod val="95000"/>
                            </a:schemeClr>
                          </a:solidFill>
                          <a:effectLst/>
                          <a:latin typeface="Century Gothic" panose="020B0502020202020204" pitchFamily="34" charset="0"/>
                          <a:ea typeface="Cambria" panose="02040503050406030204" pitchFamily="18" charset="0"/>
                          <a:cs typeface="Times New Roman" panose="02020603050405020304" pitchFamily="18" charset="0"/>
                        </a:rPr>
                        <a:t>HUMAN</a:t>
                      </a:r>
                      <a:endParaRPr lang="en-US" sz="1200" b="1" dirty="0">
                        <a:solidFill>
                          <a:schemeClr val="bg1">
                            <a:lumMod val="95000"/>
                          </a:schemeClr>
                        </a:solidFill>
                        <a:effectLs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66BBCC"/>
                    </a:solidFill>
                  </a:tcPr>
                </a:tc>
                <a:tc hMerge="1">
                  <a:txBody>
                    <a:bodyPr/>
                    <a:lstStyle/>
                    <a:p>
                      <a:pPr marL="0" marR="0" algn="ctr">
                        <a:lnSpc>
                          <a:spcPct val="115000"/>
                        </a:lnSpc>
                        <a:spcBef>
                          <a:spcPts val="0"/>
                        </a:spcBef>
                        <a:spcAft>
                          <a:spcPts val="0"/>
                        </a:spcAft>
                      </a:pPr>
                      <a:endParaRPr lang="en-US" sz="1100" dirty="0">
                        <a:effectLst/>
                        <a:highlight>
                          <a:srgbClr val="E2E23A"/>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2E23A"/>
                    </a:solidFill>
                  </a:tcPr>
                </a:tc>
                <a:tc hMerge="1">
                  <a:txBody>
                    <a:bodyPr/>
                    <a:lstStyle/>
                    <a:p>
                      <a:pPr marL="0" marR="0" algn="ctr">
                        <a:lnSpc>
                          <a:spcPct val="115000"/>
                        </a:lnSpc>
                        <a:spcBef>
                          <a:spcPts val="0"/>
                        </a:spcBef>
                        <a:spcAft>
                          <a:spcPts val="0"/>
                        </a:spcAft>
                      </a:pPr>
                      <a:endParaRPr lang="en-US" sz="1100" dirty="0">
                        <a:effectLst/>
                        <a:highlight>
                          <a:srgbClr val="E2E23A"/>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2E23A"/>
                    </a:solidFill>
                  </a:tcPr>
                </a:tc>
                <a:tc gridSpan="3">
                  <a:txBody>
                    <a:bodyPr/>
                    <a:lstStyle/>
                    <a:p>
                      <a:pPr marL="0" marR="0" algn="ctr">
                        <a:lnSpc>
                          <a:spcPct val="115000"/>
                        </a:lnSpc>
                        <a:spcBef>
                          <a:spcPts val="0"/>
                        </a:spcBef>
                        <a:spcAft>
                          <a:spcPts val="0"/>
                        </a:spcAft>
                      </a:pPr>
                      <a:r>
                        <a:rPr lang="en-US" sz="1200" b="1" dirty="0">
                          <a:solidFill>
                            <a:schemeClr val="bg1">
                              <a:lumMod val="95000"/>
                            </a:schemeClr>
                          </a:solidFill>
                          <a:effectLst/>
                          <a:latin typeface="Century Gothic" panose="020B0502020202020204" pitchFamily="34" charset="0"/>
                          <a:ea typeface="Cambria" panose="02040503050406030204" pitchFamily="18" charset="0"/>
                          <a:cs typeface="Times New Roman" panose="02020603050405020304" pitchFamily="18" charset="0"/>
                        </a:rPr>
                        <a:t>TECHNOLOGICAL</a:t>
                      </a:r>
                      <a:endParaRPr lang="en-US" sz="1200" b="1" dirty="0">
                        <a:solidFill>
                          <a:schemeClr val="bg1">
                            <a:lumMod val="95000"/>
                          </a:schemeClr>
                        </a:solidFill>
                        <a:effectLs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75000"/>
                      </a:schemeClr>
                    </a:solidFill>
                  </a:tcPr>
                </a:tc>
                <a:tc hMerge="1">
                  <a:txBody>
                    <a:bodyPr/>
                    <a:lstStyle/>
                    <a:p>
                      <a:pPr marL="0" marR="0" algn="ctr">
                        <a:lnSpc>
                          <a:spcPct val="115000"/>
                        </a:lnSpc>
                        <a:spcBef>
                          <a:spcPts val="0"/>
                        </a:spcBef>
                        <a:spcAft>
                          <a:spcPts val="0"/>
                        </a:spcAft>
                      </a:pPr>
                      <a:endParaRPr lang="en-US" sz="1100" dirty="0">
                        <a:effectLst/>
                        <a:highlight>
                          <a:srgbClr val="E2E23A"/>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2E23A"/>
                    </a:solidFill>
                  </a:tcPr>
                </a:tc>
                <a:tc hMerge="1">
                  <a:txBody>
                    <a:bodyPr/>
                    <a:lstStyle/>
                    <a:p>
                      <a:pPr marL="0" marR="0" algn="ctr">
                        <a:lnSpc>
                          <a:spcPct val="115000"/>
                        </a:lnSpc>
                        <a:spcBef>
                          <a:spcPts val="0"/>
                        </a:spcBef>
                        <a:spcAft>
                          <a:spcPts val="0"/>
                        </a:spcAft>
                      </a:pPr>
                      <a:endParaRPr lang="en-US" sz="1100" dirty="0">
                        <a:effectLst/>
                        <a:highlight>
                          <a:srgbClr val="E2E23A"/>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2E23A"/>
                    </a:solidFill>
                  </a:tcPr>
                </a:tc>
                <a:extLst>
                  <a:ext uri="{0D108BD9-81ED-4DB2-BD59-A6C34878D82A}">
                    <a16:rowId xmlns:a16="http://schemas.microsoft.com/office/drawing/2014/main" val="2477204552"/>
                  </a:ext>
                </a:extLst>
              </a:tr>
              <a:tr h="519407">
                <a:tc>
                  <a:txBody>
                    <a:bodyPr/>
                    <a:lstStyle/>
                    <a:p>
                      <a:pPr marL="0" marR="0">
                        <a:lnSpc>
                          <a:spcPct val="115000"/>
                        </a:lnSpc>
                        <a:spcBef>
                          <a:spcPts val="0"/>
                        </a:spcBef>
                        <a:spcAft>
                          <a:spcPts val="0"/>
                        </a:spcAft>
                      </a:pPr>
                      <a:r>
                        <a:rPr lang="en-US" sz="2000" dirty="0">
                          <a:solidFill>
                            <a:srgbClr val="90A6A9"/>
                          </a:solidFill>
                          <a:effectLst/>
                          <a:latin typeface="Century Gothic" panose="020B0502020202020204" pitchFamily="34" charset="0"/>
                          <a:ea typeface="Cambria" panose="02040503050406030204" pitchFamily="18" charset="0"/>
                          <a:cs typeface="Times New Roman" panose="02020603050405020304" pitchFamily="18" charset="0"/>
                        </a:rPr>
                        <a:t> </a:t>
                      </a:r>
                      <a:endParaRPr lang="en-US" sz="1100" dirty="0">
                        <a:effectLs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a:noFill/>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Cambria" panose="02040503050406030204" pitchFamily="18" charset="0"/>
                          <a:cs typeface="Times New Roman" panose="02020603050405020304" pitchFamily="18" charset="0"/>
                        </a:rPr>
                        <a:t>OVERVIEW</a:t>
                      </a:r>
                      <a:endPar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BUDGET FORECAST</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INVESTMENTS/</a:t>
                      </a:r>
                      <a:b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b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RESOURCE CHANGES NEEDED</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Cambria" panose="02040503050406030204" pitchFamily="18" charset="0"/>
                          <a:cs typeface="Times New Roman" panose="02020603050405020304" pitchFamily="18" charset="0"/>
                        </a:rPr>
                        <a:t>OVERVIEW</a:t>
                      </a:r>
                      <a:endPar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a:txBody>
                    <a:bodyPr/>
                    <a:lstStyle/>
                    <a:p>
                      <a:pPr marL="0" marR="0" algn="ctr">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BUDGET FORECAST</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a:txBody>
                    <a:bodyPr/>
                    <a:lstStyle/>
                    <a:p>
                      <a:pPr marL="0" marR="0" algn="ctr">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INVESTMENTS/</a:t>
                      </a:r>
                      <a:b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b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RESOURCE CHANGES NEEDED</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a:txBody>
                    <a:bodyPr/>
                    <a:lstStyle/>
                    <a:p>
                      <a:pPr marL="0" marR="0" algn="ctr">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Cambria" panose="02040503050406030204" pitchFamily="18" charset="0"/>
                          <a:cs typeface="Times New Roman" panose="02020603050405020304" pitchFamily="18" charset="0"/>
                        </a:rPr>
                        <a:t>OVERVIEW</a:t>
                      </a:r>
                      <a:endPar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BUDGET FORECAST</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INVESTMENTS/</a:t>
                      </a:r>
                      <a:b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b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RESOURCE CHANGES NEEDED</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85561018"/>
                  </a:ext>
                </a:extLst>
              </a:tr>
              <a:tr h="850003">
                <a:tc>
                  <a:txBody>
                    <a:bodyPr/>
                    <a:lstStyle/>
                    <a:p>
                      <a:pPr marL="0" marR="0" algn="ctr">
                        <a:lnSpc>
                          <a:spcPct val="115000"/>
                        </a:lnSpc>
                        <a:spcBef>
                          <a:spcPts val="0"/>
                        </a:spcBef>
                        <a:spcAft>
                          <a:spcPts val="0"/>
                        </a:spcAft>
                      </a:pPr>
                      <a:r>
                        <a:rPr lang="en-US" sz="1100" b="1" dirty="0">
                          <a:solidFill>
                            <a:schemeClr val="tx1">
                              <a:lumMod val="50000"/>
                              <a:lumOff val="50000"/>
                            </a:schemeClr>
                          </a:solidFill>
                          <a:effectLst/>
                          <a:highlight>
                            <a:srgbClr val="FAF9D3"/>
                          </a:highlight>
                          <a:latin typeface="Century Gothic" panose="020B0502020202020204" pitchFamily="34" charset="0"/>
                          <a:ea typeface="Arial" panose="020B0604020202020204" pitchFamily="34" charset="0"/>
                          <a:cs typeface="Arial" panose="020B0604020202020204" pitchFamily="34" charset="0"/>
                        </a:rPr>
                        <a:t>20XX</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AF9D3"/>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Description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$0.00</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Description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Description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$0.00</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Description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Description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$0.00</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Description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677093491"/>
                  </a:ext>
                </a:extLst>
              </a:tr>
              <a:tr h="823784">
                <a:tc>
                  <a:txBody>
                    <a:bodyPr/>
                    <a:lstStyle/>
                    <a:p>
                      <a:pPr marL="0" marR="0" algn="ctr">
                        <a:lnSpc>
                          <a:spcPct val="115000"/>
                        </a:lnSpc>
                        <a:spcBef>
                          <a:spcPts val="0"/>
                        </a:spcBef>
                        <a:spcAft>
                          <a:spcPts val="0"/>
                        </a:spcAft>
                      </a:pPr>
                      <a:r>
                        <a:rPr lang="en-US" sz="1050" b="1" dirty="0">
                          <a:solidFill>
                            <a:schemeClr val="tx1">
                              <a:lumMod val="50000"/>
                              <a:lumOff val="50000"/>
                            </a:schemeClr>
                          </a:solidFill>
                          <a:effectLst/>
                          <a:highlight>
                            <a:srgbClr val="FAF9D3"/>
                          </a:highlight>
                          <a:latin typeface="Century Gothic" panose="020B0502020202020204" pitchFamily="34" charset="0"/>
                          <a:ea typeface="Arial" panose="020B0604020202020204" pitchFamily="34" charset="0"/>
                          <a:cs typeface="Arial" panose="020B0604020202020204" pitchFamily="34" charset="0"/>
                        </a:rPr>
                        <a:t>20XX</a:t>
                      </a:r>
                      <a:endParaRPr lang="en-US" sz="1100" b="1" dirty="0">
                        <a:solidFill>
                          <a:schemeClr val="tx1">
                            <a:lumMod val="50000"/>
                            <a:lumOff val="50000"/>
                          </a:schemeClr>
                        </a:solidFill>
                        <a:effectLst/>
                        <a:highlight>
                          <a:srgbClr val="FAF9D3"/>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AF9D3"/>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Description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$0.00</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Description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Description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$0.00</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Description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Description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$0.00</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Description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331416789"/>
                  </a:ext>
                </a:extLst>
              </a:tr>
              <a:tr h="840259">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US" sz="1050" b="1" dirty="0">
                          <a:solidFill>
                            <a:schemeClr val="tx1">
                              <a:lumMod val="50000"/>
                              <a:lumOff val="50000"/>
                            </a:schemeClr>
                          </a:solidFill>
                          <a:effectLst/>
                          <a:highlight>
                            <a:srgbClr val="FAF9D3"/>
                          </a:highlight>
                          <a:latin typeface="Century Gothic" panose="020B0502020202020204" pitchFamily="34" charset="0"/>
                          <a:ea typeface="Arial" panose="020B0604020202020204" pitchFamily="34" charset="0"/>
                          <a:cs typeface="Arial" panose="020B0604020202020204" pitchFamily="34" charset="0"/>
                        </a:rPr>
                        <a:t>20XX</a:t>
                      </a:r>
                      <a:endParaRPr lang="en-US" sz="1100" b="1" dirty="0">
                        <a:solidFill>
                          <a:schemeClr val="tx1">
                            <a:lumMod val="50000"/>
                            <a:lumOff val="50000"/>
                          </a:schemeClr>
                        </a:solidFill>
                        <a:effectLst/>
                        <a:highlight>
                          <a:srgbClr val="FAF9D3"/>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AF9D3"/>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Description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$0.00</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Description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Description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$0.00</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Description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Description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$0.00</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Description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639993666"/>
                  </a:ext>
                </a:extLst>
              </a:tr>
              <a:tr h="889686">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US" sz="1050" b="1" dirty="0">
                          <a:solidFill>
                            <a:schemeClr val="tx1">
                              <a:lumMod val="50000"/>
                              <a:lumOff val="50000"/>
                            </a:schemeClr>
                          </a:solidFill>
                          <a:effectLst/>
                          <a:highlight>
                            <a:srgbClr val="FAF9D3"/>
                          </a:highlight>
                          <a:latin typeface="Century Gothic" panose="020B0502020202020204" pitchFamily="34" charset="0"/>
                          <a:ea typeface="Arial" panose="020B0604020202020204" pitchFamily="34" charset="0"/>
                          <a:cs typeface="Arial" panose="020B0604020202020204" pitchFamily="34" charset="0"/>
                        </a:rPr>
                        <a:t>20XX</a:t>
                      </a:r>
                      <a:endParaRPr lang="en-US" sz="1100" b="1" dirty="0">
                        <a:solidFill>
                          <a:schemeClr val="tx1">
                            <a:lumMod val="50000"/>
                            <a:lumOff val="50000"/>
                          </a:schemeClr>
                        </a:solidFill>
                        <a:effectLst/>
                        <a:highlight>
                          <a:srgbClr val="FAF9D3"/>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AF9D3"/>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Description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$0.00</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Description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Description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$0.00</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Description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Description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$0.00</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Description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076094156"/>
                  </a:ext>
                </a:extLst>
              </a:tr>
              <a:tr h="856736">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US" sz="1050" b="1" dirty="0">
                          <a:solidFill>
                            <a:schemeClr val="tx1">
                              <a:lumMod val="50000"/>
                              <a:lumOff val="50000"/>
                            </a:schemeClr>
                          </a:solidFill>
                          <a:effectLst/>
                          <a:highlight>
                            <a:srgbClr val="FAF9D3"/>
                          </a:highlight>
                          <a:latin typeface="Century Gothic" panose="020B0502020202020204" pitchFamily="34" charset="0"/>
                          <a:ea typeface="Arial" panose="020B0604020202020204" pitchFamily="34" charset="0"/>
                          <a:cs typeface="Arial" panose="020B0604020202020204" pitchFamily="34" charset="0"/>
                        </a:rPr>
                        <a:t>20XX</a:t>
                      </a:r>
                      <a:endParaRPr lang="en-US" sz="1100" b="1" dirty="0">
                        <a:solidFill>
                          <a:schemeClr val="tx1">
                            <a:lumMod val="50000"/>
                            <a:lumOff val="50000"/>
                          </a:schemeClr>
                        </a:solidFill>
                        <a:effectLst/>
                        <a:highlight>
                          <a:srgbClr val="FAF9D3"/>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AF9D3"/>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Description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$0.00</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Description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Description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$0.00</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Description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Description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$0.00</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nSpc>
                          <a:spcPct val="115000"/>
                        </a:lnSpc>
                        <a:spcBef>
                          <a:spcPts val="0"/>
                        </a:spcBef>
                        <a:spcAft>
                          <a:spcPts val="0"/>
                        </a:spcAft>
                      </a:pPr>
                      <a:r>
                        <a:rPr lang="en-US" sz="900" dirty="0">
                          <a:solidFill>
                            <a:schemeClr val="tx1">
                              <a:lumMod val="50000"/>
                              <a:lumOff val="50000"/>
                            </a:schemeClr>
                          </a:solidFill>
                          <a:effectLst/>
                          <a:latin typeface="Century Gothic" panose="020B0502020202020204" pitchFamily="34" charset="0"/>
                          <a:ea typeface="Arial" panose="020B0604020202020204" pitchFamily="34" charset="0"/>
                          <a:cs typeface="Arial" panose="020B0604020202020204" pitchFamily="34" charset="0"/>
                        </a:rPr>
                        <a:t>Description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964358733"/>
                  </a:ext>
                </a:extLst>
              </a:tr>
            </a:tbl>
          </a:graphicData>
        </a:graphic>
      </p:graphicFrame>
      <p:pic>
        <p:nvPicPr>
          <p:cNvPr id="6" name="Graphic 5" descr="A collection of circles in various sizes">
            <a:extLst>
              <a:ext uri="{FF2B5EF4-FFF2-40B4-BE49-F238E27FC236}">
                <a16:creationId xmlns:a16="http://schemas.microsoft.com/office/drawing/2014/main" id="{0371B975-C3FD-72D4-52D6-170DA3745B9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191874" y="0"/>
            <a:ext cx="957759" cy="957759"/>
          </a:xfrm>
          <a:prstGeom prst="rect">
            <a:avLst/>
          </a:prstGeom>
        </p:spPr>
      </p:pic>
    </p:spTree>
    <p:extLst>
      <p:ext uri="{BB962C8B-B14F-4D97-AF65-F5344CB8AC3E}">
        <p14:creationId xmlns:p14="http://schemas.microsoft.com/office/powerpoint/2010/main" val="547403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19D4664-EEE9-8F50-3E9E-AA41FC71B6B4}"/>
              </a:ext>
            </a:extLst>
          </p:cNvPr>
          <p:cNvSpPr txBox="1"/>
          <p:nvPr/>
        </p:nvSpPr>
        <p:spPr>
          <a:xfrm>
            <a:off x="161597" y="111009"/>
            <a:ext cx="8957689" cy="430887"/>
          </a:xfrm>
          <a:prstGeom prst="rect">
            <a:avLst/>
          </a:prstGeom>
          <a:noFill/>
        </p:spPr>
        <p:txBody>
          <a:bodyPr wrap="square" rtlCol="0">
            <a:spAutoFit/>
          </a:bodyPr>
          <a:lstStyle/>
          <a:p>
            <a:r>
              <a:rPr lang="en-US" sz="2200" dirty="0">
                <a:solidFill>
                  <a:schemeClr val="tx1">
                    <a:lumMod val="65000"/>
                    <a:lumOff val="35000"/>
                  </a:schemeClr>
                </a:solidFill>
                <a:latin typeface="Century Gothic" panose="020B0502020202020204" pitchFamily="34" charset="0"/>
              </a:rPr>
              <a:t>9. RISK MANAGEMENT AND MITIGATION STRATEGIES</a:t>
            </a:r>
          </a:p>
        </p:txBody>
      </p:sp>
      <p:sp>
        <p:nvSpPr>
          <p:cNvPr id="3" name="TextBox 2">
            <a:extLst>
              <a:ext uri="{FF2B5EF4-FFF2-40B4-BE49-F238E27FC236}">
                <a16:creationId xmlns:a16="http://schemas.microsoft.com/office/drawing/2014/main" id="{B4F44720-6081-E1C7-B82A-CFB3C487804A}"/>
              </a:ext>
            </a:extLst>
          </p:cNvPr>
          <p:cNvSpPr txBox="1"/>
          <p:nvPr/>
        </p:nvSpPr>
        <p:spPr>
          <a:xfrm>
            <a:off x="161597" y="541896"/>
            <a:ext cx="11030277" cy="461665"/>
          </a:xfrm>
          <a:prstGeom prst="rect">
            <a:avLst/>
          </a:prstGeom>
          <a:noFill/>
        </p:spPr>
        <p:txBody>
          <a:bodyPr wrap="square">
            <a:spAutoFit/>
          </a:bodyPr>
          <a:lstStyle/>
          <a:p>
            <a:r>
              <a:rPr lang="en-US" sz="1200" b="0" i="0" u="none" strike="noStrike" dirty="0">
                <a:solidFill>
                  <a:srgbClr val="000000"/>
                </a:solidFill>
                <a:effectLst/>
                <a:latin typeface="Century Gothic" panose="020B0502020202020204" pitchFamily="34" charset="0"/>
              </a:rPr>
              <a:t>Identify potential risks and outline strategies for mitigation. This proactive approach ensures preparedness for challenges, emphasizing adaptability in your strategic planning.</a:t>
            </a:r>
            <a:endParaRPr lang="en-US" sz="1200" dirty="0">
              <a:latin typeface="Century Gothic" panose="020B0502020202020204" pitchFamily="34" charset="0"/>
            </a:endParaRPr>
          </a:p>
        </p:txBody>
      </p:sp>
      <p:pic>
        <p:nvPicPr>
          <p:cNvPr id="4" name="Graphic 3" descr="A collection of circles in various sizes">
            <a:extLst>
              <a:ext uri="{FF2B5EF4-FFF2-40B4-BE49-F238E27FC236}">
                <a16:creationId xmlns:a16="http://schemas.microsoft.com/office/drawing/2014/main" id="{18086440-623B-6B7D-79B6-2D4063DBF4F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191874" y="0"/>
            <a:ext cx="957759" cy="957759"/>
          </a:xfrm>
          <a:prstGeom prst="rect">
            <a:avLst/>
          </a:prstGeom>
        </p:spPr>
      </p:pic>
      <p:graphicFrame>
        <p:nvGraphicFramePr>
          <p:cNvPr id="6" name="Table 5">
            <a:extLst>
              <a:ext uri="{FF2B5EF4-FFF2-40B4-BE49-F238E27FC236}">
                <a16:creationId xmlns:a16="http://schemas.microsoft.com/office/drawing/2014/main" id="{701F2EB6-108B-22AA-96D4-5C0E27100721}"/>
              </a:ext>
            </a:extLst>
          </p:cNvPr>
          <p:cNvGraphicFramePr>
            <a:graphicFrameLocks noGrp="1"/>
          </p:cNvGraphicFramePr>
          <p:nvPr>
            <p:extLst>
              <p:ext uri="{D42A27DB-BD31-4B8C-83A1-F6EECF244321}">
                <p14:modId xmlns:p14="http://schemas.microsoft.com/office/powerpoint/2010/main" val="996673261"/>
              </p:ext>
            </p:extLst>
          </p:nvPr>
        </p:nvGraphicFramePr>
        <p:xfrm>
          <a:off x="234778" y="1145059"/>
          <a:ext cx="11722443" cy="5296502"/>
        </p:xfrm>
        <a:graphic>
          <a:graphicData uri="http://schemas.openxmlformats.org/drawingml/2006/table">
            <a:tbl>
              <a:tblPr firstRow="1" firstCol="1" bandRow="1"/>
              <a:tblGrid>
                <a:gridCol w="3907481">
                  <a:extLst>
                    <a:ext uri="{9D8B030D-6E8A-4147-A177-3AD203B41FA5}">
                      <a16:colId xmlns:a16="http://schemas.microsoft.com/office/drawing/2014/main" val="2015242113"/>
                    </a:ext>
                  </a:extLst>
                </a:gridCol>
                <a:gridCol w="3907481">
                  <a:extLst>
                    <a:ext uri="{9D8B030D-6E8A-4147-A177-3AD203B41FA5}">
                      <a16:colId xmlns:a16="http://schemas.microsoft.com/office/drawing/2014/main" val="2473200661"/>
                    </a:ext>
                  </a:extLst>
                </a:gridCol>
                <a:gridCol w="3907481">
                  <a:extLst>
                    <a:ext uri="{9D8B030D-6E8A-4147-A177-3AD203B41FA5}">
                      <a16:colId xmlns:a16="http://schemas.microsoft.com/office/drawing/2014/main" val="675710510"/>
                    </a:ext>
                  </a:extLst>
                </a:gridCol>
              </a:tblGrid>
              <a:tr h="403655">
                <a:tc gridSpan="3">
                  <a:txBody>
                    <a:bodyPr/>
                    <a:lstStyle/>
                    <a:p>
                      <a:pPr marL="0" marR="0" indent="127000">
                        <a:lnSpc>
                          <a:spcPct val="107000"/>
                        </a:lnSpc>
                        <a:spcBef>
                          <a:spcPts val="0"/>
                        </a:spcBef>
                        <a:spcAft>
                          <a:spcPts val="0"/>
                        </a:spcAft>
                      </a:pPr>
                      <a:r>
                        <a:rPr lang="en-US" sz="1100" kern="0" dirty="0">
                          <a:solidFill>
                            <a:schemeClr val="tx1">
                              <a:lumMod val="65000"/>
                              <a:lumOff val="35000"/>
                            </a:schemeClr>
                          </a:solidFill>
                          <a:effectLst/>
                          <a:latin typeface="Century Gothic" panose="020B0502020202020204" pitchFamily="34" charset="0"/>
                          <a:ea typeface="Times New Roman" panose="02020603050405020304" pitchFamily="18" charset="0"/>
                          <a:cs typeface="Calibri" panose="020F0502020204030204" pitchFamily="34" charset="0"/>
                        </a:rPr>
                        <a:t>RISK IDENTIFICATION</a:t>
                      </a:r>
                      <a:endParaRPr lang="en-US" sz="1100" kern="100" dirty="0">
                        <a:solidFill>
                          <a:schemeClr val="tx1">
                            <a:lumMod val="65000"/>
                            <a:lumOff val="35000"/>
                          </a:schemeClr>
                        </a:solidFill>
                        <a:effectLst/>
                        <a:latin typeface="Aptos" panose="020B0004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13615562"/>
                  </a:ext>
                </a:extLst>
              </a:tr>
              <a:tr h="254227">
                <a:tc>
                  <a:txBody>
                    <a:bodyPr/>
                    <a:lstStyle/>
                    <a:p>
                      <a:pPr marL="0" marR="0" indent="114300">
                        <a:lnSpc>
                          <a:spcPct val="107000"/>
                        </a:lnSpc>
                        <a:spcBef>
                          <a:spcPts val="0"/>
                        </a:spcBef>
                        <a:spcAft>
                          <a:spcPts val="0"/>
                        </a:spcAft>
                      </a:pPr>
                      <a:r>
                        <a:rPr lang="en-US" sz="1100" kern="0" dirty="0">
                          <a:solidFill>
                            <a:schemeClr val="tx1">
                              <a:lumMod val="65000"/>
                              <a:lumOff val="35000"/>
                            </a:schemeClr>
                          </a:solidFill>
                          <a:effectLst/>
                          <a:highlight>
                            <a:srgbClr val="EAEEF3"/>
                          </a:highlight>
                          <a:latin typeface="Century Gothic" panose="020B0502020202020204" pitchFamily="34" charset="0"/>
                          <a:ea typeface="Times New Roman" panose="02020603050405020304" pitchFamily="18" charset="0"/>
                          <a:cs typeface="Calibri" panose="020F0502020204030204" pitchFamily="34" charset="0"/>
                        </a:rPr>
                        <a:t>IDENTIFIED RISK</a:t>
                      </a:r>
                      <a:endParaRPr lang="en-US" sz="1100" kern="100" dirty="0">
                        <a:solidFill>
                          <a:schemeClr val="tx1">
                            <a:lumMod val="65000"/>
                            <a:lumOff val="35000"/>
                          </a:schemeClr>
                        </a:solidFill>
                        <a:effectLst/>
                        <a:highlight>
                          <a:srgbClr val="EAEEF3"/>
                        </a:highlight>
                        <a:latin typeface="Aptos" panose="020B0004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marL="0" marR="0" indent="114300">
                        <a:lnSpc>
                          <a:spcPct val="107000"/>
                        </a:lnSpc>
                        <a:spcBef>
                          <a:spcPts val="0"/>
                        </a:spcBef>
                        <a:spcAft>
                          <a:spcPts val="0"/>
                        </a:spcAft>
                      </a:pPr>
                      <a:r>
                        <a:rPr lang="en-US" sz="1100" kern="0" dirty="0">
                          <a:solidFill>
                            <a:schemeClr val="tx1">
                              <a:lumMod val="65000"/>
                              <a:lumOff val="35000"/>
                            </a:schemeClr>
                          </a:solidFill>
                          <a:effectLst/>
                          <a:highlight>
                            <a:srgbClr val="EAEEF3"/>
                          </a:highlight>
                          <a:latin typeface="Century Gothic" panose="020B0502020202020204" pitchFamily="34" charset="0"/>
                          <a:ea typeface="Times New Roman" panose="02020603050405020304" pitchFamily="18" charset="0"/>
                          <a:cs typeface="Calibri" panose="020F0502020204030204" pitchFamily="34" charset="0"/>
                        </a:rPr>
                        <a:t>CURRENT STATUS</a:t>
                      </a:r>
                      <a:endParaRPr lang="en-US" sz="1100" kern="100" dirty="0">
                        <a:solidFill>
                          <a:schemeClr val="tx1">
                            <a:lumMod val="65000"/>
                            <a:lumOff val="35000"/>
                          </a:schemeClr>
                        </a:solidFill>
                        <a:effectLst/>
                        <a:highlight>
                          <a:srgbClr val="EAEEF3"/>
                        </a:highlight>
                        <a:latin typeface="Aptos" panose="020B0004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marL="0" marR="0" indent="114300">
                        <a:lnSpc>
                          <a:spcPct val="107000"/>
                        </a:lnSpc>
                        <a:spcBef>
                          <a:spcPts val="0"/>
                        </a:spcBef>
                        <a:spcAft>
                          <a:spcPts val="0"/>
                        </a:spcAft>
                      </a:pPr>
                      <a:r>
                        <a:rPr lang="en-US" sz="1100" kern="0" dirty="0">
                          <a:solidFill>
                            <a:schemeClr val="tx1">
                              <a:lumMod val="65000"/>
                              <a:lumOff val="35000"/>
                            </a:schemeClr>
                          </a:solidFill>
                          <a:effectLst/>
                          <a:highlight>
                            <a:srgbClr val="EAEEF3"/>
                          </a:highlight>
                          <a:latin typeface="Century Gothic" panose="020B0502020202020204" pitchFamily="34" charset="0"/>
                          <a:ea typeface="Times New Roman" panose="02020603050405020304" pitchFamily="18" charset="0"/>
                          <a:cs typeface="Calibri" panose="020F0502020204030204" pitchFamily="34" charset="0"/>
                        </a:rPr>
                        <a:t>RISK MITIGATION STRATEGIES</a:t>
                      </a:r>
                      <a:endParaRPr lang="en-US" sz="1100" kern="100" dirty="0">
                        <a:solidFill>
                          <a:schemeClr val="tx1">
                            <a:lumMod val="65000"/>
                            <a:lumOff val="35000"/>
                          </a:schemeClr>
                        </a:solidFill>
                        <a:effectLst/>
                        <a:highlight>
                          <a:srgbClr val="EAEEF3"/>
                        </a:highlight>
                        <a:latin typeface="Aptos" panose="020B0004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2998129151"/>
                  </a:ext>
                </a:extLst>
              </a:tr>
              <a:tr h="753993">
                <a:tc>
                  <a:txBody>
                    <a:bodyPr/>
                    <a:lstStyle/>
                    <a:p>
                      <a:pPr marL="0" marR="0" indent="127000">
                        <a:lnSpc>
                          <a:spcPct val="107000"/>
                        </a:lnSpc>
                        <a:spcBef>
                          <a:spcPts val="0"/>
                        </a:spcBef>
                        <a:spcAft>
                          <a:spcPts val="0"/>
                        </a:spcAft>
                      </a:pPr>
                      <a:r>
                        <a:rPr lang="en-US" sz="1000" kern="0" dirty="0">
                          <a:solidFill>
                            <a:schemeClr val="tx1">
                              <a:lumMod val="65000"/>
                              <a:lumOff val="35000"/>
                            </a:schemeClr>
                          </a:solidFill>
                          <a:effectLst/>
                          <a:latin typeface="Century Gothic" panose="020B0502020202020204" pitchFamily="34" charset="0"/>
                          <a:ea typeface="Times New Roman" panose="02020603050405020304" pitchFamily="18" charset="0"/>
                          <a:cs typeface="Calibri" panose="020F0502020204030204" pitchFamily="34" charset="0"/>
                        </a:rPr>
                        <a:t>Risk description </a:t>
                      </a: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indent="127000">
                        <a:lnSpc>
                          <a:spcPct val="107000"/>
                        </a:lnSpc>
                        <a:spcBef>
                          <a:spcPts val="0"/>
                        </a:spcBef>
                        <a:spcAft>
                          <a:spcPts val="0"/>
                        </a:spcAft>
                      </a:pPr>
                      <a:r>
                        <a:rPr lang="en-US" sz="1000" b="1" kern="0" dirty="0">
                          <a:solidFill>
                            <a:schemeClr val="tx1">
                              <a:lumMod val="65000"/>
                              <a:lumOff val="35000"/>
                            </a:schemeClr>
                          </a:solidFill>
                          <a:effectLst/>
                          <a:latin typeface="Century Gothic" panose="020B0502020202020204" pitchFamily="34" charset="0"/>
                          <a:ea typeface="Times New Roman" panose="02020603050405020304" pitchFamily="18" charset="0"/>
                          <a:cs typeface="Calibri" panose="020F0502020204030204" pitchFamily="34" charset="0"/>
                        </a:rPr>
                        <a:t>Complete / Overdue / In Progress / On Hold</a:t>
                      </a:r>
                      <a:endParaRPr lang="en-US" sz="1000" b="1"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indent="127000">
                        <a:lnSpc>
                          <a:spcPct val="107000"/>
                        </a:lnSpc>
                        <a:spcBef>
                          <a:spcPts val="0"/>
                        </a:spcBef>
                        <a:spcAft>
                          <a:spcPts val="0"/>
                        </a:spcAft>
                      </a:pPr>
                      <a:r>
                        <a:rPr lang="en-US" sz="1000" kern="0" dirty="0">
                          <a:solidFill>
                            <a:schemeClr val="tx1">
                              <a:lumMod val="65000"/>
                              <a:lumOff val="35000"/>
                            </a:schemeClr>
                          </a:solidFill>
                          <a:effectLst/>
                          <a:latin typeface="Century Gothic" panose="020B0502020202020204" pitchFamily="34" charset="0"/>
                          <a:ea typeface="Times New Roman" panose="02020603050405020304" pitchFamily="18" charset="0"/>
                          <a:cs typeface="Calibri" panose="020F0502020204030204" pitchFamily="34" charset="0"/>
                        </a:rPr>
                        <a:t> Mitigation strategy description</a:t>
                      </a: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576953253"/>
                  </a:ext>
                </a:extLst>
              </a:tr>
              <a:tr h="753993">
                <a:tc>
                  <a:txBody>
                    <a:bodyPr/>
                    <a:lstStyle/>
                    <a:p>
                      <a:pPr marL="0" marR="0" indent="127000">
                        <a:lnSpc>
                          <a:spcPct val="107000"/>
                        </a:lnSpc>
                        <a:spcBef>
                          <a:spcPts val="0"/>
                        </a:spcBef>
                        <a:spcAft>
                          <a:spcPts val="0"/>
                        </a:spcAft>
                      </a:pP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indent="127000">
                        <a:lnSpc>
                          <a:spcPct val="107000"/>
                        </a:lnSpc>
                        <a:spcBef>
                          <a:spcPts val="0"/>
                        </a:spcBef>
                        <a:spcAft>
                          <a:spcPts val="0"/>
                        </a:spcAft>
                      </a:pP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indent="127000">
                        <a:lnSpc>
                          <a:spcPct val="107000"/>
                        </a:lnSpc>
                        <a:spcBef>
                          <a:spcPts val="0"/>
                        </a:spcBef>
                        <a:spcAft>
                          <a:spcPts val="0"/>
                        </a:spcAft>
                      </a:pP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64893058"/>
                  </a:ext>
                </a:extLst>
              </a:tr>
              <a:tr h="753993">
                <a:tc>
                  <a:txBody>
                    <a:bodyPr/>
                    <a:lstStyle/>
                    <a:p>
                      <a:pPr marL="0" marR="0" indent="127000">
                        <a:lnSpc>
                          <a:spcPct val="107000"/>
                        </a:lnSpc>
                        <a:spcBef>
                          <a:spcPts val="0"/>
                        </a:spcBef>
                        <a:spcAft>
                          <a:spcPts val="0"/>
                        </a:spcAft>
                      </a:pP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indent="127000">
                        <a:lnSpc>
                          <a:spcPct val="107000"/>
                        </a:lnSpc>
                        <a:spcBef>
                          <a:spcPts val="0"/>
                        </a:spcBef>
                        <a:spcAft>
                          <a:spcPts val="0"/>
                        </a:spcAft>
                      </a:pP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indent="127000">
                        <a:lnSpc>
                          <a:spcPct val="107000"/>
                        </a:lnSpc>
                        <a:spcBef>
                          <a:spcPts val="0"/>
                        </a:spcBef>
                        <a:spcAft>
                          <a:spcPts val="0"/>
                        </a:spcAft>
                      </a:pP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656959494"/>
                  </a:ext>
                </a:extLst>
              </a:tr>
              <a:tr h="753993">
                <a:tc>
                  <a:txBody>
                    <a:bodyPr/>
                    <a:lstStyle/>
                    <a:p>
                      <a:pPr marL="0" marR="0" indent="127000">
                        <a:lnSpc>
                          <a:spcPct val="107000"/>
                        </a:lnSpc>
                        <a:spcBef>
                          <a:spcPts val="0"/>
                        </a:spcBef>
                        <a:spcAft>
                          <a:spcPts val="0"/>
                        </a:spcAft>
                      </a:pPr>
                      <a:r>
                        <a:rPr lang="en-US" sz="1000" kern="0" dirty="0">
                          <a:solidFill>
                            <a:schemeClr val="tx1">
                              <a:lumMod val="65000"/>
                              <a:lumOff val="35000"/>
                            </a:schemeClr>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indent="127000">
                        <a:lnSpc>
                          <a:spcPct val="107000"/>
                        </a:lnSpc>
                        <a:spcBef>
                          <a:spcPts val="0"/>
                        </a:spcBef>
                        <a:spcAft>
                          <a:spcPts val="0"/>
                        </a:spcAft>
                      </a:pPr>
                      <a:r>
                        <a:rPr lang="en-US" sz="1000" kern="0" dirty="0">
                          <a:solidFill>
                            <a:schemeClr val="tx1">
                              <a:lumMod val="65000"/>
                              <a:lumOff val="35000"/>
                            </a:schemeClr>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indent="127000">
                        <a:lnSpc>
                          <a:spcPct val="107000"/>
                        </a:lnSpc>
                        <a:spcBef>
                          <a:spcPts val="0"/>
                        </a:spcBef>
                        <a:spcAft>
                          <a:spcPts val="0"/>
                        </a:spcAft>
                      </a:pPr>
                      <a:r>
                        <a:rPr lang="en-US" sz="1000" kern="0" dirty="0">
                          <a:solidFill>
                            <a:schemeClr val="tx1">
                              <a:lumMod val="65000"/>
                              <a:lumOff val="35000"/>
                            </a:schemeClr>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05866789"/>
                  </a:ext>
                </a:extLst>
              </a:tr>
              <a:tr h="868655">
                <a:tc>
                  <a:txBody>
                    <a:bodyPr/>
                    <a:lstStyle/>
                    <a:p>
                      <a:pPr marL="0" marR="0" indent="127000">
                        <a:lnSpc>
                          <a:spcPct val="107000"/>
                        </a:lnSpc>
                        <a:spcBef>
                          <a:spcPts val="0"/>
                        </a:spcBef>
                        <a:spcAft>
                          <a:spcPts val="0"/>
                        </a:spcAft>
                      </a:pPr>
                      <a:r>
                        <a:rPr lang="en-US" sz="1000" kern="0" dirty="0">
                          <a:solidFill>
                            <a:schemeClr val="tx1">
                              <a:lumMod val="65000"/>
                              <a:lumOff val="35000"/>
                            </a:schemeClr>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indent="127000">
                        <a:lnSpc>
                          <a:spcPct val="107000"/>
                        </a:lnSpc>
                        <a:spcBef>
                          <a:spcPts val="0"/>
                        </a:spcBef>
                        <a:spcAft>
                          <a:spcPts val="0"/>
                        </a:spcAft>
                      </a:pPr>
                      <a:r>
                        <a:rPr lang="en-US" sz="1000" kern="0" dirty="0">
                          <a:solidFill>
                            <a:schemeClr val="tx1">
                              <a:lumMod val="65000"/>
                              <a:lumOff val="35000"/>
                            </a:schemeClr>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indent="127000">
                        <a:lnSpc>
                          <a:spcPct val="107000"/>
                        </a:lnSpc>
                        <a:spcBef>
                          <a:spcPts val="0"/>
                        </a:spcBef>
                        <a:spcAft>
                          <a:spcPts val="0"/>
                        </a:spcAft>
                      </a:pPr>
                      <a:r>
                        <a:rPr lang="en-US" sz="1000" kern="0" dirty="0">
                          <a:solidFill>
                            <a:schemeClr val="tx1">
                              <a:lumMod val="65000"/>
                              <a:lumOff val="35000"/>
                            </a:schemeClr>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159618587"/>
                  </a:ext>
                </a:extLst>
              </a:tr>
              <a:tr h="753993">
                <a:tc>
                  <a:txBody>
                    <a:bodyPr/>
                    <a:lstStyle/>
                    <a:p>
                      <a:pPr marL="0" marR="0" indent="127000">
                        <a:lnSpc>
                          <a:spcPct val="107000"/>
                        </a:lnSpc>
                        <a:spcBef>
                          <a:spcPts val="0"/>
                        </a:spcBef>
                        <a:spcAft>
                          <a:spcPts val="0"/>
                        </a:spcAft>
                      </a:pPr>
                      <a:r>
                        <a:rPr lang="en-US" sz="1000" kern="0" dirty="0">
                          <a:solidFill>
                            <a:schemeClr val="tx1">
                              <a:lumMod val="65000"/>
                              <a:lumOff val="35000"/>
                            </a:schemeClr>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indent="127000">
                        <a:lnSpc>
                          <a:spcPct val="107000"/>
                        </a:lnSpc>
                        <a:spcBef>
                          <a:spcPts val="0"/>
                        </a:spcBef>
                        <a:spcAft>
                          <a:spcPts val="0"/>
                        </a:spcAft>
                      </a:pPr>
                      <a:r>
                        <a:rPr lang="en-US" sz="1000" kern="0" dirty="0">
                          <a:solidFill>
                            <a:schemeClr val="tx1">
                              <a:lumMod val="65000"/>
                              <a:lumOff val="35000"/>
                            </a:schemeClr>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indent="127000">
                        <a:lnSpc>
                          <a:spcPct val="107000"/>
                        </a:lnSpc>
                        <a:spcBef>
                          <a:spcPts val="0"/>
                        </a:spcBef>
                        <a:spcAft>
                          <a:spcPts val="0"/>
                        </a:spcAft>
                      </a:pPr>
                      <a:r>
                        <a:rPr lang="en-US" sz="1000" kern="0" dirty="0">
                          <a:solidFill>
                            <a:schemeClr val="tx1">
                              <a:lumMod val="65000"/>
                              <a:lumOff val="35000"/>
                            </a:schemeClr>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728704135"/>
                  </a:ext>
                </a:extLst>
              </a:tr>
            </a:tbl>
          </a:graphicData>
        </a:graphic>
      </p:graphicFrame>
    </p:spTree>
    <p:extLst>
      <p:ext uri="{BB962C8B-B14F-4D97-AF65-F5344CB8AC3E}">
        <p14:creationId xmlns:p14="http://schemas.microsoft.com/office/powerpoint/2010/main" val="1491659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5908650-0309-7E20-F3B2-81673FB42156}"/>
              </a:ext>
            </a:extLst>
          </p:cNvPr>
          <p:cNvSpPr/>
          <p:nvPr/>
        </p:nvSpPr>
        <p:spPr>
          <a:xfrm>
            <a:off x="336885" y="1155032"/>
            <a:ext cx="11418590" cy="5293894"/>
          </a:xfrm>
          <a:prstGeom prst="rect">
            <a:avLst/>
          </a:prstGeom>
          <a:gradFill flip="none" rotWithShape="1">
            <a:gsLst>
              <a:gs pos="0">
                <a:srgbClr val="E2E23A"/>
              </a:gs>
              <a:gs pos="100000">
                <a:schemeClr val="bg1">
                  <a:lumMod val="85000"/>
                  <a:alpha val="6000"/>
                </a:schemeClr>
              </a:gs>
            </a:gsLst>
            <a:lin ang="2160000" scaled="0"/>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BCE760FD-6E50-FD4F-B597-7E228EDE51FD}"/>
              </a:ext>
            </a:extLst>
          </p:cNvPr>
          <p:cNvSpPr txBox="1"/>
          <p:nvPr/>
        </p:nvSpPr>
        <p:spPr>
          <a:xfrm>
            <a:off x="161597" y="111009"/>
            <a:ext cx="5374229" cy="430887"/>
          </a:xfrm>
          <a:prstGeom prst="rect">
            <a:avLst/>
          </a:prstGeom>
          <a:noFill/>
        </p:spPr>
        <p:txBody>
          <a:bodyPr wrap="square" rtlCol="0">
            <a:spAutoFit/>
          </a:bodyPr>
          <a:lstStyle/>
          <a:p>
            <a:r>
              <a:rPr lang="en-US" sz="2200" dirty="0">
                <a:solidFill>
                  <a:schemeClr val="tx1">
                    <a:lumMod val="65000"/>
                    <a:lumOff val="35000"/>
                  </a:schemeClr>
                </a:solidFill>
                <a:latin typeface="Century Gothic" panose="020B0502020202020204" pitchFamily="34" charset="0"/>
              </a:rPr>
              <a:t>10. CONCLUSION AND ACTION STEPS</a:t>
            </a:r>
          </a:p>
        </p:txBody>
      </p:sp>
      <p:sp>
        <p:nvSpPr>
          <p:cNvPr id="2" name="TextBox 1">
            <a:extLst>
              <a:ext uri="{FF2B5EF4-FFF2-40B4-BE49-F238E27FC236}">
                <a16:creationId xmlns:a16="http://schemas.microsoft.com/office/drawing/2014/main" id="{44D73FA1-9DDC-61B3-153E-D1B179FCE89F}"/>
              </a:ext>
            </a:extLst>
          </p:cNvPr>
          <p:cNvSpPr txBox="1"/>
          <p:nvPr/>
        </p:nvSpPr>
        <p:spPr>
          <a:xfrm>
            <a:off x="770021" y="3247981"/>
            <a:ext cx="10565243" cy="1446550"/>
          </a:xfrm>
          <a:prstGeom prst="rect">
            <a:avLst/>
          </a:prstGeom>
          <a:noFill/>
        </p:spPr>
        <p:txBody>
          <a:bodyPr wrap="square">
            <a:spAutoFit/>
          </a:bodyPr>
          <a:lstStyle/>
          <a:p>
            <a:r>
              <a:rPr lang="en-US" sz="2200" b="0" i="0" u="none" strike="noStrike" dirty="0">
                <a:solidFill>
                  <a:schemeClr val="tx1">
                    <a:lumMod val="65000"/>
                    <a:lumOff val="35000"/>
                  </a:schemeClr>
                </a:solidFill>
                <a:effectLst/>
                <a:latin typeface="Century Gothic" panose="020B0502020202020204" pitchFamily="34" charset="0"/>
              </a:rPr>
              <a:t>Summarize the strategic plan's key points and outline the immediate next steps. Motivate your team with a </a:t>
            </a:r>
            <a:r>
              <a:rPr lang="en-US" sz="2200" b="1" i="0" u="none" strike="noStrike" dirty="0">
                <a:solidFill>
                  <a:schemeClr val="tx1">
                    <a:lumMod val="65000"/>
                    <a:lumOff val="35000"/>
                  </a:schemeClr>
                </a:solidFill>
                <a:effectLst/>
                <a:latin typeface="Century Gothic" panose="020B0502020202020204" pitchFamily="34" charset="0"/>
              </a:rPr>
              <a:t>call to action </a:t>
            </a:r>
            <a:r>
              <a:rPr lang="en-US" sz="2200" b="0" i="0" u="none" strike="noStrike" dirty="0">
                <a:solidFill>
                  <a:schemeClr val="tx1">
                    <a:lumMod val="65000"/>
                    <a:lumOff val="35000"/>
                  </a:schemeClr>
                </a:solidFill>
                <a:effectLst/>
                <a:latin typeface="Century Gothic" panose="020B0502020202020204" pitchFamily="34" charset="0"/>
              </a:rPr>
              <a:t>that emphasizes the importance of </a:t>
            </a:r>
            <a:r>
              <a:rPr lang="en-US" sz="2200" b="1" i="0" u="none" strike="noStrike" dirty="0">
                <a:solidFill>
                  <a:schemeClr val="tx1">
                    <a:lumMod val="65000"/>
                    <a:lumOff val="35000"/>
                  </a:schemeClr>
                </a:solidFill>
                <a:effectLst/>
                <a:latin typeface="Century Gothic" panose="020B0502020202020204" pitchFamily="34" charset="0"/>
              </a:rPr>
              <a:t>collaboration</a:t>
            </a:r>
            <a:r>
              <a:rPr lang="en-US" sz="2200" b="0" i="0" u="none" strike="noStrike" dirty="0">
                <a:solidFill>
                  <a:schemeClr val="tx1">
                    <a:lumMod val="65000"/>
                    <a:lumOff val="35000"/>
                  </a:schemeClr>
                </a:solidFill>
                <a:effectLst/>
                <a:latin typeface="Century Gothic" panose="020B0502020202020204" pitchFamily="34" charset="0"/>
              </a:rPr>
              <a:t>, </a:t>
            </a:r>
            <a:r>
              <a:rPr lang="en-US" sz="2200" b="1" i="0" u="none" strike="noStrike" dirty="0">
                <a:solidFill>
                  <a:schemeClr val="tx1">
                    <a:lumMod val="65000"/>
                    <a:lumOff val="35000"/>
                  </a:schemeClr>
                </a:solidFill>
                <a:effectLst/>
                <a:latin typeface="Century Gothic" panose="020B0502020202020204" pitchFamily="34" charset="0"/>
              </a:rPr>
              <a:t>accountability</a:t>
            </a:r>
            <a:r>
              <a:rPr lang="en-US" sz="2200" b="0" i="0" u="none" strike="noStrike" dirty="0">
                <a:solidFill>
                  <a:schemeClr val="tx1">
                    <a:lumMod val="65000"/>
                    <a:lumOff val="35000"/>
                  </a:schemeClr>
                </a:solidFill>
                <a:effectLst/>
                <a:latin typeface="Century Gothic" panose="020B0502020202020204" pitchFamily="34" charset="0"/>
              </a:rPr>
              <a:t>, and </a:t>
            </a:r>
            <a:r>
              <a:rPr lang="en-US" sz="2200" b="1" i="0" u="none" strike="noStrike" dirty="0">
                <a:solidFill>
                  <a:schemeClr val="tx1">
                    <a:lumMod val="65000"/>
                    <a:lumOff val="35000"/>
                  </a:schemeClr>
                </a:solidFill>
                <a:effectLst/>
                <a:latin typeface="Century Gothic" panose="020B0502020202020204" pitchFamily="34" charset="0"/>
              </a:rPr>
              <a:t>agility</a:t>
            </a:r>
            <a:r>
              <a:rPr lang="en-US" sz="2200" b="0" i="0" u="none" strike="noStrike" dirty="0">
                <a:solidFill>
                  <a:schemeClr val="tx1">
                    <a:lumMod val="65000"/>
                    <a:lumOff val="35000"/>
                  </a:schemeClr>
                </a:solidFill>
                <a:effectLst/>
                <a:latin typeface="Century Gothic" panose="020B0502020202020204" pitchFamily="34" charset="0"/>
              </a:rPr>
              <a:t> in achieving the five-year objectives.</a:t>
            </a:r>
            <a:endParaRPr lang="en-US" sz="2200" dirty="0">
              <a:solidFill>
                <a:schemeClr val="tx1">
                  <a:lumMod val="65000"/>
                  <a:lumOff val="35000"/>
                </a:schemeClr>
              </a:solidFill>
              <a:latin typeface="Century Gothic" panose="020B0502020202020204" pitchFamily="34" charset="0"/>
            </a:endParaRPr>
          </a:p>
        </p:txBody>
      </p:sp>
      <p:pic>
        <p:nvPicPr>
          <p:cNvPr id="7" name="Graphic 6" descr="A collection of circles in various sizes">
            <a:extLst>
              <a:ext uri="{FF2B5EF4-FFF2-40B4-BE49-F238E27FC236}">
                <a16:creationId xmlns:a16="http://schemas.microsoft.com/office/drawing/2014/main" id="{125F7273-6230-FF91-73FC-E67A71922E9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096530" y="0"/>
            <a:ext cx="3053104" cy="3053104"/>
          </a:xfrm>
          <a:prstGeom prst="rect">
            <a:avLst/>
          </a:prstGeom>
        </p:spPr>
      </p:pic>
    </p:spTree>
    <p:extLst>
      <p:ext uri="{BB962C8B-B14F-4D97-AF65-F5344CB8AC3E}">
        <p14:creationId xmlns:p14="http://schemas.microsoft.com/office/powerpoint/2010/main" val="3230905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FA3802-9A6E-A785-180F-536118D1C461}"/>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546B222-57CD-776A-FE77-A3064312F543}"/>
              </a:ext>
            </a:extLst>
          </p:cNvPr>
          <p:cNvSpPr txBox="1"/>
          <p:nvPr/>
        </p:nvSpPr>
        <p:spPr>
          <a:xfrm>
            <a:off x="161597" y="111009"/>
            <a:ext cx="5374229" cy="430887"/>
          </a:xfrm>
          <a:prstGeom prst="rect">
            <a:avLst/>
          </a:prstGeom>
          <a:noFill/>
        </p:spPr>
        <p:txBody>
          <a:bodyPr wrap="square" rtlCol="0">
            <a:spAutoFit/>
          </a:bodyPr>
          <a:lstStyle/>
          <a:p>
            <a:r>
              <a:rPr lang="en-US" sz="2200" dirty="0">
                <a:solidFill>
                  <a:schemeClr val="tx1">
                    <a:lumMod val="65000"/>
                    <a:lumOff val="35000"/>
                  </a:schemeClr>
                </a:solidFill>
                <a:latin typeface="Century Gothic" panose="020B0502020202020204" pitchFamily="34" charset="0"/>
              </a:rPr>
              <a:t>11. APPENDICES</a:t>
            </a:r>
          </a:p>
        </p:txBody>
      </p:sp>
      <p:graphicFrame>
        <p:nvGraphicFramePr>
          <p:cNvPr id="4" name="Table 3">
            <a:extLst>
              <a:ext uri="{FF2B5EF4-FFF2-40B4-BE49-F238E27FC236}">
                <a16:creationId xmlns:a16="http://schemas.microsoft.com/office/drawing/2014/main" id="{93268543-5C52-6EB0-A6FE-873801F576FA}"/>
              </a:ext>
            </a:extLst>
          </p:cNvPr>
          <p:cNvGraphicFramePr>
            <a:graphicFrameLocks noGrp="1"/>
          </p:cNvGraphicFramePr>
          <p:nvPr>
            <p:extLst>
              <p:ext uri="{D42A27DB-BD31-4B8C-83A1-F6EECF244321}">
                <p14:modId xmlns:p14="http://schemas.microsoft.com/office/powerpoint/2010/main" val="2316556932"/>
              </p:ext>
            </p:extLst>
          </p:nvPr>
        </p:nvGraphicFramePr>
        <p:xfrm>
          <a:off x="234778" y="1145059"/>
          <a:ext cx="11722443" cy="5098841"/>
        </p:xfrm>
        <a:graphic>
          <a:graphicData uri="http://schemas.openxmlformats.org/drawingml/2006/table">
            <a:tbl>
              <a:tblPr firstRow="1" firstCol="1" bandRow="1"/>
              <a:tblGrid>
                <a:gridCol w="3907481">
                  <a:extLst>
                    <a:ext uri="{9D8B030D-6E8A-4147-A177-3AD203B41FA5}">
                      <a16:colId xmlns:a16="http://schemas.microsoft.com/office/drawing/2014/main" val="2015242113"/>
                    </a:ext>
                  </a:extLst>
                </a:gridCol>
                <a:gridCol w="3907481">
                  <a:extLst>
                    <a:ext uri="{9D8B030D-6E8A-4147-A177-3AD203B41FA5}">
                      <a16:colId xmlns:a16="http://schemas.microsoft.com/office/drawing/2014/main" val="2473200661"/>
                    </a:ext>
                  </a:extLst>
                </a:gridCol>
                <a:gridCol w="3907481">
                  <a:extLst>
                    <a:ext uri="{9D8B030D-6E8A-4147-A177-3AD203B41FA5}">
                      <a16:colId xmlns:a16="http://schemas.microsoft.com/office/drawing/2014/main" val="675710510"/>
                    </a:ext>
                  </a:extLst>
                </a:gridCol>
              </a:tblGrid>
              <a:tr h="460221">
                <a:tc>
                  <a:txBody>
                    <a:bodyPr/>
                    <a:lstStyle/>
                    <a:p>
                      <a:pPr marL="0" marR="0" indent="114300">
                        <a:lnSpc>
                          <a:spcPct val="107000"/>
                        </a:lnSpc>
                        <a:spcBef>
                          <a:spcPts val="0"/>
                        </a:spcBef>
                        <a:spcAft>
                          <a:spcPts val="0"/>
                        </a:spcAft>
                      </a:pPr>
                      <a:r>
                        <a:rPr lang="en-US" sz="1100" kern="0" dirty="0">
                          <a:solidFill>
                            <a:schemeClr val="tx1">
                              <a:lumMod val="65000"/>
                              <a:lumOff val="35000"/>
                            </a:schemeClr>
                          </a:solidFill>
                          <a:effectLst/>
                          <a:latin typeface="Century Gothic" panose="020B0502020202020204" pitchFamily="34" charset="0"/>
                          <a:ea typeface="Aptos" panose="020B0004020202020204" pitchFamily="34" charset="0"/>
                          <a:cs typeface="Calibri" panose="020F0502020204030204" pitchFamily="34" charset="0"/>
                        </a:rPr>
                        <a:t>DOCUMENT TYPE</a:t>
                      </a:r>
                      <a:endParaRPr lang="en-US" sz="1100" kern="100" dirty="0">
                        <a:solidFill>
                          <a:schemeClr val="tx1">
                            <a:lumMod val="65000"/>
                            <a:lumOff val="35000"/>
                          </a:schemeClr>
                        </a:solidFill>
                        <a:effectLst/>
                        <a:latin typeface="Aptos" panose="020B0004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4F2A4"/>
                    </a:solidFill>
                  </a:tcPr>
                </a:tc>
                <a:tc>
                  <a:txBody>
                    <a:bodyPr/>
                    <a:lstStyle/>
                    <a:p>
                      <a:pPr marL="0" marR="0" indent="114300">
                        <a:lnSpc>
                          <a:spcPct val="107000"/>
                        </a:lnSpc>
                        <a:spcBef>
                          <a:spcPts val="0"/>
                        </a:spcBef>
                        <a:spcAft>
                          <a:spcPts val="0"/>
                        </a:spcAft>
                      </a:pPr>
                      <a:r>
                        <a:rPr lang="en-US" sz="1100" kern="0" dirty="0">
                          <a:solidFill>
                            <a:schemeClr val="tx1">
                              <a:lumMod val="65000"/>
                              <a:lumOff val="35000"/>
                            </a:schemeClr>
                          </a:solidFill>
                          <a:effectLst/>
                          <a:latin typeface="Century Gothic" panose="020B0502020202020204" pitchFamily="34" charset="0"/>
                          <a:ea typeface="Times New Roman" panose="02020603050405020304" pitchFamily="18" charset="0"/>
                          <a:cs typeface="Calibri" panose="020F0502020204030204" pitchFamily="34" charset="0"/>
                        </a:rPr>
                        <a:t>DESCRIPTION</a:t>
                      </a:r>
                      <a:endParaRPr lang="en-US" sz="1100" kern="100" dirty="0">
                        <a:solidFill>
                          <a:schemeClr val="tx1">
                            <a:lumMod val="65000"/>
                            <a:lumOff val="35000"/>
                          </a:schemeClr>
                        </a:solidFill>
                        <a:effectLst/>
                        <a:latin typeface="Aptos" panose="020B0004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4F2A4"/>
                    </a:solidFill>
                  </a:tcPr>
                </a:tc>
                <a:tc>
                  <a:txBody>
                    <a:bodyPr/>
                    <a:lstStyle/>
                    <a:p>
                      <a:pPr marL="0" marR="0" indent="114300">
                        <a:lnSpc>
                          <a:spcPct val="107000"/>
                        </a:lnSpc>
                        <a:spcBef>
                          <a:spcPts val="0"/>
                        </a:spcBef>
                        <a:spcAft>
                          <a:spcPts val="0"/>
                        </a:spcAft>
                      </a:pPr>
                      <a:r>
                        <a:rPr lang="en-US" sz="1100" kern="0" dirty="0">
                          <a:solidFill>
                            <a:schemeClr val="tx1">
                              <a:lumMod val="65000"/>
                              <a:lumOff val="35000"/>
                            </a:schemeClr>
                          </a:solidFill>
                          <a:effectLst/>
                          <a:latin typeface="Century Gothic" panose="020B0502020202020204" pitchFamily="34" charset="0"/>
                          <a:ea typeface="Times New Roman" panose="02020603050405020304" pitchFamily="18" charset="0"/>
                          <a:cs typeface="Calibri" panose="020F0502020204030204" pitchFamily="34" charset="0"/>
                        </a:rPr>
                        <a:t>PURPOSE</a:t>
                      </a:r>
                      <a:endParaRPr lang="en-US" sz="1100" kern="100" dirty="0">
                        <a:solidFill>
                          <a:schemeClr val="tx1">
                            <a:lumMod val="65000"/>
                            <a:lumOff val="35000"/>
                          </a:schemeClr>
                        </a:solidFill>
                        <a:effectLst/>
                        <a:latin typeface="Aptos" panose="020B0004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4F2A4"/>
                    </a:solidFill>
                  </a:tcPr>
                </a:tc>
                <a:extLst>
                  <a:ext uri="{0D108BD9-81ED-4DB2-BD59-A6C34878D82A}">
                    <a16:rowId xmlns:a16="http://schemas.microsoft.com/office/drawing/2014/main" val="2998129151"/>
                  </a:ext>
                </a:extLst>
              </a:tr>
              <a:tr h="753993">
                <a:tc>
                  <a:txBody>
                    <a:bodyPr/>
                    <a:lstStyle/>
                    <a:p>
                      <a:pPr marL="0" marR="0" indent="127000">
                        <a:lnSpc>
                          <a:spcPct val="107000"/>
                        </a:lnSpc>
                        <a:spcBef>
                          <a:spcPts val="0"/>
                        </a:spcBef>
                        <a:spcAft>
                          <a:spcPts val="0"/>
                        </a:spcAft>
                      </a:pP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indent="127000">
                        <a:lnSpc>
                          <a:spcPct val="107000"/>
                        </a:lnSpc>
                        <a:spcBef>
                          <a:spcPts val="0"/>
                        </a:spcBef>
                        <a:spcAft>
                          <a:spcPts val="0"/>
                        </a:spcAft>
                      </a:pPr>
                      <a:endParaRPr lang="en-US" sz="1000" b="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indent="127000">
                        <a:lnSpc>
                          <a:spcPct val="107000"/>
                        </a:lnSpc>
                        <a:spcBef>
                          <a:spcPts val="0"/>
                        </a:spcBef>
                        <a:spcAft>
                          <a:spcPts val="0"/>
                        </a:spcAft>
                      </a:pP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576953253"/>
                  </a:ext>
                </a:extLst>
              </a:tr>
              <a:tr h="753993">
                <a:tc>
                  <a:txBody>
                    <a:bodyPr/>
                    <a:lstStyle/>
                    <a:p>
                      <a:pPr marL="0" marR="0" indent="127000">
                        <a:lnSpc>
                          <a:spcPct val="107000"/>
                        </a:lnSpc>
                        <a:spcBef>
                          <a:spcPts val="0"/>
                        </a:spcBef>
                        <a:spcAft>
                          <a:spcPts val="0"/>
                        </a:spcAft>
                      </a:pP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indent="127000">
                        <a:lnSpc>
                          <a:spcPct val="107000"/>
                        </a:lnSpc>
                        <a:spcBef>
                          <a:spcPts val="0"/>
                        </a:spcBef>
                        <a:spcAft>
                          <a:spcPts val="0"/>
                        </a:spcAft>
                      </a:pP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indent="127000">
                        <a:lnSpc>
                          <a:spcPct val="107000"/>
                        </a:lnSpc>
                        <a:spcBef>
                          <a:spcPts val="0"/>
                        </a:spcBef>
                        <a:spcAft>
                          <a:spcPts val="0"/>
                        </a:spcAft>
                      </a:pP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64893058"/>
                  </a:ext>
                </a:extLst>
              </a:tr>
              <a:tr h="753993">
                <a:tc>
                  <a:txBody>
                    <a:bodyPr/>
                    <a:lstStyle/>
                    <a:p>
                      <a:pPr marL="0" marR="0" indent="127000">
                        <a:lnSpc>
                          <a:spcPct val="107000"/>
                        </a:lnSpc>
                        <a:spcBef>
                          <a:spcPts val="0"/>
                        </a:spcBef>
                        <a:spcAft>
                          <a:spcPts val="0"/>
                        </a:spcAft>
                      </a:pP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indent="127000">
                        <a:lnSpc>
                          <a:spcPct val="107000"/>
                        </a:lnSpc>
                        <a:spcBef>
                          <a:spcPts val="0"/>
                        </a:spcBef>
                        <a:spcAft>
                          <a:spcPts val="0"/>
                        </a:spcAft>
                      </a:pP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indent="127000">
                        <a:lnSpc>
                          <a:spcPct val="107000"/>
                        </a:lnSpc>
                        <a:spcBef>
                          <a:spcPts val="0"/>
                        </a:spcBef>
                        <a:spcAft>
                          <a:spcPts val="0"/>
                        </a:spcAft>
                      </a:pP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656959494"/>
                  </a:ext>
                </a:extLst>
              </a:tr>
              <a:tr h="753993">
                <a:tc>
                  <a:txBody>
                    <a:bodyPr/>
                    <a:lstStyle/>
                    <a:p>
                      <a:pPr marL="0" marR="0" indent="127000">
                        <a:lnSpc>
                          <a:spcPct val="107000"/>
                        </a:lnSpc>
                        <a:spcBef>
                          <a:spcPts val="0"/>
                        </a:spcBef>
                        <a:spcAft>
                          <a:spcPts val="0"/>
                        </a:spcAft>
                      </a:pP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indent="127000">
                        <a:lnSpc>
                          <a:spcPct val="107000"/>
                        </a:lnSpc>
                        <a:spcBef>
                          <a:spcPts val="0"/>
                        </a:spcBef>
                        <a:spcAft>
                          <a:spcPts val="0"/>
                        </a:spcAft>
                      </a:pP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indent="127000">
                        <a:lnSpc>
                          <a:spcPct val="107000"/>
                        </a:lnSpc>
                        <a:spcBef>
                          <a:spcPts val="0"/>
                        </a:spcBef>
                        <a:spcAft>
                          <a:spcPts val="0"/>
                        </a:spcAft>
                      </a:pP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05866789"/>
                  </a:ext>
                </a:extLst>
              </a:tr>
              <a:tr h="868655">
                <a:tc>
                  <a:txBody>
                    <a:bodyPr/>
                    <a:lstStyle/>
                    <a:p>
                      <a:pPr marL="0" marR="0" indent="127000">
                        <a:lnSpc>
                          <a:spcPct val="107000"/>
                        </a:lnSpc>
                        <a:spcBef>
                          <a:spcPts val="0"/>
                        </a:spcBef>
                        <a:spcAft>
                          <a:spcPts val="0"/>
                        </a:spcAft>
                      </a:pP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indent="127000">
                        <a:lnSpc>
                          <a:spcPct val="107000"/>
                        </a:lnSpc>
                        <a:spcBef>
                          <a:spcPts val="0"/>
                        </a:spcBef>
                        <a:spcAft>
                          <a:spcPts val="0"/>
                        </a:spcAft>
                      </a:pP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indent="127000">
                        <a:lnSpc>
                          <a:spcPct val="107000"/>
                        </a:lnSpc>
                        <a:spcBef>
                          <a:spcPts val="0"/>
                        </a:spcBef>
                        <a:spcAft>
                          <a:spcPts val="0"/>
                        </a:spcAft>
                      </a:pP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159618587"/>
                  </a:ext>
                </a:extLst>
              </a:tr>
              <a:tr h="753993">
                <a:tc>
                  <a:txBody>
                    <a:bodyPr/>
                    <a:lstStyle/>
                    <a:p>
                      <a:pPr marL="0" marR="0" indent="127000">
                        <a:lnSpc>
                          <a:spcPct val="107000"/>
                        </a:lnSpc>
                        <a:spcBef>
                          <a:spcPts val="0"/>
                        </a:spcBef>
                        <a:spcAft>
                          <a:spcPts val="0"/>
                        </a:spcAft>
                      </a:pP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indent="127000">
                        <a:lnSpc>
                          <a:spcPct val="107000"/>
                        </a:lnSpc>
                        <a:spcBef>
                          <a:spcPts val="0"/>
                        </a:spcBef>
                        <a:spcAft>
                          <a:spcPts val="0"/>
                        </a:spcAft>
                      </a:pP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indent="127000">
                        <a:lnSpc>
                          <a:spcPct val="107000"/>
                        </a:lnSpc>
                        <a:spcBef>
                          <a:spcPts val="0"/>
                        </a:spcBef>
                        <a:spcAft>
                          <a:spcPts val="0"/>
                        </a:spcAft>
                      </a:pPr>
                      <a:endParaRPr lang="en-US" sz="1000" kern="100" dirty="0">
                        <a:solidFill>
                          <a:schemeClr val="tx1">
                            <a:lumMod val="65000"/>
                            <a:lumOff val="35000"/>
                          </a:schemeClr>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48724" marR="4872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728704135"/>
                  </a:ext>
                </a:extLst>
              </a:tr>
            </a:tbl>
          </a:graphicData>
        </a:graphic>
      </p:graphicFrame>
      <p:sp>
        <p:nvSpPr>
          <p:cNvPr id="6" name="TextBox 5">
            <a:extLst>
              <a:ext uri="{FF2B5EF4-FFF2-40B4-BE49-F238E27FC236}">
                <a16:creationId xmlns:a16="http://schemas.microsoft.com/office/drawing/2014/main" id="{1AF63FCD-DBB7-E95C-2DC1-DA5E85582559}"/>
              </a:ext>
            </a:extLst>
          </p:cNvPr>
          <p:cNvSpPr txBox="1"/>
          <p:nvPr/>
        </p:nvSpPr>
        <p:spPr>
          <a:xfrm>
            <a:off x="161597" y="541896"/>
            <a:ext cx="11030277" cy="461665"/>
          </a:xfrm>
          <a:prstGeom prst="rect">
            <a:avLst/>
          </a:prstGeom>
          <a:noFill/>
        </p:spPr>
        <p:txBody>
          <a:bodyPr wrap="square">
            <a:spAutoFit/>
          </a:bodyPr>
          <a:lstStyle/>
          <a:p>
            <a:r>
              <a:rPr lang="en-US" sz="1200" b="0" i="0" u="none" strike="noStrike" dirty="0">
                <a:solidFill>
                  <a:srgbClr val="000000"/>
                </a:solidFill>
                <a:effectLst/>
                <a:latin typeface="Century Gothic" panose="020B0502020202020204" pitchFamily="34" charset="0"/>
              </a:rPr>
              <a:t>Provide additional resources and documentation that offer detailed insights, financial models, and timelines essential for successfully implementing the strategic business plan. These documents help provide clarity and context.</a:t>
            </a:r>
            <a:endParaRPr lang="en-US" sz="1200" dirty="0">
              <a:latin typeface="Century Gothic" panose="020B0502020202020204" pitchFamily="34" charset="0"/>
            </a:endParaRPr>
          </a:p>
        </p:txBody>
      </p:sp>
    </p:spTree>
    <p:extLst>
      <p:ext uri="{BB962C8B-B14F-4D97-AF65-F5344CB8AC3E}">
        <p14:creationId xmlns:p14="http://schemas.microsoft.com/office/powerpoint/2010/main" val="11382928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Graphic 18" descr="A collection of circles in various sizes">
            <a:extLst>
              <a:ext uri="{FF2B5EF4-FFF2-40B4-BE49-F238E27FC236}">
                <a16:creationId xmlns:a16="http://schemas.microsoft.com/office/drawing/2014/main" id="{2D7C8FA4-8774-813C-C776-EF748460D4D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478780" y="2028147"/>
            <a:ext cx="4670854" cy="4670854"/>
          </a:xfrm>
          <a:prstGeom prst="rect">
            <a:avLst/>
          </a:prstGeom>
        </p:spPr>
      </p:pic>
      <p:pic>
        <p:nvPicPr>
          <p:cNvPr id="4" name="Graphic 3" descr="A lightbulb">
            <a:extLst>
              <a:ext uri="{FF2B5EF4-FFF2-40B4-BE49-F238E27FC236}">
                <a16:creationId xmlns:a16="http://schemas.microsoft.com/office/drawing/2014/main" id="{A95828FC-405A-37DE-8FDE-49242653708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35925" y="162697"/>
            <a:ext cx="3422822" cy="3422822"/>
          </a:xfrm>
          <a:prstGeom prst="rect">
            <a:avLst/>
          </a:prstGeom>
        </p:spPr>
      </p:pic>
      <p:sp>
        <p:nvSpPr>
          <p:cNvPr id="5" name="TextBox 4">
            <a:extLst>
              <a:ext uri="{FF2B5EF4-FFF2-40B4-BE49-F238E27FC236}">
                <a16:creationId xmlns:a16="http://schemas.microsoft.com/office/drawing/2014/main" id="{4D48E67C-AEE8-8825-9CCE-25F73DED22E6}"/>
              </a:ext>
            </a:extLst>
          </p:cNvPr>
          <p:cNvSpPr txBox="1"/>
          <p:nvPr/>
        </p:nvSpPr>
        <p:spPr>
          <a:xfrm>
            <a:off x="3571104" y="485822"/>
            <a:ext cx="7030035" cy="738664"/>
          </a:xfrm>
          <a:prstGeom prst="rect">
            <a:avLst/>
          </a:prstGeom>
          <a:noFill/>
        </p:spPr>
        <p:txBody>
          <a:bodyPr wrap="square" rtlCol="0">
            <a:spAutoFit/>
          </a:bodyPr>
          <a:lstStyle/>
          <a:p>
            <a:r>
              <a:rPr lang="en-US" sz="4200" b="1" dirty="0">
                <a:solidFill>
                  <a:schemeClr val="tx1">
                    <a:lumMod val="65000"/>
                    <a:lumOff val="35000"/>
                  </a:schemeClr>
                </a:solidFill>
                <a:latin typeface="Century Gothic" panose="020B0502020202020204" pitchFamily="34" charset="0"/>
              </a:rPr>
              <a:t>TIPS</a:t>
            </a:r>
            <a:r>
              <a:rPr lang="en-US" sz="4200" dirty="0">
                <a:solidFill>
                  <a:schemeClr val="tx1">
                    <a:lumMod val="65000"/>
                    <a:lumOff val="35000"/>
                  </a:schemeClr>
                </a:solidFill>
                <a:latin typeface="Century Gothic" panose="020B0502020202020204" pitchFamily="34" charset="0"/>
              </a:rPr>
              <a:t> for using this template</a:t>
            </a:r>
          </a:p>
        </p:txBody>
      </p:sp>
      <p:sp>
        <p:nvSpPr>
          <p:cNvPr id="8" name="Speech Bubble: Rectangle 7">
            <a:extLst>
              <a:ext uri="{FF2B5EF4-FFF2-40B4-BE49-F238E27FC236}">
                <a16:creationId xmlns:a16="http://schemas.microsoft.com/office/drawing/2014/main" id="{6E78908E-54EE-705A-E418-98EA1F19BC50}"/>
              </a:ext>
            </a:extLst>
          </p:cNvPr>
          <p:cNvSpPr/>
          <p:nvPr/>
        </p:nvSpPr>
        <p:spPr>
          <a:xfrm>
            <a:off x="3558747" y="1804326"/>
            <a:ext cx="1062681" cy="832021"/>
          </a:xfrm>
          <a:prstGeom prst="wedgeRectCallout">
            <a:avLst/>
          </a:prstGeom>
          <a:solidFill>
            <a:srgbClr val="F4F2A4"/>
          </a:solidFill>
          <a:ln w="38100">
            <a:solidFill>
              <a:srgbClr val="E2E23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6421375C-3CC5-5DF0-C218-A589ECF3EFDD}"/>
              </a:ext>
            </a:extLst>
          </p:cNvPr>
          <p:cNvSpPr txBox="1"/>
          <p:nvPr/>
        </p:nvSpPr>
        <p:spPr>
          <a:xfrm>
            <a:off x="3772931" y="1807271"/>
            <a:ext cx="774356" cy="707886"/>
          </a:xfrm>
          <a:prstGeom prst="rect">
            <a:avLst/>
          </a:prstGeom>
          <a:noFill/>
        </p:spPr>
        <p:txBody>
          <a:bodyPr wrap="square">
            <a:spAutoFit/>
          </a:bodyPr>
          <a:lstStyle/>
          <a:p>
            <a:r>
              <a:rPr lang="en-US" sz="4000" b="1" dirty="0">
                <a:solidFill>
                  <a:schemeClr val="tx1">
                    <a:lumMod val="65000"/>
                    <a:lumOff val="35000"/>
                  </a:schemeClr>
                </a:solidFill>
                <a:latin typeface="Century Gothic" panose="020B0502020202020204" pitchFamily="34" charset="0"/>
              </a:rPr>
              <a:t>1.</a:t>
            </a:r>
          </a:p>
        </p:txBody>
      </p:sp>
      <p:sp>
        <p:nvSpPr>
          <p:cNvPr id="12" name="TextBox 11">
            <a:extLst>
              <a:ext uri="{FF2B5EF4-FFF2-40B4-BE49-F238E27FC236}">
                <a16:creationId xmlns:a16="http://schemas.microsoft.com/office/drawing/2014/main" id="{668F0C84-88EC-D631-E108-692906A2AB26}"/>
              </a:ext>
            </a:extLst>
          </p:cNvPr>
          <p:cNvSpPr txBox="1"/>
          <p:nvPr/>
        </p:nvSpPr>
        <p:spPr>
          <a:xfrm>
            <a:off x="4761471" y="1767006"/>
            <a:ext cx="6096000" cy="923330"/>
          </a:xfrm>
          <a:prstGeom prst="rect">
            <a:avLst/>
          </a:prstGeom>
          <a:noFill/>
        </p:spPr>
        <p:txBody>
          <a:bodyPr wrap="square">
            <a:spAutoFit/>
          </a:bodyPr>
          <a:lstStyle/>
          <a:p>
            <a:pPr rtl="0">
              <a:spcBef>
                <a:spcPts val="0"/>
              </a:spcBef>
              <a:spcAft>
                <a:spcPts val="0"/>
              </a:spcAft>
            </a:pPr>
            <a:r>
              <a:rPr lang="en-US" sz="1800" b="1" i="0" u="none" strike="noStrike" dirty="0">
                <a:solidFill>
                  <a:schemeClr val="tx1">
                    <a:lumMod val="65000"/>
                    <a:lumOff val="35000"/>
                  </a:schemeClr>
                </a:solidFill>
                <a:effectLst/>
                <a:latin typeface="Century Gothic" panose="020B0502020202020204" pitchFamily="34" charset="0"/>
              </a:rPr>
              <a:t>Visual Consistency</a:t>
            </a:r>
            <a:endParaRPr lang="en-US" b="1" dirty="0">
              <a:solidFill>
                <a:schemeClr val="tx1">
                  <a:lumMod val="65000"/>
                  <a:lumOff val="35000"/>
                </a:schemeClr>
              </a:solidFill>
              <a:latin typeface="Century Gothic" panose="020B0502020202020204" pitchFamily="34" charset="0"/>
            </a:endParaRPr>
          </a:p>
          <a:p>
            <a:pPr rtl="0">
              <a:spcBef>
                <a:spcPts val="0"/>
              </a:spcBef>
              <a:spcAft>
                <a:spcPts val="0"/>
              </a:spcAft>
            </a:pPr>
            <a:r>
              <a:rPr lang="en-US" sz="1800" b="0" i="0" u="none" strike="noStrike" dirty="0">
                <a:solidFill>
                  <a:schemeClr val="tx1">
                    <a:lumMod val="65000"/>
                    <a:lumOff val="35000"/>
                  </a:schemeClr>
                </a:solidFill>
                <a:effectLst/>
                <a:latin typeface="Century Gothic" panose="020B0502020202020204" pitchFamily="34" charset="0"/>
              </a:rPr>
              <a:t>Ensure all slides have a cohesive look for brand consistency.</a:t>
            </a:r>
            <a:endParaRPr lang="en-US" dirty="0">
              <a:solidFill>
                <a:schemeClr val="tx1">
                  <a:lumMod val="65000"/>
                  <a:lumOff val="35000"/>
                </a:schemeClr>
              </a:solidFill>
              <a:effectLst/>
              <a:latin typeface="Century Gothic" panose="020B0502020202020204" pitchFamily="34" charset="0"/>
            </a:endParaRPr>
          </a:p>
        </p:txBody>
      </p:sp>
      <p:sp>
        <p:nvSpPr>
          <p:cNvPr id="13" name="Speech Bubble: Rectangle 12">
            <a:extLst>
              <a:ext uri="{FF2B5EF4-FFF2-40B4-BE49-F238E27FC236}">
                <a16:creationId xmlns:a16="http://schemas.microsoft.com/office/drawing/2014/main" id="{F85B61E3-C969-2916-93BA-C44396A7B430}"/>
              </a:ext>
            </a:extLst>
          </p:cNvPr>
          <p:cNvSpPr/>
          <p:nvPr/>
        </p:nvSpPr>
        <p:spPr>
          <a:xfrm>
            <a:off x="3571104" y="3281655"/>
            <a:ext cx="1062681" cy="832021"/>
          </a:xfrm>
          <a:prstGeom prst="wedgeRectCallout">
            <a:avLst/>
          </a:prstGeom>
          <a:solidFill>
            <a:srgbClr val="F4F2A4"/>
          </a:solidFill>
          <a:ln w="38100">
            <a:solidFill>
              <a:srgbClr val="E2E23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622DD6C8-7697-909B-F82B-D4094C979B79}"/>
              </a:ext>
            </a:extLst>
          </p:cNvPr>
          <p:cNvSpPr txBox="1"/>
          <p:nvPr/>
        </p:nvSpPr>
        <p:spPr>
          <a:xfrm>
            <a:off x="3785288" y="3284600"/>
            <a:ext cx="774356" cy="707886"/>
          </a:xfrm>
          <a:prstGeom prst="rect">
            <a:avLst/>
          </a:prstGeom>
          <a:noFill/>
        </p:spPr>
        <p:txBody>
          <a:bodyPr wrap="square">
            <a:spAutoFit/>
          </a:bodyPr>
          <a:lstStyle/>
          <a:p>
            <a:r>
              <a:rPr lang="en-US" sz="4000" b="1" dirty="0">
                <a:solidFill>
                  <a:schemeClr val="tx1">
                    <a:lumMod val="65000"/>
                    <a:lumOff val="35000"/>
                  </a:schemeClr>
                </a:solidFill>
                <a:latin typeface="Century Gothic" panose="020B0502020202020204" pitchFamily="34" charset="0"/>
              </a:rPr>
              <a:t>2.</a:t>
            </a:r>
          </a:p>
        </p:txBody>
      </p:sp>
      <p:sp>
        <p:nvSpPr>
          <p:cNvPr id="15" name="TextBox 14">
            <a:extLst>
              <a:ext uri="{FF2B5EF4-FFF2-40B4-BE49-F238E27FC236}">
                <a16:creationId xmlns:a16="http://schemas.microsoft.com/office/drawing/2014/main" id="{983C76F3-F65F-D6E2-9D91-76B8B0196E2F}"/>
              </a:ext>
            </a:extLst>
          </p:cNvPr>
          <p:cNvSpPr txBox="1"/>
          <p:nvPr/>
        </p:nvSpPr>
        <p:spPr>
          <a:xfrm>
            <a:off x="4773828" y="3244335"/>
            <a:ext cx="6096000" cy="923330"/>
          </a:xfrm>
          <a:prstGeom prst="rect">
            <a:avLst/>
          </a:prstGeom>
          <a:noFill/>
        </p:spPr>
        <p:txBody>
          <a:bodyPr wrap="square">
            <a:spAutoFit/>
          </a:bodyPr>
          <a:lstStyle/>
          <a:p>
            <a:pPr rtl="0">
              <a:spcBef>
                <a:spcPts val="0"/>
              </a:spcBef>
              <a:spcAft>
                <a:spcPts val="0"/>
              </a:spcAft>
            </a:pPr>
            <a:r>
              <a:rPr lang="en-US" sz="1800" b="1" i="0" u="none" strike="noStrike" dirty="0">
                <a:solidFill>
                  <a:schemeClr val="tx1">
                    <a:lumMod val="65000"/>
                    <a:lumOff val="35000"/>
                  </a:schemeClr>
                </a:solidFill>
                <a:effectLst/>
                <a:latin typeface="Century Gothic" panose="020B0502020202020204" pitchFamily="34" charset="0"/>
              </a:rPr>
              <a:t>Engaging Visuals</a:t>
            </a:r>
            <a:endParaRPr lang="en-US" b="1" dirty="0">
              <a:solidFill>
                <a:schemeClr val="tx1">
                  <a:lumMod val="65000"/>
                  <a:lumOff val="35000"/>
                </a:schemeClr>
              </a:solidFill>
              <a:latin typeface="Century Gothic" panose="020B0502020202020204" pitchFamily="34" charset="0"/>
            </a:endParaRPr>
          </a:p>
          <a:p>
            <a:pPr rtl="0">
              <a:spcBef>
                <a:spcPts val="0"/>
              </a:spcBef>
              <a:spcAft>
                <a:spcPts val="0"/>
              </a:spcAft>
            </a:pPr>
            <a:r>
              <a:rPr lang="en-US" sz="1800" b="0" i="0" u="none" strike="noStrike" dirty="0">
                <a:solidFill>
                  <a:schemeClr val="tx1">
                    <a:lumMod val="65000"/>
                    <a:lumOff val="35000"/>
                  </a:schemeClr>
                </a:solidFill>
                <a:effectLst/>
                <a:latin typeface="Century Gothic" panose="020B0502020202020204" pitchFamily="34" charset="0"/>
              </a:rPr>
              <a:t>Use charts, icons, and infographics to make data more digestible.</a:t>
            </a:r>
            <a:endParaRPr lang="en-US" dirty="0">
              <a:solidFill>
                <a:schemeClr val="tx1">
                  <a:lumMod val="65000"/>
                  <a:lumOff val="35000"/>
                </a:schemeClr>
              </a:solidFill>
              <a:effectLst/>
              <a:latin typeface="Century Gothic" panose="020B0502020202020204" pitchFamily="34" charset="0"/>
            </a:endParaRPr>
          </a:p>
        </p:txBody>
      </p:sp>
      <p:sp>
        <p:nvSpPr>
          <p:cNvPr id="16" name="Speech Bubble: Rectangle 15">
            <a:extLst>
              <a:ext uri="{FF2B5EF4-FFF2-40B4-BE49-F238E27FC236}">
                <a16:creationId xmlns:a16="http://schemas.microsoft.com/office/drawing/2014/main" id="{648B47A5-942B-B452-87A9-9D04C18910DD}"/>
              </a:ext>
            </a:extLst>
          </p:cNvPr>
          <p:cNvSpPr/>
          <p:nvPr/>
        </p:nvSpPr>
        <p:spPr>
          <a:xfrm>
            <a:off x="3583461" y="4932417"/>
            <a:ext cx="1062681" cy="832021"/>
          </a:xfrm>
          <a:prstGeom prst="wedgeRectCallout">
            <a:avLst/>
          </a:prstGeom>
          <a:solidFill>
            <a:srgbClr val="F4F2A4"/>
          </a:solidFill>
          <a:ln w="38100">
            <a:solidFill>
              <a:srgbClr val="E2E23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94B5E2EC-8121-C9B3-E31D-9C3AB33E1016}"/>
              </a:ext>
            </a:extLst>
          </p:cNvPr>
          <p:cNvSpPr txBox="1"/>
          <p:nvPr/>
        </p:nvSpPr>
        <p:spPr>
          <a:xfrm>
            <a:off x="3797645" y="4935362"/>
            <a:ext cx="774356" cy="707886"/>
          </a:xfrm>
          <a:prstGeom prst="rect">
            <a:avLst/>
          </a:prstGeom>
          <a:noFill/>
        </p:spPr>
        <p:txBody>
          <a:bodyPr wrap="square">
            <a:spAutoFit/>
          </a:bodyPr>
          <a:lstStyle/>
          <a:p>
            <a:r>
              <a:rPr lang="en-US" sz="4000" b="1" dirty="0">
                <a:solidFill>
                  <a:schemeClr val="tx1">
                    <a:lumMod val="65000"/>
                    <a:lumOff val="35000"/>
                  </a:schemeClr>
                </a:solidFill>
                <a:latin typeface="Century Gothic" panose="020B0502020202020204" pitchFamily="34" charset="0"/>
              </a:rPr>
              <a:t>3.</a:t>
            </a:r>
          </a:p>
        </p:txBody>
      </p:sp>
      <p:sp>
        <p:nvSpPr>
          <p:cNvPr id="18" name="TextBox 17">
            <a:extLst>
              <a:ext uri="{FF2B5EF4-FFF2-40B4-BE49-F238E27FC236}">
                <a16:creationId xmlns:a16="http://schemas.microsoft.com/office/drawing/2014/main" id="{22E56C8F-AE7D-7DC3-5EEA-60F094B7BE93}"/>
              </a:ext>
            </a:extLst>
          </p:cNvPr>
          <p:cNvSpPr txBox="1"/>
          <p:nvPr/>
        </p:nvSpPr>
        <p:spPr>
          <a:xfrm>
            <a:off x="4786185" y="4895097"/>
            <a:ext cx="6096000" cy="1200329"/>
          </a:xfrm>
          <a:prstGeom prst="rect">
            <a:avLst/>
          </a:prstGeom>
          <a:noFill/>
        </p:spPr>
        <p:txBody>
          <a:bodyPr wrap="square">
            <a:spAutoFit/>
          </a:bodyPr>
          <a:lstStyle/>
          <a:p>
            <a:pPr rtl="0">
              <a:spcBef>
                <a:spcPts val="0"/>
              </a:spcBef>
              <a:spcAft>
                <a:spcPts val="0"/>
              </a:spcAft>
            </a:pPr>
            <a:r>
              <a:rPr lang="en-US" sz="1800" b="1" i="0" u="none" strike="noStrike" dirty="0">
                <a:solidFill>
                  <a:schemeClr val="tx1">
                    <a:lumMod val="65000"/>
                    <a:lumOff val="35000"/>
                  </a:schemeClr>
                </a:solidFill>
                <a:effectLst/>
                <a:latin typeface="Century Gothic" panose="020B0502020202020204" pitchFamily="34" charset="0"/>
              </a:rPr>
              <a:t>Interactive Elements</a:t>
            </a:r>
            <a:endParaRPr lang="en-US" b="1" dirty="0">
              <a:solidFill>
                <a:schemeClr val="tx1">
                  <a:lumMod val="65000"/>
                  <a:lumOff val="35000"/>
                </a:schemeClr>
              </a:solidFill>
              <a:latin typeface="Century Gothic" panose="020B0502020202020204" pitchFamily="34" charset="0"/>
            </a:endParaRPr>
          </a:p>
          <a:p>
            <a:pPr rtl="0">
              <a:spcBef>
                <a:spcPts val="0"/>
              </a:spcBef>
              <a:spcAft>
                <a:spcPts val="0"/>
              </a:spcAft>
            </a:pPr>
            <a:r>
              <a:rPr lang="en-US" sz="1800" b="0" i="0" u="none" strike="noStrike" dirty="0">
                <a:solidFill>
                  <a:schemeClr val="tx1">
                    <a:lumMod val="65000"/>
                    <a:lumOff val="35000"/>
                  </a:schemeClr>
                </a:solidFill>
                <a:effectLst/>
                <a:latin typeface="Century Gothic" panose="020B0502020202020204" pitchFamily="34" charset="0"/>
              </a:rPr>
              <a:t>Consider adding hyperlinks to detailed reports or external documents for those who wish to dive deeper into specific areas.</a:t>
            </a:r>
            <a:endParaRPr lang="en-US" dirty="0">
              <a:solidFill>
                <a:schemeClr val="tx1">
                  <a:lumMod val="65000"/>
                  <a:lumOff val="35000"/>
                </a:schemeClr>
              </a:solidFill>
              <a:effectLst/>
              <a:latin typeface="Century Gothic" panose="020B0502020202020204" pitchFamily="34" charset="0"/>
            </a:endParaRPr>
          </a:p>
        </p:txBody>
      </p:sp>
    </p:spTree>
    <p:extLst>
      <p:ext uri="{BB962C8B-B14F-4D97-AF65-F5344CB8AC3E}">
        <p14:creationId xmlns:p14="http://schemas.microsoft.com/office/powerpoint/2010/main" val="3500197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68125A9-3305-D51F-257C-D24466616B81}"/>
              </a:ext>
            </a:extLst>
          </p:cNvPr>
          <p:cNvSpPr/>
          <p:nvPr/>
        </p:nvSpPr>
        <p:spPr>
          <a:xfrm>
            <a:off x="0" y="0"/>
            <a:ext cx="12192000" cy="6858000"/>
          </a:xfrm>
          <a:prstGeom prst="rect">
            <a:avLst/>
          </a:prstGeom>
          <a:gradFill flip="none" rotWithShape="1">
            <a:gsLst>
              <a:gs pos="0">
                <a:srgbClr val="E2E23A"/>
              </a:gs>
              <a:gs pos="100000">
                <a:schemeClr val="bg1">
                  <a:lumMod val="85000"/>
                  <a:alpha val="6000"/>
                </a:schemeClr>
              </a:gs>
            </a:gsLst>
            <a:lin ang="2160000" scaled="0"/>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Graphic 9" descr="A collection of circles in various sizes">
            <a:extLst>
              <a:ext uri="{FF2B5EF4-FFF2-40B4-BE49-F238E27FC236}">
                <a16:creationId xmlns:a16="http://schemas.microsoft.com/office/drawing/2014/main" id="{3274DCFB-B2C1-0D91-2C52-08B1D71B7DF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 y="2623751"/>
            <a:ext cx="4234249" cy="4234249"/>
          </a:xfrm>
          <a:prstGeom prst="rect">
            <a:avLst/>
          </a:prstGeom>
        </p:spPr>
      </p:pic>
      <p:sp>
        <p:nvSpPr>
          <p:cNvPr id="2" name="TextBox 1">
            <a:extLst>
              <a:ext uri="{FF2B5EF4-FFF2-40B4-BE49-F238E27FC236}">
                <a16:creationId xmlns:a16="http://schemas.microsoft.com/office/drawing/2014/main" id="{B41213C6-929C-63DC-CAE2-3AE56BDB7F24}"/>
              </a:ext>
            </a:extLst>
          </p:cNvPr>
          <p:cNvSpPr txBox="1"/>
          <p:nvPr/>
        </p:nvSpPr>
        <p:spPr>
          <a:xfrm>
            <a:off x="161597" y="111009"/>
            <a:ext cx="11838949"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CONTENTS</a:t>
            </a:r>
            <a:endParaRPr kumimoji="0" lang="en-US" sz="16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p:txBody>
      </p:sp>
      <p:sp>
        <p:nvSpPr>
          <p:cNvPr id="5" name="TextBox 4">
            <a:extLst>
              <a:ext uri="{FF2B5EF4-FFF2-40B4-BE49-F238E27FC236}">
                <a16:creationId xmlns:a16="http://schemas.microsoft.com/office/drawing/2014/main" id="{2808FFD0-70EE-010E-F4F3-644CE571EE22}"/>
              </a:ext>
            </a:extLst>
          </p:cNvPr>
          <p:cNvSpPr txBox="1"/>
          <p:nvPr/>
        </p:nvSpPr>
        <p:spPr>
          <a:xfrm>
            <a:off x="4197758" y="671444"/>
            <a:ext cx="29718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INTRODUCTION</a:t>
            </a:r>
          </a:p>
        </p:txBody>
      </p:sp>
      <p:sp>
        <p:nvSpPr>
          <p:cNvPr id="6" name="TextBox 5">
            <a:extLst>
              <a:ext uri="{FF2B5EF4-FFF2-40B4-BE49-F238E27FC236}">
                <a16:creationId xmlns:a16="http://schemas.microsoft.com/office/drawing/2014/main" id="{A9A1EE7E-CBF5-7402-C26A-77C35D0F1E17}"/>
              </a:ext>
            </a:extLst>
          </p:cNvPr>
          <p:cNvSpPr txBox="1"/>
          <p:nvPr/>
        </p:nvSpPr>
        <p:spPr>
          <a:xfrm>
            <a:off x="3673554" y="610042"/>
            <a:ext cx="452486"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1</a:t>
            </a:r>
            <a:endParaRPr kumimoji="0" lang="en-US" sz="16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p:txBody>
      </p:sp>
      <p:sp>
        <p:nvSpPr>
          <p:cNvPr id="14" name="TextBox 13">
            <a:extLst>
              <a:ext uri="{FF2B5EF4-FFF2-40B4-BE49-F238E27FC236}">
                <a16:creationId xmlns:a16="http://schemas.microsoft.com/office/drawing/2014/main" id="{4DB88848-906C-8856-4883-2DCAFB6BE3FF}"/>
              </a:ext>
            </a:extLst>
          </p:cNvPr>
          <p:cNvSpPr txBox="1"/>
          <p:nvPr/>
        </p:nvSpPr>
        <p:spPr>
          <a:xfrm>
            <a:off x="4197758" y="1794829"/>
            <a:ext cx="297180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VISION AND MISSION STATEMENT</a:t>
            </a:r>
          </a:p>
        </p:txBody>
      </p:sp>
      <p:sp>
        <p:nvSpPr>
          <p:cNvPr id="15" name="TextBox 14">
            <a:extLst>
              <a:ext uri="{FF2B5EF4-FFF2-40B4-BE49-F238E27FC236}">
                <a16:creationId xmlns:a16="http://schemas.microsoft.com/office/drawing/2014/main" id="{719F7F35-A047-7205-7E71-0955B057F236}"/>
              </a:ext>
            </a:extLst>
          </p:cNvPr>
          <p:cNvSpPr txBox="1"/>
          <p:nvPr/>
        </p:nvSpPr>
        <p:spPr>
          <a:xfrm>
            <a:off x="3673554" y="1794829"/>
            <a:ext cx="452486"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2</a:t>
            </a:r>
            <a:endParaRPr kumimoji="0" lang="en-US" sz="16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p:txBody>
      </p:sp>
      <p:sp>
        <p:nvSpPr>
          <p:cNvPr id="16" name="TextBox 15">
            <a:extLst>
              <a:ext uri="{FF2B5EF4-FFF2-40B4-BE49-F238E27FC236}">
                <a16:creationId xmlns:a16="http://schemas.microsoft.com/office/drawing/2014/main" id="{E00BEED8-B366-58E4-F519-DEA58EF791BC}"/>
              </a:ext>
            </a:extLst>
          </p:cNvPr>
          <p:cNvSpPr txBox="1"/>
          <p:nvPr/>
        </p:nvSpPr>
        <p:spPr>
          <a:xfrm>
            <a:off x="4197758" y="2979758"/>
            <a:ext cx="297180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MARKET ANALYSIS </a:t>
            </a:r>
            <a:br>
              <a:rPr kumimoji="0" lang="en-US" sz="18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br>
            <a:r>
              <a:rPr kumimoji="0" lang="en-US" sz="18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AND TRENDS</a:t>
            </a:r>
          </a:p>
        </p:txBody>
      </p:sp>
      <p:sp>
        <p:nvSpPr>
          <p:cNvPr id="17" name="TextBox 16">
            <a:extLst>
              <a:ext uri="{FF2B5EF4-FFF2-40B4-BE49-F238E27FC236}">
                <a16:creationId xmlns:a16="http://schemas.microsoft.com/office/drawing/2014/main" id="{1CDA9122-F2F5-AB18-4B89-44DC0247A94E}"/>
              </a:ext>
            </a:extLst>
          </p:cNvPr>
          <p:cNvSpPr txBox="1"/>
          <p:nvPr/>
        </p:nvSpPr>
        <p:spPr>
          <a:xfrm>
            <a:off x="3673554" y="2979758"/>
            <a:ext cx="452486"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3</a:t>
            </a:r>
            <a:endParaRPr kumimoji="0" lang="en-US" sz="16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p:txBody>
      </p:sp>
      <p:sp>
        <p:nvSpPr>
          <p:cNvPr id="18" name="TextBox 17">
            <a:extLst>
              <a:ext uri="{FF2B5EF4-FFF2-40B4-BE49-F238E27FC236}">
                <a16:creationId xmlns:a16="http://schemas.microsoft.com/office/drawing/2014/main" id="{DCF07B7B-0B19-4730-8363-7DDB2881617C}"/>
              </a:ext>
            </a:extLst>
          </p:cNvPr>
          <p:cNvSpPr txBox="1"/>
          <p:nvPr/>
        </p:nvSpPr>
        <p:spPr>
          <a:xfrm>
            <a:off x="4197758" y="4001850"/>
            <a:ext cx="297180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COMPREHENSIVE SWOT ANALYSIS</a:t>
            </a:r>
          </a:p>
        </p:txBody>
      </p:sp>
      <p:sp>
        <p:nvSpPr>
          <p:cNvPr id="19" name="TextBox 18">
            <a:extLst>
              <a:ext uri="{FF2B5EF4-FFF2-40B4-BE49-F238E27FC236}">
                <a16:creationId xmlns:a16="http://schemas.microsoft.com/office/drawing/2014/main" id="{68CC8BCB-DA32-6162-3440-3E876EAE7862}"/>
              </a:ext>
            </a:extLst>
          </p:cNvPr>
          <p:cNvSpPr txBox="1"/>
          <p:nvPr/>
        </p:nvSpPr>
        <p:spPr>
          <a:xfrm>
            <a:off x="3673554" y="4001850"/>
            <a:ext cx="452486"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4</a:t>
            </a:r>
            <a:endParaRPr kumimoji="0" lang="en-US" sz="16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p:txBody>
      </p:sp>
      <p:sp>
        <p:nvSpPr>
          <p:cNvPr id="20" name="TextBox 19">
            <a:extLst>
              <a:ext uri="{FF2B5EF4-FFF2-40B4-BE49-F238E27FC236}">
                <a16:creationId xmlns:a16="http://schemas.microsoft.com/office/drawing/2014/main" id="{81C0FAEA-061F-BB8B-6D1D-581CBCE3EAE5}"/>
              </a:ext>
            </a:extLst>
          </p:cNvPr>
          <p:cNvSpPr txBox="1"/>
          <p:nvPr/>
        </p:nvSpPr>
        <p:spPr>
          <a:xfrm>
            <a:off x="4260350" y="5153803"/>
            <a:ext cx="290920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lumMod val="65000"/>
                    <a:lumOff val="35000"/>
                  </a:prstClr>
                </a:solidFill>
                <a:latin typeface="Century Gothic" panose="020B0502020202020204" pitchFamily="34" charset="0"/>
              </a:rPr>
              <a:t>YEAR-OVER-YEAR STRATEGIC FOCUS</a:t>
            </a:r>
            <a:endParaRPr kumimoji="0" lang="en-US" sz="18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p:txBody>
      </p:sp>
      <p:sp>
        <p:nvSpPr>
          <p:cNvPr id="21" name="TextBox 20">
            <a:extLst>
              <a:ext uri="{FF2B5EF4-FFF2-40B4-BE49-F238E27FC236}">
                <a16:creationId xmlns:a16="http://schemas.microsoft.com/office/drawing/2014/main" id="{9C7DD9C2-0F11-9500-98E2-A774853B1CDB}"/>
              </a:ext>
            </a:extLst>
          </p:cNvPr>
          <p:cNvSpPr txBox="1"/>
          <p:nvPr/>
        </p:nvSpPr>
        <p:spPr>
          <a:xfrm>
            <a:off x="3673554" y="5076859"/>
            <a:ext cx="452486"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5</a:t>
            </a:r>
            <a:endParaRPr kumimoji="0" lang="en-US" sz="16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p:txBody>
      </p:sp>
      <p:sp>
        <p:nvSpPr>
          <p:cNvPr id="22" name="TextBox 21">
            <a:extLst>
              <a:ext uri="{FF2B5EF4-FFF2-40B4-BE49-F238E27FC236}">
                <a16:creationId xmlns:a16="http://schemas.microsoft.com/office/drawing/2014/main" id="{0B4A0E54-12F4-B792-F8BD-E86619A3C4F3}"/>
              </a:ext>
            </a:extLst>
          </p:cNvPr>
          <p:cNvSpPr txBox="1"/>
          <p:nvPr/>
        </p:nvSpPr>
        <p:spPr>
          <a:xfrm>
            <a:off x="8157393" y="610042"/>
            <a:ext cx="279192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STRATEGIC OBJECTIVES AND KEY INITIATIVES</a:t>
            </a:r>
          </a:p>
        </p:txBody>
      </p:sp>
      <p:sp>
        <p:nvSpPr>
          <p:cNvPr id="23" name="TextBox 22">
            <a:extLst>
              <a:ext uri="{FF2B5EF4-FFF2-40B4-BE49-F238E27FC236}">
                <a16:creationId xmlns:a16="http://schemas.microsoft.com/office/drawing/2014/main" id="{7ED91C19-6D62-6992-3CE9-8C3E50D9B7C7}"/>
              </a:ext>
            </a:extLst>
          </p:cNvPr>
          <p:cNvSpPr txBox="1"/>
          <p:nvPr/>
        </p:nvSpPr>
        <p:spPr>
          <a:xfrm>
            <a:off x="7453317" y="610042"/>
            <a:ext cx="452486"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6</a:t>
            </a:r>
            <a:endParaRPr kumimoji="0" lang="en-US" sz="16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p:txBody>
      </p:sp>
      <p:sp>
        <p:nvSpPr>
          <p:cNvPr id="24" name="TextBox 23">
            <a:extLst>
              <a:ext uri="{FF2B5EF4-FFF2-40B4-BE49-F238E27FC236}">
                <a16:creationId xmlns:a16="http://schemas.microsoft.com/office/drawing/2014/main" id="{BEC12D96-8839-6F26-BB3C-727244C5E636}"/>
              </a:ext>
            </a:extLst>
          </p:cNvPr>
          <p:cNvSpPr txBox="1"/>
          <p:nvPr/>
        </p:nvSpPr>
        <p:spPr>
          <a:xfrm>
            <a:off x="8157393" y="1670326"/>
            <a:ext cx="279192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PERFORMANCE METRICS AND KPIs</a:t>
            </a:r>
          </a:p>
        </p:txBody>
      </p:sp>
      <p:sp>
        <p:nvSpPr>
          <p:cNvPr id="25" name="TextBox 24">
            <a:extLst>
              <a:ext uri="{FF2B5EF4-FFF2-40B4-BE49-F238E27FC236}">
                <a16:creationId xmlns:a16="http://schemas.microsoft.com/office/drawing/2014/main" id="{644EFF3D-2590-E884-A6AD-74533994456A}"/>
              </a:ext>
            </a:extLst>
          </p:cNvPr>
          <p:cNvSpPr txBox="1"/>
          <p:nvPr/>
        </p:nvSpPr>
        <p:spPr>
          <a:xfrm>
            <a:off x="7350533" y="1670326"/>
            <a:ext cx="73066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7</a:t>
            </a:r>
            <a:endParaRPr kumimoji="0" lang="en-US" sz="16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p:txBody>
      </p:sp>
      <p:sp>
        <p:nvSpPr>
          <p:cNvPr id="26" name="TextBox 25">
            <a:extLst>
              <a:ext uri="{FF2B5EF4-FFF2-40B4-BE49-F238E27FC236}">
                <a16:creationId xmlns:a16="http://schemas.microsoft.com/office/drawing/2014/main" id="{08FDF008-2795-C96D-2D64-F92887AD3AC3}"/>
              </a:ext>
            </a:extLst>
          </p:cNvPr>
          <p:cNvSpPr txBox="1"/>
          <p:nvPr/>
        </p:nvSpPr>
        <p:spPr>
          <a:xfrm>
            <a:off x="8162978" y="4007170"/>
            <a:ext cx="4166193"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RISK MANAGEMENT AND MITIGATION STRATEGIES</a:t>
            </a:r>
          </a:p>
        </p:txBody>
      </p:sp>
      <p:sp>
        <p:nvSpPr>
          <p:cNvPr id="27" name="TextBox 26">
            <a:extLst>
              <a:ext uri="{FF2B5EF4-FFF2-40B4-BE49-F238E27FC236}">
                <a16:creationId xmlns:a16="http://schemas.microsoft.com/office/drawing/2014/main" id="{66E8E115-29D9-4C57-FD9F-4E9A950162A1}"/>
              </a:ext>
            </a:extLst>
          </p:cNvPr>
          <p:cNvSpPr txBox="1"/>
          <p:nvPr/>
        </p:nvSpPr>
        <p:spPr>
          <a:xfrm>
            <a:off x="7465174" y="2826061"/>
            <a:ext cx="616019"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8</a:t>
            </a:r>
            <a:endParaRPr kumimoji="0" lang="en-US" sz="16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p:txBody>
      </p:sp>
      <p:sp>
        <p:nvSpPr>
          <p:cNvPr id="3" name="TextBox 2">
            <a:extLst>
              <a:ext uri="{FF2B5EF4-FFF2-40B4-BE49-F238E27FC236}">
                <a16:creationId xmlns:a16="http://schemas.microsoft.com/office/drawing/2014/main" id="{16AFC671-44F1-FB00-95BA-5872B76E1980}"/>
              </a:ext>
            </a:extLst>
          </p:cNvPr>
          <p:cNvSpPr txBox="1"/>
          <p:nvPr/>
        </p:nvSpPr>
        <p:spPr>
          <a:xfrm>
            <a:off x="8160157" y="5094618"/>
            <a:ext cx="3650067"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CONCLUSION AND ACTION STEPS</a:t>
            </a:r>
          </a:p>
        </p:txBody>
      </p:sp>
      <p:sp>
        <p:nvSpPr>
          <p:cNvPr id="4" name="TextBox 3">
            <a:extLst>
              <a:ext uri="{FF2B5EF4-FFF2-40B4-BE49-F238E27FC236}">
                <a16:creationId xmlns:a16="http://schemas.microsoft.com/office/drawing/2014/main" id="{F33E3D6C-B9FA-60EF-2FD9-EFFE58E9F38B}"/>
              </a:ext>
            </a:extLst>
          </p:cNvPr>
          <p:cNvSpPr txBox="1"/>
          <p:nvPr/>
        </p:nvSpPr>
        <p:spPr>
          <a:xfrm>
            <a:off x="7467939" y="3998352"/>
            <a:ext cx="616019"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9</a:t>
            </a:r>
            <a:endParaRPr kumimoji="0" lang="en-US" sz="16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p:txBody>
      </p:sp>
      <p:sp>
        <p:nvSpPr>
          <p:cNvPr id="8" name="TextBox 7">
            <a:extLst>
              <a:ext uri="{FF2B5EF4-FFF2-40B4-BE49-F238E27FC236}">
                <a16:creationId xmlns:a16="http://schemas.microsoft.com/office/drawing/2014/main" id="{A107A6A7-E72A-3E4B-3238-AA18AD3385C9}"/>
              </a:ext>
            </a:extLst>
          </p:cNvPr>
          <p:cNvSpPr txBox="1"/>
          <p:nvPr/>
        </p:nvSpPr>
        <p:spPr>
          <a:xfrm>
            <a:off x="7426734" y="5039794"/>
            <a:ext cx="730659"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10</a:t>
            </a:r>
            <a:endParaRPr kumimoji="0" lang="en-US" sz="16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p:txBody>
      </p:sp>
      <p:sp>
        <p:nvSpPr>
          <p:cNvPr id="9" name="TextBox 8">
            <a:extLst>
              <a:ext uri="{FF2B5EF4-FFF2-40B4-BE49-F238E27FC236}">
                <a16:creationId xmlns:a16="http://schemas.microsoft.com/office/drawing/2014/main" id="{2C0A5057-FDAE-3EA9-1C52-ADF5A72B4660}"/>
              </a:ext>
            </a:extLst>
          </p:cNvPr>
          <p:cNvSpPr txBox="1"/>
          <p:nvPr/>
        </p:nvSpPr>
        <p:spPr>
          <a:xfrm>
            <a:off x="8157393" y="2839630"/>
            <a:ext cx="279192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RESOURCE ALLOCATION AND BUDGET PLANNING</a:t>
            </a:r>
          </a:p>
        </p:txBody>
      </p:sp>
      <p:sp>
        <p:nvSpPr>
          <p:cNvPr id="11" name="TextBox 10">
            <a:extLst>
              <a:ext uri="{FF2B5EF4-FFF2-40B4-BE49-F238E27FC236}">
                <a16:creationId xmlns:a16="http://schemas.microsoft.com/office/drawing/2014/main" id="{C63A4FED-E117-5733-6920-37F8AD8382E2}"/>
              </a:ext>
            </a:extLst>
          </p:cNvPr>
          <p:cNvSpPr txBox="1"/>
          <p:nvPr/>
        </p:nvSpPr>
        <p:spPr>
          <a:xfrm>
            <a:off x="8157393" y="6043369"/>
            <a:ext cx="3650067"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lumMod val="65000"/>
                    <a:lumOff val="35000"/>
                  </a:prstClr>
                </a:solidFill>
                <a:latin typeface="Century Gothic" panose="020B0502020202020204" pitchFamily="34" charset="0"/>
              </a:rPr>
              <a:t>APPENDICES</a:t>
            </a:r>
            <a:endParaRPr kumimoji="0" lang="en-US" sz="18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p:txBody>
      </p:sp>
      <p:sp>
        <p:nvSpPr>
          <p:cNvPr id="12" name="TextBox 11">
            <a:extLst>
              <a:ext uri="{FF2B5EF4-FFF2-40B4-BE49-F238E27FC236}">
                <a16:creationId xmlns:a16="http://schemas.microsoft.com/office/drawing/2014/main" id="{6DFB9031-5E8D-FBDF-5884-6E754CED6595}"/>
              </a:ext>
            </a:extLst>
          </p:cNvPr>
          <p:cNvSpPr txBox="1"/>
          <p:nvPr/>
        </p:nvSpPr>
        <p:spPr>
          <a:xfrm>
            <a:off x="7423970" y="5988545"/>
            <a:ext cx="730659"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11</a:t>
            </a:r>
            <a:endParaRPr kumimoji="0" lang="en-US" sz="16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2369384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5908650-0309-7E20-F3B2-81673FB42156}"/>
              </a:ext>
            </a:extLst>
          </p:cNvPr>
          <p:cNvSpPr/>
          <p:nvPr/>
        </p:nvSpPr>
        <p:spPr>
          <a:xfrm>
            <a:off x="336885" y="1155032"/>
            <a:ext cx="11418590" cy="5293894"/>
          </a:xfrm>
          <a:prstGeom prst="rect">
            <a:avLst/>
          </a:prstGeom>
          <a:gradFill flip="none" rotWithShape="1">
            <a:gsLst>
              <a:gs pos="0">
                <a:srgbClr val="E2E23A"/>
              </a:gs>
              <a:gs pos="100000">
                <a:schemeClr val="bg1">
                  <a:lumMod val="85000"/>
                  <a:alpha val="6000"/>
                </a:schemeClr>
              </a:gs>
            </a:gsLst>
            <a:lin ang="2160000" scaled="0"/>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BCE760FD-6E50-FD4F-B597-7E228EDE51FD}"/>
              </a:ext>
            </a:extLst>
          </p:cNvPr>
          <p:cNvSpPr txBox="1"/>
          <p:nvPr/>
        </p:nvSpPr>
        <p:spPr>
          <a:xfrm>
            <a:off x="161598" y="111009"/>
            <a:ext cx="3955292" cy="430887"/>
          </a:xfrm>
          <a:prstGeom prst="rect">
            <a:avLst/>
          </a:prstGeom>
          <a:noFill/>
        </p:spPr>
        <p:txBody>
          <a:bodyPr wrap="square" rtlCol="0">
            <a:spAutoFit/>
          </a:bodyPr>
          <a:lstStyle/>
          <a:p>
            <a:r>
              <a:rPr lang="en-US" sz="2200" dirty="0">
                <a:solidFill>
                  <a:schemeClr val="tx1">
                    <a:lumMod val="65000"/>
                    <a:lumOff val="35000"/>
                  </a:schemeClr>
                </a:solidFill>
                <a:latin typeface="Century Gothic" panose="020B0502020202020204" pitchFamily="34" charset="0"/>
              </a:rPr>
              <a:t>1. INTRODUCTION</a:t>
            </a:r>
          </a:p>
        </p:txBody>
      </p:sp>
      <p:sp>
        <p:nvSpPr>
          <p:cNvPr id="2" name="TextBox 1">
            <a:extLst>
              <a:ext uri="{FF2B5EF4-FFF2-40B4-BE49-F238E27FC236}">
                <a16:creationId xmlns:a16="http://schemas.microsoft.com/office/drawing/2014/main" id="{44D73FA1-9DDC-61B3-153E-D1B179FCE89F}"/>
              </a:ext>
            </a:extLst>
          </p:cNvPr>
          <p:cNvSpPr txBox="1"/>
          <p:nvPr/>
        </p:nvSpPr>
        <p:spPr>
          <a:xfrm>
            <a:off x="770022" y="3247981"/>
            <a:ext cx="9243282" cy="1107996"/>
          </a:xfrm>
          <a:prstGeom prst="rect">
            <a:avLst/>
          </a:prstGeom>
          <a:noFill/>
        </p:spPr>
        <p:txBody>
          <a:bodyPr wrap="square">
            <a:spAutoFit/>
          </a:bodyPr>
          <a:lstStyle/>
          <a:p>
            <a:r>
              <a:rPr lang="en-US" sz="2200" b="0" i="0" u="none" strike="noStrike" dirty="0">
                <a:solidFill>
                  <a:schemeClr val="tx1">
                    <a:lumMod val="65000"/>
                    <a:lumOff val="35000"/>
                  </a:schemeClr>
                </a:solidFill>
                <a:effectLst/>
                <a:latin typeface="Century Gothic" panose="020B0502020202020204" pitchFamily="34" charset="0"/>
              </a:rPr>
              <a:t>Start with a concise overview of your company's goals and strategic objectives over the next five years. Highlight your company's vision and how this plan aligns with it.</a:t>
            </a:r>
            <a:endParaRPr lang="en-US" sz="2200" dirty="0">
              <a:solidFill>
                <a:schemeClr val="tx1">
                  <a:lumMod val="65000"/>
                  <a:lumOff val="35000"/>
                </a:schemeClr>
              </a:solidFill>
              <a:latin typeface="Century Gothic" panose="020B0502020202020204" pitchFamily="34" charset="0"/>
            </a:endParaRPr>
          </a:p>
        </p:txBody>
      </p:sp>
      <p:pic>
        <p:nvPicPr>
          <p:cNvPr id="7" name="Graphic 6" descr="A collection of circles in various sizes">
            <a:extLst>
              <a:ext uri="{FF2B5EF4-FFF2-40B4-BE49-F238E27FC236}">
                <a16:creationId xmlns:a16="http://schemas.microsoft.com/office/drawing/2014/main" id="{125F7273-6230-FF91-73FC-E67A71922E9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096530" y="0"/>
            <a:ext cx="3053104" cy="3053104"/>
          </a:xfrm>
          <a:prstGeom prst="rect">
            <a:avLst/>
          </a:prstGeom>
        </p:spPr>
      </p:pic>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Isosceles Triangle 12">
            <a:extLst>
              <a:ext uri="{FF2B5EF4-FFF2-40B4-BE49-F238E27FC236}">
                <a16:creationId xmlns:a16="http://schemas.microsoft.com/office/drawing/2014/main" id="{493EE63B-5660-928A-E4B5-2D79EEDA0E4D}"/>
              </a:ext>
            </a:extLst>
          </p:cNvPr>
          <p:cNvSpPr/>
          <p:nvPr/>
        </p:nvSpPr>
        <p:spPr>
          <a:xfrm rot="17254350">
            <a:off x="6122832" y="1358873"/>
            <a:ext cx="158817" cy="262404"/>
          </a:xfrm>
          <a:prstGeom prst="triangl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Isosceles Triangle 7">
            <a:extLst>
              <a:ext uri="{FF2B5EF4-FFF2-40B4-BE49-F238E27FC236}">
                <a16:creationId xmlns:a16="http://schemas.microsoft.com/office/drawing/2014/main" id="{15F692A4-3E38-E7FD-347E-981554C49FA5}"/>
              </a:ext>
            </a:extLst>
          </p:cNvPr>
          <p:cNvSpPr/>
          <p:nvPr/>
        </p:nvSpPr>
        <p:spPr>
          <a:xfrm rot="17254350">
            <a:off x="229699" y="1369223"/>
            <a:ext cx="158817" cy="262404"/>
          </a:xfrm>
          <a:prstGeom prst="triangl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95908650-0309-7E20-F3B2-81673FB42156}"/>
              </a:ext>
            </a:extLst>
          </p:cNvPr>
          <p:cNvSpPr/>
          <p:nvPr/>
        </p:nvSpPr>
        <p:spPr>
          <a:xfrm>
            <a:off x="336885" y="1155032"/>
            <a:ext cx="5611527" cy="5293894"/>
          </a:xfrm>
          <a:prstGeom prst="rect">
            <a:avLst/>
          </a:prstGeom>
          <a:gradFill flip="none" rotWithShape="1">
            <a:gsLst>
              <a:gs pos="0">
                <a:srgbClr val="E2E23A"/>
              </a:gs>
              <a:gs pos="100000">
                <a:schemeClr val="bg1">
                  <a:lumMod val="85000"/>
                  <a:alpha val="6000"/>
                </a:schemeClr>
              </a:gs>
            </a:gsLst>
            <a:lin ang="2160000" scaled="0"/>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BCE760FD-6E50-FD4F-B597-7E228EDE51FD}"/>
              </a:ext>
            </a:extLst>
          </p:cNvPr>
          <p:cNvSpPr txBox="1"/>
          <p:nvPr/>
        </p:nvSpPr>
        <p:spPr>
          <a:xfrm>
            <a:off x="161597" y="111009"/>
            <a:ext cx="5786815" cy="430887"/>
          </a:xfrm>
          <a:prstGeom prst="rect">
            <a:avLst/>
          </a:prstGeom>
          <a:noFill/>
        </p:spPr>
        <p:txBody>
          <a:bodyPr wrap="square" rtlCol="0">
            <a:spAutoFit/>
          </a:bodyPr>
          <a:lstStyle/>
          <a:p>
            <a:r>
              <a:rPr lang="en-US" sz="2200" dirty="0">
                <a:solidFill>
                  <a:schemeClr val="tx1">
                    <a:lumMod val="65000"/>
                    <a:lumOff val="35000"/>
                  </a:schemeClr>
                </a:solidFill>
                <a:latin typeface="Century Gothic" panose="020B0502020202020204" pitchFamily="34" charset="0"/>
              </a:rPr>
              <a:t>2. VISION AND MISSION STATEMENTS</a:t>
            </a:r>
          </a:p>
        </p:txBody>
      </p:sp>
      <p:sp>
        <p:nvSpPr>
          <p:cNvPr id="4" name="Rectangle 3">
            <a:extLst>
              <a:ext uri="{FF2B5EF4-FFF2-40B4-BE49-F238E27FC236}">
                <a16:creationId xmlns:a16="http://schemas.microsoft.com/office/drawing/2014/main" id="{015A4665-81C5-8D5A-1559-E6A5CED43FC5}"/>
              </a:ext>
            </a:extLst>
          </p:cNvPr>
          <p:cNvSpPr/>
          <p:nvPr/>
        </p:nvSpPr>
        <p:spPr>
          <a:xfrm>
            <a:off x="6243588" y="1155032"/>
            <a:ext cx="5611527" cy="5293894"/>
          </a:xfrm>
          <a:prstGeom prst="rect">
            <a:avLst/>
          </a:prstGeom>
          <a:gradFill flip="none" rotWithShape="1">
            <a:gsLst>
              <a:gs pos="0">
                <a:srgbClr val="E2E23A"/>
              </a:gs>
              <a:gs pos="100000">
                <a:schemeClr val="bg1">
                  <a:lumMod val="85000"/>
                  <a:alpha val="6000"/>
                </a:schemeClr>
              </a:gs>
            </a:gsLst>
            <a:lin ang="2160000" scaled="0"/>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lowchart: Off-page Connector 5">
            <a:extLst>
              <a:ext uri="{FF2B5EF4-FFF2-40B4-BE49-F238E27FC236}">
                <a16:creationId xmlns:a16="http://schemas.microsoft.com/office/drawing/2014/main" id="{F91AFF9B-08F7-562B-7052-661BD418483E}"/>
              </a:ext>
            </a:extLst>
          </p:cNvPr>
          <p:cNvSpPr/>
          <p:nvPr/>
        </p:nvSpPr>
        <p:spPr>
          <a:xfrm rot="16200000">
            <a:off x="469953" y="563078"/>
            <a:ext cx="600137" cy="1183907"/>
          </a:xfrm>
          <a:prstGeom prst="flowChartOffpageConnector">
            <a:avLst/>
          </a:prstGeom>
          <a:solidFill>
            <a:srgbClr val="E2E23A"/>
          </a:solidFill>
          <a:ln>
            <a:solidFill>
              <a:srgbClr val="F4F2A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44D73FA1-9DDC-61B3-153E-D1B179FCE89F}"/>
              </a:ext>
            </a:extLst>
          </p:cNvPr>
          <p:cNvSpPr txBox="1"/>
          <p:nvPr/>
        </p:nvSpPr>
        <p:spPr>
          <a:xfrm>
            <a:off x="649190" y="2890140"/>
            <a:ext cx="4811628" cy="1477328"/>
          </a:xfrm>
          <a:prstGeom prst="rect">
            <a:avLst/>
          </a:prstGeom>
          <a:noFill/>
        </p:spPr>
        <p:txBody>
          <a:bodyPr wrap="square">
            <a:spAutoFit/>
          </a:bodyPr>
          <a:lstStyle/>
          <a:p>
            <a:r>
              <a:rPr lang="en-US" b="0" i="0" u="none" strike="noStrike" dirty="0">
                <a:solidFill>
                  <a:schemeClr val="tx1">
                    <a:lumMod val="65000"/>
                    <a:lumOff val="35000"/>
                  </a:schemeClr>
                </a:solidFill>
                <a:effectLst/>
                <a:latin typeface="Century Gothic" panose="020B0502020202020204" pitchFamily="34" charset="0"/>
              </a:rPr>
              <a:t>Detail your company's vision statement and explain its relevance to your strategic goals. Discuss how this vision will guide decision-making over the next five years.</a:t>
            </a:r>
            <a:endParaRPr lang="en-US" dirty="0">
              <a:solidFill>
                <a:schemeClr val="tx1">
                  <a:lumMod val="65000"/>
                  <a:lumOff val="35000"/>
                </a:schemeClr>
              </a:solidFill>
              <a:latin typeface="Century Gothic" panose="020B0502020202020204" pitchFamily="34" charset="0"/>
            </a:endParaRPr>
          </a:p>
        </p:txBody>
      </p:sp>
      <p:sp>
        <p:nvSpPr>
          <p:cNvPr id="10" name="TextBox 9">
            <a:extLst>
              <a:ext uri="{FF2B5EF4-FFF2-40B4-BE49-F238E27FC236}">
                <a16:creationId xmlns:a16="http://schemas.microsoft.com/office/drawing/2014/main" id="{04A50970-F529-8F16-FF16-83A10FB1772D}"/>
              </a:ext>
            </a:extLst>
          </p:cNvPr>
          <p:cNvSpPr txBox="1"/>
          <p:nvPr/>
        </p:nvSpPr>
        <p:spPr>
          <a:xfrm>
            <a:off x="6811865" y="2890140"/>
            <a:ext cx="4811628" cy="1477328"/>
          </a:xfrm>
          <a:prstGeom prst="rect">
            <a:avLst/>
          </a:prstGeom>
          <a:noFill/>
        </p:spPr>
        <p:txBody>
          <a:bodyPr wrap="square">
            <a:spAutoFit/>
          </a:bodyPr>
          <a:lstStyle/>
          <a:p>
            <a:r>
              <a:rPr lang="en-US" b="0" i="0" u="none" strike="noStrike" dirty="0">
                <a:solidFill>
                  <a:schemeClr val="tx1">
                    <a:lumMod val="65000"/>
                    <a:lumOff val="35000"/>
                  </a:schemeClr>
                </a:solidFill>
                <a:effectLst/>
                <a:latin typeface="Century Gothic" panose="020B0502020202020204" pitchFamily="34" charset="0"/>
              </a:rPr>
              <a:t>Detail your company’s mission statement and explain how it aligns with your strategic goals. Discuss how this</a:t>
            </a:r>
            <a:r>
              <a:rPr lang="en-US" dirty="0">
                <a:solidFill>
                  <a:schemeClr val="tx1">
                    <a:lumMod val="65000"/>
                    <a:lumOff val="35000"/>
                  </a:schemeClr>
                </a:solidFill>
                <a:latin typeface="Century Gothic" panose="020B0502020202020204" pitchFamily="34" charset="0"/>
              </a:rPr>
              <a:t> mission will guide </a:t>
            </a:r>
            <a:r>
              <a:rPr lang="en-US" b="0" i="0" u="none" strike="noStrike" dirty="0">
                <a:solidFill>
                  <a:schemeClr val="tx1">
                    <a:lumMod val="65000"/>
                    <a:lumOff val="35000"/>
                  </a:schemeClr>
                </a:solidFill>
                <a:effectLst/>
                <a:latin typeface="Century Gothic" panose="020B0502020202020204" pitchFamily="34" charset="0"/>
              </a:rPr>
              <a:t>decision-making over the next five years.</a:t>
            </a:r>
            <a:endParaRPr lang="en-US" dirty="0">
              <a:solidFill>
                <a:schemeClr val="tx1">
                  <a:lumMod val="65000"/>
                  <a:lumOff val="35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650B7701-C789-BAF1-C4EE-DBFB6818AE89}"/>
              </a:ext>
            </a:extLst>
          </p:cNvPr>
          <p:cNvSpPr txBox="1"/>
          <p:nvPr/>
        </p:nvSpPr>
        <p:spPr>
          <a:xfrm>
            <a:off x="336885" y="1374998"/>
            <a:ext cx="5611527" cy="584775"/>
          </a:xfrm>
          <a:prstGeom prst="rect">
            <a:avLst/>
          </a:prstGeom>
          <a:noFill/>
        </p:spPr>
        <p:txBody>
          <a:bodyPr wrap="square" rtlCol="0">
            <a:spAutoFit/>
          </a:bodyPr>
          <a:lstStyle/>
          <a:p>
            <a:pPr algn="ctr"/>
            <a:r>
              <a:rPr lang="en-US" sz="3200" dirty="0">
                <a:solidFill>
                  <a:schemeClr val="tx1">
                    <a:lumMod val="65000"/>
                    <a:lumOff val="35000"/>
                  </a:schemeClr>
                </a:solidFill>
                <a:latin typeface="Century Gothic" panose="020B0502020202020204" pitchFamily="34" charset="0"/>
              </a:rPr>
              <a:t>VISION</a:t>
            </a:r>
          </a:p>
        </p:txBody>
      </p:sp>
      <p:sp>
        <p:nvSpPr>
          <p:cNvPr id="12" name="TextBox 11">
            <a:extLst>
              <a:ext uri="{FF2B5EF4-FFF2-40B4-BE49-F238E27FC236}">
                <a16:creationId xmlns:a16="http://schemas.microsoft.com/office/drawing/2014/main" id="{B4ACCB82-D8A7-B2B3-2F53-626E5E02C79B}"/>
              </a:ext>
            </a:extLst>
          </p:cNvPr>
          <p:cNvSpPr txBox="1"/>
          <p:nvPr/>
        </p:nvSpPr>
        <p:spPr>
          <a:xfrm>
            <a:off x="6243587" y="1378712"/>
            <a:ext cx="5611527" cy="584775"/>
          </a:xfrm>
          <a:prstGeom prst="rect">
            <a:avLst/>
          </a:prstGeom>
          <a:noFill/>
        </p:spPr>
        <p:txBody>
          <a:bodyPr wrap="square" rtlCol="0">
            <a:spAutoFit/>
          </a:bodyPr>
          <a:lstStyle/>
          <a:p>
            <a:pPr algn="ctr"/>
            <a:r>
              <a:rPr lang="en-US" sz="3200" dirty="0">
                <a:solidFill>
                  <a:schemeClr val="tx1">
                    <a:lumMod val="65000"/>
                    <a:lumOff val="35000"/>
                  </a:schemeClr>
                </a:solidFill>
                <a:latin typeface="Century Gothic" panose="020B0502020202020204" pitchFamily="34" charset="0"/>
              </a:rPr>
              <a:t>MISSION</a:t>
            </a:r>
          </a:p>
        </p:txBody>
      </p:sp>
      <p:sp>
        <p:nvSpPr>
          <p:cNvPr id="14" name="Flowchart: Off-page Connector 13">
            <a:extLst>
              <a:ext uri="{FF2B5EF4-FFF2-40B4-BE49-F238E27FC236}">
                <a16:creationId xmlns:a16="http://schemas.microsoft.com/office/drawing/2014/main" id="{758AEE0B-18AA-86D9-0925-812C99561792}"/>
              </a:ext>
            </a:extLst>
          </p:cNvPr>
          <p:cNvSpPr/>
          <p:nvPr/>
        </p:nvSpPr>
        <p:spPr>
          <a:xfrm rot="16200000">
            <a:off x="6363086" y="552728"/>
            <a:ext cx="600137" cy="1183907"/>
          </a:xfrm>
          <a:prstGeom prst="flowChartOffpageConnector">
            <a:avLst/>
          </a:prstGeom>
          <a:solidFill>
            <a:srgbClr val="E2E23A"/>
          </a:solidFill>
          <a:ln>
            <a:solidFill>
              <a:srgbClr val="F4F2A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Graphic 14" descr="A collection of circles in various sizes">
            <a:extLst>
              <a:ext uri="{FF2B5EF4-FFF2-40B4-BE49-F238E27FC236}">
                <a16:creationId xmlns:a16="http://schemas.microsoft.com/office/drawing/2014/main" id="{752BF9F1-B829-1E52-CBD4-7DEBC14E23C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897356" y="5553846"/>
            <a:ext cx="957759" cy="957759"/>
          </a:xfrm>
          <a:prstGeom prst="rect">
            <a:avLst/>
          </a:prstGeom>
        </p:spPr>
      </p:pic>
      <p:pic>
        <p:nvPicPr>
          <p:cNvPr id="16" name="Graphic 15" descr="A collection of circles in various sizes">
            <a:extLst>
              <a:ext uri="{FF2B5EF4-FFF2-40B4-BE49-F238E27FC236}">
                <a16:creationId xmlns:a16="http://schemas.microsoft.com/office/drawing/2014/main" id="{2D286A65-3CE7-89FA-1673-196122A34F6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981938" y="5455914"/>
            <a:ext cx="957759" cy="957759"/>
          </a:xfrm>
          <a:prstGeom prst="rect">
            <a:avLst/>
          </a:prstGeom>
        </p:spPr>
      </p:pic>
    </p:spTree>
    <p:extLst>
      <p:ext uri="{BB962C8B-B14F-4D97-AF65-F5344CB8AC3E}">
        <p14:creationId xmlns:p14="http://schemas.microsoft.com/office/powerpoint/2010/main" val="1879063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CE760FD-6E50-FD4F-B597-7E228EDE51FD}"/>
              </a:ext>
            </a:extLst>
          </p:cNvPr>
          <p:cNvSpPr txBox="1"/>
          <p:nvPr/>
        </p:nvSpPr>
        <p:spPr>
          <a:xfrm>
            <a:off x="161597" y="111009"/>
            <a:ext cx="5786815" cy="430887"/>
          </a:xfrm>
          <a:prstGeom prst="rect">
            <a:avLst/>
          </a:prstGeom>
          <a:noFill/>
        </p:spPr>
        <p:txBody>
          <a:bodyPr wrap="square" rtlCol="0">
            <a:spAutoFit/>
          </a:bodyPr>
          <a:lstStyle/>
          <a:p>
            <a:r>
              <a:rPr lang="en-US" sz="2200" dirty="0">
                <a:solidFill>
                  <a:schemeClr val="tx1">
                    <a:lumMod val="65000"/>
                    <a:lumOff val="35000"/>
                  </a:schemeClr>
                </a:solidFill>
                <a:latin typeface="Century Gothic" panose="020B0502020202020204" pitchFamily="34" charset="0"/>
              </a:rPr>
              <a:t>3. MARKET ANALYSIS AND TRENDS</a:t>
            </a:r>
          </a:p>
        </p:txBody>
      </p:sp>
      <p:sp>
        <p:nvSpPr>
          <p:cNvPr id="9" name="TextBox 8">
            <a:extLst>
              <a:ext uri="{FF2B5EF4-FFF2-40B4-BE49-F238E27FC236}">
                <a16:creationId xmlns:a16="http://schemas.microsoft.com/office/drawing/2014/main" id="{FE313EFE-2D43-3634-A8F2-D7F5A1D8EEDF}"/>
              </a:ext>
            </a:extLst>
          </p:cNvPr>
          <p:cNvSpPr txBox="1"/>
          <p:nvPr/>
        </p:nvSpPr>
        <p:spPr>
          <a:xfrm>
            <a:off x="161597" y="541896"/>
            <a:ext cx="8429953" cy="461665"/>
          </a:xfrm>
          <a:prstGeom prst="rect">
            <a:avLst/>
          </a:prstGeom>
          <a:noFill/>
        </p:spPr>
        <p:txBody>
          <a:bodyPr wrap="square">
            <a:spAutoFit/>
          </a:bodyPr>
          <a:lstStyle/>
          <a:p>
            <a:r>
              <a:rPr lang="en-US" sz="1200" b="0" i="0" u="none" strike="noStrike" dirty="0">
                <a:solidFill>
                  <a:srgbClr val="000000"/>
                </a:solidFill>
                <a:effectLst/>
                <a:latin typeface="Century Gothic" panose="020B0502020202020204" pitchFamily="34" charset="0"/>
              </a:rPr>
              <a:t>Analyze current market conditions, highlighting trends, challenges, and opportunities that could impact your strategy. Use visual aids like graphs or charts to communicate your findings in an engaging way.</a:t>
            </a:r>
            <a:endParaRPr lang="en-US" sz="1200" dirty="0">
              <a:latin typeface="Century Gothic" panose="020B0502020202020204" pitchFamily="34" charset="0"/>
            </a:endParaRPr>
          </a:p>
        </p:txBody>
      </p:sp>
      <p:grpSp>
        <p:nvGrpSpPr>
          <p:cNvPr id="19" name="Group 18">
            <a:extLst>
              <a:ext uri="{FF2B5EF4-FFF2-40B4-BE49-F238E27FC236}">
                <a16:creationId xmlns:a16="http://schemas.microsoft.com/office/drawing/2014/main" id="{150A75A7-2A0C-A5A4-73F5-0C2968CD0E6A}"/>
              </a:ext>
            </a:extLst>
          </p:cNvPr>
          <p:cNvGrpSpPr/>
          <p:nvPr/>
        </p:nvGrpSpPr>
        <p:grpSpPr>
          <a:xfrm>
            <a:off x="161598" y="1212118"/>
            <a:ext cx="1886278" cy="652555"/>
            <a:chOff x="161598" y="1212118"/>
            <a:chExt cx="1886278" cy="652555"/>
          </a:xfrm>
        </p:grpSpPr>
        <p:sp>
          <p:nvSpPr>
            <p:cNvPr id="17" name="Flowchart: Off-page Connector 16">
              <a:extLst>
                <a:ext uri="{FF2B5EF4-FFF2-40B4-BE49-F238E27FC236}">
                  <a16:creationId xmlns:a16="http://schemas.microsoft.com/office/drawing/2014/main" id="{F3873FD9-DD30-BA8F-B505-7F2FC32818FF}"/>
                </a:ext>
              </a:extLst>
            </p:cNvPr>
            <p:cNvSpPr/>
            <p:nvPr/>
          </p:nvSpPr>
          <p:spPr>
            <a:xfrm rot="16200000">
              <a:off x="822429" y="639227"/>
              <a:ext cx="600137" cy="1850756"/>
            </a:xfrm>
            <a:prstGeom prst="flowChartOffpageConnector">
              <a:avLst/>
            </a:prstGeom>
            <a:solidFill>
              <a:srgbClr val="E2E23A"/>
            </a:solidFill>
            <a:ln>
              <a:solidFill>
                <a:srgbClr val="F4F2A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lowchart: Off-page Connector 17">
              <a:extLst>
                <a:ext uri="{FF2B5EF4-FFF2-40B4-BE49-F238E27FC236}">
                  <a16:creationId xmlns:a16="http://schemas.microsoft.com/office/drawing/2014/main" id="{F0334A3B-2ECF-912B-AA1F-CDE0269C4618}"/>
                </a:ext>
              </a:extLst>
            </p:cNvPr>
            <p:cNvSpPr/>
            <p:nvPr/>
          </p:nvSpPr>
          <p:spPr>
            <a:xfrm rot="16200000">
              <a:off x="786907" y="586809"/>
              <a:ext cx="600137" cy="1850756"/>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0" name="TextBox 19">
            <a:extLst>
              <a:ext uri="{FF2B5EF4-FFF2-40B4-BE49-F238E27FC236}">
                <a16:creationId xmlns:a16="http://schemas.microsoft.com/office/drawing/2014/main" id="{B2210673-29F9-CA52-4ED2-0F2DCF176F22}"/>
              </a:ext>
            </a:extLst>
          </p:cNvPr>
          <p:cNvSpPr txBox="1"/>
          <p:nvPr/>
        </p:nvSpPr>
        <p:spPr>
          <a:xfrm>
            <a:off x="197119" y="1214220"/>
            <a:ext cx="1472865" cy="553998"/>
          </a:xfrm>
          <a:prstGeom prst="rect">
            <a:avLst/>
          </a:prstGeom>
          <a:noFill/>
        </p:spPr>
        <p:txBody>
          <a:bodyPr wrap="square" rtlCol="0">
            <a:spAutoFit/>
          </a:bodyPr>
          <a:lstStyle/>
          <a:p>
            <a:pPr algn="ctr"/>
            <a:r>
              <a:rPr lang="en-US" sz="1500" b="1" dirty="0">
                <a:solidFill>
                  <a:schemeClr val="bg1"/>
                </a:solidFill>
                <a:latin typeface="Century Gothic" panose="020B0502020202020204" pitchFamily="34" charset="0"/>
              </a:rPr>
              <a:t>MARKET CONDITIONS</a:t>
            </a:r>
          </a:p>
        </p:txBody>
      </p:sp>
      <p:grpSp>
        <p:nvGrpSpPr>
          <p:cNvPr id="21" name="Group 20">
            <a:extLst>
              <a:ext uri="{FF2B5EF4-FFF2-40B4-BE49-F238E27FC236}">
                <a16:creationId xmlns:a16="http://schemas.microsoft.com/office/drawing/2014/main" id="{2A52B23C-8990-6609-99F4-8FB0E0A45ED3}"/>
              </a:ext>
            </a:extLst>
          </p:cNvPr>
          <p:cNvGrpSpPr/>
          <p:nvPr/>
        </p:nvGrpSpPr>
        <p:grpSpPr>
          <a:xfrm>
            <a:off x="161597" y="2569446"/>
            <a:ext cx="1886278" cy="652555"/>
            <a:chOff x="161598" y="1212118"/>
            <a:chExt cx="1886278" cy="652555"/>
          </a:xfrm>
        </p:grpSpPr>
        <p:sp>
          <p:nvSpPr>
            <p:cNvPr id="22" name="Flowchart: Off-page Connector 21">
              <a:extLst>
                <a:ext uri="{FF2B5EF4-FFF2-40B4-BE49-F238E27FC236}">
                  <a16:creationId xmlns:a16="http://schemas.microsoft.com/office/drawing/2014/main" id="{D71C8493-1413-EA34-C349-A9AA0B20F805}"/>
                </a:ext>
              </a:extLst>
            </p:cNvPr>
            <p:cNvSpPr/>
            <p:nvPr/>
          </p:nvSpPr>
          <p:spPr>
            <a:xfrm rot="16200000">
              <a:off x="822429" y="639227"/>
              <a:ext cx="600137" cy="1850756"/>
            </a:xfrm>
            <a:prstGeom prst="flowChartOffpageConnector">
              <a:avLst/>
            </a:prstGeom>
            <a:solidFill>
              <a:srgbClr val="E2E23A"/>
            </a:solidFill>
            <a:ln>
              <a:solidFill>
                <a:srgbClr val="F4F2A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Flowchart: Off-page Connector 22">
              <a:extLst>
                <a:ext uri="{FF2B5EF4-FFF2-40B4-BE49-F238E27FC236}">
                  <a16:creationId xmlns:a16="http://schemas.microsoft.com/office/drawing/2014/main" id="{FDAB2723-F595-EE33-495F-4FD60097E310}"/>
                </a:ext>
              </a:extLst>
            </p:cNvPr>
            <p:cNvSpPr/>
            <p:nvPr/>
          </p:nvSpPr>
          <p:spPr>
            <a:xfrm rot="16200000">
              <a:off x="786907" y="586809"/>
              <a:ext cx="600137" cy="1850756"/>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4" name="TextBox 23">
            <a:extLst>
              <a:ext uri="{FF2B5EF4-FFF2-40B4-BE49-F238E27FC236}">
                <a16:creationId xmlns:a16="http://schemas.microsoft.com/office/drawing/2014/main" id="{07C26B56-E13E-33B7-B188-C9565D107FC9}"/>
              </a:ext>
            </a:extLst>
          </p:cNvPr>
          <p:cNvSpPr txBox="1"/>
          <p:nvPr/>
        </p:nvSpPr>
        <p:spPr>
          <a:xfrm>
            <a:off x="197118" y="2704342"/>
            <a:ext cx="1472865" cy="323165"/>
          </a:xfrm>
          <a:prstGeom prst="rect">
            <a:avLst/>
          </a:prstGeom>
          <a:noFill/>
        </p:spPr>
        <p:txBody>
          <a:bodyPr wrap="square" rtlCol="0">
            <a:spAutoFit/>
          </a:bodyPr>
          <a:lstStyle/>
          <a:p>
            <a:pPr algn="ctr"/>
            <a:r>
              <a:rPr lang="en-US" sz="1500" b="1" dirty="0">
                <a:solidFill>
                  <a:schemeClr val="bg1"/>
                </a:solidFill>
                <a:latin typeface="Century Gothic" panose="020B0502020202020204" pitchFamily="34" charset="0"/>
              </a:rPr>
              <a:t>TRENDS</a:t>
            </a:r>
          </a:p>
        </p:txBody>
      </p:sp>
      <p:grpSp>
        <p:nvGrpSpPr>
          <p:cNvPr id="25" name="Group 24">
            <a:extLst>
              <a:ext uri="{FF2B5EF4-FFF2-40B4-BE49-F238E27FC236}">
                <a16:creationId xmlns:a16="http://schemas.microsoft.com/office/drawing/2014/main" id="{394E85AF-1E35-F0C2-568E-D76F0302819C}"/>
              </a:ext>
            </a:extLst>
          </p:cNvPr>
          <p:cNvGrpSpPr/>
          <p:nvPr/>
        </p:nvGrpSpPr>
        <p:grpSpPr>
          <a:xfrm>
            <a:off x="126075" y="4114088"/>
            <a:ext cx="1886278" cy="652555"/>
            <a:chOff x="161598" y="1212118"/>
            <a:chExt cx="1886278" cy="652555"/>
          </a:xfrm>
        </p:grpSpPr>
        <p:sp>
          <p:nvSpPr>
            <p:cNvPr id="26" name="Flowchart: Off-page Connector 25">
              <a:extLst>
                <a:ext uri="{FF2B5EF4-FFF2-40B4-BE49-F238E27FC236}">
                  <a16:creationId xmlns:a16="http://schemas.microsoft.com/office/drawing/2014/main" id="{8B20A6F5-DBED-631F-5C14-E84830EEA7F9}"/>
                </a:ext>
              </a:extLst>
            </p:cNvPr>
            <p:cNvSpPr/>
            <p:nvPr/>
          </p:nvSpPr>
          <p:spPr>
            <a:xfrm rot="16200000">
              <a:off x="822429" y="639227"/>
              <a:ext cx="600137" cy="1850756"/>
            </a:xfrm>
            <a:prstGeom prst="flowChartOffpageConnector">
              <a:avLst/>
            </a:prstGeom>
            <a:solidFill>
              <a:srgbClr val="E2E23A"/>
            </a:solidFill>
            <a:ln>
              <a:solidFill>
                <a:srgbClr val="F4F2A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lowchart: Off-page Connector 26">
              <a:extLst>
                <a:ext uri="{FF2B5EF4-FFF2-40B4-BE49-F238E27FC236}">
                  <a16:creationId xmlns:a16="http://schemas.microsoft.com/office/drawing/2014/main" id="{2B0FED3F-DBF9-255E-B608-F2334F7DF9E8}"/>
                </a:ext>
              </a:extLst>
            </p:cNvPr>
            <p:cNvSpPr/>
            <p:nvPr/>
          </p:nvSpPr>
          <p:spPr>
            <a:xfrm rot="16200000">
              <a:off x="786907" y="586809"/>
              <a:ext cx="600137" cy="1850756"/>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8" name="TextBox 27">
            <a:extLst>
              <a:ext uri="{FF2B5EF4-FFF2-40B4-BE49-F238E27FC236}">
                <a16:creationId xmlns:a16="http://schemas.microsoft.com/office/drawing/2014/main" id="{DA504EA5-FCE8-51EA-C4DF-A425CC6740CD}"/>
              </a:ext>
            </a:extLst>
          </p:cNvPr>
          <p:cNvSpPr txBox="1"/>
          <p:nvPr/>
        </p:nvSpPr>
        <p:spPr>
          <a:xfrm>
            <a:off x="161596" y="4224685"/>
            <a:ext cx="1472865" cy="323165"/>
          </a:xfrm>
          <a:prstGeom prst="rect">
            <a:avLst/>
          </a:prstGeom>
          <a:noFill/>
        </p:spPr>
        <p:txBody>
          <a:bodyPr wrap="square" rtlCol="0">
            <a:spAutoFit/>
          </a:bodyPr>
          <a:lstStyle/>
          <a:p>
            <a:pPr algn="ctr"/>
            <a:r>
              <a:rPr lang="en-US" sz="1500" b="1" dirty="0">
                <a:solidFill>
                  <a:schemeClr val="bg1"/>
                </a:solidFill>
                <a:latin typeface="Century Gothic" panose="020B0502020202020204" pitchFamily="34" charset="0"/>
              </a:rPr>
              <a:t>CHALLENGES</a:t>
            </a:r>
          </a:p>
        </p:txBody>
      </p:sp>
      <p:grpSp>
        <p:nvGrpSpPr>
          <p:cNvPr id="29" name="Group 28">
            <a:extLst>
              <a:ext uri="{FF2B5EF4-FFF2-40B4-BE49-F238E27FC236}">
                <a16:creationId xmlns:a16="http://schemas.microsoft.com/office/drawing/2014/main" id="{90E56A37-E5D2-EF3F-DF13-53260969C890}"/>
              </a:ext>
            </a:extLst>
          </p:cNvPr>
          <p:cNvGrpSpPr/>
          <p:nvPr/>
        </p:nvGrpSpPr>
        <p:grpSpPr>
          <a:xfrm>
            <a:off x="90553" y="5712827"/>
            <a:ext cx="1886278" cy="652555"/>
            <a:chOff x="161598" y="1212118"/>
            <a:chExt cx="1886278" cy="652555"/>
          </a:xfrm>
        </p:grpSpPr>
        <p:sp>
          <p:nvSpPr>
            <p:cNvPr id="30" name="Flowchart: Off-page Connector 29">
              <a:extLst>
                <a:ext uri="{FF2B5EF4-FFF2-40B4-BE49-F238E27FC236}">
                  <a16:creationId xmlns:a16="http://schemas.microsoft.com/office/drawing/2014/main" id="{A7342F9F-C2C7-4166-656E-8A4C1892861C}"/>
                </a:ext>
              </a:extLst>
            </p:cNvPr>
            <p:cNvSpPr/>
            <p:nvPr/>
          </p:nvSpPr>
          <p:spPr>
            <a:xfrm rot="16200000">
              <a:off x="822429" y="639227"/>
              <a:ext cx="600137" cy="1850756"/>
            </a:xfrm>
            <a:prstGeom prst="flowChartOffpageConnector">
              <a:avLst/>
            </a:prstGeom>
            <a:solidFill>
              <a:srgbClr val="E2E23A"/>
            </a:solidFill>
            <a:ln>
              <a:solidFill>
                <a:srgbClr val="F4F2A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lowchart: Off-page Connector 30">
              <a:extLst>
                <a:ext uri="{FF2B5EF4-FFF2-40B4-BE49-F238E27FC236}">
                  <a16:creationId xmlns:a16="http://schemas.microsoft.com/office/drawing/2014/main" id="{2839BB06-1ECE-857E-272A-E6D0422752B0}"/>
                </a:ext>
              </a:extLst>
            </p:cNvPr>
            <p:cNvSpPr/>
            <p:nvPr/>
          </p:nvSpPr>
          <p:spPr>
            <a:xfrm rot="16200000">
              <a:off x="786907" y="586809"/>
              <a:ext cx="600137" cy="1850756"/>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2" name="TextBox 31">
            <a:extLst>
              <a:ext uri="{FF2B5EF4-FFF2-40B4-BE49-F238E27FC236}">
                <a16:creationId xmlns:a16="http://schemas.microsoft.com/office/drawing/2014/main" id="{448DCE19-366A-AE01-CF45-B3E7961ABEF0}"/>
              </a:ext>
            </a:extLst>
          </p:cNvPr>
          <p:cNvSpPr txBox="1"/>
          <p:nvPr/>
        </p:nvSpPr>
        <p:spPr>
          <a:xfrm>
            <a:off x="126074" y="5844146"/>
            <a:ext cx="1674151" cy="323165"/>
          </a:xfrm>
          <a:prstGeom prst="rect">
            <a:avLst/>
          </a:prstGeom>
          <a:noFill/>
        </p:spPr>
        <p:txBody>
          <a:bodyPr wrap="square" rtlCol="0">
            <a:spAutoFit/>
          </a:bodyPr>
          <a:lstStyle/>
          <a:p>
            <a:pPr algn="ctr"/>
            <a:r>
              <a:rPr lang="en-US" sz="1500" b="1" dirty="0">
                <a:solidFill>
                  <a:schemeClr val="bg1"/>
                </a:solidFill>
                <a:latin typeface="Century Gothic" panose="020B0502020202020204" pitchFamily="34" charset="0"/>
              </a:rPr>
              <a:t>OPPORTUNITIES</a:t>
            </a:r>
          </a:p>
        </p:txBody>
      </p:sp>
      <p:graphicFrame>
        <p:nvGraphicFramePr>
          <p:cNvPr id="33" name="Table 32">
            <a:extLst>
              <a:ext uri="{FF2B5EF4-FFF2-40B4-BE49-F238E27FC236}">
                <a16:creationId xmlns:a16="http://schemas.microsoft.com/office/drawing/2014/main" id="{14B8EB7D-A643-80EF-565A-8C0615F70715}"/>
              </a:ext>
            </a:extLst>
          </p:cNvPr>
          <p:cNvGraphicFramePr>
            <a:graphicFrameLocks noGrp="1"/>
          </p:cNvGraphicFramePr>
          <p:nvPr>
            <p:extLst>
              <p:ext uri="{D42A27DB-BD31-4B8C-83A1-F6EECF244321}">
                <p14:modId xmlns:p14="http://schemas.microsoft.com/office/powerpoint/2010/main" val="2068441692"/>
              </p:ext>
            </p:extLst>
          </p:nvPr>
        </p:nvGraphicFramePr>
        <p:xfrm>
          <a:off x="2155825" y="1202009"/>
          <a:ext cx="9702801" cy="600138"/>
        </p:xfrm>
        <a:graphic>
          <a:graphicData uri="http://schemas.openxmlformats.org/drawingml/2006/table">
            <a:tbl>
              <a:tblPr firstRow="1" bandRow="1">
                <a:tableStyleId>{5C22544A-7EE6-4342-B048-85BDC9FD1C3A}</a:tableStyleId>
              </a:tblPr>
              <a:tblGrid>
                <a:gridCol w="3234267">
                  <a:extLst>
                    <a:ext uri="{9D8B030D-6E8A-4147-A177-3AD203B41FA5}">
                      <a16:colId xmlns:a16="http://schemas.microsoft.com/office/drawing/2014/main" val="192925396"/>
                    </a:ext>
                  </a:extLst>
                </a:gridCol>
                <a:gridCol w="3234267">
                  <a:extLst>
                    <a:ext uri="{9D8B030D-6E8A-4147-A177-3AD203B41FA5}">
                      <a16:colId xmlns:a16="http://schemas.microsoft.com/office/drawing/2014/main" val="2909526966"/>
                    </a:ext>
                  </a:extLst>
                </a:gridCol>
                <a:gridCol w="3234267">
                  <a:extLst>
                    <a:ext uri="{9D8B030D-6E8A-4147-A177-3AD203B41FA5}">
                      <a16:colId xmlns:a16="http://schemas.microsoft.com/office/drawing/2014/main" val="1696658041"/>
                    </a:ext>
                  </a:extLst>
                </a:gridCol>
              </a:tblGrid>
              <a:tr h="600138">
                <a:tc>
                  <a:txBody>
                    <a:bodyPr/>
                    <a:lstStyle/>
                    <a:p>
                      <a:r>
                        <a:rPr lang="en-US" sz="1200" b="0" dirty="0">
                          <a:solidFill>
                            <a:schemeClr val="tx1">
                              <a:lumMod val="65000"/>
                              <a:lumOff val="35000"/>
                            </a:schemeClr>
                          </a:solidFill>
                          <a:latin typeface="Century Gothic" panose="020B0502020202020204" pitchFamily="34" charset="0"/>
                        </a:rPr>
                        <a:t>Description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lang="en-US" sz="1200" b="0" dirty="0">
                          <a:solidFill>
                            <a:schemeClr val="tx1">
                              <a:lumMod val="65000"/>
                              <a:lumOff val="35000"/>
                            </a:schemeClr>
                          </a:solidFill>
                          <a:latin typeface="Century Gothic" panose="020B0502020202020204" pitchFamily="34" charset="0"/>
                        </a:rPr>
                        <a:t>Description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lang="en-US" sz="1200" b="0" dirty="0">
                          <a:solidFill>
                            <a:schemeClr val="tx1">
                              <a:lumMod val="65000"/>
                              <a:lumOff val="35000"/>
                            </a:schemeClr>
                          </a:solidFill>
                          <a:latin typeface="Century Gothic" panose="020B0502020202020204" pitchFamily="34" charset="0"/>
                        </a:rPr>
                        <a:t>Description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37467325"/>
                  </a:ext>
                </a:extLst>
              </a:tr>
            </a:tbl>
          </a:graphicData>
        </a:graphic>
      </p:graphicFrame>
      <p:graphicFrame>
        <p:nvGraphicFramePr>
          <p:cNvPr id="34" name="Table 33">
            <a:extLst>
              <a:ext uri="{FF2B5EF4-FFF2-40B4-BE49-F238E27FC236}">
                <a16:creationId xmlns:a16="http://schemas.microsoft.com/office/drawing/2014/main" id="{C768831D-5012-88F1-1609-ABFC4523F171}"/>
              </a:ext>
            </a:extLst>
          </p:cNvPr>
          <p:cNvGraphicFramePr>
            <a:graphicFrameLocks noGrp="1"/>
          </p:cNvGraphicFramePr>
          <p:nvPr>
            <p:extLst>
              <p:ext uri="{D42A27DB-BD31-4B8C-83A1-F6EECF244321}">
                <p14:modId xmlns:p14="http://schemas.microsoft.com/office/powerpoint/2010/main" val="3852130740"/>
              </p:ext>
            </p:extLst>
          </p:nvPr>
        </p:nvGraphicFramePr>
        <p:xfrm>
          <a:off x="2155825" y="2565855"/>
          <a:ext cx="9702801" cy="600138"/>
        </p:xfrm>
        <a:graphic>
          <a:graphicData uri="http://schemas.openxmlformats.org/drawingml/2006/table">
            <a:tbl>
              <a:tblPr firstRow="1" bandRow="1">
                <a:tableStyleId>{5C22544A-7EE6-4342-B048-85BDC9FD1C3A}</a:tableStyleId>
              </a:tblPr>
              <a:tblGrid>
                <a:gridCol w="3234267">
                  <a:extLst>
                    <a:ext uri="{9D8B030D-6E8A-4147-A177-3AD203B41FA5}">
                      <a16:colId xmlns:a16="http://schemas.microsoft.com/office/drawing/2014/main" val="192925396"/>
                    </a:ext>
                  </a:extLst>
                </a:gridCol>
                <a:gridCol w="3234267">
                  <a:extLst>
                    <a:ext uri="{9D8B030D-6E8A-4147-A177-3AD203B41FA5}">
                      <a16:colId xmlns:a16="http://schemas.microsoft.com/office/drawing/2014/main" val="2909526966"/>
                    </a:ext>
                  </a:extLst>
                </a:gridCol>
                <a:gridCol w="3234267">
                  <a:extLst>
                    <a:ext uri="{9D8B030D-6E8A-4147-A177-3AD203B41FA5}">
                      <a16:colId xmlns:a16="http://schemas.microsoft.com/office/drawing/2014/main" val="1696658041"/>
                    </a:ext>
                  </a:extLst>
                </a:gridCol>
              </a:tblGrid>
              <a:tr h="600138">
                <a:tc>
                  <a:txBody>
                    <a:bodyPr/>
                    <a:lstStyle/>
                    <a:p>
                      <a:r>
                        <a:rPr lang="en-US" sz="1200" b="0" dirty="0">
                          <a:solidFill>
                            <a:schemeClr val="tx1">
                              <a:lumMod val="65000"/>
                              <a:lumOff val="35000"/>
                            </a:schemeClr>
                          </a:solidFill>
                          <a:latin typeface="Century Gothic" panose="020B0502020202020204" pitchFamily="34" charset="0"/>
                        </a:rPr>
                        <a:t>Description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lang="en-US" sz="1200" b="0" dirty="0">
                          <a:solidFill>
                            <a:schemeClr val="tx1">
                              <a:lumMod val="65000"/>
                              <a:lumOff val="35000"/>
                            </a:schemeClr>
                          </a:solidFill>
                          <a:latin typeface="Century Gothic" panose="020B0502020202020204" pitchFamily="34" charset="0"/>
                        </a:rPr>
                        <a:t>Description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lang="en-US" sz="1200" b="0" dirty="0">
                          <a:solidFill>
                            <a:schemeClr val="tx1">
                              <a:lumMod val="65000"/>
                              <a:lumOff val="35000"/>
                            </a:schemeClr>
                          </a:solidFill>
                          <a:latin typeface="Century Gothic" panose="020B0502020202020204" pitchFamily="34" charset="0"/>
                        </a:rPr>
                        <a:t>Description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37467325"/>
                  </a:ext>
                </a:extLst>
              </a:tr>
            </a:tbl>
          </a:graphicData>
        </a:graphic>
      </p:graphicFrame>
      <p:graphicFrame>
        <p:nvGraphicFramePr>
          <p:cNvPr id="35" name="Table 34">
            <a:extLst>
              <a:ext uri="{FF2B5EF4-FFF2-40B4-BE49-F238E27FC236}">
                <a16:creationId xmlns:a16="http://schemas.microsoft.com/office/drawing/2014/main" id="{D383BD01-B804-382F-D99D-B5E837CA14F2}"/>
              </a:ext>
            </a:extLst>
          </p:cNvPr>
          <p:cNvGraphicFramePr>
            <a:graphicFrameLocks noGrp="1"/>
          </p:cNvGraphicFramePr>
          <p:nvPr>
            <p:extLst>
              <p:ext uri="{D42A27DB-BD31-4B8C-83A1-F6EECF244321}">
                <p14:modId xmlns:p14="http://schemas.microsoft.com/office/powerpoint/2010/main" val="2664871810"/>
              </p:ext>
            </p:extLst>
          </p:nvPr>
        </p:nvGraphicFramePr>
        <p:xfrm>
          <a:off x="2155825" y="4086198"/>
          <a:ext cx="9702801" cy="600138"/>
        </p:xfrm>
        <a:graphic>
          <a:graphicData uri="http://schemas.openxmlformats.org/drawingml/2006/table">
            <a:tbl>
              <a:tblPr firstRow="1" bandRow="1">
                <a:tableStyleId>{5C22544A-7EE6-4342-B048-85BDC9FD1C3A}</a:tableStyleId>
              </a:tblPr>
              <a:tblGrid>
                <a:gridCol w="3234267">
                  <a:extLst>
                    <a:ext uri="{9D8B030D-6E8A-4147-A177-3AD203B41FA5}">
                      <a16:colId xmlns:a16="http://schemas.microsoft.com/office/drawing/2014/main" val="192925396"/>
                    </a:ext>
                  </a:extLst>
                </a:gridCol>
                <a:gridCol w="3234267">
                  <a:extLst>
                    <a:ext uri="{9D8B030D-6E8A-4147-A177-3AD203B41FA5}">
                      <a16:colId xmlns:a16="http://schemas.microsoft.com/office/drawing/2014/main" val="2909526966"/>
                    </a:ext>
                  </a:extLst>
                </a:gridCol>
                <a:gridCol w="3234267">
                  <a:extLst>
                    <a:ext uri="{9D8B030D-6E8A-4147-A177-3AD203B41FA5}">
                      <a16:colId xmlns:a16="http://schemas.microsoft.com/office/drawing/2014/main" val="1696658041"/>
                    </a:ext>
                  </a:extLst>
                </a:gridCol>
              </a:tblGrid>
              <a:tr h="600138">
                <a:tc>
                  <a:txBody>
                    <a:bodyPr/>
                    <a:lstStyle/>
                    <a:p>
                      <a:r>
                        <a:rPr lang="en-US" sz="1200" b="0" dirty="0">
                          <a:solidFill>
                            <a:schemeClr val="tx1">
                              <a:lumMod val="65000"/>
                              <a:lumOff val="35000"/>
                            </a:schemeClr>
                          </a:solidFill>
                          <a:latin typeface="Century Gothic" panose="020B0502020202020204" pitchFamily="34" charset="0"/>
                        </a:rPr>
                        <a:t>Description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lang="en-US" sz="1200" b="0" dirty="0">
                          <a:solidFill>
                            <a:schemeClr val="tx1">
                              <a:lumMod val="65000"/>
                              <a:lumOff val="35000"/>
                            </a:schemeClr>
                          </a:solidFill>
                          <a:latin typeface="Century Gothic" panose="020B0502020202020204" pitchFamily="34" charset="0"/>
                        </a:rPr>
                        <a:t>Description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lang="en-US" sz="1200" b="0" dirty="0">
                          <a:solidFill>
                            <a:schemeClr val="tx1">
                              <a:lumMod val="65000"/>
                              <a:lumOff val="35000"/>
                            </a:schemeClr>
                          </a:solidFill>
                          <a:latin typeface="Century Gothic" panose="020B0502020202020204" pitchFamily="34" charset="0"/>
                        </a:rPr>
                        <a:t>Description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37467325"/>
                  </a:ext>
                </a:extLst>
              </a:tr>
            </a:tbl>
          </a:graphicData>
        </a:graphic>
      </p:graphicFrame>
      <p:graphicFrame>
        <p:nvGraphicFramePr>
          <p:cNvPr id="36" name="Table 35">
            <a:extLst>
              <a:ext uri="{FF2B5EF4-FFF2-40B4-BE49-F238E27FC236}">
                <a16:creationId xmlns:a16="http://schemas.microsoft.com/office/drawing/2014/main" id="{0ADDCE2E-962C-3CDB-1D50-424D9B32119E}"/>
              </a:ext>
            </a:extLst>
          </p:cNvPr>
          <p:cNvGraphicFramePr>
            <a:graphicFrameLocks noGrp="1"/>
          </p:cNvGraphicFramePr>
          <p:nvPr>
            <p:extLst>
              <p:ext uri="{D42A27DB-BD31-4B8C-83A1-F6EECF244321}">
                <p14:modId xmlns:p14="http://schemas.microsoft.com/office/powerpoint/2010/main" val="2263109445"/>
              </p:ext>
            </p:extLst>
          </p:nvPr>
        </p:nvGraphicFramePr>
        <p:xfrm>
          <a:off x="2155824" y="5712827"/>
          <a:ext cx="9702801" cy="600138"/>
        </p:xfrm>
        <a:graphic>
          <a:graphicData uri="http://schemas.openxmlformats.org/drawingml/2006/table">
            <a:tbl>
              <a:tblPr firstRow="1" bandRow="1">
                <a:tableStyleId>{5C22544A-7EE6-4342-B048-85BDC9FD1C3A}</a:tableStyleId>
              </a:tblPr>
              <a:tblGrid>
                <a:gridCol w="3234267">
                  <a:extLst>
                    <a:ext uri="{9D8B030D-6E8A-4147-A177-3AD203B41FA5}">
                      <a16:colId xmlns:a16="http://schemas.microsoft.com/office/drawing/2014/main" val="192925396"/>
                    </a:ext>
                  </a:extLst>
                </a:gridCol>
                <a:gridCol w="3234267">
                  <a:extLst>
                    <a:ext uri="{9D8B030D-6E8A-4147-A177-3AD203B41FA5}">
                      <a16:colId xmlns:a16="http://schemas.microsoft.com/office/drawing/2014/main" val="2909526966"/>
                    </a:ext>
                  </a:extLst>
                </a:gridCol>
                <a:gridCol w="3234267">
                  <a:extLst>
                    <a:ext uri="{9D8B030D-6E8A-4147-A177-3AD203B41FA5}">
                      <a16:colId xmlns:a16="http://schemas.microsoft.com/office/drawing/2014/main" val="1696658041"/>
                    </a:ext>
                  </a:extLst>
                </a:gridCol>
              </a:tblGrid>
              <a:tr h="600138">
                <a:tc>
                  <a:txBody>
                    <a:bodyPr/>
                    <a:lstStyle/>
                    <a:p>
                      <a:r>
                        <a:rPr lang="en-US" sz="1200" b="0" dirty="0">
                          <a:solidFill>
                            <a:schemeClr val="tx1">
                              <a:lumMod val="65000"/>
                              <a:lumOff val="35000"/>
                            </a:schemeClr>
                          </a:solidFill>
                          <a:latin typeface="Century Gothic" panose="020B0502020202020204" pitchFamily="34" charset="0"/>
                        </a:rPr>
                        <a:t>Description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lang="en-US" sz="1200" b="0" dirty="0">
                          <a:solidFill>
                            <a:schemeClr val="tx1">
                              <a:lumMod val="65000"/>
                              <a:lumOff val="35000"/>
                            </a:schemeClr>
                          </a:solidFill>
                          <a:latin typeface="Century Gothic" panose="020B0502020202020204" pitchFamily="34" charset="0"/>
                        </a:rPr>
                        <a:t>Description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lang="en-US" sz="1200" b="0" dirty="0">
                          <a:solidFill>
                            <a:schemeClr val="tx1">
                              <a:lumMod val="65000"/>
                              <a:lumOff val="35000"/>
                            </a:schemeClr>
                          </a:solidFill>
                          <a:latin typeface="Century Gothic" panose="020B0502020202020204" pitchFamily="34" charset="0"/>
                        </a:rPr>
                        <a:t>Description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37467325"/>
                  </a:ext>
                </a:extLst>
              </a:tr>
            </a:tbl>
          </a:graphicData>
        </a:graphic>
      </p:graphicFrame>
      <p:pic>
        <p:nvPicPr>
          <p:cNvPr id="37" name="Graphic 36" descr="A collection of circles in various sizes">
            <a:extLst>
              <a:ext uri="{FF2B5EF4-FFF2-40B4-BE49-F238E27FC236}">
                <a16:creationId xmlns:a16="http://schemas.microsoft.com/office/drawing/2014/main" id="{A8C8CAC6-C697-317E-3CD5-2FA496BFD3B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191874" y="0"/>
            <a:ext cx="957759" cy="957759"/>
          </a:xfrm>
          <a:prstGeom prst="rect">
            <a:avLst/>
          </a:prstGeom>
        </p:spPr>
      </p:pic>
    </p:spTree>
    <p:extLst>
      <p:ext uri="{BB962C8B-B14F-4D97-AF65-F5344CB8AC3E}">
        <p14:creationId xmlns:p14="http://schemas.microsoft.com/office/powerpoint/2010/main" val="3034437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DA6159A-A39D-FAFE-1AF3-76D9A04514FE}"/>
              </a:ext>
            </a:extLst>
          </p:cNvPr>
          <p:cNvSpPr txBox="1"/>
          <p:nvPr/>
        </p:nvSpPr>
        <p:spPr>
          <a:xfrm>
            <a:off x="161597" y="111009"/>
            <a:ext cx="5786815" cy="430887"/>
          </a:xfrm>
          <a:prstGeom prst="rect">
            <a:avLst/>
          </a:prstGeom>
          <a:noFill/>
        </p:spPr>
        <p:txBody>
          <a:bodyPr wrap="square" rtlCol="0">
            <a:spAutoFit/>
          </a:bodyPr>
          <a:lstStyle/>
          <a:p>
            <a:r>
              <a:rPr lang="en-US" sz="2200" dirty="0">
                <a:solidFill>
                  <a:schemeClr val="tx1">
                    <a:lumMod val="65000"/>
                    <a:lumOff val="35000"/>
                  </a:schemeClr>
                </a:solidFill>
                <a:latin typeface="Century Gothic" panose="020B0502020202020204" pitchFamily="34" charset="0"/>
              </a:rPr>
              <a:t>4. COMPREHENSIVE SWOT ANALYSIS</a:t>
            </a:r>
          </a:p>
        </p:txBody>
      </p:sp>
      <p:sp>
        <p:nvSpPr>
          <p:cNvPr id="3" name="TextBox 2">
            <a:extLst>
              <a:ext uri="{FF2B5EF4-FFF2-40B4-BE49-F238E27FC236}">
                <a16:creationId xmlns:a16="http://schemas.microsoft.com/office/drawing/2014/main" id="{0615DF80-1690-F389-492E-C73A0E56DB94}"/>
              </a:ext>
            </a:extLst>
          </p:cNvPr>
          <p:cNvSpPr txBox="1"/>
          <p:nvPr/>
        </p:nvSpPr>
        <p:spPr>
          <a:xfrm>
            <a:off x="161597" y="541896"/>
            <a:ext cx="8429953" cy="461665"/>
          </a:xfrm>
          <a:prstGeom prst="rect">
            <a:avLst/>
          </a:prstGeom>
          <a:noFill/>
        </p:spPr>
        <p:txBody>
          <a:bodyPr wrap="square">
            <a:spAutoFit/>
          </a:bodyPr>
          <a:lstStyle/>
          <a:p>
            <a:r>
              <a:rPr lang="en-US" sz="1200" b="0" i="0" u="none" strike="noStrike" dirty="0">
                <a:solidFill>
                  <a:srgbClr val="000000"/>
                </a:solidFill>
                <a:effectLst/>
                <a:latin typeface="Century Gothic" panose="020B0502020202020204" pitchFamily="34" charset="0"/>
              </a:rPr>
              <a:t>Present a thorough SWOT analysis to assess internal strengths and weaknesses, alongside external opportunities and threats. This will help in shaping your strategic focus.</a:t>
            </a:r>
            <a:endParaRPr lang="en-US" sz="1200" dirty="0">
              <a:latin typeface="Century Gothic" panose="020B0502020202020204" pitchFamily="34" charset="0"/>
            </a:endParaRPr>
          </a:p>
        </p:txBody>
      </p:sp>
      <p:sp>
        <p:nvSpPr>
          <p:cNvPr id="79" name="Rectangle 78">
            <a:extLst>
              <a:ext uri="{FF2B5EF4-FFF2-40B4-BE49-F238E27FC236}">
                <a16:creationId xmlns:a16="http://schemas.microsoft.com/office/drawing/2014/main" id="{DC66B8DD-23CE-8167-4C63-176F498A5172}"/>
              </a:ext>
            </a:extLst>
          </p:cNvPr>
          <p:cNvSpPr/>
          <p:nvPr/>
        </p:nvSpPr>
        <p:spPr>
          <a:xfrm>
            <a:off x="832018" y="5479873"/>
            <a:ext cx="10792291" cy="1002976"/>
          </a:xfrm>
          <a:prstGeom prst="rect">
            <a:avLst/>
          </a:prstGeom>
          <a:solidFill>
            <a:schemeClr val="bg1">
              <a:lumMod val="95000"/>
            </a:schemeClr>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80" name="Rectangle 79">
            <a:extLst>
              <a:ext uri="{FF2B5EF4-FFF2-40B4-BE49-F238E27FC236}">
                <a16:creationId xmlns:a16="http://schemas.microsoft.com/office/drawing/2014/main" id="{641B80B9-7701-AFD8-875B-19883CD7D070}"/>
              </a:ext>
            </a:extLst>
          </p:cNvPr>
          <p:cNvSpPr/>
          <p:nvPr/>
        </p:nvSpPr>
        <p:spPr>
          <a:xfrm>
            <a:off x="832018" y="4058092"/>
            <a:ext cx="10792291" cy="1002976"/>
          </a:xfrm>
          <a:prstGeom prst="rect">
            <a:avLst/>
          </a:prstGeom>
          <a:solidFill>
            <a:schemeClr val="bg1">
              <a:lumMod val="95000"/>
            </a:schemeClr>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81" name="Rectangle 80">
            <a:extLst>
              <a:ext uri="{FF2B5EF4-FFF2-40B4-BE49-F238E27FC236}">
                <a16:creationId xmlns:a16="http://schemas.microsoft.com/office/drawing/2014/main" id="{39F5C00B-13B4-536C-0ABF-3E9424AA47E0}"/>
              </a:ext>
            </a:extLst>
          </p:cNvPr>
          <p:cNvSpPr/>
          <p:nvPr/>
        </p:nvSpPr>
        <p:spPr>
          <a:xfrm>
            <a:off x="831906" y="2489284"/>
            <a:ext cx="10792403" cy="1002976"/>
          </a:xfrm>
          <a:prstGeom prst="rect">
            <a:avLst/>
          </a:prstGeom>
          <a:solidFill>
            <a:schemeClr val="bg1">
              <a:lumMod val="95000"/>
            </a:schemeClr>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82" name="Rectangle 81">
            <a:extLst>
              <a:ext uri="{FF2B5EF4-FFF2-40B4-BE49-F238E27FC236}">
                <a16:creationId xmlns:a16="http://schemas.microsoft.com/office/drawing/2014/main" id="{8DA3465C-F643-A76A-7B2E-B16DC5F1AE0E}"/>
              </a:ext>
            </a:extLst>
          </p:cNvPr>
          <p:cNvSpPr/>
          <p:nvPr/>
        </p:nvSpPr>
        <p:spPr>
          <a:xfrm>
            <a:off x="832018" y="1141038"/>
            <a:ext cx="10792404" cy="1003193"/>
          </a:xfrm>
          <a:prstGeom prst="rect">
            <a:avLst/>
          </a:prstGeom>
          <a:solidFill>
            <a:schemeClr val="bg1">
              <a:lumMod val="95000"/>
            </a:schemeClr>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83" name="Rectangle 82">
            <a:extLst>
              <a:ext uri="{FF2B5EF4-FFF2-40B4-BE49-F238E27FC236}">
                <a16:creationId xmlns:a16="http://schemas.microsoft.com/office/drawing/2014/main" id="{1A20FFC7-B34B-1BC4-1AC8-98C44D27CD55}"/>
              </a:ext>
            </a:extLst>
          </p:cNvPr>
          <p:cNvSpPr/>
          <p:nvPr/>
        </p:nvSpPr>
        <p:spPr>
          <a:xfrm>
            <a:off x="1003521" y="1185142"/>
            <a:ext cx="8186651" cy="9589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Enter Text</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84" name="Rectangle 83">
            <a:extLst>
              <a:ext uri="{FF2B5EF4-FFF2-40B4-BE49-F238E27FC236}">
                <a16:creationId xmlns:a16="http://schemas.microsoft.com/office/drawing/2014/main" id="{4973D85F-2379-282B-0585-1290E052D454}"/>
              </a:ext>
            </a:extLst>
          </p:cNvPr>
          <p:cNvSpPr/>
          <p:nvPr/>
        </p:nvSpPr>
        <p:spPr>
          <a:xfrm>
            <a:off x="1003521" y="2544854"/>
            <a:ext cx="8186651" cy="9585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Enter Text</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85" name="Rectangle 84">
            <a:extLst>
              <a:ext uri="{FF2B5EF4-FFF2-40B4-BE49-F238E27FC236}">
                <a16:creationId xmlns:a16="http://schemas.microsoft.com/office/drawing/2014/main" id="{6F450572-F0D0-9F8E-166D-BB60B1C0CE72}"/>
              </a:ext>
            </a:extLst>
          </p:cNvPr>
          <p:cNvSpPr/>
          <p:nvPr/>
        </p:nvSpPr>
        <p:spPr>
          <a:xfrm>
            <a:off x="961372" y="4102234"/>
            <a:ext cx="8228800" cy="9588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Enter Text</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86" name="Rectangle 85">
            <a:extLst>
              <a:ext uri="{FF2B5EF4-FFF2-40B4-BE49-F238E27FC236}">
                <a16:creationId xmlns:a16="http://schemas.microsoft.com/office/drawing/2014/main" id="{F0703A1C-6D9F-838D-1116-775E97A78C8A}"/>
              </a:ext>
            </a:extLst>
          </p:cNvPr>
          <p:cNvSpPr/>
          <p:nvPr/>
        </p:nvSpPr>
        <p:spPr>
          <a:xfrm>
            <a:off x="950787" y="5535590"/>
            <a:ext cx="8239385" cy="9588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nSpc>
                <a:spcPct val="115000"/>
              </a:lnSpc>
              <a:spcBef>
                <a:spcPts val="0"/>
              </a:spcBef>
              <a:spcAft>
                <a:spcPts val="800"/>
              </a:spcAft>
            </a:pPr>
            <a:r>
              <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Enter Text</a:t>
            </a:r>
            <a:endParaRPr lang="en-US" sz="10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87" name="Rectangle 86">
            <a:extLst>
              <a:ext uri="{FF2B5EF4-FFF2-40B4-BE49-F238E27FC236}">
                <a16:creationId xmlns:a16="http://schemas.microsoft.com/office/drawing/2014/main" id="{C0B39C22-C023-6BEF-6F96-87BBF360B741}"/>
              </a:ext>
            </a:extLst>
          </p:cNvPr>
          <p:cNvSpPr/>
          <p:nvPr/>
        </p:nvSpPr>
        <p:spPr>
          <a:xfrm>
            <a:off x="832017" y="2093776"/>
            <a:ext cx="10792292" cy="45719"/>
          </a:xfrm>
          <a:prstGeom prst="rect">
            <a:avLst/>
          </a:prstGeom>
          <a:solidFill>
            <a:srgbClr val="F4F2A4"/>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89" name="Freeform 71">
            <a:extLst>
              <a:ext uri="{FF2B5EF4-FFF2-40B4-BE49-F238E27FC236}">
                <a16:creationId xmlns:a16="http://schemas.microsoft.com/office/drawing/2014/main" id="{A1E67C5F-52B2-A747-9F81-7E004D5AAE64}"/>
              </a:ext>
            </a:extLst>
          </p:cNvPr>
          <p:cNvSpPr/>
          <p:nvPr/>
        </p:nvSpPr>
        <p:spPr>
          <a:xfrm>
            <a:off x="11043640" y="1142378"/>
            <a:ext cx="563387" cy="1005525"/>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66BBCC"/>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01" name="Right Triangle 100">
            <a:extLst>
              <a:ext uri="{FF2B5EF4-FFF2-40B4-BE49-F238E27FC236}">
                <a16:creationId xmlns:a16="http://schemas.microsoft.com/office/drawing/2014/main" id="{63A575D2-40F7-309B-B9E5-72CED967D4AF}"/>
              </a:ext>
            </a:extLst>
          </p:cNvPr>
          <p:cNvSpPr/>
          <p:nvPr/>
        </p:nvSpPr>
        <p:spPr>
          <a:xfrm flipH="1">
            <a:off x="584972" y="1962241"/>
            <a:ext cx="174362" cy="174360"/>
          </a:xfrm>
          <a:prstGeom prst="rtTriangle">
            <a:avLst/>
          </a:prstGeom>
          <a:solidFill>
            <a:srgbClr val="E2E2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03" name="Rectangle 102">
            <a:extLst>
              <a:ext uri="{FF2B5EF4-FFF2-40B4-BE49-F238E27FC236}">
                <a16:creationId xmlns:a16="http://schemas.microsoft.com/office/drawing/2014/main" id="{BFD26A2A-C629-279A-4D87-6E0843AC348A}"/>
              </a:ext>
            </a:extLst>
          </p:cNvPr>
          <p:cNvSpPr/>
          <p:nvPr/>
        </p:nvSpPr>
        <p:spPr>
          <a:xfrm>
            <a:off x="832016" y="3453719"/>
            <a:ext cx="10792293" cy="45719"/>
          </a:xfrm>
          <a:prstGeom prst="rect">
            <a:avLst/>
          </a:prstGeom>
          <a:solidFill>
            <a:srgbClr val="F4F2A4"/>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05" name="Freeform 54">
            <a:extLst>
              <a:ext uri="{FF2B5EF4-FFF2-40B4-BE49-F238E27FC236}">
                <a16:creationId xmlns:a16="http://schemas.microsoft.com/office/drawing/2014/main" id="{AB379FB0-720C-2AAD-06F9-9E8D06689955}"/>
              </a:ext>
            </a:extLst>
          </p:cNvPr>
          <p:cNvSpPr/>
          <p:nvPr/>
        </p:nvSpPr>
        <p:spPr>
          <a:xfrm>
            <a:off x="11043641" y="2500190"/>
            <a:ext cx="563386" cy="1005525"/>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66BBCC"/>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18" name="Right Triangle 117">
            <a:extLst>
              <a:ext uri="{FF2B5EF4-FFF2-40B4-BE49-F238E27FC236}">
                <a16:creationId xmlns:a16="http://schemas.microsoft.com/office/drawing/2014/main" id="{0096F3B3-932A-90B2-4768-C243F495F5A5}"/>
              </a:ext>
            </a:extLst>
          </p:cNvPr>
          <p:cNvSpPr/>
          <p:nvPr/>
        </p:nvSpPr>
        <p:spPr>
          <a:xfrm flipH="1">
            <a:off x="584972" y="3322185"/>
            <a:ext cx="174362" cy="174360"/>
          </a:xfrm>
          <a:prstGeom prst="rtTriangle">
            <a:avLst/>
          </a:prstGeom>
          <a:solidFill>
            <a:srgbClr val="E2E2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20" name="Rectangle 119">
            <a:extLst>
              <a:ext uri="{FF2B5EF4-FFF2-40B4-BE49-F238E27FC236}">
                <a16:creationId xmlns:a16="http://schemas.microsoft.com/office/drawing/2014/main" id="{7438DF92-A833-E916-9882-4348326C9E53}"/>
              </a:ext>
            </a:extLst>
          </p:cNvPr>
          <p:cNvSpPr/>
          <p:nvPr/>
        </p:nvSpPr>
        <p:spPr>
          <a:xfrm>
            <a:off x="832016" y="5022527"/>
            <a:ext cx="10792293" cy="45719"/>
          </a:xfrm>
          <a:prstGeom prst="rect">
            <a:avLst/>
          </a:prstGeom>
          <a:solidFill>
            <a:srgbClr val="F4F2A4"/>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22" name="Freeform 34">
            <a:extLst>
              <a:ext uri="{FF2B5EF4-FFF2-40B4-BE49-F238E27FC236}">
                <a16:creationId xmlns:a16="http://schemas.microsoft.com/office/drawing/2014/main" id="{CD2FD11F-49D6-3CF3-06FF-8707542C6667}"/>
              </a:ext>
            </a:extLst>
          </p:cNvPr>
          <p:cNvSpPr/>
          <p:nvPr/>
        </p:nvSpPr>
        <p:spPr>
          <a:xfrm>
            <a:off x="11043641" y="4059555"/>
            <a:ext cx="563386" cy="1005525"/>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66BBCC"/>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38" name="Right Triangle 137">
            <a:extLst>
              <a:ext uri="{FF2B5EF4-FFF2-40B4-BE49-F238E27FC236}">
                <a16:creationId xmlns:a16="http://schemas.microsoft.com/office/drawing/2014/main" id="{A03ED7C2-1404-B0CA-A9D2-4913F09DFFAA}"/>
              </a:ext>
            </a:extLst>
          </p:cNvPr>
          <p:cNvSpPr/>
          <p:nvPr/>
        </p:nvSpPr>
        <p:spPr>
          <a:xfrm flipH="1">
            <a:off x="584972" y="4879418"/>
            <a:ext cx="174362" cy="174360"/>
          </a:xfrm>
          <a:prstGeom prst="rtTriangle">
            <a:avLst/>
          </a:prstGeom>
          <a:solidFill>
            <a:srgbClr val="E2E2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40" name="Rectangle 139">
            <a:extLst>
              <a:ext uri="{FF2B5EF4-FFF2-40B4-BE49-F238E27FC236}">
                <a16:creationId xmlns:a16="http://schemas.microsoft.com/office/drawing/2014/main" id="{C658F519-5900-7D90-542B-35EDDC5CC4A7}"/>
              </a:ext>
            </a:extLst>
          </p:cNvPr>
          <p:cNvSpPr/>
          <p:nvPr/>
        </p:nvSpPr>
        <p:spPr>
          <a:xfrm>
            <a:off x="832017" y="6444308"/>
            <a:ext cx="10792292" cy="45719"/>
          </a:xfrm>
          <a:prstGeom prst="rect">
            <a:avLst/>
          </a:prstGeom>
          <a:solidFill>
            <a:srgbClr val="F4F2A4"/>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42" name="Freeform 17">
            <a:extLst>
              <a:ext uri="{FF2B5EF4-FFF2-40B4-BE49-F238E27FC236}">
                <a16:creationId xmlns:a16="http://schemas.microsoft.com/office/drawing/2014/main" id="{7FB17A95-CFEA-AEDE-2791-598284E089E6}"/>
              </a:ext>
            </a:extLst>
          </p:cNvPr>
          <p:cNvSpPr/>
          <p:nvPr/>
        </p:nvSpPr>
        <p:spPr>
          <a:xfrm>
            <a:off x="11043641" y="5481336"/>
            <a:ext cx="580668" cy="1005525"/>
          </a:xfrm>
          <a:custGeom>
            <a:avLst/>
            <a:gdLst>
              <a:gd name="connsiteX0" fmla="*/ 1615423 w 1615423"/>
              <a:gd name="connsiteY0" fmla="*/ 1578264 h 1578263"/>
              <a:gd name="connsiteX1" fmla="*/ 282908 w 1615423"/>
              <a:gd name="connsiteY1" fmla="*/ 1578264 h 1578263"/>
              <a:gd name="connsiteX2" fmla="*/ 0 w 1615423"/>
              <a:gd name="connsiteY2" fmla="*/ 0 h 1578263"/>
              <a:gd name="connsiteX3" fmla="*/ 1615423 w 1615423"/>
              <a:gd name="connsiteY3" fmla="*/ 0 h 1578263"/>
              <a:gd name="connsiteX4" fmla="*/ 1615423 w 1615423"/>
              <a:gd name="connsiteY4" fmla="*/ 1578264 h 1578263"/>
              <a:gd name="connsiteX0" fmla="*/ 1615423 w 1615423"/>
              <a:gd name="connsiteY0" fmla="*/ 1578264 h 1578264"/>
              <a:gd name="connsiteX1" fmla="*/ 489114 w 1615423"/>
              <a:gd name="connsiteY1" fmla="*/ 1578263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504530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78264"/>
              <a:gd name="connsiteX1" fmla="*/ 686548 w 1615423"/>
              <a:gd name="connsiteY1" fmla="*/ 1578264 h 1578264"/>
              <a:gd name="connsiteX2" fmla="*/ 0 w 1615423"/>
              <a:gd name="connsiteY2" fmla="*/ 0 h 1578264"/>
              <a:gd name="connsiteX3" fmla="*/ 1615423 w 1615423"/>
              <a:gd name="connsiteY3" fmla="*/ 0 h 1578264"/>
              <a:gd name="connsiteX4" fmla="*/ 1615423 w 1615423"/>
              <a:gd name="connsiteY4" fmla="*/ 1578264 h 1578264"/>
              <a:gd name="connsiteX0" fmla="*/ 1615423 w 1615423"/>
              <a:gd name="connsiteY0" fmla="*/ 1578264 h 1582276"/>
              <a:gd name="connsiteX1" fmla="*/ 633639 w 1615423"/>
              <a:gd name="connsiteY1" fmla="*/ 1582276 h 1582276"/>
              <a:gd name="connsiteX2" fmla="*/ 0 w 1615423"/>
              <a:gd name="connsiteY2" fmla="*/ 0 h 1582276"/>
              <a:gd name="connsiteX3" fmla="*/ 1615423 w 1615423"/>
              <a:gd name="connsiteY3" fmla="*/ 0 h 1582276"/>
              <a:gd name="connsiteX4" fmla="*/ 1615423 w 1615423"/>
              <a:gd name="connsiteY4" fmla="*/ 1578264 h 158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23" h="1582276">
                <a:moveTo>
                  <a:pt x="1615423" y="1578264"/>
                </a:moveTo>
                <a:lnTo>
                  <a:pt x="633639" y="1582276"/>
                </a:lnTo>
                <a:lnTo>
                  <a:pt x="0" y="0"/>
                </a:lnTo>
                <a:lnTo>
                  <a:pt x="1615423" y="0"/>
                </a:lnTo>
                <a:lnTo>
                  <a:pt x="1615423" y="1578264"/>
                </a:lnTo>
                <a:close/>
              </a:path>
            </a:pathLst>
          </a:custGeom>
          <a:solidFill>
            <a:srgbClr val="66BBCC"/>
          </a:solidFill>
          <a:ln w="12850"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52" name="Right Triangle 151">
            <a:extLst>
              <a:ext uri="{FF2B5EF4-FFF2-40B4-BE49-F238E27FC236}">
                <a16:creationId xmlns:a16="http://schemas.microsoft.com/office/drawing/2014/main" id="{579CE7BC-9D03-BAAD-826D-6B3225908A28}"/>
              </a:ext>
            </a:extLst>
          </p:cNvPr>
          <p:cNvSpPr/>
          <p:nvPr/>
        </p:nvSpPr>
        <p:spPr>
          <a:xfrm flipH="1">
            <a:off x="584972" y="6312774"/>
            <a:ext cx="174362" cy="174360"/>
          </a:xfrm>
          <a:prstGeom prst="rtTriangle">
            <a:avLst/>
          </a:prstGeom>
          <a:solidFill>
            <a:srgbClr val="E2E2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pic>
        <p:nvPicPr>
          <p:cNvPr id="154" name="Graphic 153" descr="A collection of circles in various sizes">
            <a:extLst>
              <a:ext uri="{FF2B5EF4-FFF2-40B4-BE49-F238E27FC236}">
                <a16:creationId xmlns:a16="http://schemas.microsoft.com/office/drawing/2014/main" id="{F00BCE5F-1688-E14B-158B-29D00EFB6B5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191874" y="0"/>
            <a:ext cx="957759" cy="957759"/>
          </a:xfrm>
          <a:prstGeom prst="rect">
            <a:avLst/>
          </a:prstGeom>
        </p:spPr>
      </p:pic>
      <p:sp>
        <p:nvSpPr>
          <p:cNvPr id="4" name="TextBox 3">
            <a:extLst>
              <a:ext uri="{FF2B5EF4-FFF2-40B4-BE49-F238E27FC236}">
                <a16:creationId xmlns:a16="http://schemas.microsoft.com/office/drawing/2014/main" id="{34C8D522-CFBF-D56F-8C2E-C85894D80FD3}"/>
              </a:ext>
            </a:extLst>
          </p:cNvPr>
          <p:cNvSpPr txBox="1"/>
          <p:nvPr/>
        </p:nvSpPr>
        <p:spPr>
          <a:xfrm>
            <a:off x="175620" y="1139723"/>
            <a:ext cx="563387" cy="1015663"/>
          </a:xfrm>
          <a:prstGeom prst="rect">
            <a:avLst/>
          </a:prstGeom>
          <a:noFill/>
        </p:spPr>
        <p:txBody>
          <a:bodyPr wrap="square" rtlCol="0">
            <a:spAutoFit/>
          </a:bodyPr>
          <a:lstStyle/>
          <a:p>
            <a:r>
              <a:rPr lang="en-US" sz="6000" b="1" dirty="0">
                <a:solidFill>
                  <a:srgbClr val="66BBCC"/>
                </a:solidFill>
                <a:latin typeface="Century Gothic" panose="020B0502020202020204" pitchFamily="34" charset="0"/>
              </a:rPr>
              <a:t>S</a:t>
            </a:r>
          </a:p>
        </p:txBody>
      </p:sp>
      <p:sp>
        <p:nvSpPr>
          <p:cNvPr id="5" name="TextBox 4">
            <a:extLst>
              <a:ext uri="{FF2B5EF4-FFF2-40B4-BE49-F238E27FC236}">
                <a16:creationId xmlns:a16="http://schemas.microsoft.com/office/drawing/2014/main" id="{03144363-9925-07C6-C84B-30C95F57151B}"/>
              </a:ext>
            </a:extLst>
          </p:cNvPr>
          <p:cNvSpPr txBox="1"/>
          <p:nvPr/>
        </p:nvSpPr>
        <p:spPr>
          <a:xfrm>
            <a:off x="26533" y="2468458"/>
            <a:ext cx="563387" cy="1015663"/>
          </a:xfrm>
          <a:prstGeom prst="rect">
            <a:avLst/>
          </a:prstGeom>
          <a:noFill/>
        </p:spPr>
        <p:txBody>
          <a:bodyPr wrap="square" rtlCol="0">
            <a:spAutoFit/>
          </a:bodyPr>
          <a:lstStyle/>
          <a:p>
            <a:r>
              <a:rPr lang="en-US" sz="6000" b="1" dirty="0">
                <a:solidFill>
                  <a:srgbClr val="66BBCC"/>
                </a:solidFill>
                <a:latin typeface="Century Gothic" panose="020B0502020202020204" pitchFamily="34" charset="0"/>
              </a:rPr>
              <a:t>W</a:t>
            </a:r>
          </a:p>
        </p:txBody>
      </p:sp>
      <p:sp>
        <p:nvSpPr>
          <p:cNvPr id="6" name="TextBox 5">
            <a:extLst>
              <a:ext uri="{FF2B5EF4-FFF2-40B4-BE49-F238E27FC236}">
                <a16:creationId xmlns:a16="http://schemas.microsoft.com/office/drawing/2014/main" id="{A853C127-0B9E-0E7C-9B05-60B81EFABA38}"/>
              </a:ext>
            </a:extLst>
          </p:cNvPr>
          <p:cNvSpPr txBox="1"/>
          <p:nvPr/>
        </p:nvSpPr>
        <p:spPr>
          <a:xfrm>
            <a:off x="18703" y="3966219"/>
            <a:ext cx="563387" cy="1015663"/>
          </a:xfrm>
          <a:prstGeom prst="rect">
            <a:avLst/>
          </a:prstGeom>
          <a:noFill/>
        </p:spPr>
        <p:txBody>
          <a:bodyPr wrap="square" rtlCol="0">
            <a:spAutoFit/>
          </a:bodyPr>
          <a:lstStyle/>
          <a:p>
            <a:r>
              <a:rPr lang="en-US" sz="6000" b="1" dirty="0">
                <a:solidFill>
                  <a:srgbClr val="66BBCC"/>
                </a:solidFill>
                <a:latin typeface="Century Gothic" panose="020B0502020202020204" pitchFamily="34" charset="0"/>
              </a:rPr>
              <a:t>O</a:t>
            </a:r>
          </a:p>
        </p:txBody>
      </p:sp>
      <p:sp>
        <p:nvSpPr>
          <p:cNvPr id="7" name="TextBox 6">
            <a:extLst>
              <a:ext uri="{FF2B5EF4-FFF2-40B4-BE49-F238E27FC236}">
                <a16:creationId xmlns:a16="http://schemas.microsoft.com/office/drawing/2014/main" id="{2F217890-F9F4-AABE-FAEA-A460B302BBC1}"/>
              </a:ext>
            </a:extLst>
          </p:cNvPr>
          <p:cNvSpPr txBox="1"/>
          <p:nvPr/>
        </p:nvSpPr>
        <p:spPr>
          <a:xfrm>
            <a:off x="232288" y="5501824"/>
            <a:ext cx="563387" cy="1015663"/>
          </a:xfrm>
          <a:prstGeom prst="rect">
            <a:avLst/>
          </a:prstGeom>
          <a:noFill/>
        </p:spPr>
        <p:txBody>
          <a:bodyPr wrap="square" rtlCol="0">
            <a:spAutoFit/>
          </a:bodyPr>
          <a:lstStyle/>
          <a:p>
            <a:r>
              <a:rPr lang="en-US" sz="6000" b="1" dirty="0">
                <a:solidFill>
                  <a:srgbClr val="66BBCC"/>
                </a:solidFill>
                <a:latin typeface="Century Gothic" panose="020B0502020202020204" pitchFamily="34" charset="0"/>
              </a:rPr>
              <a:t>T</a:t>
            </a:r>
          </a:p>
        </p:txBody>
      </p:sp>
      <p:sp>
        <p:nvSpPr>
          <p:cNvPr id="8" name="Rectangle 7">
            <a:extLst>
              <a:ext uri="{FF2B5EF4-FFF2-40B4-BE49-F238E27FC236}">
                <a16:creationId xmlns:a16="http://schemas.microsoft.com/office/drawing/2014/main" id="{895559F8-B225-4958-055C-C1162F9A31F2}"/>
              </a:ext>
            </a:extLst>
          </p:cNvPr>
          <p:cNvSpPr/>
          <p:nvPr/>
        </p:nvSpPr>
        <p:spPr>
          <a:xfrm rot="5400000">
            <a:off x="10933196" y="1487763"/>
            <a:ext cx="974536" cy="4019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gn="ctr">
              <a:lnSpc>
                <a:spcPct val="115000"/>
              </a:lnSpc>
              <a:spcBef>
                <a:spcPts val="0"/>
              </a:spcBef>
              <a:spcAft>
                <a:spcPts val="800"/>
              </a:spcAft>
            </a:pPr>
            <a:r>
              <a:rPr lang="en-US" sz="10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rPr>
              <a:t>strengths</a:t>
            </a:r>
          </a:p>
        </p:txBody>
      </p:sp>
      <p:sp>
        <p:nvSpPr>
          <p:cNvPr id="9" name="Rectangle 8">
            <a:extLst>
              <a:ext uri="{FF2B5EF4-FFF2-40B4-BE49-F238E27FC236}">
                <a16:creationId xmlns:a16="http://schemas.microsoft.com/office/drawing/2014/main" id="{F2F20262-2757-945B-9CCE-6DAF49225FDA}"/>
              </a:ext>
            </a:extLst>
          </p:cNvPr>
          <p:cNvSpPr/>
          <p:nvPr/>
        </p:nvSpPr>
        <p:spPr>
          <a:xfrm rot="5400000">
            <a:off x="10905601" y="2799753"/>
            <a:ext cx="974536" cy="4019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gn="ctr">
              <a:lnSpc>
                <a:spcPct val="115000"/>
              </a:lnSpc>
              <a:spcBef>
                <a:spcPts val="0"/>
              </a:spcBef>
              <a:spcAft>
                <a:spcPts val="800"/>
              </a:spcAft>
            </a:pPr>
            <a:r>
              <a:rPr lang="en-US" sz="10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rPr>
              <a:t>weaknesses</a:t>
            </a:r>
          </a:p>
        </p:txBody>
      </p:sp>
      <p:sp>
        <p:nvSpPr>
          <p:cNvPr id="12" name="Rectangle 11">
            <a:extLst>
              <a:ext uri="{FF2B5EF4-FFF2-40B4-BE49-F238E27FC236}">
                <a16:creationId xmlns:a16="http://schemas.microsoft.com/office/drawing/2014/main" id="{22360F15-7FD1-1C6E-B2B0-ED72E2F8E332}"/>
              </a:ext>
            </a:extLst>
          </p:cNvPr>
          <p:cNvSpPr/>
          <p:nvPr/>
        </p:nvSpPr>
        <p:spPr>
          <a:xfrm rot="5400000">
            <a:off x="10880816" y="4372326"/>
            <a:ext cx="1005525" cy="4019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gn="ctr">
              <a:lnSpc>
                <a:spcPct val="115000"/>
              </a:lnSpc>
              <a:spcBef>
                <a:spcPts val="0"/>
              </a:spcBef>
              <a:spcAft>
                <a:spcPts val="800"/>
              </a:spcAft>
            </a:pPr>
            <a:r>
              <a:rPr lang="en-US" sz="10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rPr>
              <a:t>opportunities</a:t>
            </a:r>
          </a:p>
        </p:txBody>
      </p:sp>
      <p:sp>
        <p:nvSpPr>
          <p:cNvPr id="13" name="Rectangle 12">
            <a:extLst>
              <a:ext uri="{FF2B5EF4-FFF2-40B4-BE49-F238E27FC236}">
                <a16:creationId xmlns:a16="http://schemas.microsoft.com/office/drawing/2014/main" id="{2F825C24-CF13-C8B6-7D29-F36CA9498409}"/>
              </a:ext>
            </a:extLst>
          </p:cNvPr>
          <p:cNvSpPr/>
          <p:nvPr/>
        </p:nvSpPr>
        <p:spPr>
          <a:xfrm rot="5400000">
            <a:off x="10896310" y="5801764"/>
            <a:ext cx="974536" cy="4019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91440" rIns="91440" bIns="45720" numCol="1" spcCol="0" rtlCol="0" fromWordArt="0" anchor="t" anchorCtr="0" forceAA="0" compatLnSpc="1">
            <a:prstTxWarp prst="textNoShape">
              <a:avLst/>
            </a:prstTxWarp>
            <a:noAutofit/>
          </a:bodyPr>
          <a:lstStyle/>
          <a:p>
            <a:pPr marL="0" marR="0" algn="ctr">
              <a:lnSpc>
                <a:spcPct val="115000"/>
              </a:lnSpc>
              <a:spcBef>
                <a:spcPts val="0"/>
              </a:spcBef>
              <a:spcAft>
                <a:spcPts val="800"/>
              </a:spcAft>
            </a:pPr>
            <a:r>
              <a:rPr lang="en-US" sz="10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rPr>
              <a:t>threats</a:t>
            </a:r>
          </a:p>
        </p:txBody>
      </p:sp>
    </p:spTree>
    <p:extLst>
      <p:ext uri="{BB962C8B-B14F-4D97-AF65-F5344CB8AC3E}">
        <p14:creationId xmlns:p14="http://schemas.microsoft.com/office/powerpoint/2010/main" val="4047424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phic 1" descr="A collection of circles in various sizes">
            <a:extLst>
              <a:ext uri="{FF2B5EF4-FFF2-40B4-BE49-F238E27FC236}">
                <a16:creationId xmlns:a16="http://schemas.microsoft.com/office/drawing/2014/main" id="{CB49FA0A-291C-460B-85E9-28C41BD1787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191874" y="0"/>
            <a:ext cx="957759" cy="957759"/>
          </a:xfrm>
          <a:prstGeom prst="rect">
            <a:avLst/>
          </a:prstGeom>
        </p:spPr>
      </p:pic>
      <p:sp>
        <p:nvSpPr>
          <p:cNvPr id="3" name="TextBox 2">
            <a:extLst>
              <a:ext uri="{FF2B5EF4-FFF2-40B4-BE49-F238E27FC236}">
                <a16:creationId xmlns:a16="http://schemas.microsoft.com/office/drawing/2014/main" id="{D9CB44CA-3BDD-322B-C0D5-34553214293B}"/>
              </a:ext>
            </a:extLst>
          </p:cNvPr>
          <p:cNvSpPr txBox="1"/>
          <p:nvPr/>
        </p:nvSpPr>
        <p:spPr>
          <a:xfrm>
            <a:off x="161597" y="111009"/>
            <a:ext cx="5786815" cy="430887"/>
          </a:xfrm>
          <a:prstGeom prst="rect">
            <a:avLst/>
          </a:prstGeom>
          <a:noFill/>
        </p:spPr>
        <p:txBody>
          <a:bodyPr wrap="square" rtlCol="0">
            <a:spAutoFit/>
          </a:bodyPr>
          <a:lstStyle/>
          <a:p>
            <a:r>
              <a:rPr lang="en-US" sz="2200" dirty="0">
                <a:solidFill>
                  <a:schemeClr val="tx1">
                    <a:lumMod val="65000"/>
                    <a:lumOff val="35000"/>
                  </a:schemeClr>
                </a:solidFill>
                <a:latin typeface="Century Gothic" panose="020B0502020202020204" pitchFamily="34" charset="0"/>
              </a:rPr>
              <a:t>5. YEAR-OVER-YEAR STRATEGIC FOCUS</a:t>
            </a:r>
          </a:p>
        </p:txBody>
      </p:sp>
      <p:sp>
        <p:nvSpPr>
          <p:cNvPr id="4" name="TextBox 3">
            <a:extLst>
              <a:ext uri="{FF2B5EF4-FFF2-40B4-BE49-F238E27FC236}">
                <a16:creationId xmlns:a16="http://schemas.microsoft.com/office/drawing/2014/main" id="{59420C25-60DB-9B3D-69B3-5495CB1A9518}"/>
              </a:ext>
            </a:extLst>
          </p:cNvPr>
          <p:cNvSpPr txBox="1"/>
          <p:nvPr/>
        </p:nvSpPr>
        <p:spPr>
          <a:xfrm>
            <a:off x="161597" y="541896"/>
            <a:ext cx="11030277" cy="461665"/>
          </a:xfrm>
          <a:prstGeom prst="rect">
            <a:avLst/>
          </a:prstGeom>
          <a:noFill/>
        </p:spPr>
        <p:txBody>
          <a:bodyPr wrap="square">
            <a:spAutoFit/>
          </a:bodyPr>
          <a:lstStyle/>
          <a:p>
            <a:r>
              <a:rPr lang="en-US" sz="1200" b="0" i="0" u="none" strike="noStrike" dirty="0">
                <a:solidFill>
                  <a:srgbClr val="000000"/>
                </a:solidFill>
                <a:effectLst/>
                <a:latin typeface="Century Gothic" panose="020B0502020202020204" pitchFamily="34" charset="0"/>
              </a:rPr>
              <a:t>Use this slide to outline the key focus areas for each year within the 5-year plan. Use a table or timeline to present annual goals, ensuring they are specific, measurable, achievable, relevant, and time-bound (SMART).</a:t>
            </a:r>
            <a:endParaRPr lang="en-US" sz="1200" dirty="0">
              <a:latin typeface="Century Gothic" panose="020B0502020202020204" pitchFamily="34" charset="0"/>
            </a:endParaRPr>
          </a:p>
        </p:txBody>
      </p:sp>
      <p:graphicFrame>
        <p:nvGraphicFramePr>
          <p:cNvPr id="5" name="Table 4">
            <a:extLst>
              <a:ext uri="{FF2B5EF4-FFF2-40B4-BE49-F238E27FC236}">
                <a16:creationId xmlns:a16="http://schemas.microsoft.com/office/drawing/2014/main" id="{5CEB042D-9B7A-9EA5-6B06-3245E8B6F954}"/>
              </a:ext>
            </a:extLst>
          </p:cNvPr>
          <p:cNvGraphicFramePr>
            <a:graphicFrameLocks noGrp="1"/>
          </p:cNvGraphicFramePr>
          <p:nvPr>
            <p:extLst>
              <p:ext uri="{D42A27DB-BD31-4B8C-83A1-F6EECF244321}">
                <p14:modId xmlns:p14="http://schemas.microsoft.com/office/powerpoint/2010/main" val="3078796821"/>
              </p:ext>
            </p:extLst>
          </p:nvPr>
        </p:nvGraphicFramePr>
        <p:xfrm>
          <a:off x="240664" y="1256442"/>
          <a:ext cx="11741784" cy="5239607"/>
        </p:xfrm>
        <a:graphic>
          <a:graphicData uri="http://schemas.openxmlformats.org/drawingml/2006/table">
            <a:tbl>
              <a:tblPr firstRow="1" firstCol="1" bandRow="1"/>
              <a:tblGrid>
                <a:gridCol w="1409144">
                  <a:extLst>
                    <a:ext uri="{9D8B030D-6E8A-4147-A177-3AD203B41FA5}">
                      <a16:colId xmlns:a16="http://schemas.microsoft.com/office/drawing/2014/main" val="1927112255"/>
                    </a:ext>
                  </a:extLst>
                </a:gridCol>
                <a:gridCol w="2065880">
                  <a:extLst>
                    <a:ext uri="{9D8B030D-6E8A-4147-A177-3AD203B41FA5}">
                      <a16:colId xmlns:a16="http://schemas.microsoft.com/office/drawing/2014/main" val="3004751967"/>
                    </a:ext>
                  </a:extLst>
                </a:gridCol>
                <a:gridCol w="2066690">
                  <a:extLst>
                    <a:ext uri="{9D8B030D-6E8A-4147-A177-3AD203B41FA5}">
                      <a16:colId xmlns:a16="http://schemas.microsoft.com/office/drawing/2014/main" val="3001611167"/>
                    </a:ext>
                  </a:extLst>
                </a:gridCol>
                <a:gridCol w="2066690">
                  <a:extLst>
                    <a:ext uri="{9D8B030D-6E8A-4147-A177-3AD203B41FA5}">
                      <a16:colId xmlns:a16="http://schemas.microsoft.com/office/drawing/2014/main" val="2900256625"/>
                    </a:ext>
                  </a:extLst>
                </a:gridCol>
                <a:gridCol w="2066690">
                  <a:extLst>
                    <a:ext uri="{9D8B030D-6E8A-4147-A177-3AD203B41FA5}">
                      <a16:colId xmlns:a16="http://schemas.microsoft.com/office/drawing/2014/main" val="3874500724"/>
                    </a:ext>
                  </a:extLst>
                </a:gridCol>
                <a:gridCol w="2066690">
                  <a:extLst>
                    <a:ext uri="{9D8B030D-6E8A-4147-A177-3AD203B41FA5}">
                      <a16:colId xmlns:a16="http://schemas.microsoft.com/office/drawing/2014/main" val="3930542425"/>
                    </a:ext>
                  </a:extLst>
                </a:gridCol>
              </a:tblGrid>
              <a:tr h="410101">
                <a:tc>
                  <a:txBody>
                    <a:bodyPr/>
                    <a:lstStyle/>
                    <a:p>
                      <a:pPr marL="0" marR="0">
                        <a:lnSpc>
                          <a:spcPct val="115000"/>
                        </a:lnSpc>
                        <a:spcBef>
                          <a:spcPts val="0"/>
                        </a:spcBef>
                        <a:spcAft>
                          <a:spcPts val="0"/>
                        </a:spcAft>
                      </a:pPr>
                      <a:r>
                        <a:rPr lang="en-US" sz="2000" dirty="0">
                          <a:solidFill>
                            <a:srgbClr val="90A6A9"/>
                          </a:solidFill>
                          <a:effectLst/>
                          <a:latin typeface="Century Gothic" panose="020B0502020202020204" pitchFamily="34" charset="0"/>
                          <a:ea typeface="Cambria" panose="02040503050406030204" pitchFamily="18" charset="0"/>
                          <a:cs typeface="Times New Roman" panose="02020603050405020304" pitchFamily="18" charset="0"/>
                        </a:rPr>
                        <a:t> </a:t>
                      </a:r>
                      <a:endParaRPr lang="en-US" sz="1100" dirty="0">
                        <a:effectLs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a:noFill/>
                    </a:lnL>
                    <a:lnR w="28575" cap="flat" cmpd="sng" algn="ctr">
                      <a:solidFill>
                        <a:srgbClr val="CED9D6"/>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000" dirty="0">
                          <a:solidFill>
                            <a:srgbClr val="595959"/>
                          </a:solidFill>
                          <a:effectLst/>
                          <a:highlight>
                            <a:srgbClr val="E2E23A"/>
                          </a:highlight>
                          <a:latin typeface="Century Gothic" panose="020B0502020202020204" pitchFamily="34" charset="0"/>
                          <a:ea typeface="Cambria" panose="02040503050406030204" pitchFamily="18" charset="0"/>
                          <a:cs typeface="Times New Roman" panose="02020603050405020304" pitchFamily="18" charset="0"/>
                        </a:rPr>
                        <a:t>GOALS YEAR 1  –  </a:t>
                      </a:r>
                      <a:r>
                        <a:rPr lang="en-US" sz="1200" dirty="0">
                          <a:solidFill>
                            <a:srgbClr val="595959"/>
                          </a:solidFill>
                          <a:effectLst/>
                          <a:highlight>
                            <a:srgbClr val="E2E23A"/>
                          </a:highlight>
                          <a:latin typeface="Century Gothic" panose="020B0502020202020204" pitchFamily="34" charset="0"/>
                          <a:ea typeface="Cambria" panose="02040503050406030204" pitchFamily="18" charset="0"/>
                          <a:cs typeface="Times New Roman" panose="02020603050405020304" pitchFamily="18" charset="0"/>
                        </a:rPr>
                        <a:t>20XX</a:t>
                      </a:r>
                      <a:endParaRPr lang="en-US" sz="1100" dirty="0">
                        <a:effectLst/>
                        <a:highlight>
                          <a:srgbClr val="E2E23A"/>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28575" cap="flat" cmpd="sng" algn="ctr">
                      <a:solidFill>
                        <a:srgbClr val="CED9D6"/>
                      </a:solidFill>
                      <a:prstDash val="solid"/>
                      <a:round/>
                      <a:headEnd type="none" w="med" len="med"/>
                      <a:tailEnd type="none" w="med" len="med"/>
                    </a:lnL>
                    <a:lnR w="12700" cap="flat" cmpd="sng" algn="ctr">
                      <a:solidFill>
                        <a:srgbClr val="BFBFBF"/>
                      </a:solidFill>
                      <a:prstDash val="solid"/>
                      <a:round/>
                      <a:headEnd type="none" w="med" len="med"/>
                      <a:tailEnd type="none" w="med" len="med"/>
                    </a:lnR>
                    <a:lnT w="28575" cap="flat" cmpd="sng" algn="ctr">
                      <a:solidFill>
                        <a:srgbClr val="CED9D6"/>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2E23A"/>
                    </a:solidFill>
                  </a:tcPr>
                </a:tc>
                <a:tc>
                  <a:txBody>
                    <a:bodyPr/>
                    <a:lstStyle/>
                    <a:p>
                      <a:pPr marL="0" marR="0">
                        <a:lnSpc>
                          <a:spcPct val="115000"/>
                        </a:lnSpc>
                        <a:spcBef>
                          <a:spcPts val="0"/>
                        </a:spcBef>
                        <a:spcAft>
                          <a:spcPts val="0"/>
                        </a:spcAft>
                      </a:pPr>
                      <a:r>
                        <a:rPr lang="en-US" sz="1000" dirty="0">
                          <a:solidFill>
                            <a:srgbClr val="595959"/>
                          </a:solidFill>
                          <a:effectLst/>
                          <a:highlight>
                            <a:srgbClr val="E2E23A"/>
                          </a:highlight>
                          <a:latin typeface="Century Gothic" panose="020B0502020202020204" pitchFamily="34" charset="0"/>
                          <a:ea typeface="Cambria" panose="02040503050406030204" pitchFamily="18" charset="0"/>
                          <a:cs typeface="Times New Roman" panose="02020603050405020304" pitchFamily="18" charset="0"/>
                        </a:rPr>
                        <a:t>GOALS YEAR 2  –  </a:t>
                      </a:r>
                      <a:r>
                        <a:rPr lang="en-US" sz="1200" dirty="0">
                          <a:solidFill>
                            <a:srgbClr val="595959"/>
                          </a:solidFill>
                          <a:effectLst/>
                          <a:highlight>
                            <a:srgbClr val="E2E23A"/>
                          </a:highlight>
                          <a:latin typeface="Century Gothic" panose="020B0502020202020204" pitchFamily="34" charset="0"/>
                          <a:ea typeface="Cambria" panose="02040503050406030204" pitchFamily="18" charset="0"/>
                          <a:cs typeface="Times New Roman" panose="02020603050405020304" pitchFamily="18" charset="0"/>
                        </a:rPr>
                        <a:t>20XX</a:t>
                      </a:r>
                      <a:endParaRPr lang="en-US" sz="1100" dirty="0">
                        <a:effectLst/>
                        <a:highlight>
                          <a:srgbClr val="E2E23A"/>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28575" cap="flat" cmpd="sng" algn="ctr">
                      <a:solidFill>
                        <a:srgbClr val="CED9D6"/>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2E23A"/>
                    </a:solidFill>
                  </a:tcPr>
                </a:tc>
                <a:tc>
                  <a:txBody>
                    <a:bodyPr/>
                    <a:lstStyle/>
                    <a:p>
                      <a:pPr marL="0" marR="0">
                        <a:lnSpc>
                          <a:spcPct val="115000"/>
                        </a:lnSpc>
                        <a:spcBef>
                          <a:spcPts val="0"/>
                        </a:spcBef>
                        <a:spcAft>
                          <a:spcPts val="0"/>
                        </a:spcAft>
                      </a:pPr>
                      <a:r>
                        <a:rPr lang="en-US" sz="1000" dirty="0">
                          <a:solidFill>
                            <a:srgbClr val="595959"/>
                          </a:solidFill>
                          <a:effectLst/>
                          <a:highlight>
                            <a:srgbClr val="E2E23A"/>
                          </a:highlight>
                          <a:latin typeface="Century Gothic" panose="020B0502020202020204" pitchFamily="34" charset="0"/>
                          <a:ea typeface="Cambria" panose="02040503050406030204" pitchFamily="18" charset="0"/>
                          <a:cs typeface="Times New Roman" panose="02020603050405020304" pitchFamily="18" charset="0"/>
                        </a:rPr>
                        <a:t>GOALS YEAR 3  –  </a:t>
                      </a:r>
                      <a:r>
                        <a:rPr lang="en-US" sz="1200" dirty="0">
                          <a:solidFill>
                            <a:srgbClr val="595959"/>
                          </a:solidFill>
                          <a:effectLst/>
                          <a:highlight>
                            <a:srgbClr val="E2E23A"/>
                          </a:highlight>
                          <a:latin typeface="Century Gothic" panose="020B0502020202020204" pitchFamily="34" charset="0"/>
                          <a:ea typeface="Cambria" panose="02040503050406030204" pitchFamily="18" charset="0"/>
                          <a:cs typeface="Times New Roman" panose="02020603050405020304" pitchFamily="18" charset="0"/>
                        </a:rPr>
                        <a:t>20XX</a:t>
                      </a:r>
                      <a:endParaRPr lang="en-US" sz="1100" dirty="0">
                        <a:effectLst/>
                        <a:highlight>
                          <a:srgbClr val="E2E23A"/>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28575" cap="flat" cmpd="sng" algn="ctr">
                      <a:solidFill>
                        <a:srgbClr val="CED9D6"/>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2E23A"/>
                    </a:solidFill>
                  </a:tcPr>
                </a:tc>
                <a:tc>
                  <a:txBody>
                    <a:bodyPr/>
                    <a:lstStyle/>
                    <a:p>
                      <a:pPr marL="0" marR="0">
                        <a:lnSpc>
                          <a:spcPct val="115000"/>
                        </a:lnSpc>
                        <a:spcBef>
                          <a:spcPts val="0"/>
                        </a:spcBef>
                        <a:spcAft>
                          <a:spcPts val="0"/>
                        </a:spcAft>
                      </a:pPr>
                      <a:r>
                        <a:rPr lang="en-US" sz="1000" dirty="0">
                          <a:solidFill>
                            <a:srgbClr val="595959"/>
                          </a:solidFill>
                          <a:effectLst/>
                          <a:highlight>
                            <a:srgbClr val="E2E23A"/>
                          </a:highlight>
                          <a:latin typeface="Century Gothic" panose="020B0502020202020204" pitchFamily="34" charset="0"/>
                          <a:ea typeface="Cambria" panose="02040503050406030204" pitchFamily="18" charset="0"/>
                          <a:cs typeface="Times New Roman" panose="02020603050405020304" pitchFamily="18" charset="0"/>
                        </a:rPr>
                        <a:t>GOALS YEAR 4  –  </a:t>
                      </a:r>
                      <a:r>
                        <a:rPr lang="en-US" sz="1200" dirty="0">
                          <a:solidFill>
                            <a:srgbClr val="595959"/>
                          </a:solidFill>
                          <a:effectLst/>
                          <a:highlight>
                            <a:srgbClr val="E2E23A"/>
                          </a:highlight>
                          <a:latin typeface="Century Gothic" panose="020B0502020202020204" pitchFamily="34" charset="0"/>
                          <a:ea typeface="Cambria" panose="02040503050406030204" pitchFamily="18" charset="0"/>
                          <a:cs typeface="Times New Roman" panose="02020603050405020304" pitchFamily="18" charset="0"/>
                        </a:rPr>
                        <a:t>20XX</a:t>
                      </a:r>
                      <a:endParaRPr lang="en-US" sz="1100" dirty="0">
                        <a:effectLst/>
                        <a:highlight>
                          <a:srgbClr val="E2E23A"/>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28575" cap="flat" cmpd="sng" algn="ctr">
                      <a:solidFill>
                        <a:srgbClr val="CED9D6"/>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2E23A"/>
                    </a:solidFill>
                  </a:tcPr>
                </a:tc>
                <a:tc>
                  <a:txBody>
                    <a:bodyPr/>
                    <a:lstStyle/>
                    <a:p>
                      <a:pPr marL="0" marR="0">
                        <a:lnSpc>
                          <a:spcPct val="115000"/>
                        </a:lnSpc>
                        <a:spcBef>
                          <a:spcPts val="0"/>
                        </a:spcBef>
                        <a:spcAft>
                          <a:spcPts val="0"/>
                        </a:spcAft>
                      </a:pPr>
                      <a:r>
                        <a:rPr lang="en-US" sz="1000" dirty="0">
                          <a:solidFill>
                            <a:srgbClr val="595959"/>
                          </a:solidFill>
                          <a:effectLst/>
                          <a:highlight>
                            <a:srgbClr val="E2E23A"/>
                          </a:highlight>
                          <a:latin typeface="Century Gothic" panose="020B0502020202020204" pitchFamily="34" charset="0"/>
                          <a:ea typeface="Cambria" panose="02040503050406030204" pitchFamily="18" charset="0"/>
                          <a:cs typeface="Times New Roman" panose="02020603050405020304" pitchFamily="18" charset="0"/>
                        </a:rPr>
                        <a:t>GOALS YEAR 5  –  </a:t>
                      </a:r>
                      <a:r>
                        <a:rPr lang="en-US" sz="1200" dirty="0">
                          <a:solidFill>
                            <a:srgbClr val="595959"/>
                          </a:solidFill>
                          <a:effectLst/>
                          <a:highlight>
                            <a:srgbClr val="E2E23A"/>
                          </a:highlight>
                          <a:latin typeface="Century Gothic" panose="020B0502020202020204" pitchFamily="34" charset="0"/>
                          <a:ea typeface="Cambria" panose="02040503050406030204" pitchFamily="18" charset="0"/>
                          <a:cs typeface="Times New Roman" panose="02020603050405020304" pitchFamily="18" charset="0"/>
                        </a:rPr>
                        <a:t>20XX</a:t>
                      </a:r>
                      <a:endParaRPr lang="en-US" sz="1100" dirty="0">
                        <a:effectLst/>
                        <a:highlight>
                          <a:srgbClr val="E2E23A"/>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28575" cap="flat" cmpd="sng" algn="ctr">
                      <a:solidFill>
                        <a:srgbClr val="CED9D6"/>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2E23A"/>
                    </a:solidFill>
                  </a:tcPr>
                </a:tc>
                <a:extLst>
                  <a:ext uri="{0D108BD9-81ED-4DB2-BD59-A6C34878D82A}">
                    <a16:rowId xmlns:a16="http://schemas.microsoft.com/office/drawing/2014/main" val="185561018"/>
                  </a:ext>
                </a:extLst>
              </a:tr>
              <a:tr h="1233482">
                <a:tc>
                  <a:txBody>
                    <a:bodyPr/>
                    <a:lstStyle/>
                    <a:p>
                      <a:pPr marL="0" marR="0">
                        <a:lnSpc>
                          <a:spcPct val="115000"/>
                        </a:lnSpc>
                        <a:spcBef>
                          <a:spcPts val="0"/>
                        </a:spcBef>
                        <a:spcAft>
                          <a:spcPts val="0"/>
                        </a:spcAft>
                      </a:pPr>
                      <a:r>
                        <a:rPr lang="en-US" sz="1050" dirty="0">
                          <a:solidFill>
                            <a:srgbClr val="000000"/>
                          </a:solidFill>
                          <a:effectLst/>
                          <a:highlight>
                            <a:srgbClr val="FAF9D3"/>
                          </a:highlight>
                          <a:latin typeface="Century Gothic" panose="020B0502020202020204" pitchFamily="34" charset="0"/>
                          <a:ea typeface="Cambria" panose="02040503050406030204" pitchFamily="18" charset="0"/>
                          <a:cs typeface="Times New Roman" panose="02020603050405020304" pitchFamily="18" charset="0"/>
                        </a:rPr>
                        <a:t>Focus Area</a:t>
                      </a:r>
                      <a:endParaRPr lang="en-US" sz="1100" dirty="0">
                        <a:effectLst/>
                        <a:highlight>
                          <a:srgbClr val="FAF9D3"/>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28575" cap="flat" cmpd="sng" algn="ctr">
                      <a:solidFill>
                        <a:srgbClr val="CED9D6"/>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AF9D3"/>
                    </a:solidFill>
                  </a:tcPr>
                </a:tc>
                <a:tc>
                  <a:txBody>
                    <a:bodyPr/>
                    <a:lstStyle/>
                    <a:p>
                      <a:pPr marL="0" marR="0">
                        <a:lnSpc>
                          <a:spcPct val="115000"/>
                        </a:lnSpc>
                        <a:spcBef>
                          <a:spcPts val="0"/>
                        </a:spcBef>
                        <a:spcAft>
                          <a:spcPts val="0"/>
                        </a:spcAft>
                      </a:pPr>
                      <a:r>
                        <a:rPr lang="en-US" sz="1000" dirty="0">
                          <a:solidFill>
                            <a:srgbClr val="000000"/>
                          </a:solidFill>
                          <a:effectLst/>
                          <a:latin typeface="Century Gothic" panose="020B0502020202020204" pitchFamily="34" charset="0"/>
                          <a:ea typeface="Cambria" panose="02040503050406030204" pitchFamily="18" charset="0"/>
                          <a:cs typeface="Times New Roman" panose="02020603050405020304" pitchFamily="18" charset="0"/>
                        </a:rPr>
                        <a:t>Focus on establishing a strong foundation, setting the stage for growth.</a:t>
                      </a:r>
                      <a:endParaRPr lang="en-US" sz="1100" dirty="0">
                        <a:effectLs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28575" cap="flat" cmpd="sng" algn="ctr">
                      <a:solidFill>
                        <a:srgbClr val="CED9D6"/>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dirty="0">
                          <a:solidFill>
                            <a:srgbClr val="000000"/>
                          </a:solidFill>
                          <a:effectLst/>
                          <a:latin typeface="Century Gothic" panose="020B0502020202020204" pitchFamily="34" charset="0"/>
                          <a:ea typeface="Cambria" panose="02040503050406030204" pitchFamily="18" charset="0"/>
                          <a:cs typeface="Times New Roman" panose="02020603050405020304" pitchFamily="18" charset="0"/>
                        </a:rPr>
                        <a:t>Begin scaling operations, expanding market reach.</a:t>
                      </a:r>
                      <a:endParaRPr lang="en-US" sz="1100" dirty="0">
                        <a:effectLst/>
                        <a:highlight>
                          <a:srgbClr val="FAFAFA"/>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AFAFA"/>
                    </a:solidFill>
                  </a:tcPr>
                </a:tc>
                <a:tc>
                  <a:txBody>
                    <a:bodyPr/>
                    <a:lstStyle/>
                    <a:p>
                      <a:pPr marL="0" marR="0">
                        <a:lnSpc>
                          <a:spcPct val="115000"/>
                        </a:lnSpc>
                        <a:spcBef>
                          <a:spcPts val="0"/>
                        </a:spcBef>
                        <a:spcAft>
                          <a:spcPts val="0"/>
                        </a:spcAft>
                      </a:pPr>
                      <a:r>
                        <a:rPr lang="en-US" sz="1100" dirty="0">
                          <a:solidFill>
                            <a:srgbClr val="000000"/>
                          </a:solidFill>
                          <a:effectLst/>
                          <a:latin typeface="Century Gothic" panose="020B0502020202020204" pitchFamily="34" charset="0"/>
                          <a:ea typeface="Cambria" panose="02040503050406030204" pitchFamily="18" charset="0"/>
                          <a:cs typeface="Times New Roman" panose="02020603050405020304" pitchFamily="18" charset="0"/>
                        </a:rPr>
                        <a:t>Diversify offerings, exploring new market segments.</a:t>
                      </a:r>
                      <a:endParaRPr lang="en-US" sz="1100" dirty="0">
                        <a:effectLs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dirty="0">
                          <a:solidFill>
                            <a:srgbClr val="000000"/>
                          </a:solidFill>
                          <a:effectLst/>
                          <a:latin typeface="Century Gothic" panose="020B0502020202020204" pitchFamily="34" charset="0"/>
                          <a:ea typeface="Cambria" panose="02040503050406030204" pitchFamily="18" charset="0"/>
                          <a:cs typeface="Times New Roman" panose="02020603050405020304" pitchFamily="18" charset="0"/>
                        </a:rPr>
                        <a:t>Strengthen operational efficiencies, optimizing costs.</a:t>
                      </a:r>
                      <a:endParaRPr lang="en-US" sz="1100" dirty="0">
                        <a:effectLst/>
                        <a:highlight>
                          <a:srgbClr val="FAFAFA"/>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AFAFA"/>
                    </a:solidFill>
                  </a:tcPr>
                </a:tc>
                <a:tc>
                  <a:txBody>
                    <a:bodyPr/>
                    <a:lstStyle/>
                    <a:p>
                      <a:pPr marL="0" marR="0">
                        <a:lnSpc>
                          <a:spcPct val="115000"/>
                        </a:lnSpc>
                        <a:spcBef>
                          <a:spcPts val="0"/>
                        </a:spcBef>
                        <a:spcAft>
                          <a:spcPts val="0"/>
                        </a:spcAft>
                      </a:pPr>
                      <a:r>
                        <a:rPr lang="en-US" sz="1000" dirty="0">
                          <a:solidFill>
                            <a:srgbClr val="000000"/>
                          </a:solidFill>
                          <a:effectLst/>
                          <a:latin typeface="Century Gothic" panose="020B0502020202020204" pitchFamily="34" charset="0"/>
                          <a:ea typeface="Cambria" panose="02040503050406030204" pitchFamily="18" charset="0"/>
                          <a:cs typeface="Times New Roman" panose="02020603050405020304" pitchFamily="18" charset="0"/>
                        </a:rPr>
                        <a:t>Consolidate gains, preparing for sustainable growth. </a:t>
                      </a:r>
                      <a:endParaRPr lang="en-US" sz="1100" dirty="0">
                        <a:effectLs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31416789"/>
                  </a:ext>
                </a:extLst>
              </a:tr>
              <a:tr h="1233482">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050" dirty="0">
                          <a:solidFill>
                            <a:srgbClr val="000000"/>
                          </a:solidFill>
                          <a:effectLst/>
                          <a:highlight>
                            <a:srgbClr val="FAF9D3"/>
                          </a:highlight>
                          <a:latin typeface="Century Gothic" panose="020B0502020202020204" pitchFamily="34" charset="0"/>
                          <a:ea typeface="Cambria" panose="02040503050406030204" pitchFamily="18" charset="0"/>
                          <a:cs typeface="Times New Roman" panose="02020603050405020304" pitchFamily="18" charset="0"/>
                        </a:rPr>
                        <a:t>Focus Area</a:t>
                      </a:r>
                      <a:endParaRPr lang="en-US" sz="1100" dirty="0">
                        <a:effectLst/>
                        <a:highlight>
                          <a:srgbClr val="FAF9D3"/>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28575" cap="flat" cmpd="sng" algn="ctr">
                      <a:solidFill>
                        <a:srgbClr val="CED9D6"/>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AF9D3"/>
                    </a:solidFill>
                  </a:tcPr>
                </a:tc>
                <a:tc>
                  <a:txBody>
                    <a:bodyPr/>
                    <a:lstStyle/>
                    <a:p>
                      <a:pPr marL="0" marR="0">
                        <a:lnSpc>
                          <a:spcPct val="115000"/>
                        </a:lnSpc>
                        <a:spcBef>
                          <a:spcPts val="0"/>
                        </a:spcBef>
                        <a:spcAft>
                          <a:spcPts val="0"/>
                        </a:spcAft>
                      </a:pPr>
                      <a:r>
                        <a:rPr lang="en-US" sz="1000" dirty="0">
                          <a:solidFill>
                            <a:srgbClr val="000000"/>
                          </a:solidFill>
                          <a:effectLst/>
                          <a:latin typeface="Century Gothic" panose="020B0502020202020204" pitchFamily="34" charset="0"/>
                          <a:ea typeface="Cambria" panose="02040503050406030204" pitchFamily="18" charset="0"/>
                          <a:cs typeface="Times New Roman" panose="02020603050405020304" pitchFamily="18" charset="0"/>
                        </a:rPr>
                        <a:t> </a:t>
                      </a:r>
                      <a:r>
                        <a:rPr lang="en-US" sz="1100" dirty="0">
                          <a:solidFill>
                            <a:srgbClr val="000000"/>
                          </a:solidFill>
                          <a:effectLst/>
                          <a:latin typeface="Century Gothic" panose="020B0502020202020204" pitchFamily="34" charset="0"/>
                          <a:ea typeface="Cambria" panose="02040503050406030204" pitchFamily="18" charset="0"/>
                          <a:cs typeface="Times New Roman" panose="02020603050405020304" pitchFamily="18" charset="0"/>
                        </a:rPr>
                        <a:t>Description</a:t>
                      </a:r>
                      <a:endParaRPr lang="en-US" sz="1100" dirty="0">
                        <a:effectLs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28575" cap="flat" cmpd="sng" algn="ctr">
                      <a:solidFill>
                        <a:srgbClr val="CED9D6"/>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000" dirty="0">
                          <a:solidFill>
                            <a:srgbClr val="000000"/>
                          </a:solidFill>
                          <a:effectLst/>
                          <a:highlight>
                            <a:srgbClr val="FAFAFA"/>
                          </a:highlight>
                          <a:latin typeface="Century Gothic" panose="020B0502020202020204" pitchFamily="34" charset="0"/>
                          <a:ea typeface="Cambria" panose="02040503050406030204" pitchFamily="18" charset="0"/>
                          <a:cs typeface="Times New Roman" panose="02020603050405020304" pitchFamily="18" charset="0"/>
                        </a:rPr>
                        <a:t> </a:t>
                      </a:r>
                      <a:r>
                        <a:rPr lang="en-US" sz="1100" dirty="0">
                          <a:solidFill>
                            <a:srgbClr val="000000"/>
                          </a:solidFill>
                          <a:effectLst/>
                          <a:highlight>
                            <a:srgbClr val="FAFAFA"/>
                          </a:highlight>
                          <a:latin typeface="Century Gothic" panose="020B0502020202020204" pitchFamily="34" charset="0"/>
                          <a:ea typeface="Cambria" panose="02040503050406030204" pitchFamily="18" charset="0"/>
                          <a:cs typeface="Times New Roman" panose="02020603050405020304" pitchFamily="18" charset="0"/>
                        </a:rPr>
                        <a:t>Description</a:t>
                      </a:r>
                      <a:endParaRPr lang="en-US" sz="1100" dirty="0">
                        <a:effectLst/>
                        <a:highlight>
                          <a:srgbClr val="FAFAFA"/>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AFAFA"/>
                    </a:solidFill>
                  </a:tcPr>
                </a:tc>
                <a:tc>
                  <a:txBody>
                    <a:bodyPr/>
                    <a:lstStyle/>
                    <a:p>
                      <a:pPr marL="0" marR="0">
                        <a:lnSpc>
                          <a:spcPct val="115000"/>
                        </a:lnSpc>
                        <a:spcBef>
                          <a:spcPts val="0"/>
                        </a:spcBef>
                        <a:spcAft>
                          <a:spcPts val="0"/>
                        </a:spcAft>
                      </a:pPr>
                      <a:r>
                        <a:rPr lang="en-US" sz="1000" dirty="0">
                          <a:solidFill>
                            <a:srgbClr val="000000"/>
                          </a:solidFill>
                          <a:effectLst/>
                          <a:latin typeface="Century Gothic" panose="020B0502020202020204" pitchFamily="34" charset="0"/>
                          <a:ea typeface="Cambria" panose="02040503050406030204" pitchFamily="18" charset="0"/>
                          <a:cs typeface="Times New Roman" panose="02020603050405020304" pitchFamily="18" charset="0"/>
                        </a:rPr>
                        <a:t> </a:t>
                      </a:r>
                      <a:r>
                        <a:rPr lang="en-US" sz="1100" dirty="0">
                          <a:solidFill>
                            <a:srgbClr val="000000"/>
                          </a:solidFill>
                          <a:effectLst/>
                          <a:latin typeface="Century Gothic" panose="020B0502020202020204" pitchFamily="34" charset="0"/>
                          <a:ea typeface="Cambria" panose="02040503050406030204" pitchFamily="18" charset="0"/>
                          <a:cs typeface="Times New Roman" panose="02020603050405020304" pitchFamily="18" charset="0"/>
                        </a:rPr>
                        <a:t>Description</a:t>
                      </a:r>
                      <a:endParaRPr lang="en-US" sz="1100" dirty="0">
                        <a:effectLs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000" dirty="0">
                          <a:solidFill>
                            <a:srgbClr val="000000"/>
                          </a:solidFill>
                          <a:effectLst/>
                          <a:highlight>
                            <a:srgbClr val="FAFAFA"/>
                          </a:highlight>
                          <a:latin typeface="Century Gothic" panose="020B0502020202020204" pitchFamily="34" charset="0"/>
                          <a:ea typeface="Cambria" panose="02040503050406030204" pitchFamily="18" charset="0"/>
                          <a:cs typeface="Times New Roman" panose="02020603050405020304" pitchFamily="18" charset="0"/>
                        </a:rPr>
                        <a:t>Description </a:t>
                      </a:r>
                      <a:endParaRPr lang="en-US" sz="1100" dirty="0">
                        <a:effectLst/>
                        <a:highlight>
                          <a:srgbClr val="FAFAFA"/>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AFAFA"/>
                    </a:solidFill>
                  </a:tcPr>
                </a:tc>
                <a:tc>
                  <a:txBody>
                    <a:bodyPr/>
                    <a:lstStyle/>
                    <a:p>
                      <a:pPr marL="0" marR="0">
                        <a:lnSpc>
                          <a:spcPct val="115000"/>
                        </a:lnSpc>
                        <a:spcBef>
                          <a:spcPts val="0"/>
                        </a:spcBef>
                        <a:spcAft>
                          <a:spcPts val="0"/>
                        </a:spcAft>
                      </a:pPr>
                      <a:r>
                        <a:rPr lang="en-US" sz="1000" dirty="0">
                          <a:solidFill>
                            <a:srgbClr val="000000"/>
                          </a:solidFill>
                          <a:effectLst/>
                          <a:latin typeface="Century Gothic" panose="020B0502020202020204" pitchFamily="34" charset="0"/>
                          <a:ea typeface="Cambria" panose="02040503050406030204" pitchFamily="18" charset="0"/>
                          <a:cs typeface="Times New Roman" panose="02020603050405020304" pitchFamily="18" charset="0"/>
                        </a:rPr>
                        <a:t> </a:t>
                      </a:r>
                      <a:r>
                        <a:rPr lang="en-US" sz="1100" dirty="0">
                          <a:solidFill>
                            <a:srgbClr val="000000"/>
                          </a:solidFill>
                          <a:effectLst/>
                          <a:latin typeface="Century Gothic" panose="020B0502020202020204" pitchFamily="34" charset="0"/>
                          <a:ea typeface="Cambria" panose="02040503050406030204" pitchFamily="18" charset="0"/>
                          <a:cs typeface="Times New Roman" panose="02020603050405020304" pitchFamily="18" charset="0"/>
                        </a:rPr>
                        <a:t>Description</a:t>
                      </a:r>
                      <a:endParaRPr lang="en-US" sz="1100" dirty="0">
                        <a:effectLs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639993666"/>
                  </a:ext>
                </a:extLst>
              </a:tr>
              <a:tr h="1233482">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050" dirty="0">
                          <a:solidFill>
                            <a:srgbClr val="000000"/>
                          </a:solidFill>
                          <a:effectLst/>
                          <a:highlight>
                            <a:srgbClr val="FAF9D3"/>
                          </a:highlight>
                          <a:latin typeface="Century Gothic" panose="020B0502020202020204" pitchFamily="34" charset="0"/>
                          <a:ea typeface="Cambria" panose="02040503050406030204" pitchFamily="18" charset="0"/>
                          <a:cs typeface="Times New Roman" panose="02020603050405020304" pitchFamily="18" charset="0"/>
                        </a:rPr>
                        <a:t>Focus Area</a:t>
                      </a:r>
                      <a:endParaRPr lang="en-US" sz="1100" dirty="0">
                        <a:effectLst/>
                        <a:highlight>
                          <a:srgbClr val="FAF9D3"/>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28575" cap="flat" cmpd="sng" algn="ctr">
                      <a:solidFill>
                        <a:srgbClr val="CED9D6"/>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AF9D3"/>
                    </a:solidFill>
                  </a:tcPr>
                </a:tc>
                <a:tc>
                  <a:txBody>
                    <a:bodyPr/>
                    <a:lstStyle/>
                    <a:p>
                      <a:pPr marL="0" marR="0">
                        <a:lnSpc>
                          <a:spcPct val="115000"/>
                        </a:lnSpc>
                        <a:spcBef>
                          <a:spcPts val="0"/>
                        </a:spcBef>
                        <a:spcAft>
                          <a:spcPts val="0"/>
                        </a:spcAft>
                      </a:pPr>
                      <a:r>
                        <a:rPr lang="en-US" sz="1000" dirty="0">
                          <a:solidFill>
                            <a:srgbClr val="000000"/>
                          </a:solidFill>
                          <a:effectLst/>
                          <a:latin typeface="Century Gothic" panose="020B0502020202020204" pitchFamily="34" charset="0"/>
                          <a:ea typeface="Cambria" panose="02040503050406030204" pitchFamily="18" charset="0"/>
                          <a:cs typeface="Times New Roman" panose="02020603050405020304" pitchFamily="18" charset="0"/>
                        </a:rPr>
                        <a:t>Description </a:t>
                      </a:r>
                      <a:endParaRPr lang="en-US" sz="1100" dirty="0">
                        <a:effectLs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28575" cap="flat" cmpd="sng" algn="ctr">
                      <a:solidFill>
                        <a:srgbClr val="CED9D6"/>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000" dirty="0">
                          <a:solidFill>
                            <a:srgbClr val="000000"/>
                          </a:solidFill>
                          <a:effectLst/>
                          <a:highlight>
                            <a:srgbClr val="FAFAFA"/>
                          </a:highlight>
                          <a:latin typeface="Century Gothic" panose="020B0502020202020204" pitchFamily="34" charset="0"/>
                          <a:ea typeface="Cambria" panose="02040503050406030204" pitchFamily="18" charset="0"/>
                          <a:cs typeface="Times New Roman" panose="02020603050405020304" pitchFamily="18" charset="0"/>
                        </a:rPr>
                        <a:t> </a:t>
                      </a:r>
                      <a:r>
                        <a:rPr lang="en-US" sz="1100" dirty="0">
                          <a:solidFill>
                            <a:srgbClr val="000000"/>
                          </a:solidFill>
                          <a:effectLst/>
                          <a:highlight>
                            <a:srgbClr val="FAFAFA"/>
                          </a:highlight>
                          <a:latin typeface="Century Gothic" panose="020B0502020202020204" pitchFamily="34" charset="0"/>
                          <a:ea typeface="Cambria" panose="02040503050406030204" pitchFamily="18" charset="0"/>
                          <a:cs typeface="Times New Roman" panose="02020603050405020304" pitchFamily="18" charset="0"/>
                        </a:rPr>
                        <a:t>Description</a:t>
                      </a:r>
                      <a:endParaRPr lang="en-US" sz="1100" dirty="0">
                        <a:effectLst/>
                        <a:highlight>
                          <a:srgbClr val="FAFAFA"/>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AFAFA"/>
                    </a:solidFill>
                  </a:tcPr>
                </a:tc>
                <a:tc>
                  <a:txBody>
                    <a:bodyPr/>
                    <a:lstStyle/>
                    <a:p>
                      <a:pPr marL="0" marR="0">
                        <a:lnSpc>
                          <a:spcPct val="115000"/>
                        </a:lnSpc>
                        <a:spcBef>
                          <a:spcPts val="0"/>
                        </a:spcBef>
                        <a:spcAft>
                          <a:spcPts val="0"/>
                        </a:spcAft>
                      </a:pPr>
                      <a:r>
                        <a:rPr lang="en-US" sz="1000" dirty="0">
                          <a:solidFill>
                            <a:srgbClr val="000000"/>
                          </a:solidFill>
                          <a:effectLst/>
                          <a:latin typeface="Century Gothic" panose="020B0502020202020204" pitchFamily="34" charset="0"/>
                          <a:ea typeface="Cambria" panose="02040503050406030204" pitchFamily="18" charset="0"/>
                          <a:cs typeface="Times New Roman" panose="02020603050405020304" pitchFamily="18" charset="0"/>
                        </a:rPr>
                        <a:t>Description </a:t>
                      </a:r>
                      <a:endParaRPr lang="en-US" sz="1100" dirty="0">
                        <a:effectLs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000" dirty="0">
                          <a:solidFill>
                            <a:srgbClr val="000000"/>
                          </a:solidFill>
                          <a:effectLst/>
                          <a:highlight>
                            <a:srgbClr val="FAFAFA"/>
                          </a:highlight>
                          <a:latin typeface="Century Gothic" panose="020B0502020202020204" pitchFamily="34" charset="0"/>
                          <a:ea typeface="Cambria" panose="02040503050406030204" pitchFamily="18" charset="0"/>
                          <a:cs typeface="Times New Roman" panose="02020603050405020304" pitchFamily="18" charset="0"/>
                        </a:rPr>
                        <a:t>Description </a:t>
                      </a:r>
                      <a:endParaRPr lang="en-US" sz="1100" dirty="0">
                        <a:effectLst/>
                        <a:highlight>
                          <a:srgbClr val="FAFAFA"/>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AFAFA"/>
                    </a:solidFill>
                  </a:tcPr>
                </a:tc>
                <a:tc>
                  <a:txBody>
                    <a:bodyPr/>
                    <a:lstStyle/>
                    <a:p>
                      <a:pPr marL="0" marR="0">
                        <a:lnSpc>
                          <a:spcPct val="115000"/>
                        </a:lnSpc>
                        <a:spcBef>
                          <a:spcPts val="0"/>
                        </a:spcBef>
                        <a:spcAft>
                          <a:spcPts val="0"/>
                        </a:spcAft>
                      </a:pPr>
                      <a:r>
                        <a:rPr lang="en-US" sz="1000" dirty="0">
                          <a:solidFill>
                            <a:srgbClr val="000000"/>
                          </a:solidFill>
                          <a:effectLst/>
                          <a:latin typeface="Century Gothic" panose="020B0502020202020204" pitchFamily="34" charset="0"/>
                          <a:ea typeface="Cambria" panose="02040503050406030204" pitchFamily="18" charset="0"/>
                          <a:cs typeface="Times New Roman" panose="02020603050405020304" pitchFamily="18" charset="0"/>
                        </a:rPr>
                        <a:t> </a:t>
                      </a:r>
                      <a:r>
                        <a:rPr lang="en-US" sz="1100" dirty="0">
                          <a:solidFill>
                            <a:srgbClr val="000000"/>
                          </a:solidFill>
                          <a:effectLst/>
                          <a:latin typeface="Century Gothic" panose="020B0502020202020204" pitchFamily="34" charset="0"/>
                          <a:ea typeface="Cambria" panose="02040503050406030204" pitchFamily="18" charset="0"/>
                          <a:cs typeface="Times New Roman" panose="02020603050405020304" pitchFamily="18" charset="0"/>
                        </a:rPr>
                        <a:t>Description</a:t>
                      </a:r>
                      <a:endParaRPr lang="en-US" sz="1100" dirty="0">
                        <a:effectLs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076094156"/>
                  </a:ext>
                </a:extLst>
              </a:tr>
              <a:tr h="1129060">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050" dirty="0">
                          <a:solidFill>
                            <a:srgbClr val="000000"/>
                          </a:solidFill>
                          <a:effectLst/>
                          <a:highlight>
                            <a:srgbClr val="FAF9D3"/>
                          </a:highlight>
                          <a:latin typeface="Century Gothic" panose="020B0502020202020204" pitchFamily="34" charset="0"/>
                          <a:ea typeface="Cambria" panose="02040503050406030204" pitchFamily="18" charset="0"/>
                          <a:cs typeface="Times New Roman" panose="02020603050405020304" pitchFamily="18" charset="0"/>
                        </a:rPr>
                        <a:t>Focus Area</a:t>
                      </a:r>
                      <a:endParaRPr lang="en-US" sz="1100" dirty="0">
                        <a:effectLst/>
                        <a:highlight>
                          <a:srgbClr val="FAF9D3"/>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28575" cap="flat" cmpd="sng" algn="ctr">
                      <a:solidFill>
                        <a:srgbClr val="CED9D6"/>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AF9D3"/>
                    </a:solidFill>
                  </a:tcPr>
                </a:tc>
                <a:tc>
                  <a:txBody>
                    <a:bodyPr/>
                    <a:lstStyle/>
                    <a:p>
                      <a:pPr marL="0" marR="0">
                        <a:lnSpc>
                          <a:spcPct val="115000"/>
                        </a:lnSpc>
                        <a:spcBef>
                          <a:spcPts val="0"/>
                        </a:spcBef>
                        <a:spcAft>
                          <a:spcPts val="0"/>
                        </a:spcAft>
                      </a:pPr>
                      <a:r>
                        <a:rPr lang="en-US" sz="1000" dirty="0">
                          <a:solidFill>
                            <a:srgbClr val="000000"/>
                          </a:solidFill>
                          <a:effectLst/>
                          <a:latin typeface="Century Gothic" panose="020B0502020202020204" pitchFamily="34" charset="0"/>
                          <a:ea typeface="Cambria" panose="02040503050406030204" pitchFamily="18" charset="0"/>
                          <a:cs typeface="Times New Roman" panose="02020603050405020304" pitchFamily="18" charset="0"/>
                        </a:rPr>
                        <a:t>Description </a:t>
                      </a:r>
                      <a:endParaRPr lang="en-US" sz="1100" dirty="0">
                        <a:effectLs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28575" cap="flat" cmpd="sng" algn="ctr">
                      <a:solidFill>
                        <a:srgbClr val="CED9D6"/>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000" dirty="0">
                          <a:solidFill>
                            <a:srgbClr val="000000"/>
                          </a:solidFill>
                          <a:effectLst/>
                          <a:highlight>
                            <a:srgbClr val="FAFAFA"/>
                          </a:highlight>
                          <a:latin typeface="Century Gothic" panose="020B0502020202020204" pitchFamily="34" charset="0"/>
                          <a:ea typeface="Cambria" panose="02040503050406030204" pitchFamily="18" charset="0"/>
                          <a:cs typeface="Times New Roman" panose="02020603050405020304" pitchFamily="18" charset="0"/>
                        </a:rPr>
                        <a:t>Description </a:t>
                      </a:r>
                      <a:endParaRPr lang="en-US" sz="1100" dirty="0">
                        <a:effectLst/>
                        <a:highlight>
                          <a:srgbClr val="FAFAFA"/>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AFAFA"/>
                    </a:solidFill>
                  </a:tcPr>
                </a:tc>
                <a:tc>
                  <a:txBody>
                    <a:bodyPr/>
                    <a:lstStyle/>
                    <a:p>
                      <a:pPr marL="0" marR="0">
                        <a:lnSpc>
                          <a:spcPct val="115000"/>
                        </a:lnSpc>
                        <a:spcBef>
                          <a:spcPts val="0"/>
                        </a:spcBef>
                        <a:spcAft>
                          <a:spcPts val="0"/>
                        </a:spcAft>
                      </a:pPr>
                      <a:r>
                        <a:rPr lang="en-US" sz="1000" dirty="0">
                          <a:solidFill>
                            <a:srgbClr val="000000"/>
                          </a:solidFill>
                          <a:effectLst/>
                          <a:latin typeface="Century Gothic" panose="020B0502020202020204" pitchFamily="34" charset="0"/>
                          <a:ea typeface="Cambria" panose="02040503050406030204" pitchFamily="18" charset="0"/>
                          <a:cs typeface="Times New Roman" panose="02020603050405020304" pitchFamily="18" charset="0"/>
                        </a:rPr>
                        <a:t>Description </a:t>
                      </a:r>
                      <a:endParaRPr lang="en-US" sz="1100" dirty="0">
                        <a:effectLs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000" dirty="0">
                          <a:solidFill>
                            <a:srgbClr val="000000"/>
                          </a:solidFill>
                          <a:effectLst/>
                          <a:highlight>
                            <a:srgbClr val="FAFAFA"/>
                          </a:highlight>
                          <a:latin typeface="Century Gothic" panose="020B0502020202020204" pitchFamily="34" charset="0"/>
                          <a:ea typeface="Cambria" panose="02040503050406030204" pitchFamily="18" charset="0"/>
                          <a:cs typeface="Times New Roman" panose="02020603050405020304" pitchFamily="18" charset="0"/>
                        </a:rPr>
                        <a:t>Description </a:t>
                      </a:r>
                      <a:endParaRPr lang="en-US" sz="1100" dirty="0">
                        <a:effectLst/>
                        <a:highlight>
                          <a:srgbClr val="FAFAFA"/>
                        </a:highligh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AFAFA"/>
                    </a:solidFill>
                  </a:tcPr>
                </a:tc>
                <a:tc>
                  <a:txBody>
                    <a:bodyPr/>
                    <a:lstStyle/>
                    <a:p>
                      <a:pPr marL="0" marR="0">
                        <a:lnSpc>
                          <a:spcPct val="115000"/>
                        </a:lnSpc>
                        <a:spcBef>
                          <a:spcPts val="0"/>
                        </a:spcBef>
                        <a:spcAft>
                          <a:spcPts val="0"/>
                        </a:spcAft>
                      </a:pPr>
                      <a:r>
                        <a:rPr lang="en-US" sz="1000" dirty="0">
                          <a:solidFill>
                            <a:srgbClr val="000000"/>
                          </a:solidFill>
                          <a:effectLst/>
                          <a:latin typeface="Century Gothic" panose="020B0502020202020204" pitchFamily="34" charset="0"/>
                          <a:ea typeface="Cambria" panose="02040503050406030204" pitchFamily="18" charset="0"/>
                          <a:cs typeface="Times New Roman" panose="02020603050405020304" pitchFamily="18" charset="0"/>
                        </a:rPr>
                        <a:t> </a:t>
                      </a:r>
                      <a:r>
                        <a:rPr lang="en-US" sz="1100" dirty="0">
                          <a:solidFill>
                            <a:srgbClr val="000000"/>
                          </a:solidFill>
                          <a:effectLst/>
                          <a:latin typeface="Century Gothic" panose="020B0502020202020204" pitchFamily="34" charset="0"/>
                          <a:ea typeface="Cambria" panose="02040503050406030204" pitchFamily="18" charset="0"/>
                          <a:cs typeface="Times New Roman" panose="02020603050405020304" pitchFamily="18" charset="0"/>
                        </a:rPr>
                        <a:t>Description</a:t>
                      </a:r>
                      <a:endParaRPr lang="en-US" sz="1100" dirty="0">
                        <a:effectLst/>
                        <a:latin typeface="Century Gothic" panose="020B0502020202020204" pitchFamily="34" charset="0"/>
                        <a:ea typeface="Arial" panose="020B0604020202020204" pitchFamily="34" charset="0"/>
                        <a:cs typeface="Arial" panose="020B060402020202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964358733"/>
                  </a:ext>
                </a:extLst>
              </a:tr>
            </a:tbl>
          </a:graphicData>
        </a:graphic>
      </p:graphicFrame>
    </p:spTree>
    <p:extLst>
      <p:ext uri="{BB962C8B-B14F-4D97-AF65-F5344CB8AC3E}">
        <p14:creationId xmlns:p14="http://schemas.microsoft.com/office/powerpoint/2010/main" val="631497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phic 1" descr="A collection of circles in various sizes">
            <a:extLst>
              <a:ext uri="{FF2B5EF4-FFF2-40B4-BE49-F238E27FC236}">
                <a16:creationId xmlns:a16="http://schemas.microsoft.com/office/drawing/2014/main" id="{F5D76C1F-7034-EF4B-776A-4DEE0CCBA44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191874" y="0"/>
            <a:ext cx="957759" cy="957759"/>
          </a:xfrm>
          <a:prstGeom prst="rect">
            <a:avLst/>
          </a:prstGeom>
        </p:spPr>
      </p:pic>
      <p:sp>
        <p:nvSpPr>
          <p:cNvPr id="3" name="TextBox 2">
            <a:extLst>
              <a:ext uri="{FF2B5EF4-FFF2-40B4-BE49-F238E27FC236}">
                <a16:creationId xmlns:a16="http://schemas.microsoft.com/office/drawing/2014/main" id="{BDFF974A-B9B7-BFB8-66E8-AC64939D2D17}"/>
              </a:ext>
            </a:extLst>
          </p:cNvPr>
          <p:cNvSpPr txBox="1"/>
          <p:nvPr/>
        </p:nvSpPr>
        <p:spPr>
          <a:xfrm>
            <a:off x="161597" y="111009"/>
            <a:ext cx="8487103" cy="430887"/>
          </a:xfrm>
          <a:prstGeom prst="rect">
            <a:avLst/>
          </a:prstGeom>
          <a:noFill/>
        </p:spPr>
        <p:txBody>
          <a:bodyPr wrap="square" rtlCol="0">
            <a:spAutoFit/>
          </a:bodyPr>
          <a:lstStyle/>
          <a:p>
            <a:r>
              <a:rPr lang="en-US" sz="2200" dirty="0">
                <a:solidFill>
                  <a:schemeClr val="tx1">
                    <a:lumMod val="65000"/>
                    <a:lumOff val="35000"/>
                  </a:schemeClr>
                </a:solidFill>
                <a:latin typeface="Century Gothic" panose="020B0502020202020204" pitchFamily="34" charset="0"/>
              </a:rPr>
              <a:t>6. STRATEGIC OBJECTIVES AND KEY INITIATIVES</a:t>
            </a:r>
          </a:p>
        </p:txBody>
      </p:sp>
      <p:sp>
        <p:nvSpPr>
          <p:cNvPr id="4" name="TextBox 3">
            <a:extLst>
              <a:ext uri="{FF2B5EF4-FFF2-40B4-BE49-F238E27FC236}">
                <a16:creationId xmlns:a16="http://schemas.microsoft.com/office/drawing/2014/main" id="{9069D9CF-BA2F-AB4E-697A-71D24DD2E7CD}"/>
              </a:ext>
            </a:extLst>
          </p:cNvPr>
          <p:cNvSpPr txBox="1"/>
          <p:nvPr/>
        </p:nvSpPr>
        <p:spPr>
          <a:xfrm>
            <a:off x="161597" y="541896"/>
            <a:ext cx="11030277" cy="461665"/>
          </a:xfrm>
          <a:prstGeom prst="rect">
            <a:avLst/>
          </a:prstGeom>
          <a:noFill/>
        </p:spPr>
        <p:txBody>
          <a:bodyPr wrap="square">
            <a:spAutoFit/>
          </a:bodyPr>
          <a:lstStyle/>
          <a:p>
            <a:r>
              <a:rPr lang="en-US" sz="1200" b="0" i="0" u="none" strike="noStrike" dirty="0">
                <a:solidFill>
                  <a:srgbClr val="000000"/>
                </a:solidFill>
                <a:effectLst/>
                <a:latin typeface="Century Gothic" panose="020B0502020202020204" pitchFamily="34" charset="0"/>
              </a:rPr>
              <a:t>Break down the strategic objectives into actionable initiatives. Highlight how these initiatives align with your yearly focus points, ensuring a coherent strategy that evolves over time.</a:t>
            </a:r>
            <a:endParaRPr lang="en-US" sz="1200" dirty="0">
              <a:latin typeface="Century Gothic" panose="020B0502020202020204" pitchFamily="34" charset="0"/>
            </a:endParaRPr>
          </a:p>
        </p:txBody>
      </p:sp>
      <p:sp>
        <p:nvSpPr>
          <p:cNvPr id="5" name="Left Bracket 4">
            <a:extLst>
              <a:ext uri="{FF2B5EF4-FFF2-40B4-BE49-F238E27FC236}">
                <a16:creationId xmlns:a16="http://schemas.microsoft.com/office/drawing/2014/main" id="{17FE27DE-5A11-C5DF-DDEB-10C768C8B274}"/>
              </a:ext>
            </a:extLst>
          </p:cNvPr>
          <p:cNvSpPr/>
          <p:nvPr/>
        </p:nvSpPr>
        <p:spPr>
          <a:xfrm rot="5400000">
            <a:off x="5769247" y="1026319"/>
            <a:ext cx="266700" cy="3262312"/>
          </a:xfrm>
          <a:prstGeom prst="leftBracket">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 name="Left Bracket 5">
            <a:extLst>
              <a:ext uri="{FF2B5EF4-FFF2-40B4-BE49-F238E27FC236}">
                <a16:creationId xmlns:a16="http://schemas.microsoft.com/office/drawing/2014/main" id="{B31DA251-C126-746F-04B5-E5FEC1EBFB0F}"/>
              </a:ext>
            </a:extLst>
          </p:cNvPr>
          <p:cNvSpPr/>
          <p:nvPr/>
        </p:nvSpPr>
        <p:spPr>
          <a:xfrm rot="16200000">
            <a:off x="5769247" y="3236119"/>
            <a:ext cx="266700" cy="3262312"/>
          </a:xfrm>
          <a:prstGeom prst="leftBracket">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5AB4FA65-E83B-47EA-D900-427050B5366F}"/>
              </a:ext>
            </a:extLst>
          </p:cNvPr>
          <p:cNvGrpSpPr/>
          <p:nvPr/>
        </p:nvGrpSpPr>
        <p:grpSpPr>
          <a:xfrm>
            <a:off x="4786678" y="2657475"/>
            <a:ext cx="2231838" cy="2231838"/>
            <a:chOff x="7810500" y="2524125"/>
            <a:chExt cx="1381125" cy="1381125"/>
          </a:xfrm>
        </p:grpSpPr>
        <p:sp>
          <p:nvSpPr>
            <p:cNvPr id="9" name="Oval 8">
              <a:extLst>
                <a:ext uri="{FF2B5EF4-FFF2-40B4-BE49-F238E27FC236}">
                  <a16:creationId xmlns:a16="http://schemas.microsoft.com/office/drawing/2014/main" id="{363720E8-9D9A-2D76-813F-1819345250C3}"/>
                </a:ext>
              </a:extLst>
            </p:cNvPr>
            <p:cNvSpPr/>
            <p:nvPr/>
          </p:nvSpPr>
          <p:spPr>
            <a:xfrm>
              <a:off x="8393905" y="3419475"/>
              <a:ext cx="235745" cy="235745"/>
            </a:xfrm>
            <a:prstGeom prst="ellipse">
              <a:avLst/>
            </a:prstGeom>
            <a:solidFill>
              <a:schemeClr val="accent6"/>
            </a:solidFill>
            <a:ln>
              <a:noFill/>
            </a:ln>
            <a:effectLst>
              <a:glow rad="63500">
                <a:schemeClr val="accent6">
                  <a:satMod val="175000"/>
                  <a:alpha val="40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Graphic 7" descr="Traffic light outline">
              <a:extLst>
                <a:ext uri="{FF2B5EF4-FFF2-40B4-BE49-F238E27FC236}">
                  <a16:creationId xmlns:a16="http://schemas.microsoft.com/office/drawing/2014/main" id="{682E4780-1FBD-7EBD-363D-B37E2567E775}"/>
                </a:ext>
              </a:extLst>
            </p:cNvPr>
            <p:cNvPicPr>
              <a:picLocks noChangeAspect="1"/>
            </p:cNvPicPr>
            <p:nvPr/>
          </p:nvPicPr>
          <p:blipFill>
            <a:blip r:embed="rId4">
              <a:duotone>
                <a:schemeClr val="accent6">
                  <a:shade val="45000"/>
                  <a:satMod val="135000"/>
                </a:schemeClr>
                <a:prstClr val="white"/>
              </a:duotone>
              <a:alphaModFix amt="54000"/>
              <a:extLst>
                <a:ext uri="{96DAC541-7B7A-43D3-8B79-37D633B846F1}">
                  <asvg:svgBlip xmlns:asvg="http://schemas.microsoft.com/office/drawing/2016/SVG/main" r:embed="rId5"/>
                </a:ext>
              </a:extLst>
            </a:blip>
            <a:stretch>
              <a:fillRect/>
            </a:stretch>
          </p:blipFill>
          <p:spPr>
            <a:xfrm>
              <a:off x="7810500" y="2524125"/>
              <a:ext cx="1381125" cy="1381125"/>
            </a:xfrm>
            <a:prstGeom prst="rect">
              <a:avLst/>
            </a:prstGeom>
          </p:spPr>
        </p:pic>
      </p:grpSp>
      <p:sp>
        <p:nvSpPr>
          <p:cNvPr id="12" name="Callout: Line 11">
            <a:extLst>
              <a:ext uri="{FF2B5EF4-FFF2-40B4-BE49-F238E27FC236}">
                <a16:creationId xmlns:a16="http://schemas.microsoft.com/office/drawing/2014/main" id="{98FAD537-0620-3379-0F89-3B65B016D9B3}"/>
              </a:ext>
            </a:extLst>
          </p:cNvPr>
          <p:cNvSpPr/>
          <p:nvPr/>
        </p:nvSpPr>
        <p:spPr>
          <a:xfrm>
            <a:off x="8680500" y="1279495"/>
            <a:ext cx="3052685" cy="1112018"/>
          </a:xfrm>
          <a:prstGeom prst="borderCallout1">
            <a:avLst>
              <a:gd name="adj1" fmla="val 7966"/>
              <a:gd name="adj2" fmla="val -3914"/>
              <a:gd name="adj3" fmla="val 112500"/>
              <a:gd name="adj4" fmla="val -38333"/>
            </a:avLst>
          </a:prstGeom>
          <a:solidFill>
            <a:srgbClr val="F4F2A4"/>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Actionable initiatives</a:t>
            </a: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Actionable initiatives</a:t>
            </a: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Actionable initiatives</a:t>
            </a:r>
          </a:p>
        </p:txBody>
      </p:sp>
      <p:sp>
        <p:nvSpPr>
          <p:cNvPr id="14" name="Callout: Line 13">
            <a:extLst>
              <a:ext uri="{FF2B5EF4-FFF2-40B4-BE49-F238E27FC236}">
                <a16:creationId xmlns:a16="http://schemas.microsoft.com/office/drawing/2014/main" id="{A7529DC3-03EA-CC74-49B6-CECDCF61AF88}"/>
              </a:ext>
            </a:extLst>
          </p:cNvPr>
          <p:cNvSpPr/>
          <p:nvPr/>
        </p:nvSpPr>
        <p:spPr>
          <a:xfrm>
            <a:off x="8584781" y="5262456"/>
            <a:ext cx="3052685" cy="1112018"/>
          </a:xfrm>
          <a:prstGeom prst="borderCallout1">
            <a:avLst>
              <a:gd name="adj1" fmla="val 90869"/>
              <a:gd name="adj2" fmla="val -8824"/>
              <a:gd name="adj3" fmla="val -24998"/>
              <a:gd name="adj4" fmla="val -35141"/>
            </a:avLst>
          </a:prstGeom>
          <a:solidFill>
            <a:srgbClr val="F4F2A4"/>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Actionable initiatives</a:t>
            </a: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Actionable initiatives</a:t>
            </a: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Actionable initiatives</a:t>
            </a:r>
          </a:p>
        </p:txBody>
      </p:sp>
      <p:sp>
        <p:nvSpPr>
          <p:cNvPr id="17" name="Callout: Line 16">
            <a:extLst>
              <a:ext uri="{FF2B5EF4-FFF2-40B4-BE49-F238E27FC236}">
                <a16:creationId xmlns:a16="http://schemas.microsoft.com/office/drawing/2014/main" id="{1492C92B-8261-1A87-27E4-A957421D7520}"/>
              </a:ext>
            </a:extLst>
          </p:cNvPr>
          <p:cNvSpPr/>
          <p:nvPr/>
        </p:nvSpPr>
        <p:spPr>
          <a:xfrm>
            <a:off x="386449" y="1265079"/>
            <a:ext cx="3052685" cy="1112018"/>
          </a:xfrm>
          <a:prstGeom prst="borderCallout1">
            <a:avLst>
              <a:gd name="adj1" fmla="val 16729"/>
              <a:gd name="adj2" fmla="val 103871"/>
              <a:gd name="adj3" fmla="val 114522"/>
              <a:gd name="adj4" fmla="val 128133"/>
            </a:avLst>
          </a:prstGeom>
          <a:solidFill>
            <a:srgbClr val="F4F2A4"/>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Actionable initiatives</a:t>
            </a: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Actionable initiatives</a:t>
            </a: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Actionable initiatives</a:t>
            </a:r>
          </a:p>
        </p:txBody>
      </p:sp>
      <p:sp>
        <p:nvSpPr>
          <p:cNvPr id="18" name="Callout: Line 17">
            <a:extLst>
              <a:ext uri="{FF2B5EF4-FFF2-40B4-BE49-F238E27FC236}">
                <a16:creationId xmlns:a16="http://schemas.microsoft.com/office/drawing/2014/main" id="{21D5E20E-B63F-1825-6B51-10AA2E32DCA2}"/>
              </a:ext>
            </a:extLst>
          </p:cNvPr>
          <p:cNvSpPr/>
          <p:nvPr/>
        </p:nvSpPr>
        <p:spPr>
          <a:xfrm>
            <a:off x="386449" y="5204086"/>
            <a:ext cx="3052685" cy="1112018"/>
          </a:xfrm>
          <a:prstGeom prst="borderCallout1">
            <a:avLst>
              <a:gd name="adj1" fmla="val 85478"/>
              <a:gd name="adj2" fmla="val 104117"/>
              <a:gd name="adj3" fmla="val -18931"/>
              <a:gd name="adj4" fmla="val 128133"/>
            </a:avLst>
          </a:prstGeom>
          <a:solidFill>
            <a:srgbClr val="F4F2A4"/>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Actionable initiatives</a:t>
            </a: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Actionable initiatives</a:t>
            </a: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Actionable initiatives</a:t>
            </a:r>
          </a:p>
        </p:txBody>
      </p:sp>
    </p:spTree>
    <p:extLst>
      <p:ext uri="{BB962C8B-B14F-4D97-AF65-F5344CB8AC3E}">
        <p14:creationId xmlns:p14="http://schemas.microsoft.com/office/powerpoint/2010/main" val="1008280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phic 1" descr="A collection of circles in various sizes">
            <a:extLst>
              <a:ext uri="{FF2B5EF4-FFF2-40B4-BE49-F238E27FC236}">
                <a16:creationId xmlns:a16="http://schemas.microsoft.com/office/drawing/2014/main" id="{3A8B756B-2F70-F1E2-AE66-5678CE1257B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191874" y="0"/>
            <a:ext cx="957759" cy="957759"/>
          </a:xfrm>
          <a:prstGeom prst="rect">
            <a:avLst/>
          </a:prstGeom>
        </p:spPr>
      </p:pic>
      <p:sp>
        <p:nvSpPr>
          <p:cNvPr id="3" name="TextBox 2">
            <a:extLst>
              <a:ext uri="{FF2B5EF4-FFF2-40B4-BE49-F238E27FC236}">
                <a16:creationId xmlns:a16="http://schemas.microsoft.com/office/drawing/2014/main" id="{E3FCA97D-4849-2FAB-1730-1185FF66D0AC}"/>
              </a:ext>
            </a:extLst>
          </p:cNvPr>
          <p:cNvSpPr txBox="1"/>
          <p:nvPr/>
        </p:nvSpPr>
        <p:spPr>
          <a:xfrm>
            <a:off x="161597" y="111009"/>
            <a:ext cx="5786815" cy="430887"/>
          </a:xfrm>
          <a:prstGeom prst="rect">
            <a:avLst/>
          </a:prstGeom>
          <a:noFill/>
        </p:spPr>
        <p:txBody>
          <a:bodyPr wrap="square" rtlCol="0">
            <a:spAutoFit/>
          </a:bodyPr>
          <a:lstStyle/>
          <a:p>
            <a:r>
              <a:rPr lang="en-US" sz="2200" dirty="0">
                <a:solidFill>
                  <a:schemeClr val="tx1">
                    <a:lumMod val="65000"/>
                    <a:lumOff val="35000"/>
                  </a:schemeClr>
                </a:solidFill>
                <a:latin typeface="Century Gothic" panose="020B0502020202020204" pitchFamily="34" charset="0"/>
              </a:rPr>
              <a:t>7. PERFORMANCE METRICS AND KPIs</a:t>
            </a:r>
          </a:p>
        </p:txBody>
      </p:sp>
      <p:sp>
        <p:nvSpPr>
          <p:cNvPr id="4" name="TextBox 3">
            <a:extLst>
              <a:ext uri="{FF2B5EF4-FFF2-40B4-BE49-F238E27FC236}">
                <a16:creationId xmlns:a16="http://schemas.microsoft.com/office/drawing/2014/main" id="{A9F0DB9F-A2BA-A607-DB43-0C146C78CAFB}"/>
              </a:ext>
            </a:extLst>
          </p:cNvPr>
          <p:cNvSpPr txBox="1"/>
          <p:nvPr/>
        </p:nvSpPr>
        <p:spPr>
          <a:xfrm>
            <a:off x="161597" y="541896"/>
            <a:ext cx="11030277" cy="461665"/>
          </a:xfrm>
          <a:prstGeom prst="rect">
            <a:avLst/>
          </a:prstGeom>
          <a:noFill/>
        </p:spPr>
        <p:txBody>
          <a:bodyPr wrap="square">
            <a:spAutoFit/>
          </a:bodyPr>
          <a:lstStyle/>
          <a:p>
            <a:r>
              <a:rPr lang="en-US" sz="1200" b="0" i="0" u="none" strike="noStrike" dirty="0">
                <a:solidFill>
                  <a:srgbClr val="000000"/>
                </a:solidFill>
                <a:effectLst/>
                <a:latin typeface="Century Gothic" panose="020B0502020202020204" pitchFamily="34" charset="0"/>
              </a:rPr>
              <a:t>Define specific KPIs and performance metrics for tracking progress. Use a graphical representation to make target comparisons over five years clear, facilitating easier monitoring and adjustments.</a:t>
            </a:r>
            <a:endParaRPr lang="en-US" sz="1200" dirty="0">
              <a:latin typeface="Century Gothic" panose="020B0502020202020204" pitchFamily="34" charset="0"/>
            </a:endParaRPr>
          </a:p>
        </p:txBody>
      </p:sp>
      <p:graphicFrame>
        <p:nvGraphicFramePr>
          <p:cNvPr id="5" name="Table 2">
            <a:extLst>
              <a:ext uri="{FF2B5EF4-FFF2-40B4-BE49-F238E27FC236}">
                <a16:creationId xmlns:a16="http://schemas.microsoft.com/office/drawing/2014/main" id="{0C3DB74B-58F1-3889-E286-7BDEACEF3B51}"/>
              </a:ext>
            </a:extLst>
          </p:cNvPr>
          <p:cNvGraphicFramePr>
            <a:graphicFrameLocks noGrp="1"/>
          </p:cNvGraphicFramePr>
          <p:nvPr>
            <p:extLst>
              <p:ext uri="{D42A27DB-BD31-4B8C-83A1-F6EECF244321}">
                <p14:modId xmlns:p14="http://schemas.microsoft.com/office/powerpoint/2010/main" val="4227879677"/>
              </p:ext>
            </p:extLst>
          </p:nvPr>
        </p:nvGraphicFramePr>
        <p:xfrm>
          <a:off x="409999" y="1696928"/>
          <a:ext cx="1824483" cy="1295400"/>
        </p:xfrm>
        <a:graphic>
          <a:graphicData uri="http://schemas.openxmlformats.org/drawingml/2006/table">
            <a:tbl>
              <a:tblPr firstRow="1" bandRow="1">
                <a:tableStyleId>{5C22544A-7EE6-4342-B048-85BDC9FD1C3A}</a:tableStyleId>
              </a:tblPr>
              <a:tblGrid>
                <a:gridCol w="1394078">
                  <a:extLst>
                    <a:ext uri="{9D8B030D-6E8A-4147-A177-3AD203B41FA5}">
                      <a16:colId xmlns:a16="http://schemas.microsoft.com/office/drawing/2014/main" val="607159747"/>
                    </a:ext>
                  </a:extLst>
                </a:gridCol>
                <a:gridCol w="430405">
                  <a:extLst>
                    <a:ext uri="{9D8B030D-6E8A-4147-A177-3AD203B41FA5}">
                      <a16:colId xmlns:a16="http://schemas.microsoft.com/office/drawing/2014/main" val="1583652849"/>
                    </a:ext>
                  </a:extLst>
                </a:gridCol>
              </a:tblGrid>
              <a:tr h="215900">
                <a:tc gridSpan="2">
                  <a:txBody>
                    <a:bodyPr/>
                    <a:lstStyle/>
                    <a:p>
                      <a:pPr algn="ctr"/>
                      <a:r>
                        <a:rPr lang="en-US" sz="1000" dirty="0">
                          <a:latin typeface="Century Gothic" panose="020B0502020202020204" pitchFamily="34" charset="0"/>
                        </a:rPr>
                        <a:t>FOCUS AREA A</a:t>
                      </a:r>
                    </a:p>
                  </a:txBody>
                  <a:tcPr marL="53236" marR="53236" marT="26618" marB="26618">
                    <a:solidFill>
                      <a:srgbClr val="66BBCC"/>
                    </a:solidFill>
                  </a:tcPr>
                </a:tc>
                <a:tc hMerge="1">
                  <a:txBody>
                    <a:bodyPr/>
                    <a:lstStyle/>
                    <a:p>
                      <a:endParaRPr lang="en-US" dirty="0"/>
                    </a:p>
                  </a:txBody>
                  <a:tcPr/>
                </a:tc>
                <a:extLst>
                  <a:ext uri="{0D108BD9-81ED-4DB2-BD59-A6C34878D82A}">
                    <a16:rowId xmlns:a16="http://schemas.microsoft.com/office/drawing/2014/main" val="6536917"/>
                  </a:ext>
                </a:extLst>
              </a:tr>
              <a:tr h="215900">
                <a:tc>
                  <a:txBody>
                    <a:bodyPr/>
                    <a:lstStyle/>
                    <a:p>
                      <a:pPr algn="r"/>
                      <a:r>
                        <a:rPr lang="en-US" sz="800" dirty="0">
                          <a:latin typeface="Century Gothic" panose="020B0502020202020204" pitchFamily="34" charset="0"/>
                        </a:rPr>
                        <a:t>Objective</a:t>
                      </a:r>
                    </a:p>
                  </a:txBody>
                  <a:tcPr marL="53236" marR="53236" marT="26618" marB="26618">
                    <a:solidFill>
                      <a:schemeClr val="accent5">
                        <a:lumMod val="20000"/>
                        <a:lumOff val="80000"/>
                      </a:schemeClr>
                    </a:solidFill>
                  </a:tcPr>
                </a:tc>
                <a:tc>
                  <a:txBody>
                    <a:bodyPr/>
                    <a:lstStyle/>
                    <a:p>
                      <a:pPr algn="ctr"/>
                      <a:r>
                        <a:rPr lang="en-US" sz="1000" dirty="0">
                          <a:solidFill>
                            <a:schemeClr val="accent5">
                              <a:lumMod val="75000"/>
                            </a:schemeClr>
                          </a:solidFill>
                          <a:latin typeface="Century Gothic" panose="020B0502020202020204" pitchFamily="34" charset="0"/>
                        </a:rPr>
                        <a:t>00</a:t>
                      </a:r>
                    </a:p>
                  </a:txBody>
                  <a:tcPr marL="53236" marR="53236" marT="26618" marB="26618">
                    <a:solidFill>
                      <a:schemeClr val="accent5">
                        <a:lumMod val="20000"/>
                        <a:lumOff val="80000"/>
                      </a:schemeClr>
                    </a:solidFill>
                  </a:tcPr>
                </a:tc>
                <a:extLst>
                  <a:ext uri="{0D108BD9-81ED-4DB2-BD59-A6C34878D82A}">
                    <a16:rowId xmlns:a16="http://schemas.microsoft.com/office/drawing/2014/main" val="858424561"/>
                  </a:ext>
                </a:extLst>
              </a:tr>
              <a:tr h="215900">
                <a:tc>
                  <a:txBody>
                    <a:bodyPr/>
                    <a:lstStyle/>
                    <a:p>
                      <a:pPr algn="r"/>
                      <a:r>
                        <a:rPr lang="en-US" sz="800" dirty="0">
                          <a:latin typeface="Century Gothic" panose="020B0502020202020204" pitchFamily="34" charset="0"/>
                        </a:rPr>
                        <a:t>Measure</a:t>
                      </a:r>
                    </a:p>
                  </a:txBody>
                  <a:tcPr marL="53236" marR="53236" marT="26618" marB="26618">
                    <a:solidFill>
                      <a:schemeClr val="accent5">
                        <a:lumMod val="20000"/>
                        <a:lumOff val="80000"/>
                      </a:schemeClr>
                    </a:solidFill>
                  </a:tcPr>
                </a:tc>
                <a:tc>
                  <a:txBody>
                    <a:bodyPr/>
                    <a:lstStyle/>
                    <a:p>
                      <a:pPr algn="ctr"/>
                      <a:r>
                        <a:rPr lang="en-US" sz="1000" dirty="0">
                          <a:solidFill>
                            <a:schemeClr val="accent5">
                              <a:lumMod val="75000"/>
                            </a:schemeClr>
                          </a:solidFill>
                          <a:latin typeface="Century Gothic" panose="020B0502020202020204" pitchFamily="34" charset="0"/>
                        </a:rPr>
                        <a:t>00</a:t>
                      </a:r>
                    </a:p>
                  </a:txBody>
                  <a:tcPr marL="53236" marR="53236" marT="26618" marB="26618">
                    <a:solidFill>
                      <a:schemeClr val="accent5">
                        <a:lumMod val="20000"/>
                        <a:lumOff val="80000"/>
                      </a:schemeClr>
                    </a:solidFill>
                  </a:tcPr>
                </a:tc>
                <a:extLst>
                  <a:ext uri="{0D108BD9-81ED-4DB2-BD59-A6C34878D82A}">
                    <a16:rowId xmlns:a16="http://schemas.microsoft.com/office/drawing/2014/main" val="2523141986"/>
                  </a:ext>
                </a:extLst>
              </a:tr>
              <a:tr h="215900">
                <a:tc>
                  <a:txBody>
                    <a:bodyPr/>
                    <a:lstStyle/>
                    <a:p>
                      <a:pPr algn="r"/>
                      <a:r>
                        <a:rPr lang="en-US" sz="800" dirty="0">
                          <a:latin typeface="Century Gothic" panose="020B0502020202020204" pitchFamily="34" charset="0"/>
                        </a:rPr>
                        <a:t>Target</a:t>
                      </a:r>
                    </a:p>
                  </a:txBody>
                  <a:tcPr marL="53236" marR="53236" marT="26618" marB="26618">
                    <a:solidFill>
                      <a:schemeClr val="accent5">
                        <a:lumMod val="20000"/>
                        <a:lumOff val="80000"/>
                      </a:schemeClr>
                    </a:solidFill>
                  </a:tcPr>
                </a:tc>
                <a:tc>
                  <a:txBody>
                    <a:bodyPr/>
                    <a:lstStyle/>
                    <a:p>
                      <a:pPr algn="ctr"/>
                      <a:r>
                        <a:rPr lang="en-US" sz="1000" dirty="0">
                          <a:solidFill>
                            <a:schemeClr val="accent5">
                              <a:lumMod val="75000"/>
                            </a:schemeClr>
                          </a:solidFill>
                          <a:latin typeface="Century Gothic" panose="020B0502020202020204" pitchFamily="34" charset="0"/>
                        </a:rPr>
                        <a:t>00</a:t>
                      </a:r>
                    </a:p>
                  </a:txBody>
                  <a:tcPr marL="53236" marR="53236" marT="26618" marB="26618">
                    <a:solidFill>
                      <a:schemeClr val="accent5">
                        <a:lumMod val="20000"/>
                        <a:lumOff val="80000"/>
                      </a:schemeClr>
                    </a:solidFill>
                  </a:tcPr>
                </a:tc>
                <a:extLst>
                  <a:ext uri="{0D108BD9-81ED-4DB2-BD59-A6C34878D82A}">
                    <a16:rowId xmlns:a16="http://schemas.microsoft.com/office/drawing/2014/main" val="281226523"/>
                  </a:ext>
                </a:extLst>
              </a:tr>
              <a:tr h="215900">
                <a:tc>
                  <a:txBody>
                    <a:bodyPr/>
                    <a:lstStyle/>
                    <a:p>
                      <a:pPr algn="r"/>
                      <a:r>
                        <a:rPr lang="en-US" sz="800" dirty="0">
                          <a:latin typeface="Century Gothic" panose="020B0502020202020204" pitchFamily="34" charset="0"/>
                        </a:rPr>
                        <a:t>Invites</a:t>
                      </a:r>
                    </a:p>
                  </a:txBody>
                  <a:tcPr marL="53236" marR="53236" marT="26618" marB="26618">
                    <a:solidFill>
                      <a:schemeClr val="accent5">
                        <a:lumMod val="20000"/>
                        <a:lumOff val="80000"/>
                      </a:schemeClr>
                    </a:solidFill>
                  </a:tcPr>
                </a:tc>
                <a:tc>
                  <a:txBody>
                    <a:bodyPr/>
                    <a:lstStyle/>
                    <a:p>
                      <a:pPr algn="ctr"/>
                      <a:r>
                        <a:rPr lang="en-US" sz="1000" dirty="0">
                          <a:solidFill>
                            <a:schemeClr val="accent5">
                              <a:lumMod val="75000"/>
                            </a:schemeClr>
                          </a:solidFill>
                          <a:latin typeface="Century Gothic" panose="020B0502020202020204" pitchFamily="34" charset="0"/>
                        </a:rPr>
                        <a:t>00</a:t>
                      </a:r>
                    </a:p>
                  </a:txBody>
                  <a:tcPr marL="53236" marR="53236" marT="26618" marB="26618">
                    <a:solidFill>
                      <a:schemeClr val="accent5">
                        <a:lumMod val="20000"/>
                        <a:lumOff val="80000"/>
                      </a:schemeClr>
                    </a:solidFill>
                  </a:tcPr>
                </a:tc>
                <a:extLst>
                  <a:ext uri="{0D108BD9-81ED-4DB2-BD59-A6C34878D82A}">
                    <a16:rowId xmlns:a16="http://schemas.microsoft.com/office/drawing/2014/main" val="2958124452"/>
                  </a:ext>
                </a:extLst>
              </a:tr>
              <a:tr h="215900">
                <a:tc>
                  <a:txBody>
                    <a:bodyPr/>
                    <a:lstStyle/>
                    <a:p>
                      <a:pPr algn="r"/>
                      <a:r>
                        <a:rPr lang="en-US" sz="800" dirty="0">
                          <a:latin typeface="Century Gothic" panose="020B0502020202020204" pitchFamily="34" charset="0"/>
                        </a:rPr>
                        <a:t>Other</a:t>
                      </a:r>
                    </a:p>
                  </a:txBody>
                  <a:tcPr marL="53236" marR="53236" marT="26618" marB="26618">
                    <a:solidFill>
                      <a:schemeClr val="accent5">
                        <a:lumMod val="20000"/>
                        <a:lumOff val="80000"/>
                      </a:schemeClr>
                    </a:solidFill>
                  </a:tcPr>
                </a:tc>
                <a:tc>
                  <a:txBody>
                    <a:bodyPr/>
                    <a:lstStyle/>
                    <a:p>
                      <a:pPr algn="ctr"/>
                      <a:r>
                        <a:rPr lang="en-US" sz="1000" dirty="0">
                          <a:solidFill>
                            <a:schemeClr val="accent5">
                              <a:lumMod val="75000"/>
                            </a:schemeClr>
                          </a:solidFill>
                          <a:latin typeface="Century Gothic" panose="020B0502020202020204" pitchFamily="34" charset="0"/>
                        </a:rPr>
                        <a:t>00</a:t>
                      </a:r>
                    </a:p>
                  </a:txBody>
                  <a:tcPr marL="53236" marR="53236" marT="26618" marB="26618">
                    <a:solidFill>
                      <a:schemeClr val="accent5">
                        <a:lumMod val="20000"/>
                        <a:lumOff val="80000"/>
                      </a:schemeClr>
                    </a:solidFill>
                  </a:tcPr>
                </a:tc>
                <a:extLst>
                  <a:ext uri="{0D108BD9-81ED-4DB2-BD59-A6C34878D82A}">
                    <a16:rowId xmlns:a16="http://schemas.microsoft.com/office/drawing/2014/main" val="1278992183"/>
                  </a:ext>
                </a:extLst>
              </a:tr>
            </a:tbl>
          </a:graphicData>
        </a:graphic>
      </p:graphicFrame>
      <p:graphicFrame>
        <p:nvGraphicFramePr>
          <p:cNvPr id="10" name="Table 2">
            <a:extLst>
              <a:ext uri="{FF2B5EF4-FFF2-40B4-BE49-F238E27FC236}">
                <a16:creationId xmlns:a16="http://schemas.microsoft.com/office/drawing/2014/main" id="{8B2BC90F-F84D-FE2C-BAD4-93CD219AA3F4}"/>
              </a:ext>
            </a:extLst>
          </p:cNvPr>
          <p:cNvGraphicFramePr>
            <a:graphicFrameLocks noGrp="1"/>
          </p:cNvGraphicFramePr>
          <p:nvPr>
            <p:extLst>
              <p:ext uri="{D42A27DB-BD31-4B8C-83A1-F6EECF244321}">
                <p14:modId xmlns:p14="http://schemas.microsoft.com/office/powerpoint/2010/main" val="289863913"/>
              </p:ext>
            </p:extLst>
          </p:nvPr>
        </p:nvGraphicFramePr>
        <p:xfrm>
          <a:off x="409999" y="3131354"/>
          <a:ext cx="1824483" cy="1295400"/>
        </p:xfrm>
        <a:graphic>
          <a:graphicData uri="http://schemas.openxmlformats.org/drawingml/2006/table">
            <a:tbl>
              <a:tblPr firstRow="1" bandRow="1">
                <a:tableStyleId>{5C22544A-7EE6-4342-B048-85BDC9FD1C3A}</a:tableStyleId>
              </a:tblPr>
              <a:tblGrid>
                <a:gridCol w="1394078">
                  <a:extLst>
                    <a:ext uri="{9D8B030D-6E8A-4147-A177-3AD203B41FA5}">
                      <a16:colId xmlns:a16="http://schemas.microsoft.com/office/drawing/2014/main" val="607159747"/>
                    </a:ext>
                  </a:extLst>
                </a:gridCol>
                <a:gridCol w="430405">
                  <a:extLst>
                    <a:ext uri="{9D8B030D-6E8A-4147-A177-3AD203B41FA5}">
                      <a16:colId xmlns:a16="http://schemas.microsoft.com/office/drawing/2014/main" val="1583652849"/>
                    </a:ext>
                  </a:extLst>
                </a:gridCol>
              </a:tblGrid>
              <a:tr h="215900">
                <a:tc gridSpan="2">
                  <a:txBody>
                    <a:bodyPr/>
                    <a:lstStyle/>
                    <a:p>
                      <a:pPr algn="ctr"/>
                      <a:r>
                        <a:rPr lang="en-US" sz="1000" dirty="0">
                          <a:latin typeface="Century Gothic" panose="020B0502020202020204" pitchFamily="34" charset="0"/>
                        </a:rPr>
                        <a:t>FOCUS AREA B</a:t>
                      </a:r>
                    </a:p>
                  </a:txBody>
                  <a:tcPr marL="53236" marR="53236" marT="26618" marB="26618">
                    <a:solidFill>
                      <a:schemeClr val="accent6"/>
                    </a:solidFill>
                  </a:tcPr>
                </a:tc>
                <a:tc hMerge="1">
                  <a:txBody>
                    <a:bodyPr/>
                    <a:lstStyle/>
                    <a:p>
                      <a:endParaRPr lang="en-US" dirty="0"/>
                    </a:p>
                  </a:txBody>
                  <a:tcPr/>
                </a:tc>
                <a:extLst>
                  <a:ext uri="{0D108BD9-81ED-4DB2-BD59-A6C34878D82A}">
                    <a16:rowId xmlns:a16="http://schemas.microsoft.com/office/drawing/2014/main" val="6536917"/>
                  </a:ext>
                </a:extLst>
              </a:tr>
              <a:tr h="215900">
                <a:tc>
                  <a:txBody>
                    <a:bodyPr/>
                    <a:lstStyle/>
                    <a:p>
                      <a:pPr algn="r"/>
                      <a:r>
                        <a:rPr lang="en-US" sz="800" dirty="0">
                          <a:latin typeface="Century Gothic" panose="020B0502020202020204" pitchFamily="34" charset="0"/>
                        </a:rPr>
                        <a:t>Objective</a:t>
                      </a:r>
                    </a:p>
                  </a:txBody>
                  <a:tcPr marL="53236" marR="53236" marT="26618" marB="26618">
                    <a:solidFill>
                      <a:schemeClr val="accent6">
                        <a:lumMod val="20000"/>
                        <a:lumOff val="80000"/>
                      </a:schemeClr>
                    </a:solidFill>
                  </a:tcPr>
                </a:tc>
                <a:tc>
                  <a:txBody>
                    <a:bodyPr/>
                    <a:lstStyle/>
                    <a:p>
                      <a:pPr algn="ctr"/>
                      <a:r>
                        <a:rPr lang="en-US" sz="1000" b="0" dirty="0">
                          <a:solidFill>
                            <a:schemeClr val="accent6"/>
                          </a:solidFill>
                          <a:latin typeface="Century Gothic" panose="020B0502020202020204" pitchFamily="34" charset="0"/>
                        </a:rPr>
                        <a:t>00</a:t>
                      </a:r>
                    </a:p>
                  </a:txBody>
                  <a:tcPr marL="53236" marR="53236" marT="26618" marB="26618">
                    <a:solidFill>
                      <a:schemeClr val="accent6">
                        <a:lumMod val="20000"/>
                        <a:lumOff val="80000"/>
                      </a:schemeClr>
                    </a:solidFill>
                  </a:tcPr>
                </a:tc>
                <a:extLst>
                  <a:ext uri="{0D108BD9-81ED-4DB2-BD59-A6C34878D82A}">
                    <a16:rowId xmlns:a16="http://schemas.microsoft.com/office/drawing/2014/main" val="858424561"/>
                  </a:ext>
                </a:extLst>
              </a:tr>
              <a:tr h="215900">
                <a:tc>
                  <a:txBody>
                    <a:bodyPr/>
                    <a:lstStyle/>
                    <a:p>
                      <a:pPr algn="r"/>
                      <a:r>
                        <a:rPr lang="en-US" sz="800" dirty="0">
                          <a:latin typeface="Century Gothic" panose="020B0502020202020204" pitchFamily="34" charset="0"/>
                        </a:rPr>
                        <a:t>Measure</a:t>
                      </a:r>
                    </a:p>
                  </a:txBody>
                  <a:tcPr marL="53236" marR="53236" marT="26618" marB="26618">
                    <a:solidFill>
                      <a:schemeClr val="accent6">
                        <a:lumMod val="20000"/>
                        <a:lumOff val="80000"/>
                      </a:schemeClr>
                    </a:solidFill>
                  </a:tcPr>
                </a:tc>
                <a:tc>
                  <a:txBody>
                    <a:bodyPr/>
                    <a:lstStyle/>
                    <a:p>
                      <a:pPr algn="ctr"/>
                      <a:r>
                        <a:rPr lang="en-US" sz="1000" b="0" dirty="0">
                          <a:solidFill>
                            <a:schemeClr val="accent6"/>
                          </a:solidFill>
                          <a:latin typeface="Century Gothic" panose="020B0502020202020204" pitchFamily="34" charset="0"/>
                        </a:rPr>
                        <a:t>00</a:t>
                      </a:r>
                    </a:p>
                  </a:txBody>
                  <a:tcPr marL="53236" marR="53236" marT="26618" marB="26618">
                    <a:solidFill>
                      <a:schemeClr val="accent6">
                        <a:lumMod val="20000"/>
                        <a:lumOff val="80000"/>
                      </a:schemeClr>
                    </a:solidFill>
                  </a:tcPr>
                </a:tc>
                <a:extLst>
                  <a:ext uri="{0D108BD9-81ED-4DB2-BD59-A6C34878D82A}">
                    <a16:rowId xmlns:a16="http://schemas.microsoft.com/office/drawing/2014/main" val="2523141986"/>
                  </a:ext>
                </a:extLst>
              </a:tr>
              <a:tr h="215900">
                <a:tc>
                  <a:txBody>
                    <a:bodyPr/>
                    <a:lstStyle/>
                    <a:p>
                      <a:pPr algn="r"/>
                      <a:r>
                        <a:rPr lang="en-US" sz="800" dirty="0">
                          <a:latin typeface="Century Gothic" panose="020B0502020202020204" pitchFamily="34" charset="0"/>
                        </a:rPr>
                        <a:t>Target</a:t>
                      </a:r>
                    </a:p>
                  </a:txBody>
                  <a:tcPr marL="53236" marR="53236" marT="26618" marB="26618">
                    <a:solidFill>
                      <a:schemeClr val="accent6">
                        <a:lumMod val="20000"/>
                        <a:lumOff val="80000"/>
                      </a:schemeClr>
                    </a:solidFill>
                  </a:tcPr>
                </a:tc>
                <a:tc>
                  <a:txBody>
                    <a:bodyPr/>
                    <a:lstStyle/>
                    <a:p>
                      <a:pPr algn="ctr"/>
                      <a:r>
                        <a:rPr lang="en-US" sz="1000" b="0" dirty="0">
                          <a:solidFill>
                            <a:schemeClr val="accent6"/>
                          </a:solidFill>
                          <a:latin typeface="Century Gothic" panose="020B0502020202020204" pitchFamily="34" charset="0"/>
                        </a:rPr>
                        <a:t>00</a:t>
                      </a:r>
                    </a:p>
                  </a:txBody>
                  <a:tcPr marL="53236" marR="53236" marT="26618" marB="26618">
                    <a:solidFill>
                      <a:schemeClr val="accent6">
                        <a:lumMod val="20000"/>
                        <a:lumOff val="80000"/>
                      </a:schemeClr>
                    </a:solidFill>
                  </a:tcPr>
                </a:tc>
                <a:extLst>
                  <a:ext uri="{0D108BD9-81ED-4DB2-BD59-A6C34878D82A}">
                    <a16:rowId xmlns:a16="http://schemas.microsoft.com/office/drawing/2014/main" val="281226523"/>
                  </a:ext>
                </a:extLst>
              </a:tr>
              <a:tr h="215900">
                <a:tc>
                  <a:txBody>
                    <a:bodyPr/>
                    <a:lstStyle/>
                    <a:p>
                      <a:pPr algn="r"/>
                      <a:r>
                        <a:rPr lang="en-US" sz="800" dirty="0">
                          <a:latin typeface="Century Gothic" panose="020B0502020202020204" pitchFamily="34" charset="0"/>
                        </a:rPr>
                        <a:t>Invites</a:t>
                      </a:r>
                    </a:p>
                  </a:txBody>
                  <a:tcPr marL="53236" marR="53236" marT="26618" marB="26618">
                    <a:solidFill>
                      <a:schemeClr val="accent6">
                        <a:lumMod val="20000"/>
                        <a:lumOff val="80000"/>
                      </a:schemeClr>
                    </a:solidFill>
                  </a:tcPr>
                </a:tc>
                <a:tc>
                  <a:txBody>
                    <a:bodyPr/>
                    <a:lstStyle/>
                    <a:p>
                      <a:pPr algn="ctr"/>
                      <a:r>
                        <a:rPr lang="en-US" sz="1000" b="0" dirty="0">
                          <a:solidFill>
                            <a:schemeClr val="accent6"/>
                          </a:solidFill>
                          <a:latin typeface="Century Gothic" panose="020B0502020202020204" pitchFamily="34" charset="0"/>
                        </a:rPr>
                        <a:t>00</a:t>
                      </a:r>
                    </a:p>
                  </a:txBody>
                  <a:tcPr marL="53236" marR="53236" marT="26618" marB="26618">
                    <a:solidFill>
                      <a:schemeClr val="accent6">
                        <a:lumMod val="20000"/>
                        <a:lumOff val="80000"/>
                      </a:schemeClr>
                    </a:solidFill>
                  </a:tcPr>
                </a:tc>
                <a:extLst>
                  <a:ext uri="{0D108BD9-81ED-4DB2-BD59-A6C34878D82A}">
                    <a16:rowId xmlns:a16="http://schemas.microsoft.com/office/drawing/2014/main" val="2958124452"/>
                  </a:ext>
                </a:extLst>
              </a:tr>
              <a:tr h="215900">
                <a:tc>
                  <a:txBody>
                    <a:bodyPr/>
                    <a:lstStyle/>
                    <a:p>
                      <a:pPr algn="r"/>
                      <a:r>
                        <a:rPr lang="en-US" sz="800" dirty="0">
                          <a:latin typeface="Century Gothic" panose="020B0502020202020204" pitchFamily="34" charset="0"/>
                        </a:rPr>
                        <a:t>Other</a:t>
                      </a:r>
                    </a:p>
                  </a:txBody>
                  <a:tcPr marL="53236" marR="53236" marT="26618" marB="26618">
                    <a:solidFill>
                      <a:schemeClr val="accent6">
                        <a:lumMod val="20000"/>
                        <a:lumOff val="80000"/>
                      </a:schemeClr>
                    </a:solidFill>
                  </a:tcPr>
                </a:tc>
                <a:tc>
                  <a:txBody>
                    <a:bodyPr/>
                    <a:lstStyle/>
                    <a:p>
                      <a:pPr algn="ctr"/>
                      <a:r>
                        <a:rPr lang="en-US" sz="1000" b="0" dirty="0">
                          <a:solidFill>
                            <a:schemeClr val="accent6"/>
                          </a:solidFill>
                          <a:latin typeface="Century Gothic" panose="020B0502020202020204" pitchFamily="34" charset="0"/>
                        </a:rPr>
                        <a:t>00</a:t>
                      </a:r>
                    </a:p>
                  </a:txBody>
                  <a:tcPr marL="53236" marR="53236" marT="26618" marB="26618">
                    <a:solidFill>
                      <a:schemeClr val="accent6">
                        <a:lumMod val="20000"/>
                        <a:lumOff val="80000"/>
                      </a:schemeClr>
                    </a:solidFill>
                  </a:tcPr>
                </a:tc>
                <a:extLst>
                  <a:ext uri="{0D108BD9-81ED-4DB2-BD59-A6C34878D82A}">
                    <a16:rowId xmlns:a16="http://schemas.microsoft.com/office/drawing/2014/main" val="1278992183"/>
                  </a:ext>
                </a:extLst>
              </a:tr>
            </a:tbl>
          </a:graphicData>
        </a:graphic>
      </p:graphicFrame>
      <p:graphicFrame>
        <p:nvGraphicFramePr>
          <p:cNvPr id="13" name="Table 2">
            <a:extLst>
              <a:ext uri="{FF2B5EF4-FFF2-40B4-BE49-F238E27FC236}">
                <a16:creationId xmlns:a16="http://schemas.microsoft.com/office/drawing/2014/main" id="{D4ABC566-C2CB-D7B8-78A9-881FB9A9055D}"/>
              </a:ext>
            </a:extLst>
          </p:cNvPr>
          <p:cNvGraphicFramePr>
            <a:graphicFrameLocks noGrp="1"/>
          </p:cNvGraphicFramePr>
          <p:nvPr>
            <p:extLst>
              <p:ext uri="{D42A27DB-BD31-4B8C-83A1-F6EECF244321}">
                <p14:modId xmlns:p14="http://schemas.microsoft.com/office/powerpoint/2010/main" val="4006866974"/>
              </p:ext>
            </p:extLst>
          </p:nvPr>
        </p:nvGraphicFramePr>
        <p:xfrm>
          <a:off x="409999" y="4565780"/>
          <a:ext cx="1824483" cy="1295400"/>
        </p:xfrm>
        <a:graphic>
          <a:graphicData uri="http://schemas.openxmlformats.org/drawingml/2006/table">
            <a:tbl>
              <a:tblPr firstRow="1" bandRow="1">
                <a:tableStyleId>{5C22544A-7EE6-4342-B048-85BDC9FD1C3A}</a:tableStyleId>
              </a:tblPr>
              <a:tblGrid>
                <a:gridCol w="1394078">
                  <a:extLst>
                    <a:ext uri="{9D8B030D-6E8A-4147-A177-3AD203B41FA5}">
                      <a16:colId xmlns:a16="http://schemas.microsoft.com/office/drawing/2014/main" val="607159747"/>
                    </a:ext>
                  </a:extLst>
                </a:gridCol>
                <a:gridCol w="430405">
                  <a:extLst>
                    <a:ext uri="{9D8B030D-6E8A-4147-A177-3AD203B41FA5}">
                      <a16:colId xmlns:a16="http://schemas.microsoft.com/office/drawing/2014/main" val="1583652849"/>
                    </a:ext>
                  </a:extLst>
                </a:gridCol>
              </a:tblGrid>
              <a:tr h="215900">
                <a:tc gridSpan="2">
                  <a:txBody>
                    <a:bodyPr/>
                    <a:lstStyle/>
                    <a:p>
                      <a:pPr algn="ctr"/>
                      <a:r>
                        <a:rPr lang="en-US" sz="1000" dirty="0">
                          <a:latin typeface="Century Gothic" panose="020B0502020202020204" pitchFamily="34" charset="0"/>
                        </a:rPr>
                        <a:t>FOCUS AREA C</a:t>
                      </a:r>
                    </a:p>
                  </a:txBody>
                  <a:tcPr marL="53236" marR="53236" marT="26618" marB="26618">
                    <a:solidFill>
                      <a:schemeClr val="bg2">
                        <a:lumMod val="50000"/>
                      </a:schemeClr>
                    </a:solidFill>
                  </a:tcPr>
                </a:tc>
                <a:tc hMerge="1">
                  <a:txBody>
                    <a:bodyPr/>
                    <a:lstStyle/>
                    <a:p>
                      <a:endParaRPr lang="en-US" dirty="0"/>
                    </a:p>
                  </a:txBody>
                  <a:tcPr/>
                </a:tc>
                <a:extLst>
                  <a:ext uri="{0D108BD9-81ED-4DB2-BD59-A6C34878D82A}">
                    <a16:rowId xmlns:a16="http://schemas.microsoft.com/office/drawing/2014/main" val="6536917"/>
                  </a:ext>
                </a:extLst>
              </a:tr>
              <a:tr h="215900">
                <a:tc>
                  <a:txBody>
                    <a:bodyPr/>
                    <a:lstStyle/>
                    <a:p>
                      <a:pPr algn="r"/>
                      <a:r>
                        <a:rPr lang="en-US" sz="800" dirty="0">
                          <a:latin typeface="Century Gothic" panose="020B0502020202020204" pitchFamily="34" charset="0"/>
                        </a:rPr>
                        <a:t>Objective</a:t>
                      </a:r>
                    </a:p>
                  </a:txBody>
                  <a:tcPr marL="53236" marR="53236" marT="26618" marB="26618">
                    <a:solidFill>
                      <a:schemeClr val="bg2">
                        <a:lumMod val="90000"/>
                      </a:schemeClr>
                    </a:solidFill>
                  </a:tcPr>
                </a:tc>
                <a:tc>
                  <a:txBody>
                    <a:bodyPr/>
                    <a:lstStyle/>
                    <a:p>
                      <a:pPr algn="ctr"/>
                      <a:r>
                        <a:rPr lang="en-US" sz="1000" dirty="0">
                          <a:latin typeface="Century Gothic" panose="020B0502020202020204" pitchFamily="34" charset="0"/>
                        </a:rPr>
                        <a:t>00</a:t>
                      </a:r>
                    </a:p>
                  </a:txBody>
                  <a:tcPr marL="53236" marR="53236" marT="26618" marB="26618">
                    <a:solidFill>
                      <a:schemeClr val="bg2">
                        <a:lumMod val="90000"/>
                      </a:schemeClr>
                    </a:solidFill>
                  </a:tcPr>
                </a:tc>
                <a:extLst>
                  <a:ext uri="{0D108BD9-81ED-4DB2-BD59-A6C34878D82A}">
                    <a16:rowId xmlns:a16="http://schemas.microsoft.com/office/drawing/2014/main" val="858424561"/>
                  </a:ext>
                </a:extLst>
              </a:tr>
              <a:tr h="215900">
                <a:tc>
                  <a:txBody>
                    <a:bodyPr/>
                    <a:lstStyle/>
                    <a:p>
                      <a:pPr algn="r"/>
                      <a:r>
                        <a:rPr lang="en-US" sz="800" dirty="0">
                          <a:latin typeface="Century Gothic" panose="020B0502020202020204" pitchFamily="34" charset="0"/>
                        </a:rPr>
                        <a:t>Measure</a:t>
                      </a:r>
                    </a:p>
                  </a:txBody>
                  <a:tcPr marL="53236" marR="53236" marT="26618" marB="26618">
                    <a:solidFill>
                      <a:schemeClr val="bg2">
                        <a:lumMod val="90000"/>
                      </a:schemeClr>
                    </a:solidFill>
                  </a:tcPr>
                </a:tc>
                <a:tc>
                  <a:txBody>
                    <a:bodyPr/>
                    <a:lstStyle/>
                    <a:p>
                      <a:pPr algn="ctr"/>
                      <a:r>
                        <a:rPr lang="en-US" sz="1000" dirty="0">
                          <a:latin typeface="Century Gothic" panose="020B0502020202020204" pitchFamily="34" charset="0"/>
                        </a:rPr>
                        <a:t>00</a:t>
                      </a:r>
                    </a:p>
                  </a:txBody>
                  <a:tcPr marL="53236" marR="53236" marT="26618" marB="26618">
                    <a:solidFill>
                      <a:schemeClr val="bg2">
                        <a:lumMod val="90000"/>
                      </a:schemeClr>
                    </a:solidFill>
                  </a:tcPr>
                </a:tc>
                <a:extLst>
                  <a:ext uri="{0D108BD9-81ED-4DB2-BD59-A6C34878D82A}">
                    <a16:rowId xmlns:a16="http://schemas.microsoft.com/office/drawing/2014/main" val="2523141986"/>
                  </a:ext>
                </a:extLst>
              </a:tr>
              <a:tr h="215900">
                <a:tc>
                  <a:txBody>
                    <a:bodyPr/>
                    <a:lstStyle/>
                    <a:p>
                      <a:pPr algn="r"/>
                      <a:r>
                        <a:rPr lang="en-US" sz="800" dirty="0">
                          <a:latin typeface="Century Gothic" panose="020B0502020202020204" pitchFamily="34" charset="0"/>
                        </a:rPr>
                        <a:t>Target</a:t>
                      </a:r>
                    </a:p>
                  </a:txBody>
                  <a:tcPr marL="53236" marR="53236" marT="26618" marB="26618">
                    <a:solidFill>
                      <a:schemeClr val="bg2">
                        <a:lumMod val="90000"/>
                      </a:schemeClr>
                    </a:solidFill>
                  </a:tcPr>
                </a:tc>
                <a:tc>
                  <a:txBody>
                    <a:bodyPr/>
                    <a:lstStyle/>
                    <a:p>
                      <a:pPr algn="ctr"/>
                      <a:r>
                        <a:rPr lang="en-US" sz="1000" dirty="0">
                          <a:latin typeface="Century Gothic" panose="020B0502020202020204" pitchFamily="34" charset="0"/>
                        </a:rPr>
                        <a:t>00</a:t>
                      </a:r>
                    </a:p>
                  </a:txBody>
                  <a:tcPr marL="53236" marR="53236" marT="26618" marB="26618">
                    <a:solidFill>
                      <a:schemeClr val="bg2">
                        <a:lumMod val="90000"/>
                      </a:schemeClr>
                    </a:solidFill>
                  </a:tcPr>
                </a:tc>
                <a:extLst>
                  <a:ext uri="{0D108BD9-81ED-4DB2-BD59-A6C34878D82A}">
                    <a16:rowId xmlns:a16="http://schemas.microsoft.com/office/drawing/2014/main" val="281226523"/>
                  </a:ext>
                </a:extLst>
              </a:tr>
              <a:tr h="215900">
                <a:tc>
                  <a:txBody>
                    <a:bodyPr/>
                    <a:lstStyle/>
                    <a:p>
                      <a:pPr algn="r"/>
                      <a:r>
                        <a:rPr lang="en-US" sz="800" dirty="0">
                          <a:latin typeface="Century Gothic" panose="020B0502020202020204" pitchFamily="34" charset="0"/>
                        </a:rPr>
                        <a:t>Invites</a:t>
                      </a:r>
                    </a:p>
                  </a:txBody>
                  <a:tcPr marL="53236" marR="53236" marT="26618" marB="26618">
                    <a:solidFill>
                      <a:schemeClr val="bg2">
                        <a:lumMod val="90000"/>
                      </a:schemeClr>
                    </a:solidFill>
                  </a:tcPr>
                </a:tc>
                <a:tc>
                  <a:txBody>
                    <a:bodyPr/>
                    <a:lstStyle/>
                    <a:p>
                      <a:pPr algn="ctr"/>
                      <a:r>
                        <a:rPr lang="en-US" sz="1000" dirty="0">
                          <a:latin typeface="Century Gothic" panose="020B0502020202020204" pitchFamily="34" charset="0"/>
                        </a:rPr>
                        <a:t>00</a:t>
                      </a:r>
                    </a:p>
                  </a:txBody>
                  <a:tcPr marL="53236" marR="53236" marT="26618" marB="26618">
                    <a:solidFill>
                      <a:schemeClr val="bg2">
                        <a:lumMod val="90000"/>
                      </a:schemeClr>
                    </a:solidFill>
                  </a:tcPr>
                </a:tc>
                <a:extLst>
                  <a:ext uri="{0D108BD9-81ED-4DB2-BD59-A6C34878D82A}">
                    <a16:rowId xmlns:a16="http://schemas.microsoft.com/office/drawing/2014/main" val="2958124452"/>
                  </a:ext>
                </a:extLst>
              </a:tr>
              <a:tr h="215900">
                <a:tc>
                  <a:txBody>
                    <a:bodyPr/>
                    <a:lstStyle/>
                    <a:p>
                      <a:pPr algn="r"/>
                      <a:r>
                        <a:rPr lang="en-US" sz="800" dirty="0">
                          <a:latin typeface="Century Gothic" panose="020B0502020202020204" pitchFamily="34" charset="0"/>
                        </a:rPr>
                        <a:t>Other</a:t>
                      </a:r>
                    </a:p>
                  </a:txBody>
                  <a:tcPr marL="53236" marR="53236" marT="26618" marB="26618">
                    <a:solidFill>
                      <a:schemeClr val="bg2">
                        <a:lumMod val="90000"/>
                      </a:schemeClr>
                    </a:solidFill>
                  </a:tcPr>
                </a:tc>
                <a:tc>
                  <a:txBody>
                    <a:bodyPr/>
                    <a:lstStyle/>
                    <a:p>
                      <a:pPr algn="ctr"/>
                      <a:r>
                        <a:rPr lang="en-US" sz="1000" dirty="0">
                          <a:latin typeface="Century Gothic" panose="020B0502020202020204" pitchFamily="34" charset="0"/>
                        </a:rPr>
                        <a:t>00</a:t>
                      </a:r>
                    </a:p>
                  </a:txBody>
                  <a:tcPr marL="53236" marR="53236" marT="26618" marB="26618">
                    <a:solidFill>
                      <a:schemeClr val="bg2">
                        <a:lumMod val="90000"/>
                      </a:schemeClr>
                    </a:solidFill>
                  </a:tcPr>
                </a:tc>
                <a:extLst>
                  <a:ext uri="{0D108BD9-81ED-4DB2-BD59-A6C34878D82A}">
                    <a16:rowId xmlns:a16="http://schemas.microsoft.com/office/drawing/2014/main" val="1278992183"/>
                  </a:ext>
                </a:extLst>
              </a:tr>
            </a:tbl>
          </a:graphicData>
        </a:graphic>
      </p:graphicFrame>
      <p:cxnSp>
        <p:nvCxnSpPr>
          <p:cNvPr id="26" name="Straight Connector 25">
            <a:extLst>
              <a:ext uri="{FF2B5EF4-FFF2-40B4-BE49-F238E27FC236}">
                <a16:creationId xmlns:a16="http://schemas.microsoft.com/office/drawing/2014/main" id="{13DC23A9-73A2-3228-6772-3B6375FBCF68}"/>
              </a:ext>
            </a:extLst>
          </p:cNvPr>
          <p:cNvCxnSpPr>
            <a:cxnSpLocks/>
          </p:cNvCxnSpPr>
          <p:nvPr/>
        </p:nvCxnSpPr>
        <p:spPr>
          <a:xfrm flipV="1">
            <a:off x="2468880" y="1097280"/>
            <a:ext cx="0" cy="5760720"/>
          </a:xfrm>
          <a:prstGeom prst="line">
            <a:avLst/>
          </a:prstGeom>
          <a:ln w="12700">
            <a:solidFill>
              <a:schemeClr val="accent5">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62" name="Rectangle 61">
            <a:extLst>
              <a:ext uri="{FF2B5EF4-FFF2-40B4-BE49-F238E27FC236}">
                <a16:creationId xmlns:a16="http://schemas.microsoft.com/office/drawing/2014/main" id="{79CDCB29-B09A-FEBB-03B9-9ABEDD4D8A91}"/>
              </a:ext>
            </a:extLst>
          </p:cNvPr>
          <p:cNvSpPr/>
          <p:nvPr/>
        </p:nvSpPr>
        <p:spPr>
          <a:xfrm>
            <a:off x="409999" y="1155032"/>
            <a:ext cx="1824483" cy="390425"/>
          </a:xfrm>
          <a:prstGeom prst="rect">
            <a:avLst/>
          </a:prstGeom>
          <a:gradFill flip="none" rotWithShape="1">
            <a:gsLst>
              <a:gs pos="0">
                <a:srgbClr val="E2E23A"/>
              </a:gs>
              <a:gs pos="100000">
                <a:schemeClr val="bg1">
                  <a:lumMod val="85000"/>
                  <a:alpha val="6000"/>
                </a:schemeClr>
              </a:gs>
            </a:gsLst>
            <a:lin ang="2160000" scaled="0"/>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65000"/>
                    <a:lumOff val="35000"/>
                  </a:schemeClr>
                </a:solidFill>
                <a:latin typeface="Century Gothic" panose="020B0502020202020204" pitchFamily="34" charset="0"/>
              </a:rPr>
              <a:t>20XX</a:t>
            </a:r>
          </a:p>
        </p:txBody>
      </p:sp>
      <p:graphicFrame>
        <p:nvGraphicFramePr>
          <p:cNvPr id="64" name="Table 2">
            <a:extLst>
              <a:ext uri="{FF2B5EF4-FFF2-40B4-BE49-F238E27FC236}">
                <a16:creationId xmlns:a16="http://schemas.microsoft.com/office/drawing/2014/main" id="{E2641B48-5417-6E0F-A4EE-8D31C4A8E7FC}"/>
              </a:ext>
            </a:extLst>
          </p:cNvPr>
          <p:cNvGraphicFramePr>
            <a:graphicFrameLocks noGrp="1"/>
          </p:cNvGraphicFramePr>
          <p:nvPr>
            <p:extLst>
              <p:ext uri="{D42A27DB-BD31-4B8C-83A1-F6EECF244321}">
                <p14:modId xmlns:p14="http://schemas.microsoft.com/office/powerpoint/2010/main" val="2007488034"/>
              </p:ext>
            </p:extLst>
          </p:nvPr>
        </p:nvGraphicFramePr>
        <p:xfrm>
          <a:off x="2703279" y="1702216"/>
          <a:ext cx="1824483" cy="1295400"/>
        </p:xfrm>
        <a:graphic>
          <a:graphicData uri="http://schemas.openxmlformats.org/drawingml/2006/table">
            <a:tbl>
              <a:tblPr firstRow="1" bandRow="1">
                <a:tableStyleId>{5C22544A-7EE6-4342-B048-85BDC9FD1C3A}</a:tableStyleId>
              </a:tblPr>
              <a:tblGrid>
                <a:gridCol w="1394078">
                  <a:extLst>
                    <a:ext uri="{9D8B030D-6E8A-4147-A177-3AD203B41FA5}">
                      <a16:colId xmlns:a16="http://schemas.microsoft.com/office/drawing/2014/main" val="607159747"/>
                    </a:ext>
                  </a:extLst>
                </a:gridCol>
                <a:gridCol w="430405">
                  <a:extLst>
                    <a:ext uri="{9D8B030D-6E8A-4147-A177-3AD203B41FA5}">
                      <a16:colId xmlns:a16="http://schemas.microsoft.com/office/drawing/2014/main" val="1583652849"/>
                    </a:ext>
                  </a:extLst>
                </a:gridCol>
              </a:tblGrid>
              <a:tr h="215900">
                <a:tc gridSpan="2">
                  <a:txBody>
                    <a:bodyPr/>
                    <a:lstStyle/>
                    <a:p>
                      <a:pPr algn="ctr"/>
                      <a:r>
                        <a:rPr lang="en-US" sz="1000" dirty="0">
                          <a:latin typeface="Century Gothic" panose="020B0502020202020204" pitchFamily="34" charset="0"/>
                        </a:rPr>
                        <a:t>FOCUS AREA A</a:t>
                      </a:r>
                    </a:p>
                  </a:txBody>
                  <a:tcPr marL="53236" marR="53236" marT="26618" marB="26618">
                    <a:solidFill>
                      <a:srgbClr val="66BBCC"/>
                    </a:solidFill>
                  </a:tcPr>
                </a:tc>
                <a:tc hMerge="1">
                  <a:txBody>
                    <a:bodyPr/>
                    <a:lstStyle/>
                    <a:p>
                      <a:endParaRPr lang="en-US" dirty="0"/>
                    </a:p>
                  </a:txBody>
                  <a:tcPr/>
                </a:tc>
                <a:extLst>
                  <a:ext uri="{0D108BD9-81ED-4DB2-BD59-A6C34878D82A}">
                    <a16:rowId xmlns:a16="http://schemas.microsoft.com/office/drawing/2014/main" val="6536917"/>
                  </a:ext>
                </a:extLst>
              </a:tr>
              <a:tr h="215900">
                <a:tc>
                  <a:txBody>
                    <a:bodyPr/>
                    <a:lstStyle/>
                    <a:p>
                      <a:pPr algn="r"/>
                      <a:r>
                        <a:rPr lang="en-US" sz="800" dirty="0">
                          <a:latin typeface="Century Gothic" panose="020B0502020202020204" pitchFamily="34" charset="0"/>
                        </a:rPr>
                        <a:t>Objective</a:t>
                      </a:r>
                    </a:p>
                  </a:txBody>
                  <a:tcPr marL="53236" marR="53236" marT="26618" marB="26618">
                    <a:solidFill>
                      <a:schemeClr val="accent5">
                        <a:lumMod val="20000"/>
                        <a:lumOff val="80000"/>
                      </a:schemeClr>
                    </a:solidFill>
                  </a:tcPr>
                </a:tc>
                <a:tc>
                  <a:txBody>
                    <a:bodyPr/>
                    <a:lstStyle/>
                    <a:p>
                      <a:pPr algn="ctr"/>
                      <a:r>
                        <a:rPr lang="en-US" sz="1000" dirty="0">
                          <a:solidFill>
                            <a:schemeClr val="accent5">
                              <a:lumMod val="75000"/>
                            </a:schemeClr>
                          </a:solidFill>
                          <a:latin typeface="Century Gothic" panose="020B0502020202020204" pitchFamily="34" charset="0"/>
                        </a:rPr>
                        <a:t>00</a:t>
                      </a:r>
                    </a:p>
                  </a:txBody>
                  <a:tcPr marL="53236" marR="53236" marT="26618" marB="26618">
                    <a:solidFill>
                      <a:schemeClr val="accent5">
                        <a:lumMod val="20000"/>
                        <a:lumOff val="80000"/>
                      </a:schemeClr>
                    </a:solidFill>
                  </a:tcPr>
                </a:tc>
                <a:extLst>
                  <a:ext uri="{0D108BD9-81ED-4DB2-BD59-A6C34878D82A}">
                    <a16:rowId xmlns:a16="http://schemas.microsoft.com/office/drawing/2014/main" val="858424561"/>
                  </a:ext>
                </a:extLst>
              </a:tr>
              <a:tr h="215900">
                <a:tc>
                  <a:txBody>
                    <a:bodyPr/>
                    <a:lstStyle/>
                    <a:p>
                      <a:pPr algn="r"/>
                      <a:r>
                        <a:rPr lang="en-US" sz="800" dirty="0">
                          <a:latin typeface="Century Gothic" panose="020B0502020202020204" pitchFamily="34" charset="0"/>
                        </a:rPr>
                        <a:t>Measure</a:t>
                      </a:r>
                    </a:p>
                  </a:txBody>
                  <a:tcPr marL="53236" marR="53236" marT="26618" marB="26618">
                    <a:solidFill>
                      <a:schemeClr val="accent5">
                        <a:lumMod val="20000"/>
                        <a:lumOff val="80000"/>
                      </a:schemeClr>
                    </a:solidFill>
                  </a:tcPr>
                </a:tc>
                <a:tc>
                  <a:txBody>
                    <a:bodyPr/>
                    <a:lstStyle/>
                    <a:p>
                      <a:pPr algn="ctr"/>
                      <a:r>
                        <a:rPr lang="en-US" sz="1000" dirty="0">
                          <a:solidFill>
                            <a:schemeClr val="accent5">
                              <a:lumMod val="75000"/>
                            </a:schemeClr>
                          </a:solidFill>
                          <a:latin typeface="Century Gothic" panose="020B0502020202020204" pitchFamily="34" charset="0"/>
                        </a:rPr>
                        <a:t>00</a:t>
                      </a:r>
                    </a:p>
                  </a:txBody>
                  <a:tcPr marL="53236" marR="53236" marT="26618" marB="26618">
                    <a:solidFill>
                      <a:schemeClr val="accent5">
                        <a:lumMod val="20000"/>
                        <a:lumOff val="80000"/>
                      </a:schemeClr>
                    </a:solidFill>
                  </a:tcPr>
                </a:tc>
                <a:extLst>
                  <a:ext uri="{0D108BD9-81ED-4DB2-BD59-A6C34878D82A}">
                    <a16:rowId xmlns:a16="http://schemas.microsoft.com/office/drawing/2014/main" val="2523141986"/>
                  </a:ext>
                </a:extLst>
              </a:tr>
              <a:tr h="215900">
                <a:tc>
                  <a:txBody>
                    <a:bodyPr/>
                    <a:lstStyle/>
                    <a:p>
                      <a:pPr algn="r"/>
                      <a:r>
                        <a:rPr lang="en-US" sz="800" dirty="0">
                          <a:latin typeface="Century Gothic" panose="020B0502020202020204" pitchFamily="34" charset="0"/>
                        </a:rPr>
                        <a:t>Target</a:t>
                      </a:r>
                    </a:p>
                  </a:txBody>
                  <a:tcPr marL="53236" marR="53236" marT="26618" marB="26618">
                    <a:solidFill>
                      <a:schemeClr val="accent5">
                        <a:lumMod val="20000"/>
                        <a:lumOff val="80000"/>
                      </a:schemeClr>
                    </a:solidFill>
                  </a:tcPr>
                </a:tc>
                <a:tc>
                  <a:txBody>
                    <a:bodyPr/>
                    <a:lstStyle/>
                    <a:p>
                      <a:pPr algn="ctr"/>
                      <a:r>
                        <a:rPr lang="en-US" sz="1000" dirty="0">
                          <a:solidFill>
                            <a:schemeClr val="accent5">
                              <a:lumMod val="75000"/>
                            </a:schemeClr>
                          </a:solidFill>
                          <a:latin typeface="Century Gothic" panose="020B0502020202020204" pitchFamily="34" charset="0"/>
                        </a:rPr>
                        <a:t>00</a:t>
                      </a:r>
                    </a:p>
                  </a:txBody>
                  <a:tcPr marL="53236" marR="53236" marT="26618" marB="26618">
                    <a:solidFill>
                      <a:schemeClr val="accent5">
                        <a:lumMod val="20000"/>
                        <a:lumOff val="80000"/>
                      </a:schemeClr>
                    </a:solidFill>
                  </a:tcPr>
                </a:tc>
                <a:extLst>
                  <a:ext uri="{0D108BD9-81ED-4DB2-BD59-A6C34878D82A}">
                    <a16:rowId xmlns:a16="http://schemas.microsoft.com/office/drawing/2014/main" val="281226523"/>
                  </a:ext>
                </a:extLst>
              </a:tr>
              <a:tr h="215900">
                <a:tc>
                  <a:txBody>
                    <a:bodyPr/>
                    <a:lstStyle/>
                    <a:p>
                      <a:pPr algn="r"/>
                      <a:r>
                        <a:rPr lang="en-US" sz="800" dirty="0">
                          <a:latin typeface="Century Gothic" panose="020B0502020202020204" pitchFamily="34" charset="0"/>
                        </a:rPr>
                        <a:t>Invites</a:t>
                      </a:r>
                    </a:p>
                  </a:txBody>
                  <a:tcPr marL="53236" marR="53236" marT="26618" marB="26618">
                    <a:solidFill>
                      <a:schemeClr val="accent5">
                        <a:lumMod val="20000"/>
                        <a:lumOff val="80000"/>
                      </a:schemeClr>
                    </a:solidFill>
                  </a:tcPr>
                </a:tc>
                <a:tc>
                  <a:txBody>
                    <a:bodyPr/>
                    <a:lstStyle/>
                    <a:p>
                      <a:pPr algn="ctr"/>
                      <a:r>
                        <a:rPr lang="en-US" sz="1000" dirty="0">
                          <a:solidFill>
                            <a:schemeClr val="accent5">
                              <a:lumMod val="75000"/>
                            </a:schemeClr>
                          </a:solidFill>
                          <a:latin typeface="Century Gothic" panose="020B0502020202020204" pitchFamily="34" charset="0"/>
                        </a:rPr>
                        <a:t>00</a:t>
                      </a:r>
                    </a:p>
                  </a:txBody>
                  <a:tcPr marL="53236" marR="53236" marT="26618" marB="26618">
                    <a:solidFill>
                      <a:schemeClr val="accent5">
                        <a:lumMod val="20000"/>
                        <a:lumOff val="80000"/>
                      </a:schemeClr>
                    </a:solidFill>
                  </a:tcPr>
                </a:tc>
                <a:extLst>
                  <a:ext uri="{0D108BD9-81ED-4DB2-BD59-A6C34878D82A}">
                    <a16:rowId xmlns:a16="http://schemas.microsoft.com/office/drawing/2014/main" val="2958124452"/>
                  </a:ext>
                </a:extLst>
              </a:tr>
              <a:tr h="215900">
                <a:tc>
                  <a:txBody>
                    <a:bodyPr/>
                    <a:lstStyle/>
                    <a:p>
                      <a:pPr algn="r"/>
                      <a:r>
                        <a:rPr lang="en-US" sz="800" dirty="0">
                          <a:latin typeface="Century Gothic" panose="020B0502020202020204" pitchFamily="34" charset="0"/>
                        </a:rPr>
                        <a:t>Other</a:t>
                      </a:r>
                    </a:p>
                  </a:txBody>
                  <a:tcPr marL="53236" marR="53236" marT="26618" marB="26618">
                    <a:solidFill>
                      <a:schemeClr val="accent5">
                        <a:lumMod val="20000"/>
                        <a:lumOff val="80000"/>
                      </a:schemeClr>
                    </a:solidFill>
                  </a:tcPr>
                </a:tc>
                <a:tc>
                  <a:txBody>
                    <a:bodyPr/>
                    <a:lstStyle/>
                    <a:p>
                      <a:pPr algn="ctr"/>
                      <a:r>
                        <a:rPr lang="en-US" sz="1000" dirty="0">
                          <a:solidFill>
                            <a:schemeClr val="accent5">
                              <a:lumMod val="75000"/>
                            </a:schemeClr>
                          </a:solidFill>
                          <a:latin typeface="Century Gothic" panose="020B0502020202020204" pitchFamily="34" charset="0"/>
                        </a:rPr>
                        <a:t>00</a:t>
                      </a:r>
                    </a:p>
                  </a:txBody>
                  <a:tcPr marL="53236" marR="53236" marT="26618" marB="26618">
                    <a:solidFill>
                      <a:schemeClr val="accent5">
                        <a:lumMod val="20000"/>
                        <a:lumOff val="80000"/>
                      </a:schemeClr>
                    </a:solidFill>
                  </a:tcPr>
                </a:tc>
                <a:extLst>
                  <a:ext uri="{0D108BD9-81ED-4DB2-BD59-A6C34878D82A}">
                    <a16:rowId xmlns:a16="http://schemas.microsoft.com/office/drawing/2014/main" val="1278992183"/>
                  </a:ext>
                </a:extLst>
              </a:tr>
            </a:tbl>
          </a:graphicData>
        </a:graphic>
      </p:graphicFrame>
      <p:graphicFrame>
        <p:nvGraphicFramePr>
          <p:cNvPr id="65" name="Table 2">
            <a:extLst>
              <a:ext uri="{FF2B5EF4-FFF2-40B4-BE49-F238E27FC236}">
                <a16:creationId xmlns:a16="http://schemas.microsoft.com/office/drawing/2014/main" id="{FD8D0F37-F924-72A3-5498-D572887530E7}"/>
              </a:ext>
            </a:extLst>
          </p:cNvPr>
          <p:cNvGraphicFramePr>
            <a:graphicFrameLocks noGrp="1"/>
          </p:cNvGraphicFramePr>
          <p:nvPr>
            <p:extLst>
              <p:ext uri="{D42A27DB-BD31-4B8C-83A1-F6EECF244321}">
                <p14:modId xmlns:p14="http://schemas.microsoft.com/office/powerpoint/2010/main" val="1426195067"/>
              </p:ext>
            </p:extLst>
          </p:nvPr>
        </p:nvGraphicFramePr>
        <p:xfrm>
          <a:off x="2703279" y="3136642"/>
          <a:ext cx="1824483" cy="1295400"/>
        </p:xfrm>
        <a:graphic>
          <a:graphicData uri="http://schemas.openxmlformats.org/drawingml/2006/table">
            <a:tbl>
              <a:tblPr firstRow="1" bandRow="1">
                <a:tableStyleId>{5C22544A-7EE6-4342-B048-85BDC9FD1C3A}</a:tableStyleId>
              </a:tblPr>
              <a:tblGrid>
                <a:gridCol w="1394078">
                  <a:extLst>
                    <a:ext uri="{9D8B030D-6E8A-4147-A177-3AD203B41FA5}">
                      <a16:colId xmlns:a16="http://schemas.microsoft.com/office/drawing/2014/main" val="607159747"/>
                    </a:ext>
                  </a:extLst>
                </a:gridCol>
                <a:gridCol w="430405">
                  <a:extLst>
                    <a:ext uri="{9D8B030D-6E8A-4147-A177-3AD203B41FA5}">
                      <a16:colId xmlns:a16="http://schemas.microsoft.com/office/drawing/2014/main" val="1583652849"/>
                    </a:ext>
                  </a:extLst>
                </a:gridCol>
              </a:tblGrid>
              <a:tr h="215900">
                <a:tc gridSpan="2">
                  <a:txBody>
                    <a:bodyPr/>
                    <a:lstStyle/>
                    <a:p>
                      <a:pPr algn="ctr"/>
                      <a:r>
                        <a:rPr lang="en-US" sz="1000" dirty="0">
                          <a:latin typeface="Century Gothic" panose="020B0502020202020204" pitchFamily="34" charset="0"/>
                        </a:rPr>
                        <a:t>FOCUS AREA B</a:t>
                      </a:r>
                    </a:p>
                  </a:txBody>
                  <a:tcPr marL="53236" marR="53236" marT="26618" marB="26618">
                    <a:solidFill>
                      <a:schemeClr val="accent6"/>
                    </a:solidFill>
                  </a:tcPr>
                </a:tc>
                <a:tc hMerge="1">
                  <a:txBody>
                    <a:bodyPr/>
                    <a:lstStyle/>
                    <a:p>
                      <a:endParaRPr lang="en-US" dirty="0"/>
                    </a:p>
                  </a:txBody>
                  <a:tcPr/>
                </a:tc>
                <a:extLst>
                  <a:ext uri="{0D108BD9-81ED-4DB2-BD59-A6C34878D82A}">
                    <a16:rowId xmlns:a16="http://schemas.microsoft.com/office/drawing/2014/main" val="6536917"/>
                  </a:ext>
                </a:extLst>
              </a:tr>
              <a:tr h="215900">
                <a:tc>
                  <a:txBody>
                    <a:bodyPr/>
                    <a:lstStyle/>
                    <a:p>
                      <a:pPr algn="r"/>
                      <a:r>
                        <a:rPr lang="en-US" sz="800" dirty="0">
                          <a:latin typeface="Century Gothic" panose="020B0502020202020204" pitchFamily="34" charset="0"/>
                        </a:rPr>
                        <a:t>Objective</a:t>
                      </a:r>
                    </a:p>
                  </a:txBody>
                  <a:tcPr marL="53236" marR="53236" marT="26618" marB="26618">
                    <a:solidFill>
                      <a:schemeClr val="accent6">
                        <a:lumMod val="20000"/>
                        <a:lumOff val="80000"/>
                      </a:schemeClr>
                    </a:solidFill>
                  </a:tcPr>
                </a:tc>
                <a:tc>
                  <a:txBody>
                    <a:bodyPr/>
                    <a:lstStyle/>
                    <a:p>
                      <a:pPr algn="ctr"/>
                      <a:r>
                        <a:rPr lang="en-US" sz="1000" b="0" dirty="0">
                          <a:solidFill>
                            <a:schemeClr val="accent6"/>
                          </a:solidFill>
                          <a:latin typeface="Century Gothic" panose="020B0502020202020204" pitchFamily="34" charset="0"/>
                        </a:rPr>
                        <a:t>00</a:t>
                      </a:r>
                    </a:p>
                  </a:txBody>
                  <a:tcPr marL="53236" marR="53236" marT="26618" marB="26618">
                    <a:solidFill>
                      <a:schemeClr val="accent6">
                        <a:lumMod val="20000"/>
                        <a:lumOff val="80000"/>
                      </a:schemeClr>
                    </a:solidFill>
                  </a:tcPr>
                </a:tc>
                <a:extLst>
                  <a:ext uri="{0D108BD9-81ED-4DB2-BD59-A6C34878D82A}">
                    <a16:rowId xmlns:a16="http://schemas.microsoft.com/office/drawing/2014/main" val="858424561"/>
                  </a:ext>
                </a:extLst>
              </a:tr>
              <a:tr h="215900">
                <a:tc>
                  <a:txBody>
                    <a:bodyPr/>
                    <a:lstStyle/>
                    <a:p>
                      <a:pPr algn="r"/>
                      <a:r>
                        <a:rPr lang="en-US" sz="800" dirty="0">
                          <a:latin typeface="Century Gothic" panose="020B0502020202020204" pitchFamily="34" charset="0"/>
                        </a:rPr>
                        <a:t>Measure</a:t>
                      </a:r>
                    </a:p>
                  </a:txBody>
                  <a:tcPr marL="53236" marR="53236" marT="26618" marB="26618">
                    <a:solidFill>
                      <a:schemeClr val="accent6">
                        <a:lumMod val="20000"/>
                        <a:lumOff val="80000"/>
                      </a:schemeClr>
                    </a:solidFill>
                  </a:tcPr>
                </a:tc>
                <a:tc>
                  <a:txBody>
                    <a:bodyPr/>
                    <a:lstStyle/>
                    <a:p>
                      <a:pPr algn="ctr"/>
                      <a:r>
                        <a:rPr lang="en-US" sz="1000" b="0" dirty="0">
                          <a:solidFill>
                            <a:schemeClr val="accent6"/>
                          </a:solidFill>
                          <a:latin typeface="Century Gothic" panose="020B0502020202020204" pitchFamily="34" charset="0"/>
                        </a:rPr>
                        <a:t>00</a:t>
                      </a:r>
                    </a:p>
                  </a:txBody>
                  <a:tcPr marL="53236" marR="53236" marT="26618" marB="26618">
                    <a:solidFill>
                      <a:schemeClr val="accent6">
                        <a:lumMod val="20000"/>
                        <a:lumOff val="80000"/>
                      </a:schemeClr>
                    </a:solidFill>
                  </a:tcPr>
                </a:tc>
                <a:extLst>
                  <a:ext uri="{0D108BD9-81ED-4DB2-BD59-A6C34878D82A}">
                    <a16:rowId xmlns:a16="http://schemas.microsoft.com/office/drawing/2014/main" val="2523141986"/>
                  </a:ext>
                </a:extLst>
              </a:tr>
              <a:tr h="215900">
                <a:tc>
                  <a:txBody>
                    <a:bodyPr/>
                    <a:lstStyle/>
                    <a:p>
                      <a:pPr algn="r"/>
                      <a:r>
                        <a:rPr lang="en-US" sz="800" dirty="0">
                          <a:latin typeface="Century Gothic" panose="020B0502020202020204" pitchFamily="34" charset="0"/>
                        </a:rPr>
                        <a:t>Target</a:t>
                      </a:r>
                    </a:p>
                  </a:txBody>
                  <a:tcPr marL="53236" marR="53236" marT="26618" marB="26618">
                    <a:solidFill>
                      <a:schemeClr val="accent6">
                        <a:lumMod val="20000"/>
                        <a:lumOff val="80000"/>
                      </a:schemeClr>
                    </a:solidFill>
                  </a:tcPr>
                </a:tc>
                <a:tc>
                  <a:txBody>
                    <a:bodyPr/>
                    <a:lstStyle/>
                    <a:p>
                      <a:pPr algn="ctr"/>
                      <a:r>
                        <a:rPr lang="en-US" sz="1000" b="0" dirty="0">
                          <a:solidFill>
                            <a:schemeClr val="accent6"/>
                          </a:solidFill>
                          <a:latin typeface="Century Gothic" panose="020B0502020202020204" pitchFamily="34" charset="0"/>
                        </a:rPr>
                        <a:t>00</a:t>
                      </a:r>
                    </a:p>
                  </a:txBody>
                  <a:tcPr marL="53236" marR="53236" marT="26618" marB="26618">
                    <a:solidFill>
                      <a:schemeClr val="accent6">
                        <a:lumMod val="20000"/>
                        <a:lumOff val="80000"/>
                      </a:schemeClr>
                    </a:solidFill>
                  </a:tcPr>
                </a:tc>
                <a:extLst>
                  <a:ext uri="{0D108BD9-81ED-4DB2-BD59-A6C34878D82A}">
                    <a16:rowId xmlns:a16="http://schemas.microsoft.com/office/drawing/2014/main" val="281226523"/>
                  </a:ext>
                </a:extLst>
              </a:tr>
              <a:tr h="215900">
                <a:tc>
                  <a:txBody>
                    <a:bodyPr/>
                    <a:lstStyle/>
                    <a:p>
                      <a:pPr algn="r"/>
                      <a:r>
                        <a:rPr lang="en-US" sz="800" dirty="0">
                          <a:latin typeface="Century Gothic" panose="020B0502020202020204" pitchFamily="34" charset="0"/>
                        </a:rPr>
                        <a:t>Invites</a:t>
                      </a:r>
                    </a:p>
                  </a:txBody>
                  <a:tcPr marL="53236" marR="53236" marT="26618" marB="26618">
                    <a:solidFill>
                      <a:schemeClr val="accent6">
                        <a:lumMod val="20000"/>
                        <a:lumOff val="80000"/>
                      </a:schemeClr>
                    </a:solidFill>
                  </a:tcPr>
                </a:tc>
                <a:tc>
                  <a:txBody>
                    <a:bodyPr/>
                    <a:lstStyle/>
                    <a:p>
                      <a:pPr algn="ctr"/>
                      <a:r>
                        <a:rPr lang="en-US" sz="1000" b="0" dirty="0">
                          <a:solidFill>
                            <a:schemeClr val="accent6"/>
                          </a:solidFill>
                          <a:latin typeface="Century Gothic" panose="020B0502020202020204" pitchFamily="34" charset="0"/>
                        </a:rPr>
                        <a:t>00</a:t>
                      </a:r>
                    </a:p>
                  </a:txBody>
                  <a:tcPr marL="53236" marR="53236" marT="26618" marB="26618">
                    <a:solidFill>
                      <a:schemeClr val="accent6">
                        <a:lumMod val="20000"/>
                        <a:lumOff val="80000"/>
                      </a:schemeClr>
                    </a:solidFill>
                  </a:tcPr>
                </a:tc>
                <a:extLst>
                  <a:ext uri="{0D108BD9-81ED-4DB2-BD59-A6C34878D82A}">
                    <a16:rowId xmlns:a16="http://schemas.microsoft.com/office/drawing/2014/main" val="2958124452"/>
                  </a:ext>
                </a:extLst>
              </a:tr>
              <a:tr h="215900">
                <a:tc>
                  <a:txBody>
                    <a:bodyPr/>
                    <a:lstStyle/>
                    <a:p>
                      <a:pPr algn="r"/>
                      <a:r>
                        <a:rPr lang="en-US" sz="800" dirty="0">
                          <a:latin typeface="Century Gothic" panose="020B0502020202020204" pitchFamily="34" charset="0"/>
                        </a:rPr>
                        <a:t>Other</a:t>
                      </a:r>
                    </a:p>
                  </a:txBody>
                  <a:tcPr marL="53236" marR="53236" marT="26618" marB="26618">
                    <a:solidFill>
                      <a:schemeClr val="accent6">
                        <a:lumMod val="20000"/>
                        <a:lumOff val="80000"/>
                      </a:schemeClr>
                    </a:solidFill>
                  </a:tcPr>
                </a:tc>
                <a:tc>
                  <a:txBody>
                    <a:bodyPr/>
                    <a:lstStyle/>
                    <a:p>
                      <a:pPr algn="ctr"/>
                      <a:r>
                        <a:rPr lang="en-US" sz="1000" b="0" dirty="0">
                          <a:solidFill>
                            <a:schemeClr val="accent6"/>
                          </a:solidFill>
                          <a:latin typeface="Century Gothic" panose="020B0502020202020204" pitchFamily="34" charset="0"/>
                        </a:rPr>
                        <a:t>00</a:t>
                      </a:r>
                    </a:p>
                  </a:txBody>
                  <a:tcPr marL="53236" marR="53236" marT="26618" marB="26618">
                    <a:solidFill>
                      <a:schemeClr val="accent6">
                        <a:lumMod val="20000"/>
                        <a:lumOff val="80000"/>
                      </a:schemeClr>
                    </a:solidFill>
                  </a:tcPr>
                </a:tc>
                <a:extLst>
                  <a:ext uri="{0D108BD9-81ED-4DB2-BD59-A6C34878D82A}">
                    <a16:rowId xmlns:a16="http://schemas.microsoft.com/office/drawing/2014/main" val="1278992183"/>
                  </a:ext>
                </a:extLst>
              </a:tr>
            </a:tbl>
          </a:graphicData>
        </a:graphic>
      </p:graphicFrame>
      <p:graphicFrame>
        <p:nvGraphicFramePr>
          <p:cNvPr id="66" name="Table 2">
            <a:extLst>
              <a:ext uri="{FF2B5EF4-FFF2-40B4-BE49-F238E27FC236}">
                <a16:creationId xmlns:a16="http://schemas.microsoft.com/office/drawing/2014/main" id="{D5CE5464-76B3-C075-0E71-407EF2BEDD2C}"/>
              </a:ext>
            </a:extLst>
          </p:cNvPr>
          <p:cNvGraphicFramePr>
            <a:graphicFrameLocks noGrp="1"/>
          </p:cNvGraphicFramePr>
          <p:nvPr>
            <p:extLst>
              <p:ext uri="{D42A27DB-BD31-4B8C-83A1-F6EECF244321}">
                <p14:modId xmlns:p14="http://schemas.microsoft.com/office/powerpoint/2010/main" val="2850963475"/>
              </p:ext>
            </p:extLst>
          </p:nvPr>
        </p:nvGraphicFramePr>
        <p:xfrm>
          <a:off x="2703279" y="4571068"/>
          <a:ext cx="1824483" cy="1295400"/>
        </p:xfrm>
        <a:graphic>
          <a:graphicData uri="http://schemas.openxmlformats.org/drawingml/2006/table">
            <a:tbl>
              <a:tblPr firstRow="1" bandRow="1">
                <a:tableStyleId>{5C22544A-7EE6-4342-B048-85BDC9FD1C3A}</a:tableStyleId>
              </a:tblPr>
              <a:tblGrid>
                <a:gridCol w="1394078">
                  <a:extLst>
                    <a:ext uri="{9D8B030D-6E8A-4147-A177-3AD203B41FA5}">
                      <a16:colId xmlns:a16="http://schemas.microsoft.com/office/drawing/2014/main" val="607159747"/>
                    </a:ext>
                  </a:extLst>
                </a:gridCol>
                <a:gridCol w="430405">
                  <a:extLst>
                    <a:ext uri="{9D8B030D-6E8A-4147-A177-3AD203B41FA5}">
                      <a16:colId xmlns:a16="http://schemas.microsoft.com/office/drawing/2014/main" val="1583652849"/>
                    </a:ext>
                  </a:extLst>
                </a:gridCol>
              </a:tblGrid>
              <a:tr h="215900">
                <a:tc gridSpan="2">
                  <a:txBody>
                    <a:bodyPr/>
                    <a:lstStyle/>
                    <a:p>
                      <a:pPr algn="ctr"/>
                      <a:r>
                        <a:rPr lang="en-US" sz="1000" dirty="0">
                          <a:latin typeface="Century Gothic" panose="020B0502020202020204" pitchFamily="34" charset="0"/>
                        </a:rPr>
                        <a:t>FOCUS AREA C</a:t>
                      </a:r>
                    </a:p>
                  </a:txBody>
                  <a:tcPr marL="53236" marR="53236" marT="26618" marB="26618">
                    <a:solidFill>
                      <a:schemeClr val="bg2">
                        <a:lumMod val="50000"/>
                      </a:schemeClr>
                    </a:solidFill>
                  </a:tcPr>
                </a:tc>
                <a:tc hMerge="1">
                  <a:txBody>
                    <a:bodyPr/>
                    <a:lstStyle/>
                    <a:p>
                      <a:endParaRPr lang="en-US" dirty="0"/>
                    </a:p>
                  </a:txBody>
                  <a:tcPr/>
                </a:tc>
                <a:extLst>
                  <a:ext uri="{0D108BD9-81ED-4DB2-BD59-A6C34878D82A}">
                    <a16:rowId xmlns:a16="http://schemas.microsoft.com/office/drawing/2014/main" val="6536917"/>
                  </a:ext>
                </a:extLst>
              </a:tr>
              <a:tr h="215900">
                <a:tc>
                  <a:txBody>
                    <a:bodyPr/>
                    <a:lstStyle/>
                    <a:p>
                      <a:pPr algn="r"/>
                      <a:r>
                        <a:rPr lang="en-US" sz="800" dirty="0">
                          <a:latin typeface="Century Gothic" panose="020B0502020202020204" pitchFamily="34" charset="0"/>
                        </a:rPr>
                        <a:t>Objective</a:t>
                      </a:r>
                    </a:p>
                  </a:txBody>
                  <a:tcPr marL="53236" marR="53236" marT="26618" marB="26618">
                    <a:solidFill>
                      <a:schemeClr val="bg2">
                        <a:lumMod val="90000"/>
                      </a:schemeClr>
                    </a:solidFill>
                  </a:tcPr>
                </a:tc>
                <a:tc>
                  <a:txBody>
                    <a:bodyPr/>
                    <a:lstStyle/>
                    <a:p>
                      <a:pPr algn="ctr"/>
                      <a:r>
                        <a:rPr lang="en-US" sz="1000" dirty="0">
                          <a:latin typeface="Century Gothic" panose="020B0502020202020204" pitchFamily="34" charset="0"/>
                        </a:rPr>
                        <a:t>00</a:t>
                      </a:r>
                    </a:p>
                  </a:txBody>
                  <a:tcPr marL="53236" marR="53236" marT="26618" marB="26618">
                    <a:solidFill>
                      <a:schemeClr val="bg2">
                        <a:lumMod val="90000"/>
                      </a:schemeClr>
                    </a:solidFill>
                  </a:tcPr>
                </a:tc>
                <a:extLst>
                  <a:ext uri="{0D108BD9-81ED-4DB2-BD59-A6C34878D82A}">
                    <a16:rowId xmlns:a16="http://schemas.microsoft.com/office/drawing/2014/main" val="858424561"/>
                  </a:ext>
                </a:extLst>
              </a:tr>
              <a:tr h="215900">
                <a:tc>
                  <a:txBody>
                    <a:bodyPr/>
                    <a:lstStyle/>
                    <a:p>
                      <a:pPr algn="r"/>
                      <a:r>
                        <a:rPr lang="en-US" sz="800" dirty="0">
                          <a:latin typeface="Century Gothic" panose="020B0502020202020204" pitchFamily="34" charset="0"/>
                        </a:rPr>
                        <a:t>Measure</a:t>
                      </a:r>
                    </a:p>
                  </a:txBody>
                  <a:tcPr marL="53236" marR="53236" marT="26618" marB="26618">
                    <a:solidFill>
                      <a:schemeClr val="bg2">
                        <a:lumMod val="90000"/>
                      </a:schemeClr>
                    </a:solidFill>
                  </a:tcPr>
                </a:tc>
                <a:tc>
                  <a:txBody>
                    <a:bodyPr/>
                    <a:lstStyle/>
                    <a:p>
                      <a:pPr algn="ctr"/>
                      <a:r>
                        <a:rPr lang="en-US" sz="1000" dirty="0">
                          <a:latin typeface="Century Gothic" panose="020B0502020202020204" pitchFamily="34" charset="0"/>
                        </a:rPr>
                        <a:t>00</a:t>
                      </a:r>
                    </a:p>
                  </a:txBody>
                  <a:tcPr marL="53236" marR="53236" marT="26618" marB="26618">
                    <a:solidFill>
                      <a:schemeClr val="bg2">
                        <a:lumMod val="90000"/>
                      </a:schemeClr>
                    </a:solidFill>
                  </a:tcPr>
                </a:tc>
                <a:extLst>
                  <a:ext uri="{0D108BD9-81ED-4DB2-BD59-A6C34878D82A}">
                    <a16:rowId xmlns:a16="http://schemas.microsoft.com/office/drawing/2014/main" val="2523141986"/>
                  </a:ext>
                </a:extLst>
              </a:tr>
              <a:tr h="215900">
                <a:tc>
                  <a:txBody>
                    <a:bodyPr/>
                    <a:lstStyle/>
                    <a:p>
                      <a:pPr algn="r"/>
                      <a:r>
                        <a:rPr lang="en-US" sz="800" dirty="0">
                          <a:latin typeface="Century Gothic" panose="020B0502020202020204" pitchFamily="34" charset="0"/>
                        </a:rPr>
                        <a:t>Target</a:t>
                      </a:r>
                    </a:p>
                  </a:txBody>
                  <a:tcPr marL="53236" marR="53236" marT="26618" marB="26618">
                    <a:solidFill>
                      <a:schemeClr val="bg2">
                        <a:lumMod val="90000"/>
                      </a:schemeClr>
                    </a:solidFill>
                  </a:tcPr>
                </a:tc>
                <a:tc>
                  <a:txBody>
                    <a:bodyPr/>
                    <a:lstStyle/>
                    <a:p>
                      <a:pPr algn="ctr"/>
                      <a:r>
                        <a:rPr lang="en-US" sz="1000" dirty="0">
                          <a:latin typeface="Century Gothic" panose="020B0502020202020204" pitchFamily="34" charset="0"/>
                        </a:rPr>
                        <a:t>00</a:t>
                      </a:r>
                    </a:p>
                  </a:txBody>
                  <a:tcPr marL="53236" marR="53236" marT="26618" marB="26618">
                    <a:solidFill>
                      <a:schemeClr val="bg2">
                        <a:lumMod val="90000"/>
                      </a:schemeClr>
                    </a:solidFill>
                  </a:tcPr>
                </a:tc>
                <a:extLst>
                  <a:ext uri="{0D108BD9-81ED-4DB2-BD59-A6C34878D82A}">
                    <a16:rowId xmlns:a16="http://schemas.microsoft.com/office/drawing/2014/main" val="281226523"/>
                  </a:ext>
                </a:extLst>
              </a:tr>
              <a:tr h="215900">
                <a:tc>
                  <a:txBody>
                    <a:bodyPr/>
                    <a:lstStyle/>
                    <a:p>
                      <a:pPr algn="r"/>
                      <a:r>
                        <a:rPr lang="en-US" sz="800" dirty="0">
                          <a:latin typeface="Century Gothic" panose="020B0502020202020204" pitchFamily="34" charset="0"/>
                        </a:rPr>
                        <a:t>Invites</a:t>
                      </a:r>
                    </a:p>
                  </a:txBody>
                  <a:tcPr marL="53236" marR="53236" marT="26618" marB="26618">
                    <a:solidFill>
                      <a:schemeClr val="bg2">
                        <a:lumMod val="90000"/>
                      </a:schemeClr>
                    </a:solidFill>
                  </a:tcPr>
                </a:tc>
                <a:tc>
                  <a:txBody>
                    <a:bodyPr/>
                    <a:lstStyle/>
                    <a:p>
                      <a:pPr algn="ctr"/>
                      <a:r>
                        <a:rPr lang="en-US" sz="1000" dirty="0">
                          <a:latin typeface="Century Gothic" panose="020B0502020202020204" pitchFamily="34" charset="0"/>
                        </a:rPr>
                        <a:t>00</a:t>
                      </a:r>
                    </a:p>
                  </a:txBody>
                  <a:tcPr marL="53236" marR="53236" marT="26618" marB="26618">
                    <a:solidFill>
                      <a:schemeClr val="bg2">
                        <a:lumMod val="90000"/>
                      </a:schemeClr>
                    </a:solidFill>
                  </a:tcPr>
                </a:tc>
                <a:extLst>
                  <a:ext uri="{0D108BD9-81ED-4DB2-BD59-A6C34878D82A}">
                    <a16:rowId xmlns:a16="http://schemas.microsoft.com/office/drawing/2014/main" val="2958124452"/>
                  </a:ext>
                </a:extLst>
              </a:tr>
              <a:tr h="215900">
                <a:tc>
                  <a:txBody>
                    <a:bodyPr/>
                    <a:lstStyle/>
                    <a:p>
                      <a:pPr algn="r"/>
                      <a:r>
                        <a:rPr lang="en-US" sz="800" dirty="0">
                          <a:latin typeface="Century Gothic" panose="020B0502020202020204" pitchFamily="34" charset="0"/>
                        </a:rPr>
                        <a:t>Other</a:t>
                      </a:r>
                    </a:p>
                  </a:txBody>
                  <a:tcPr marL="53236" marR="53236" marT="26618" marB="26618">
                    <a:solidFill>
                      <a:schemeClr val="bg2">
                        <a:lumMod val="90000"/>
                      </a:schemeClr>
                    </a:solidFill>
                  </a:tcPr>
                </a:tc>
                <a:tc>
                  <a:txBody>
                    <a:bodyPr/>
                    <a:lstStyle/>
                    <a:p>
                      <a:pPr algn="ctr"/>
                      <a:r>
                        <a:rPr lang="en-US" sz="1000" dirty="0">
                          <a:latin typeface="Century Gothic" panose="020B0502020202020204" pitchFamily="34" charset="0"/>
                        </a:rPr>
                        <a:t>00</a:t>
                      </a:r>
                    </a:p>
                  </a:txBody>
                  <a:tcPr marL="53236" marR="53236" marT="26618" marB="26618">
                    <a:solidFill>
                      <a:schemeClr val="bg2">
                        <a:lumMod val="90000"/>
                      </a:schemeClr>
                    </a:solidFill>
                  </a:tcPr>
                </a:tc>
                <a:extLst>
                  <a:ext uri="{0D108BD9-81ED-4DB2-BD59-A6C34878D82A}">
                    <a16:rowId xmlns:a16="http://schemas.microsoft.com/office/drawing/2014/main" val="1278992183"/>
                  </a:ext>
                </a:extLst>
              </a:tr>
            </a:tbl>
          </a:graphicData>
        </a:graphic>
      </p:graphicFrame>
      <p:sp>
        <p:nvSpPr>
          <p:cNvPr id="67" name="Rectangle 66">
            <a:extLst>
              <a:ext uri="{FF2B5EF4-FFF2-40B4-BE49-F238E27FC236}">
                <a16:creationId xmlns:a16="http://schemas.microsoft.com/office/drawing/2014/main" id="{BD44CDE2-33DE-5CE7-933E-D8DA1CBECFA4}"/>
              </a:ext>
            </a:extLst>
          </p:cNvPr>
          <p:cNvSpPr/>
          <p:nvPr/>
        </p:nvSpPr>
        <p:spPr>
          <a:xfrm>
            <a:off x="2703279" y="1160320"/>
            <a:ext cx="1824483" cy="390425"/>
          </a:xfrm>
          <a:prstGeom prst="rect">
            <a:avLst/>
          </a:prstGeom>
          <a:gradFill flip="none" rotWithShape="1">
            <a:gsLst>
              <a:gs pos="0">
                <a:srgbClr val="E2E23A"/>
              </a:gs>
              <a:gs pos="100000">
                <a:schemeClr val="bg1">
                  <a:lumMod val="85000"/>
                  <a:alpha val="6000"/>
                </a:schemeClr>
              </a:gs>
            </a:gsLst>
            <a:lin ang="2160000" scaled="0"/>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65000"/>
                    <a:lumOff val="35000"/>
                  </a:schemeClr>
                </a:solidFill>
                <a:latin typeface="Century Gothic" panose="020B0502020202020204" pitchFamily="34" charset="0"/>
              </a:rPr>
              <a:t>20XX</a:t>
            </a:r>
          </a:p>
        </p:txBody>
      </p:sp>
      <p:cxnSp>
        <p:nvCxnSpPr>
          <p:cNvPr id="68" name="Straight Connector 67">
            <a:extLst>
              <a:ext uri="{FF2B5EF4-FFF2-40B4-BE49-F238E27FC236}">
                <a16:creationId xmlns:a16="http://schemas.microsoft.com/office/drawing/2014/main" id="{E6AE9AFF-0B86-4AB6-7EF4-5EE4F81F76E8}"/>
              </a:ext>
            </a:extLst>
          </p:cNvPr>
          <p:cNvCxnSpPr>
            <a:cxnSpLocks/>
          </p:cNvCxnSpPr>
          <p:nvPr/>
        </p:nvCxnSpPr>
        <p:spPr>
          <a:xfrm flipV="1">
            <a:off x="4838700" y="1097280"/>
            <a:ext cx="0" cy="5760720"/>
          </a:xfrm>
          <a:prstGeom prst="line">
            <a:avLst/>
          </a:prstGeom>
          <a:ln w="12700">
            <a:solidFill>
              <a:schemeClr val="accent5">
                <a:lumMod val="75000"/>
              </a:schemeClr>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69" name="Table 2">
            <a:extLst>
              <a:ext uri="{FF2B5EF4-FFF2-40B4-BE49-F238E27FC236}">
                <a16:creationId xmlns:a16="http://schemas.microsoft.com/office/drawing/2014/main" id="{68BE4063-BA17-3B6D-1A48-FB45920693F3}"/>
              </a:ext>
            </a:extLst>
          </p:cNvPr>
          <p:cNvGraphicFramePr>
            <a:graphicFrameLocks noGrp="1"/>
          </p:cNvGraphicFramePr>
          <p:nvPr>
            <p:extLst>
              <p:ext uri="{D42A27DB-BD31-4B8C-83A1-F6EECF244321}">
                <p14:modId xmlns:p14="http://schemas.microsoft.com/office/powerpoint/2010/main" val="2830364204"/>
              </p:ext>
            </p:extLst>
          </p:nvPr>
        </p:nvGraphicFramePr>
        <p:xfrm>
          <a:off x="5073099" y="1702216"/>
          <a:ext cx="1824483" cy="1295400"/>
        </p:xfrm>
        <a:graphic>
          <a:graphicData uri="http://schemas.openxmlformats.org/drawingml/2006/table">
            <a:tbl>
              <a:tblPr firstRow="1" bandRow="1">
                <a:tableStyleId>{5C22544A-7EE6-4342-B048-85BDC9FD1C3A}</a:tableStyleId>
              </a:tblPr>
              <a:tblGrid>
                <a:gridCol w="1394078">
                  <a:extLst>
                    <a:ext uri="{9D8B030D-6E8A-4147-A177-3AD203B41FA5}">
                      <a16:colId xmlns:a16="http://schemas.microsoft.com/office/drawing/2014/main" val="607159747"/>
                    </a:ext>
                  </a:extLst>
                </a:gridCol>
                <a:gridCol w="430405">
                  <a:extLst>
                    <a:ext uri="{9D8B030D-6E8A-4147-A177-3AD203B41FA5}">
                      <a16:colId xmlns:a16="http://schemas.microsoft.com/office/drawing/2014/main" val="1583652849"/>
                    </a:ext>
                  </a:extLst>
                </a:gridCol>
              </a:tblGrid>
              <a:tr h="215900">
                <a:tc gridSpan="2">
                  <a:txBody>
                    <a:bodyPr/>
                    <a:lstStyle/>
                    <a:p>
                      <a:pPr algn="ctr"/>
                      <a:r>
                        <a:rPr lang="en-US" sz="1000" dirty="0">
                          <a:latin typeface="Century Gothic" panose="020B0502020202020204" pitchFamily="34" charset="0"/>
                        </a:rPr>
                        <a:t>FOCUS AREA A</a:t>
                      </a:r>
                    </a:p>
                  </a:txBody>
                  <a:tcPr marL="53236" marR="53236" marT="26618" marB="26618">
                    <a:solidFill>
                      <a:srgbClr val="66BBCC"/>
                    </a:solidFill>
                  </a:tcPr>
                </a:tc>
                <a:tc hMerge="1">
                  <a:txBody>
                    <a:bodyPr/>
                    <a:lstStyle/>
                    <a:p>
                      <a:endParaRPr lang="en-US" dirty="0"/>
                    </a:p>
                  </a:txBody>
                  <a:tcPr/>
                </a:tc>
                <a:extLst>
                  <a:ext uri="{0D108BD9-81ED-4DB2-BD59-A6C34878D82A}">
                    <a16:rowId xmlns:a16="http://schemas.microsoft.com/office/drawing/2014/main" val="6536917"/>
                  </a:ext>
                </a:extLst>
              </a:tr>
              <a:tr h="215900">
                <a:tc>
                  <a:txBody>
                    <a:bodyPr/>
                    <a:lstStyle/>
                    <a:p>
                      <a:pPr algn="r"/>
                      <a:r>
                        <a:rPr lang="en-US" sz="800" dirty="0">
                          <a:latin typeface="Century Gothic" panose="020B0502020202020204" pitchFamily="34" charset="0"/>
                        </a:rPr>
                        <a:t>Objective</a:t>
                      </a:r>
                    </a:p>
                  </a:txBody>
                  <a:tcPr marL="53236" marR="53236" marT="26618" marB="26618">
                    <a:solidFill>
                      <a:schemeClr val="accent5">
                        <a:lumMod val="20000"/>
                        <a:lumOff val="80000"/>
                      </a:schemeClr>
                    </a:solidFill>
                  </a:tcPr>
                </a:tc>
                <a:tc>
                  <a:txBody>
                    <a:bodyPr/>
                    <a:lstStyle/>
                    <a:p>
                      <a:pPr algn="ctr"/>
                      <a:r>
                        <a:rPr lang="en-US" sz="1000" dirty="0">
                          <a:solidFill>
                            <a:schemeClr val="accent5">
                              <a:lumMod val="75000"/>
                            </a:schemeClr>
                          </a:solidFill>
                          <a:latin typeface="Century Gothic" panose="020B0502020202020204" pitchFamily="34" charset="0"/>
                        </a:rPr>
                        <a:t>00</a:t>
                      </a:r>
                    </a:p>
                  </a:txBody>
                  <a:tcPr marL="53236" marR="53236" marT="26618" marB="26618">
                    <a:solidFill>
                      <a:schemeClr val="accent5">
                        <a:lumMod val="20000"/>
                        <a:lumOff val="80000"/>
                      </a:schemeClr>
                    </a:solidFill>
                  </a:tcPr>
                </a:tc>
                <a:extLst>
                  <a:ext uri="{0D108BD9-81ED-4DB2-BD59-A6C34878D82A}">
                    <a16:rowId xmlns:a16="http://schemas.microsoft.com/office/drawing/2014/main" val="858424561"/>
                  </a:ext>
                </a:extLst>
              </a:tr>
              <a:tr h="215900">
                <a:tc>
                  <a:txBody>
                    <a:bodyPr/>
                    <a:lstStyle/>
                    <a:p>
                      <a:pPr algn="r"/>
                      <a:r>
                        <a:rPr lang="en-US" sz="800" dirty="0">
                          <a:latin typeface="Century Gothic" panose="020B0502020202020204" pitchFamily="34" charset="0"/>
                        </a:rPr>
                        <a:t>Measure</a:t>
                      </a:r>
                    </a:p>
                  </a:txBody>
                  <a:tcPr marL="53236" marR="53236" marT="26618" marB="26618">
                    <a:solidFill>
                      <a:schemeClr val="accent5">
                        <a:lumMod val="20000"/>
                        <a:lumOff val="80000"/>
                      </a:schemeClr>
                    </a:solidFill>
                  </a:tcPr>
                </a:tc>
                <a:tc>
                  <a:txBody>
                    <a:bodyPr/>
                    <a:lstStyle/>
                    <a:p>
                      <a:pPr algn="ctr"/>
                      <a:r>
                        <a:rPr lang="en-US" sz="1000" dirty="0">
                          <a:solidFill>
                            <a:schemeClr val="accent5">
                              <a:lumMod val="75000"/>
                            </a:schemeClr>
                          </a:solidFill>
                          <a:latin typeface="Century Gothic" panose="020B0502020202020204" pitchFamily="34" charset="0"/>
                        </a:rPr>
                        <a:t>00</a:t>
                      </a:r>
                    </a:p>
                  </a:txBody>
                  <a:tcPr marL="53236" marR="53236" marT="26618" marB="26618">
                    <a:solidFill>
                      <a:schemeClr val="accent5">
                        <a:lumMod val="20000"/>
                        <a:lumOff val="80000"/>
                      </a:schemeClr>
                    </a:solidFill>
                  </a:tcPr>
                </a:tc>
                <a:extLst>
                  <a:ext uri="{0D108BD9-81ED-4DB2-BD59-A6C34878D82A}">
                    <a16:rowId xmlns:a16="http://schemas.microsoft.com/office/drawing/2014/main" val="2523141986"/>
                  </a:ext>
                </a:extLst>
              </a:tr>
              <a:tr h="215900">
                <a:tc>
                  <a:txBody>
                    <a:bodyPr/>
                    <a:lstStyle/>
                    <a:p>
                      <a:pPr algn="r"/>
                      <a:r>
                        <a:rPr lang="en-US" sz="800" dirty="0">
                          <a:latin typeface="Century Gothic" panose="020B0502020202020204" pitchFamily="34" charset="0"/>
                        </a:rPr>
                        <a:t>Target</a:t>
                      </a:r>
                    </a:p>
                  </a:txBody>
                  <a:tcPr marL="53236" marR="53236" marT="26618" marB="26618">
                    <a:solidFill>
                      <a:schemeClr val="accent5">
                        <a:lumMod val="20000"/>
                        <a:lumOff val="80000"/>
                      </a:schemeClr>
                    </a:solidFill>
                  </a:tcPr>
                </a:tc>
                <a:tc>
                  <a:txBody>
                    <a:bodyPr/>
                    <a:lstStyle/>
                    <a:p>
                      <a:pPr algn="ctr"/>
                      <a:r>
                        <a:rPr lang="en-US" sz="1000" dirty="0">
                          <a:solidFill>
                            <a:schemeClr val="accent5">
                              <a:lumMod val="75000"/>
                            </a:schemeClr>
                          </a:solidFill>
                          <a:latin typeface="Century Gothic" panose="020B0502020202020204" pitchFamily="34" charset="0"/>
                        </a:rPr>
                        <a:t>00</a:t>
                      </a:r>
                    </a:p>
                  </a:txBody>
                  <a:tcPr marL="53236" marR="53236" marT="26618" marB="26618">
                    <a:solidFill>
                      <a:schemeClr val="accent5">
                        <a:lumMod val="20000"/>
                        <a:lumOff val="80000"/>
                      </a:schemeClr>
                    </a:solidFill>
                  </a:tcPr>
                </a:tc>
                <a:extLst>
                  <a:ext uri="{0D108BD9-81ED-4DB2-BD59-A6C34878D82A}">
                    <a16:rowId xmlns:a16="http://schemas.microsoft.com/office/drawing/2014/main" val="281226523"/>
                  </a:ext>
                </a:extLst>
              </a:tr>
              <a:tr h="215900">
                <a:tc>
                  <a:txBody>
                    <a:bodyPr/>
                    <a:lstStyle/>
                    <a:p>
                      <a:pPr algn="r"/>
                      <a:r>
                        <a:rPr lang="en-US" sz="800" dirty="0">
                          <a:latin typeface="Century Gothic" panose="020B0502020202020204" pitchFamily="34" charset="0"/>
                        </a:rPr>
                        <a:t>Invites</a:t>
                      </a:r>
                    </a:p>
                  </a:txBody>
                  <a:tcPr marL="53236" marR="53236" marT="26618" marB="26618">
                    <a:solidFill>
                      <a:schemeClr val="accent5">
                        <a:lumMod val="20000"/>
                        <a:lumOff val="80000"/>
                      </a:schemeClr>
                    </a:solidFill>
                  </a:tcPr>
                </a:tc>
                <a:tc>
                  <a:txBody>
                    <a:bodyPr/>
                    <a:lstStyle/>
                    <a:p>
                      <a:pPr algn="ctr"/>
                      <a:r>
                        <a:rPr lang="en-US" sz="1000" dirty="0">
                          <a:solidFill>
                            <a:schemeClr val="accent5">
                              <a:lumMod val="75000"/>
                            </a:schemeClr>
                          </a:solidFill>
                          <a:latin typeface="Century Gothic" panose="020B0502020202020204" pitchFamily="34" charset="0"/>
                        </a:rPr>
                        <a:t>00</a:t>
                      </a:r>
                    </a:p>
                  </a:txBody>
                  <a:tcPr marL="53236" marR="53236" marT="26618" marB="26618">
                    <a:solidFill>
                      <a:schemeClr val="accent5">
                        <a:lumMod val="20000"/>
                        <a:lumOff val="80000"/>
                      </a:schemeClr>
                    </a:solidFill>
                  </a:tcPr>
                </a:tc>
                <a:extLst>
                  <a:ext uri="{0D108BD9-81ED-4DB2-BD59-A6C34878D82A}">
                    <a16:rowId xmlns:a16="http://schemas.microsoft.com/office/drawing/2014/main" val="2958124452"/>
                  </a:ext>
                </a:extLst>
              </a:tr>
              <a:tr h="215900">
                <a:tc>
                  <a:txBody>
                    <a:bodyPr/>
                    <a:lstStyle/>
                    <a:p>
                      <a:pPr algn="r"/>
                      <a:r>
                        <a:rPr lang="en-US" sz="800" dirty="0">
                          <a:latin typeface="Century Gothic" panose="020B0502020202020204" pitchFamily="34" charset="0"/>
                        </a:rPr>
                        <a:t>Other</a:t>
                      </a:r>
                    </a:p>
                  </a:txBody>
                  <a:tcPr marL="53236" marR="53236" marT="26618" marB="26618">
                    <a:solidFill>
                      <a:schemeClr val="accent5">
                        <a:lumMod val="20000"/>
                        <a:lumOff val="80000"/>
                      </a:schemeClr>
                    </a:solidFill>
                  </a:tcPr>
                </a:tc>
                <a:tc>
                  <a:txBody>
                    <a:bodyPr/>
                    <a:lstStyle/>
                    <a:p>
                      <a:pPr algn="ctr"/>
                      <a:r>
                        <a:rPr lang="en-US" sz="1000" dirty="0">
                          <a:solidFill>
                            <a:schemeClr val="accent5">
                              <a:lumMod val="75000"/>
                            </a:schemeClr>
                          </a:solidFill>
                          <a:latin typeface="Century Gothic" panose="020B0502020202020204" pitchFamily="34" charset="0"/>
                        </a:rPr>
                        <a:t>00</a:t>
                      </a:r>
                    </a:p>
                  </a:txBody>
                  <a:tcPr marL="53236" marR="53236" marT="26618" marB="26618">
                    <a:solidFill>
                      <a:schemeClr val="accent5">
                        <a:lumMod val="20000"/>
                        <a:lumOff val="80000"/>
                      </a:schemeClr>
                    </a:solidFill>
                  </a:tcPr>
                </a:tc>
                <a:extLst>
                  <a:ext uri="{0D108BD9-81ED-4DB2-BD59-A6C34878D82A}">
                    <a16:rowId xmlns:a16="http://schemas.microsoft.com/office/drawing/2014/main" val="1278992183"/>
                  </a:ext>
                </a:extLst>
              </a:tr>
            </a:tbl>
          </a:graphicData>
        </a:graphic>
      </p:graphicFrame>
      <p:graphicFrame>
        <p:nvGraphicFramePr>
          <p:cNvPr id="70" name="Table 2">
            <a:extLst>
              <a:ext uri="{FF2B5EF4-FFF2-40B4-BE49-F238E27FC236}">
                <a16:creationId xmlns:a16="http://schemas.microsoft.com/office/drawing/2014/main" id="{532694E6-1F72-E284-60BA-B1F7740DD00C}"/>
              </a:ext>
            </a:extLst>
          </p:cNvPr>
          <p:cNvGraphicFramePr>
            <a:graphicFrameLocks noGrp="1"/>
          </p:cNvGraphicFramePr>
          <p:nvPr>
            <p:extLst>
              <p:ext uri="{D42A27DB-BD31-4B8C-83A1-F6EECF244321}">
                <p14:modId xmlns:p14="http://schemas.microsoft.com/office/powerpoint/2010/main" val="1758502162"/>
              </p:ext>
            </p:extLst>
          </p:nvPr>
        </p:nvGraphicFramePr>
        <p:xfrm>
          <a:off x="5073099" y="3136642"/>
          <a:ext cx="1824483" cy="1295400"/>
        </p:xfrm>
        <a:graphic>
          <a:graphicData uri="http://schemas.openxmlformats.org/drawingml/2006/table">
            <a:tbl>
              <a:tblPr firstRow="1" bandRow="1">
                <a:tableStyleId>{5C22544A-7EE6-4342-B048-85BDC9FD1C3A}</a:tableStyleId>
              </a:tblPr>
              <a:tblGrid>
                <a:gridCol w="1394078">
                  <a:extLst>
                    <a:ext uri="{9D8B030D-6E8A-4147-A177-3AD203B41FA5}">
                      <a16:colId xmlns:a16="http://schemas.microsoft.com/office/drawing/2014/main" val="607159747"/>
                    </a:ext>
                  </a:extLst>
                </a:gridCol>
                <a:gridCol w="430405">
                  <a:extLst>
                    <a:ext uri="{9D8B030D-6E8A-4147-A177-3AD203B41FA5}">
                      <a16:colId xmlns:a16="http://schemas.microsoft.com/office/drawing/2014/main" val="1583652849"/>
                    </a:ext>
                  </a:extLst>
                </a:gridCol>
              </a:tblGrid>
              <a:tr h="215900">
                <a:tc gridSpan="2">
                  <a:txBody>
                    <a:bodyPr/>
                    <a:lstStyle/>
                    <a:p>
                      <a:pPr algn="ctr"/>
                      <a:r>
                        <a:rPr lang="en-US" sz="1000" dirty="0">
                          <a:latin typeface="Century Gothic" panose="020B0502020202020204" pitchFamily="34" charset="0"/>
                        </a:rPr>
                        <a:t>FOCUS AREA B</a:t>
                      </a:r>
                    </a:p>
                  </a:txBody>
                  <a:tcPr marL="53236" marR="53236" marT="26618" marB="26618">
                    <a:solidFill>
                      <a:schemeClr val="accent6"/>
                    </a:solidFill>
                  </a:tcPr>
                </a:tc>
                <a:tc hMerge="1">
                  <a:txBody>
                    <a:bodyPr/>
                    <a:lstStyle/>
                    <a:p>
                      <a:endParaRPr lang="en-US" dirty="0"/>
                    </a:p>
                  </a:txBody>
                  <a:tcPr/>
                </a:tc>
                <a:extLst>
                  <a:ext uri="{0D108BD9-81ED-4DB2-BD59-A6C34878D82A}">
                    <a16:rowId xmlns:a16="http://schemas.microsoft.com/office/drawing/2014/main" val="6536917"/>
                  </a:ext>
                </a:extLst>
              </a:tr>
              <a:tr h="215900">
                <a:tc>
                  <a:txBody>
                    <a:bodyPr/>
                    <a:lstStyle/>
                    <a:p>
                      <a:pPr algn="r"/>
                      <a:r>
                        <a:rPr lang="en-US" sz="800" dirty="0">
                          <a:latin typeface="Century Gothic" panose="020B0502020202020204" pitchFamily="34" charset="0"/>
                        </a:rPr>
                        <a:t>Objective</a:t>
                      </a:r>
                    </a:p>
                  </a:txBody>
                  <a:tcPr marL="53236" marR="53236" marT="26618" marB="26618">
                    <a:solidFill>
                      <a:schemeClr val="accent6">
                        <a:lumMod val="20000"/>
                        <a:lumOff val="80000"/>
                      </a:schemeClr>
                    </a:solidFill>
                  </a:tcPr>
                </a:tc>
                <a:tc>
                  <a:txBody>
                    <a:bodyPr/>
                    <a:lstStyle/>
                    <a:p>
                      <a:pPr algn="ctr"/>
                      <a:r>
                        <a:rPr lang="en-US" sz="1000" b="0" dirty="0">
                          <a:solidFill>
                            <a:schemeClr val="accent6"/>
                          </a:solidFill>
                          <a:latin typeface="Century Gothic" panose="020B0502020202020204" pitchFamily="34" charset="0"/>
                        </a:rPr>
                        <a:t>00</a:t>
                      </a:r>
                    </a:p>
                  </a:txBody>
                  <a:tcPr marL="53236" marR="53236" marT="26618" marB="26618">
                    <a:solidFill>
                      <a:schemeClr val="accent6">
                        <a:lumMod val="20000"/>
                        <a:lumOff val="80000"/>
                      </a:schemeClr>
                    </a:solidFill>
                  </a:tcPr>
                </a:tc>
                <a:extLst>
                  <a:ext uri="{0D108BD9-81ED-4DB2-BD59-A6C34878D82A}">
                    <a16:rowId xmlns:a16="http://schemas.microsoft.com/office/drawing/2014/main" val="858424561"/>
                  </a:ext>
                </a:extLst>
              </a:tr>
              <a:tr h="215900">
                <a:tc>
                  <a:txBody>
                    <a:bodyPr/>
                    <a:lstStyle/>
                    <a:p>
                      <a:pPr algn="r"/>
                      <a:r>
                        <a:rPr lang="en-US" sz="800" dirty="0">
                          <a:latin typeface="Century Gothic" panose="020B0502020202020204" pitchFamily="34" charset="0"/>
                        </a:rPr>
                        <a:t>Measure</a:t>
                      </a:r>
                    </a:p>
                  </a:txBody>
                  <a:tcPr marL="53236" marR="53236" marT="26618" marB="26618">
                    <a:solidFill>
                      <a:schemeClr val="accent6">
                        <a:lumMod val="20000"/>
                        <a:lumOff val="80000"/>
                      </a:schemeClr>
                    </a:solidFill>
                  </a:tcPr>
                </a:tc>
                <a:tc>
                  <a:txBody>
                    <a:bodyPr/>
                    <a:lstStyle/>
                    <a:p>
                      <a:pPr algn="ctr"/>
                      <a:r>
                        <a:rPr lang="en-US" sz="1000" b="0" dirty="0">
                          <a:solidFill>
                            <a:schemeClr val="accent6"/>
                          </a:solidFill>
                          <a:latin typeface="Century Gothic" panose="020B0502020202020204" pitchFamily="34" charset="0"/>
                        </a:rPr>
                        <a:t>00</a:t>
                      </a:r>
                    </a:p>
                  </a:txBody>
                  <a:tcPr marL="53236" marR="53236" marT="26618" marB="26618">
                    <a:solidFill>
                      <a:schemeClr val="accent6">
                        <a:lumMod val="20000"/>
                        <a:lumOff val="80000"/>
                      </a:schemeClr>
                    </a:solidFill>
                  </a:tcPr>
                </a:tc>
                <a:extLst>
                  <a:ext uri="{0D108BD9-81ED-4DB2-BD59-A6C34878D82A}">
                    <a16:rowId xmlns:a16="http://schemas.microsoft.com/office/drawing/2014/main" val="2523141986"/>
                  </a:ext>
                </a:extLst>
              </a:tr>
              <a:tr h="215900">
                <a:tc>
                  <a:txBody>
                    <a:bodyPr/>
                    <a:lstStyle/>
                    <a:p>
                      <a:pPr algn="r"/>
                      <a:r>
                        <a:rPr lang="en-US" sz="800" dirty="0">
                          <a:latin typeface="Century Gothic" panose="020B0502020202020204" pitchFamily="34" charset="0"/>
                        </a:rPr>
                        <a:t>Target</a:t>
                      </a:r>
                    </a:p>
                  </a:txBody>
                  <a:tcPr marL="53236" marR="53236" marT="26618" marB="26618">
                    <a:solidFill>
                      <a:schemeClr val="accent6">
                        <a:lumMod val="20000"/>
                        <a:lumOff val="80000"/>
                      </a:schemeClr>
                    </a:solidFill>
                  </a:tcPr>
                </a:tc>
                <a:tc>
                  <a:txBody>
                    <a:bodyPr/>
                    <a:lstStyle/>
                    <a:p>
                      <a:pPr algn="ctr"/>
                      <a:r>
                        <a:rPr lang="en-US" sz="1000" b="0" dirty="0">
                          <a:solidFill>
                            <a:schemeClr val="accent6"/>
                          </a:solidFill>
                          <a:latin typeface="Century Gothic" panose="020B0502020202020204" pitchFamily="34" charset="0"/>
                        </a:rPr>
                        <a:t>00</a:t>
                      </a:r>
                    </a:p>
                  </a:txBody>
                  <a:tcPr marL="53236" marR="53236" marT="26618" marB="26618">
                    <a:solidFill>
                      <a:schemeClr val="accent6">
                        <a:lumMod val="20000"/>
                        <a:lumOff val="80000"/>
                      </a:schemeClr>
                    </a:solidFill>
                  </a:tcPr>
                </a:tc>
                <a:extLst>
                  <a:ext uri="{0D108BD9-81ED-4DB2-BD59-A6C34878D82A}">
                    <a16:rowId xmlns:a16="http://schemas.microsoft.com/office/drawing/2014/main" val="281226523"/>
                  </a:ext>
                </a:extLst>
              </a:tr>
              <a:tr h="215900">
                <a:tc>
                  <a:txBody>
                    <a:bodyPr/>
                    <a:lstStyle/>
                    <a:p>
                      <a:pPr algn="r"/>
                      <a:r>
                        <a:rPr lang="en-US" sz="800" dirty="0">
                          <a:latin typeface="Century Gothic" panose="020B0502020202020204" pitchFamily="34" charset="0"/>
                        </a:rPr>
                        <a:t>Invites</a:t>
                      </a:r>
                    </a:p>
                  </a:txBody>
                  <a:tcPr marL="53236" marR="53236" marT="26618" marB="26618">
                    <a:solidFill>
                      <a:schemeClr val="accent6">
                        <a:lumMod val="20000"/>
                        <a:lumOff val="80000"/>
                      </a:schemeClr>
                    </a:solidFill>
                  </a:tcPr>
                </a:tc>
                <a:tc>
                  <a:txBody>
                    <a:bodyPr/>
                    <a:lstStyle/>
                    <a:p>
                      <a:pPr algn="ctr"/>
                      <a:r>
                        <a:rPr lang="en-US" sz="1000" b="0" dirty="0">
                          <a:solidFill>
                            <a:schemeClr val="accent6"/>
                          </a:solidFill>
                          <a:latin typeface="Century Gothic" panose="020B0502020202020204" pitchFamily="34" charset="0"/>
                        </a:rPr>
                        <a:t>00</a:t>
                      </a:r>
                    </a:p>
                  </a:txBody>
                  <a:tcPr marL="53236" marR="53236" marT="26618" marB="26618">
                    <a:solidFill>
                      <a:schemeClr val="accent6">
                        <a:lumMod val="20000"/>
                        <a:lumOff val="80000"/>
                      </a:schemeClr>
                    </a:solidFill>
                  </a:tcPr>
                </a:tc>
                <a:extLst>
                  <a:ext uri="{0D108BD9-81ED-4DB2-BD59-A6C34878D82A}">
                    <a16:rowId xmlns:a16="http://schemas.microsoft.com/office/drawing/2014/main" val="2958124452"/>
                  </a:ext>
                </a:extLst>
              </a:tr>
              <a:tr h="215900">
                <a:tc>
                  <a:txBody>
                    <a:bodyPr/>
                    <a:lstStyle/>
                    <a:p>
                      <a:pPr algn="r"/>
                      <a:r>
                        <a:rPr lang="en-US" sz="800" dirty="0">
                          <a:latin typeface="Century Gothic" panose="020B0502020202020204" pitchFamily="34" charset="0"/>
                        </a:rPr>
                        <a:t>Other</a:t>
                      </a:r>
                    </a:p>
                  </a:txBody>
                  <a:tcPr marL="53236" marR="53236" marT="26618" marB="26618">
                    <a:solidFill>
                      <a:schemeClr val="accent6">
                        <a:lumMod val="20000"/>
                        <a:lumOff val="80000"/>
                      </a:schemeClr>
                    </a:solidFill>
                  </a:tcPr>
                </a:tc>
                <a:tc>
                  <a:txBody>
                    <a:bodyPr/>
                    <a:lstStyle/>
                    <a:p>
                      <a:pPr algn="ctr"/>
                      <a:r>
                        <a:rPr lang="en-US" sz="1000" b="0" dirty="0">
                          <a:solidFill>
                            <a:schemeClr val="accent6"/>
                          </a:solidFill>
                          <a:latin typeface="Century Gothic" panose="020B0502020202020204" pitchFamily="34" charset="0"/>
                        </a:rPr>
                        <a:t>00</a:t>
                      </a:r>
                    </a:p>
                  </a:txBody>
                  <a:tcPr marL="53236" marR="53236" marT="26618" marB="26618">
                    <a:solidFill>
                      <a:schemeClr val="accent6">
                        <a:lumMod val="20000"/>
                        <a:lumOff val="80000"/>
                      </a:schemeClr>
                    </a:solidFill>
                  </a:tcPr>
                </a:tc>
                <a:extLst>
                  <a:ext uri="{0D108BD9-81ED-4DB2-BD59-A6C34878D82A}">
                    <a16:rowId xmlns:a16="http://schemas.microsoft.com/office/drawing/2014/main" val="1278992183"/>
                  </a:ext>
                </a:extLst>
              </a:tr>
            </a:tbl>
          </a:graphicData>
        </a:graphic>
      </p:graphicFrame>
      <p:graphicFrame>
        <p:nvGraphicFramePr>
          <p:cNvPr id="71" name="Table 2">
            <a:extLst>
              <a:ext uri="{FF2B5EF4-FFF2-40B4-BE49-F238E27FC236}">
                <a16:creationId xmlns:a16="http://schemas.microsoft.com/office/drawing/2014/main" id="{D96DDEA6-96C5-EA76-2537-166CBB39D4A7}"/>
              </a:ext>
            </a:extLst>
          </p:cNvPr>
          <p:cNvGraphicFramePr>
            <a:graphicFrameLocks noGrp="1"/>
          </p:cNvGraphicFramePr>
          <p:nvPr>
            <p:extLst>
              <p:ext uri="{D42A27DB-BD31-4B8C-83A1-F6EECF244321}">
                <p14:modId xmlns:p14="http://schemas.microsoft.com/office/powerpoint/2010/main" val="2662398917"/>
              </p:ext>
            </p:extLst>
          </p:nvPr>
        </p:nvGraphicFramePr>
        <p:xfrm>
          <a:off x="5073099" y="4571068"/>
          <a:ext cx="1824483" cy="1295400"/>
        </p:xfrm>
        <a:graphic>
          <a:graphicData uri="http://schemas.openxmlformats.org/drawingml/2006/table">
            <a:tbl>
              <a:tblPr firstRow="1" bandRow="1">
                <a:tableStyleId>{5C22544A-7EE6-4342-B048-85BDC9FD1C3A}</a:tableStyleId>
              </a:tblPr>
              <a:tblGrid>
                <a:gridCol w="1394078">
                  <a:extLst>
                    <a:ext uri="{9D8B030D-6E8A-4147-A177-3AD203B41FA5}">
                      <a16:colId xmlns:a16="http://schemas.microsoft.com/office/drawing/2014/main" val="607159747"/>
                    </a:ext>
                  </a:extLst>
                </a:gridCol>
                <a:gridCol w="430405">
                  <a:extLst>
                    <a:ext uri="{9D8B030D-6E8A-4147-A177-3AD203B41FA5}">
                      <a16:colId xmlns:a16="http://schemas.microsoft.com/office/drawing/2014/main" val="1583652849"/>
                    </a:ext>
                  </a:extLst>
                </a:gridCol>
              </a:tblGrid>
              <a:tr h="215900">
                <a:tc gridSpan="2">
                  <a:txBody>
                    <a:bodyPr/>
                    <a:lstStyle/>
                    <a:p>
                      <a:pPr algn="ctr"/>
                      <a:r>
                        <a:rPr lang="en-US" sz="1000" dirty="0">
                          <a:latin typeface="Century Gothic" panose="020B0502020202020204" pitchFamily="34" charset="0"/>
                        </a:rPr>
                        <a:t>FOCUS AREA C</a:t>
                      </a:r>
                    </a:p>
                  </a:txBody>
                  <a:tcPr marL="53236" marR="53236" marT="26618" marB="26618">
                    <a:solidFill>
                      <a:schemeClr val="bg2">
                        <a:lumMod val="50000"/>
                      </a:schemeClr>
                    </a:solidFill>
                  </a:tcPr>
                </a:tc>
                <a:tc hMerge="1">
                  <a:txBody>
                    <a:bodyPr/>
                    <a:lstStyle/>
                    <a:p>
                      <a:endParaRPr lang="en-US" dirty="0"/>
                    </a:p>
                  </a:txBody>
                  <a:tcPr/>
                </a:tc>
                <a:extLst>
                  <a:ext uri="{0D108BD9-81ED-4DB2-BD59-A6C34878D82A}">
                    <a16:rowId xmlns:a16="http://schemas.microsoft.com/office/drawing/2014/main" val="6536917"/>
                  </a:ext>
                </a:extLst>
              </a:tr>
              <a:tr h="215900">
                <a:tc>
                  <a:txBody>
                    <a:bodyPr/>
                    <a:lstStyle/>
                    <a:p>
                      <a:pPr algn="r"/>
                      <a:r>
                        <a:rPr lang="en-US" sz="800" dirty="0">
                          <a:latin typeface="Century Gothic" panose="020B0502020202020204" pitchFamily="34" charset="0"/>
                        </a:rPr>
                        <a:t>Objective</a:t>
                      </a:r>
                    </a:p>
                  </a:txBody>
                  <a:tcPr marL="53236" marR="53236" marT="26618" marB="26618">
                    <a:solidFill>
                      <a:schemeClr val="bg2">
                        <a:lumMod val="90000"/>
                      </a:schemeClr>
                    </a:solidFill>
                  </a:tcPr>
                </a:tc>
                <a:tc>
                  <a:txBody>
                    <a:bodyPr/>
                    <a:lstStyle/>
                    <a:p>
                      <a:pPr algn="ctr"/>
                      <a:r>
                        <a:rPr lang="en-US" sz="1000" dirty="0">
                          <a:latin typeface="Century Gothic" panose="020B0502020202020204" pitchFamily="34" charset="0"/>
                        </a:rPr>
                        <a:t>00</a:t>
                      </a:r>
                    </a:p>
                  </a:txBody>
                  <a:tcPr marL="53236" marR="53236" marT="26618" marB="26618">
                    <a:solidFill>
                      <a:schemeClr val="bg2">
                        <a:lumMod val="90000"/>
                      </a:schemeClr>
                    </a:solidFill>
                  </a:tcPr>
                </a:tc>
                <a:extLst>
                  <a:ext uri="{0D108BD9-81ED-4DB2-BD59-A6C34878D82A}">
                    <a16:rowId xmlns:a16="http://schemas.microsoft.com/office/drawing/2014/main" val="858424561"/>
                  </a:ext>
                </a:extLst>
              </a:tr>
              <a:tr h="215900">
                <a:tc>
                  <a:txBody>
                    <a:bodyPr/>
                    <a:lstStyle/>
                    <a:p>
                      <a:pPr algn="r"/>
                      <a:r>
                        <a:rPr lang="en-US" sz="800" dirty="0">
                          <a:latin typeface="Century Gothic" panose="020B0502020202020204" pitchFamily="34" charset="0"/>
                        </a:rPr>
                        <a:t>Measure</a:t>
                      </a:r>
                    </a:p>
                  </a:txBody>
                  <a:tcPr marL="53236" marR="53236" marT="26618" marB="26618">
                    <a:solidFill>
                      <a:schemeClr val="bg2">
                        <a:lumMod val="90000"/>
                      </a:schemeClr>
                    </a:solidFill>
                  </a:tcPr>
                </a:tc>
                <a:tc>
                  <a:txBody>
                    <a:bodyPr/>
                    <a:lstStyle/>
                    <a:p>
                      <a:pPr algn="ctr"/>
                      <a:r>
                        <a:rPr lang="en-US" sz="1000" dirty="0">
                          <a:latin typeface="Century Gothic" panose="020B0502020202020204" pitchFamily="34" charset="0"/>
                        </a:rPr>
                        <a:t>00</a:t>
                      </a:r>
                    </a:p>
                  </a:txBody>
                  <a:tcPr marL="53236" marR="53236" marT="26618" marB="26618">
                    <a:solidFill>
                      <a:schemeClr val="bg2">
                        <a:lumMod val="90000"/>
                      </a:schemeClr>
                    </a:solidFill>
                  </a:tcPr>
                </a:tc>
                <a:extLst>
                  <a:ext uri="{0D108BD9-81ED-4DB2-BD59-A6C34878D82A}">
                    <a16:rowId xmlns:a16="http://schemas.microsoft.com/office/drawing/2014/main" val="2523141986"/>
                  </a:ext>
                </a:extLst>
              </a:tr>
              <a:tr h="215900">
                <a:tc>
                  <a:txBody>
                    <a:bodyPr/>
                    <a:lstStyle/>
                    <a:p>
                      <a:pPr algn="r"/>
                      <a:r>
                        <a:rPr lang="en-US" sz="800" dirty="0">
                          <a:latin typeface="Century Gothic" panose="020B0502020202020204" pitchFamily="34" charset="0"/>
                        </a:rPr>
                        <a:t>Target</a:t>
                      </a:r>
                    </a:p>
                  </a:txBody>
                  <a:tcPr marL="53236" marR="53236" marT="26618" marB="26618">
                    <a:solidFill>
                      <a:schemeClr val="bg2">
                        <a:lumMod val="90000"/>
                      </a:schemeClr>
                    </a:solidFill>
                  </a:tcPr>
                </a:tc>
                <a:tc>
                  <a:txBody>
                    <a:bodyPr/>
                    <a:lstStyle/>
                    <a:p>
                      <a:pPr algn="ctr"/>
                      <a:r>
                        <a:rPr lang="en-US" sz="1000" dirty="0">
                          <a:latin typeface="Century Gothic" panose="020B0502020202020204" pitchFamily="34" charset="0"/>
                        </a:rPr>
                        <a:t>00</a:t>
                      </a:r>
                    </a:p>
                  </a:txBody>
                  <a:tcPr marL="53236" marR="53236" marT="26618" marB="26618">
                    <a:solidFill>
                      <a:schemeClr val="bg2">
                        <a:lumMod val="90000"/>
                      </a:schemeClr>
                    </a:solidFill>
                  </a:tcPr>
                </a:tc>
                <a:extLst>
                  <a:ext uri="{0D108BD9-81ED-4DB2-BD59-A6C34878D82A}">
                    <a16:rowId xmlns:a16="http://schemas.microsoft.com/office/drawing/2014/main" val="281226523"/>
                  </a:ext>
                </a:extLst>
              </a:tr>
              <a:tr h="215900">
                <a:tc>
                  <a:txBody>
                    <a:bodyPr/>
                    <a:lstStyle/>
                    <a:p>
                      <a:pPr algn="r"/>
                      <a:r>
                        <a:rPr lang="en-US" sz="800" dirty="0">
                          <a:latin typeface="Century Gothic" panose="020B0502020202020204" pitchFamily="34" charset="0"/>
                        </a:rPr>
                        <a:t>Invites</a:t>
                      </a:r>
                    </a:p>
                  </a:txBody>
                  <a:tcPr marL="53236" marR="53236" marT="26618" marB="26618">
                    <a:solidFill>
                      <a:schemeClr val="bg2">
                        <a:lumMod val="90000"/>
                      </a:schemeClr>
                    </a:solidFill>
                  </a:tcPr>
                </a:tc>
                <a:tc>
                  <a:txBody>
                    <a:bodyPr/>
                    <a:lstStyle/>
                    <a:p>
                      <a:pPr algn="ctr"/>
                      <a:r>
                        <a:rPr lang="en-US" sz="1000" dirty="0">
                          <a:latin typeface="Century Gothic" panose="020B0502020202020204" pitchFamily="34" charset="0"/>
                        </a:rPr>
                        <a:t>00</a:t>
                      </a:r>
                    </a:p>
                  </a:txBody>
                  <a:tcPr marL="53236" marR="53236" marT="26618" marB="26618">
                    <a:solidFill>
                      <a:schemeClr val="bg2">
                        <a:lumMod val="90000"/>
                      </a:schemeClr>
                    </a:solidFill>
                  </a:tcPr>
                </a:tc>
                <a:extLst>
                  <a:ext uri="{0D108BD9-81ED-4DB2-BD59-A6C34878D82A}">
                    <a16:rowId xmlns:a16="http://schemas.microsoft.com/office/drawing/2014/main" val="2958124452"/>
                  </a:ext>
                </a:extLst>
              </a:tr>
              <a:tr h="215900">
                <a:tc>
                  <a:txBody>
                    <a:bodyPr/>
                    <a:lstStyle/>
                    <a:p>
                      <a:pPr algn="r"/>
                      <a:r>
                        <a:rPr lang="en-US" sz="800" dirty="0">
                          <a:latin typeface="Century Gothic" panose="020B0502020202020204" pitchFamily="34" charset="0"/>
                        </a:rPr>
                        <a:t>Other</a:t>
                      </a:r>
                    </a:p>
                  </a:txBody>
                  <a:tcPr marL="53236" marR="53236" marT="26618" marB="26618">
                    <a:solidFill>
                      <a:schemeClr val="bg2">
                        <a:lumMod val="90000"/>
                      </a:schemeClr>
                    </a:solidFill>
                  </a:tcPr>
                </a:tc>
                <a:tc>
                  <a:txBody>
                    <a:bodyPr/>
                    <a:lstStyle/>
                    <a:p>
                      <a:pPr algn="ctr"/>
                      <a:r>
                        <a:rPr lang="en-US" sz="1000" dirty="0">
                          <a:latin typeface="Century Gothic" panose="020B0502020202020204" pitchFamily="34" charset="0"/>
                        </a:rPr>
                        <a:t>00</a:t>
                      </a:r>
                    </a:p>
                  </a:txBody>
                  <a:tcPr marL="53236" marR="53236" marT="26618" marB="26618">
                    <a:solidFill>
                      <a:schemeClr val="bg2">
                        <a:lumMod val="90000"/>
                      </a:schemeClr>
                    </a:solidFill>
                  </a:tcPr>
                </a:tc>
                <a:extLst>
                  <a:ext uri="{0D108BD9-81ED-4DB2-BD59-A6C34878D82A}">
                    <a16:rowId xmlns:a16="http://schemas.microsoft.com/office/drawing/2014/main" val="1278992183"/>
                  </a:ext>
                </a:extLst>
              </a:tr>
            </a:tbl>
          </a:graphicData>
        </a:graphic>
      </p:graphicFrame>
      <p:sp>
        <p:nvSpPr>
          <p:cNvPr id="72" name="Rectangle 71">
            <a:extLst>
              <a:ext uri="{FF2B5EF4-FFF2-40B4-BE49-F238E27FC236}">
                <a16:creationId xmlns:a16="http://schemas.microsoft.com/office/drawing/2014/main" id="{7442C19F-18E1-B730-F1CF-E405AA0EA078}"/>
              </a:ext>
            </a:extLst>
          </p:cNvPr>
          <p:cNvSpPr/>
          <p:nvPr/>
        </p:nvSpPr>
        <p:spPr>
          <a:xfrm>
            <a:off x="5073099" y="1160320"/>
            <a:ext cx="1824483" cy="390425"/>
          </a:xfrm>
          <a:prstGeom prst="rect">
            <a:avLst/>
          </a:prstGeom>
          <a:gradFill flip="none" rotWithShape="1">
            <a:gsLst>
              <a:gs pos="0">
                <a:srgbClr val="E2E23A"/>
              </a:gs>
              <a:gs pos="100000">
                <a:schemeClr val="bg1">
                  <a:lumMod val="85000"/>
                  <a:alpha val="6000"/>
                </a:schemeClr>
              </a:gs>
            </a:gsLst>
            <a:lin ang="2160000" scaled="0"/>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65000"/>
                    <a:lumOff val="35000"/>
                  </a:schemeClr>
                </a:solidFill>
                <a:latin typeface="Century Gothic" panose="020B0502020202020204" pitchFamily="34" charset="0"/>
              </a:rPr>
              <a:t>20XX</a:t>
            </a:r>
          </a:p>
        </p:txBody>
      </p:sp>
      <p:cxnSp>
        <p:nvCxnSpPr>
          <p:cNvPr id="73" name="Straight Connector 72">
            <a:extLst>
              <a:ext uri="{FF2B5EF4-FFF2-40B4-BE49-F238E27FC236}">
                <a16:creationId xmlns:a16="http://schemas.microsoft.com/office/drawing/2014/main" id="{BE5F644B-DFE6-611D-CEFE-BF9738E4321D}"/>
              </a:ext>
            </a:extLst>
          </p:cNvPr>
          <p:cNvCxnSpPr>
            <a:cxnSpLocks/>
          </p:cNvCxnSpPr>
          <p:nvPr/>
        </p:nvCxnSpPr>
        <p:spPr>
          <a:xfrm flipV="1">
            <a:off x="7208520" y="1097280"/>
            <a:ext cx="0" cy="5760720"/>
          </a:xfrm>
          <a:prstGeom prst="line">
            <a:avLst/>
          </a:prstGeom>
          <a:ln w="12700">
            <a:solidFill>
              <a:schemeClr val="accent5">
                <a:lumMod val="75000"/>
              </a:schemeClr>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74" name="Table 2">
            <a:extLst>
              <a:ext uri="{FF2B5EF4-FFF2-40B4-BE49-F238E27FC236}">
                <a16:creationId xmlns:a16="http://schemas.microsoft.com/office/drawing/2014/main" id="{7B9804DD-3726-E60E-B4EF-E39934E8713F}"/>
              </a:ext>
            </a:extLst>
          </p:cNvPr>
          <p:cNvGraphicFramePr>
            <a:graphicFrameLocks noGrp="1"/>
          </p:cNvGraphicFramePr>
          <p:nvPr>
            <p:extLst>
              <p:ext uri="{D42A27DB-BD31-4B8C-83A1-F6EECF244321}">
                <p14:modId xmlns:p14="http://schemas.microsoft.com/office/powerpoint/2010/main" val="91436473"/>
              </p:ext>
            </p:extLst>
          </p:nvPr>
        </p:nvGraphicFramePr>
        <p:xfrm>
          <a:off x="7442919" y="1702216"/>
          <a:ext cx="1824483" cy="1295400"/>
        </p:xfrm>
        <a:graphic>
          <a:graphicData uri="http://schemas.openxmlformats.org/drawingml/2006/table">
            <a:tbl>
              <a:tblPr firstRow="1" bandRow="1">
                <a:tableStyleId>{5C22544A-7EE6-4342-B048-85BDC9FD1C3A}</a:tableStyleId>
              </a:tblPr>
              <a:tblGrid>
                <a:gridCol w="1394078">
                  <a:extLst>
                    <a:ext uri="{9D8B030D-6E8A-4147-A177-3AD203B41FA5}">
                      <a16:colId xmlns:a16="http://schemas.microsoft.com/office/drawing/2014/main" val="607159747"/>
                    </a:ext>
                  </a:extLst>
                </a:gridCol>
                <a:gridCol w="430405">
                  <a:extLst>
                    <a:ext uri="{9D8B030D-6E8A-4147-A177-3AD203B41FA5}">
                      <a16:colId xmlns:a16="http://schemas.microsoft.com/office/drawing/2014/main" val="1583652849"/>
                    </a:ext>
                  </a:extLst>
                </a:gridCol>
              </a:tblGrid>
              <a:tr h="215900">
                <a:tc gridSpan="2">
                  <a:txBody>
                    <a:bodyPr/>
                    <a:lstStyle/>
                    <a:p>
                      <a:pPr algn="ctr"/>
                      <a:r>
                        <a:rPr lang="en-US" sz="1000" dirty="0">
                          <a:latin typeface="Century Gothic" panose="020B0502020202020204" pitchFamily="34" charset="0"/>
                        </a:rPr>
                        <a:t>FOCUS AREA A</a:t>
                      </a:r>
                    </a:p>
                  </a:txBody>
                  <a:tcPr marL="53236" marR="53236" marT="26618" marB="26618">
                    <a:solidFill>
                      <a:srgbClr val="66BBCC"/>
                    </a:solidFill>
                  </a:tcPr>
                </a:tc>
                <a:tc hMerge="1">
                  <a:txBody>
                    <a:bodyPr/>
                    <a:lstStyle/>
                    <a:p>
                      <a:endParaRPr lang="en-US" dirty="0"/>
                    </a:p>
                  </a:txBody>
                  <a:tcPr/>
                </a:tc>
                <a:extLst>
                  <a:ext uri="{0D108BD9-81ED-4DB2-BD59-A6C34878D82A}">
                    <a16:rowId xmlns:a16="http://schemas.microsoft.com/office/drawing/2014/main" val="6536917"/>
                  </a:ext>
                </a:extLst>
              </a:tr>
              <a:tr h="215900">
                <a:tc>
                  <a:txBody>
                    <a:bodyPr/>
                    <a:lstStyle/>
                    <a:p>
                      <a:pPr algn="r"/>
                      <a:r>
                        <a:rPr lang="en-US" sz="800" dirty="0">
                          <a:latin typeface="Century Gothic" panose="020B0502020202020204" pitchFamily="34" charset="0"/>
                        </a:rPr>
                        <a:t>Objective</a:t>
                      </a:r>
                    </a:p>
                  </a:txBody>
                  <a:tcPr marL="53236" marR="53236" marT="26618" marB="26618">
                    <a:solidFill>
                      <a:schemeClr val="accent5">
                        <a:lumMod val="20000"/>
                        <a:lumOff val="80000"/>
                      </a:schemeClr>
                    </a:solidFill>
                  </a:tcPr>
                </a:tc>
                <a:tc>
                  <a:txBody>
                    <a:bodyPr/>
                    <a:lstStyle/>
                    <a:p>
                      <a:pPr algn="ctr"/>
                      <a:r>
                        <a:rPr lang="en-US" sz="1000" dirty="0">
                          <a:solidFill>
                            <a:schemeClr val="accent5">
                              <a:lumMod val="75000"/>
                            </a:schemeClr>
                          </a:solidFill>
                          <a:latin typeface="Century Gothic" panose="020B0502020202020204" pitchFamily="34" charset="0"/>
                        </a:rPr>
                        <a:t>00</a:t>
                      </a:r>
                    </a:p>
                  </a:txBody>
                  <a:tcPr marL="53236" marR="53236" marT="26618" marB="26618">
                    <a:solidFill>
                      <a:schemeClr val="accent5">
                        <a:lumMod val="20000"/>
                        <a:lumOff val="80000"/>
                      </a:schemeClr>
                    </a:solidFill>
                  </a:tcPr>
                </a:tc>
                <a:extLst>
                  <a:ext uri="{0D108BD9-81ED-4DB2-BD59-A6C34878D82A}">
                    <a16:rowId xmlns:a16="http://schemas.microsoft.com/office/drawing/2014/main" val="858424561"/>
                  </a:ext>
                </a:extLst>
              </a:tr>
              <a:tr h="215900">
                <a:tc>
                  <a:txBody>
                    <a:bodyPr/>
                    <a:lstStyle/>
                    <a:p>
                      <a:pPr algn="r"/>
                      <a:r>
                        <a:rPr lang="en-US" sz="800" dirty="0">
                          <a:latin typeface="Century Gothic" panose="020B0502020202020204" pitchFamily="34" charset="0"/>
                        </a:rPr>
                        <a:t>Measure</a:t>
                      </a:r>
                    </a:p>
                  </a:txBody>
                  <a:tcPr marL="53236" marR="53236" marT="26618" marB="26618">
                    <a:solidFill>
                      <a:schemeClr val="accent5">
                        <a:lumMod val="20000"/>
                        <a:lumOff val="80000"/>
                      </a:schemeClr>
                    </a:solidFill>
                  </a:tcPr>
                </a:tc>
                <a:tc>
                  <a:txBody>
                    <a:bodyPr/>
                    <a:lstStyle/>
                    <a:p>
                      <a:pPr algn="ctr"/>
                      <a:r>
                        <a:rPr lang="en-US" sz="1000" dirty="0">
                          <a:solidFill>
                            <a:schemeClr val="accent5">
                              <a:lumMod val="75000"/>
                            </a:schemeClr>
                          </a:solidFill>
                          <a:latin typeface="Century Gothic" panose="020B0502020202020204" pitchFamily="34" charset="0"/>
                        </a:rPr>
                        <a:t>00</a:t>
                      </a:r>
                    </a:p>
                  </a:txBody>
                  <a:tcPr marL="53236" marR="53236" marT="26618" marB="26618">
                    <a:solidFill>
                      <a:schemeClr val="accent5">
                        <a:lumMod val="20000"/>
                        <a:lumOff val="80000"/>
                      </a:schemeClr>
                    </a:solidFill>
                  </a:tcPr>
                </a:tc>
                <a:extLst>
                  <a:ext uri="{0D108BD9-81ED-4DB2-BD59-A6C34878D82A}">
                    <a16:rowId xmlns:a16="http://schemas.microsoft.com/office/drawing/2014/main" val="2523141986"/>
                  </a:ext>
                </a:extLst>
              </a:tr>
              <a:tr h="215900">
                <a:tc>
                  <a:txBody>
                    <a:bodyPr/>
                    <a:lstStyle/>
                    <a:p>
                      <a:pPr algn="r"/>
                      <a:r>
                        <a:rPr lang="en-US" sz="800" dirty="0">
                          <a:latin typeface="Century Gothic" panose="020B0502020202020204" pitchFamily="34" charset="0"/>
                        </a:rPr>
                        <a:t>Target</a:t>
                      </a:r>
                    </a:p>
                  </a:txBody>
                  <a:tcPr marL="53236" marR="53236" marT="26618" marB="26618">
                    <a:solidFill>
                      <a:schemeClr val="accent5">
                        <a:lumMod val="20000"/>
                        <a:lumOff val="80000"/>
                      </a:schemeClr>
                    </a:solidFill>
                  </a:tcPr>
                </a:tc>
                <a:tc>
                  <a:txBody>
                    <a:bodyPr/>
                    <a:lstStyle/>
                    <a:p>
                      <a:pPr algn="ctr"/>
                      <a:r>
                        <a:rPr lang="en-US" sz="1000" dirty="0">
                          <a:solidFill>
                            <a:schemeClr val="accent5">
                              <a:lumMod val="75000"/>
                            </a:schemeClr>
                          </a:solidFill>
                          <a:latin typeface="Century Gothic" panose="020B0502020202020204" pitchFamily="34" charset="0"/>
                        </a:rPr>
                        <a:t>00</a:t>
                      </a:r>
                    </a:p>
                  </a:txBody>
                  <a:tcPr marL="53236" marR="53236" marT="26618" marB="26618">
                    <a:solidFill>
                      <a:schemeClr val="accent5">
                        <a:lumMod val="20000"/>
                        <a:lumOff val="80000"/>
                      </a:schemeClr>
                    </a:solidFill>
                  </a:tcPr>
                </a:tc>
                <a:extLst>
                  <a:ext uri="{0D108BD9-81ED-4DB2-BD59-A6C34878D82A}">
                    <a16:rowId xmlns:a16="http://schemas.microsoft.com/office/drawing/2014/main" val="281226523"/>
                  </a:ext>
                </a:extLst>
              </a:tr>
              <a:tr h="215900">
                <a:tc>
                  <a:txBody>
                    <a:bodyPr/>
                    <a:lstStyle/>
                    <a:p>
                      <a:pPr algn="r"/>
                      <a:r>
                        <a:rPr lang="en-US" sz="800" dirty="0">
                          <a:latin typeface="Century Gothic" panose="020B0502020202020204" pitchFamily="34" charset="0"/>
                        </a:rPr>
                        <a:t>Invites</a:t>
                      </a:r>
                    </a:p>
                  </a:txBody>
                  <a:tcPr marL="53236" marR="53236" marT="26618" marB="26618">
                    <a:solidFill>
                      <a:schemeClr val="accent5">
                        <a:lumMod val="20000"/>
                        <a:lumOff val="80000"/>
                      </a:schemeClr>
                    </a:solidFill>
                  </a:tcPr>
                </a:tc>
                <a:tc>
                  <a:txBody>
                    <a:bodyPr/>
                    <a:lstStyle/>
                    <a:p>
                      <a:pPr algn="ctr"/>
                      <a:r>
                        <a:rPr lang="en-US" sz="1000" dirty="0">
                          <a:solidFill>
                            <a:schemeClr val="accent5">
                              <a:lumMod val="75000"/>
                            </a:schemeClr>
                          </a:solidFill>
                          <a:latin typeface="Century Gothic" panose="020B0502020202020204" pitchFamily="34" charset="0"/>
                        </a:rPr>
                        <a:t>00</a:t>
                      </a:r>
                    </a:p>
                  </a:txBody>
                  <a:tcPr marL="53236" marR="53236" marT="26618" marB="26618">
                    <a:solidFill>
                      <a:schemeClr val="accent5">
                        <a:lumMod val="20000"/>
                        <a:lumOff val="80000"/>
                      </a:schemeClr>
                    </a:solidFill>
                  </a:tcPr>
                </a:tc>
                <a:extLst>
                  <a:ext uri="{0D108BD9-81ED-4DB2-BD59-A6C34878D82A}">
                    <a16:rowId xmlns:a16="http://schemas.microsoft.com/office/drawing/2014/main" val="2958124452"/>
                  </a:ext>
                </a:extLst>
              </a:tr>
              <a:tr h="215900">
                <a:tc>
                  <a:txBody>
                    <a:bodyPr/>
                    <a:lstStyle/>
                    <a:p>
                      <a:pPr algn="r"/>
                      <a:r>
                        <a:rPr lang="en-US" sz="800" dirty="0">
                          <a:latin typeface="Century Gothic" panose="020B0502020202020204" pitchFamily="34" charset="0"/>
                        </a:rPr>
                        <a:t>Other</a:t>
                      </a:r>
                    </a:p>
                  </a:txBody>
                  <a:tcPr marL="53236" marR="53236" marT="26618" marB="26618">
                    <a:solidFill>
                      <a:schemeClr val="accent5">
                        <a:lumMod val="20000"/>
                        <a:lumOff val="80000"/>
                      </a:schemeClr>
                    </a:solidFill>
                  </a:tcPr>
                </a:tc>
                <a:tc>
                  <a:txBody>
                    <a:bodyPr/>
                    <a:lstStyle/>
                    <a:p>
                      <a:pPr algn="ctr"/>
                      <a:r>
                        <a:rPr lang="en-US" sz="1000" dirty="0">
                          <a:solidFill>
                            <a:schemeClr val="accent5">
                              <a:lumMod val="75000"/>
                            </a:schemeClr>
                          </a:solidFill>
                          <a:latin typeface="Century Gothic" panose="020B0502020202020204" pitchFamily="34" charset="0"/>
                        </a:rPr>
                        <a:t>00</a:t>
                      </a:r>
                    </a:p>
                  </a:txBody>
                  <a:tcPr marL="53236" marR="53236" marT="26618" marB="26618">
                    <a:solidFill>
                      <a:schemeClr val="accent5">
                        <a:lumMod val="20000"/>
                        <a:lumOff val="80000"/>
                      </a:schemeClr>
                    </a:solidFill>
                  </a:tcPr>
                </a:tc>
                <a:extLst>
                  <a:ext uri="{0D108BD9-81ED-4DB2-BD59-A6C34878D82A}">
                    <a16:rowId xmlns:a16="http://schemas.microsoft.com/office/drawing/2014/main" val="1278992183"/>
                  </a:ext>
                </a:extLst>
              </a:tr>
            </a:tbl>
          </a:graphicData>
        </a:graphic>
      </p:graphicFrame>
      <p:graphicFrame>
        <p:nvGraphicFramePr>
          <p:cNvPr id="75" name="Table 2">
            <a:extLst>
              <a:ext uri="{FF2B5EF4-FFF2-40B4-BE49-F238E27FC236}">
                <a16:creationId xmlns:a16="http://schemas.microsoft.com/office/drawing/2014/main" id="{FB4FE8CC-9183-8770-7977-0230AB7A9C14}"/>
              </a:ext>
            </a:extLst>
          </p:cNvPr>
          <p:cNvGraphicFramePr>
            <a:graphicFrameLocks noGrp="1"/>
          </p:cNvGraphicFramePr>
          <p:nvPr>
            <p:extLst>
              <p:ext uri="{D42A27DB-BD31-4B8C-83A1-F6EECF244321}">
                <p14:modId xmlns:p14="http://schemas.microsoft.com/office/powerpoint/2010/main" val="1249581553"/>
              </p:ext>
            </p:extLst>
          </p:nvPr>
        </p:nvGraphicFramePr>
        <p:xfrm>
          <a:off x="7442919" y="3136642"/>
          <a:ext cx="1824483" cy="1295400"/>
        </p:xfrm>
        <a:graphic>
          <a:graphicData uri="http://schemas.openxmlformats.org/drawingml/2006/table">
            <a:tbl>
              <a:tblPr firstRow="1" bandRow="1">
                <a:tableStyleId>{5C22544A-7EE6-4342-B048-85BDC9FD1C3A}</a:tableStyleId>
              </a:tblPr>
              <a:tblGrid>
                <a:gridCol w="1394078">
                  <a:extLst>
                    <a:ext uri="{9D8B030D-6E8A-4147-A177-3AD203B41FA5}">
                      <a16:colId xmlns:a16="http://schemas.microsoft.com/office/drawing/2014/main" val="607159747"/>
                    </a:ext>
                  </a:extLst>
                </a:gridCol>
                <a:gridCol w="430405">
                  <a:extLst>
                    <a:ext uri="{9D8B030D-6E8A-4147-A177-3AD203B41FA5}">
                      <a16:colId xmlns:a16="http://schemas.microsoft.com/office/drawing/2014/main" val="1583652849"/>
                    </a:ext>
                  </a:extLst>
                </a:gridCol>
              </a:tblGrid>
              <a:tr h="215900">
                <a:tc gridSpan="2">
                  <a:txBody>
                    <a:bodyPr/>
                    <a:lstStyle/>
                    <a:p>
                      <a:pPr algn="ctr"/>
                      <a:r>
                        <a:rPr lang="en-US" sz="1000" dirty="0">
                          <a:latin typeface="Century Gothic" panose="020B0502020202020204" pitchFamily="34" charset="0"/>
                        </a:rPr>
                        <a:t>FOCUS AREA B</a:t>
                      </a:r>
                    </a:p>
                  </a:txBody>
                  <a:tcPr marL="53236" marR="53236" marT="26618" marB="26618">
                    <a:solidFill>
                      <a:schemeClr val="accent6"/>
                    </a:solidFill>
                  </a:tcPr>
                </a:tc>
                <a:tc hMerge="1">
                  <a:txBody>
                    <a:bodyPr/>
                    <a:lstStyle/>
                    <a:p>
                      <a:endParaRPr lang="en-US" dirty="0"/>
                    </a:p>
                  </a:txBody>
                  <a:tcPr/>
                </a:tc>
                <a:extLst>
                  <a:ext uri="{0D108BD9-81ED-4DB2-BD59-A6C34878D82A}">
                    <a16:rowId xmlns:a16="http://schemas.microsoft.com/office/drawing/2014/main" val="6536917"/>
                  </a:ext>
                </a:extLst>
              </a:tr>
              <a:tr h="215900">
                <a:tc>
                  <a:txBody>
                    <a:bodyPr/>
                    <a:lstStyle/>
                    <a:p>
                      <a:pPr algn="r"/>
                      <a:r>
                        <a:rPr lang="en-US" sz="800" dirty="0">
                          <a:latin typeface="Century Gothic" panose="020B0502020202020204" pitchFamily="34" charset="0"/>
                        </a:rPr>
                        <a:t>Objective</a:t>
                      </a:r>
                    </a:p>
                  </a:txBody>
                  <a:tcPr marL="53236" marR="53236" marT="26618" marB="26618">
                    <a:solidFill>
                      <a:schemeClr val="accent6">
                        <a:lumMod val="20000"/>
                        <a:lumOff val="80000"/>
                      </a:schemeClr>
                    </a:solidFill>
                  </a:tcPr>
                </a:tc>
                <a:tc>
                  <a:txBody>
                    <a:bodyPr/>
                    <a:lstStyle/>
                    <a:p>
                      <a:pPr algn="ctr"/>
                      <a:r>
                        <a:rPr lang="en-US" sz="1000" b="0" dirty="0">
                          <a:solidFill>
                            <a:schemeClr val="accent6"/>
                          </a:solidFill>
                          <a:latin typeface="Century Gothic" panose="020B0502020202020204" pitchFamily="34" charset="0"/>
                        </a:rPr>
                        <a:t>00</a:t>
                      </a:r>
                    </a:p>
                  </a:txBody>
                  <a:tcPr marL="53236" marR="53236" marT="26618" marB="26618">
                    <a:solidFill>
                      <a:schemeClr val="accent6">
                        <a:lumMod val="20000"/>
                        <a:lumOff val="80000"/>
                      </a:schemeClr>
                    </a:solidFill>
                  </a:tcPr>
                </a:tc>
                <a:extLst>
                  <a:ext uri="{0D108BD9-81ED-4DB2-BD59-A6C34878D82A}">
                    <a16:rowId xmlns:a16="http://schemas.microsoft.com/office/drawing/2014/main" val="858424561"/>
                  </a:ext>
                </a:extLst>
              </a:tr>
              <a:tr h="215900">
                <a:tc>
                  <a:txBody>
                    <a:bodyPr/>
                    <a:lstStyle/>
                    <a:p>
                      <a:pPr algn="r"/>
                      <a:r>
                        <a:rPr lang="en-US" sz="800" dirty="0">
                          <a:latin typeface="Century Gothic" panose="020B0502020202020204" pitchFamily="34" charset="0"/>
                        </a:rPr>
                        <a:t>Measure</a:t>
                      </a:r>
                    </a:p>
                  </a:txBody>
                  <a:tcPr marL="53236" marR="53236" marT="26618" marB="26618">
                    <a:solidFill>
                      <a:schemeClr val="accent6">
                        <a:lumMod val="20000"/>
                        <a:lumOff val="80000"/>
                      </a:schemeClr>
                    </a:solidFill>
                  </a:tcPr>
                </a:tc>
                <a:tc>
                  <a:txBody>
                    <a:bodyPr/>
                    <a:lstStyle/>
                    <a:p>
                      <a:pPr algn="ctr"/>
                      <a:r>
                        <a:rPr lang="en-US" sz="1000" b="0" dirty="0">
                          <a:solidFill>
                            <a:schemeClr val="accent6"/>
                          </a:solidFill>
                          <a:latin typeface="Century Gothic" panose="020B0502020202020204" pitchFamily="34" charset="0"/>
                        </a:rPr>
                        <a:t>00</a:t>
                      </a:r>
                    </a:p>
                  </a:txBody>
                  <a:tcPr marL="53236" marR="53236" marT="26618" marB="26618">
                    <a:solidFill>
                      <a:schemeClr val="accent6">
                        <a:lumMod val="20000"/>
                        <a:lumOff val="80000"/>
                      </a:schemeClr>
                    </a:solidFill>
                  </a:tcPr>
                </a:tc>
                <a:extLst>
                  <a:ext uri="{0D108BD9-81ED-4DB2-BD59-A6C34878D82A}">
                    <a16:rowId xmlns:a16="http://schemas.microsoft.com/office/drawing/2014/main" val="2523141986"/>
                  </a:ext>
                </a:extLst>
              </a:tr>
              <a:tr h="215900">
                <a:tc>
                  <a:txBody>
                    <a:bodyPr/>
                    <a:lstStyle/>
                    <a:p>
                      <a:pPr algn="r"/>
                      <a:r>
                        <a:rPr lang="en-US" sz="800" dirty="0">
                          <a:latin typeface="Century Gothic" panose="020B0502020202020204" pitchFamily="34" charset="0"/>
                        </a:rPr>
                        <a:t>Target</a:t>
                      </a:r>
                    </a:p>
                  </a:txBody>
                  <a:tcPr marL="53236" marR="53236" marT="26618" marB="26618">
                    <a:solidFill>
                      <a:schemeClr val="accent6">
                        <a:lumMod val="20000"/>
                        <a:lumOff val="80000"/>
                      </a:schemeClr>
                    </a:solidFill>
                  </a:tcPr>
                </a:tc>
                <a:tc>
                  <a:txBody>
                    <a:bodyPr/>
                    <a:lstStyle/>
                    <a:p>
                      <a:pPr algn="ctr"/>
                      <a:r>
                        <a:rPr lang="en-US" sz="1000" b="0" dirty="0">
                          <a:solidFill>
                            <a:schemeClr val="accent6"/>
                          </a:solidFill>
                          <a:latin typeface="Century Gothic" panose="020B0502020202020204" pitchFamily="34" charset="0"/>
                        </a:rPr>
                        <a:t>00</a:t>
                      </a:r>
                    </a:p>
                  </a:txBody>
                  <a:tcPr marL="53236" marR="53236" marT="26618" marB="26618">
                    <a:solidFill>
                      <a:schemeClr val="accent6">
                        <a:lumMod val="20000"/>
                        <a:lumOff val="80000"/>
                      </a:schemeClr>
                    </a:solidFill>
                  </a:tcPr>
                </a:tc>
                <a:extLst>
                  <a:ext uri="{0D108BD9-81ED-4DB2-BD59-A6C34878D82A}">
                    <a16:rowId xmlns:a16="http://schemas.microsoft.com/office/drawing/2014/main" val="281226523"/>
                  </a:ext>
                </a:extLst>
              </a:tr>
              <a:tr h="215900">
                <a:tc>
                  <a:txBody>
                    <a:bodyPr/>
                    <a:lstStyle/>
                    <a:p>
                      <a:pPr algn="r"/>
                      <a:r>
                        <a:rPr lang="en-US" sz="800" dirty="0">
                          <a:latin typeface="Century Gothic" panose="020B0502020202020204" pitchFamily="34" charset="0"/>
                        </a:rPr>
                        <a:t>Invites</a:t>
                      </a:r>
                    </a:p>
                  </a:txBody>
                  <a:tcPr marL="53236" marR="53236" marT="26618" marB="26618">
                    <a:solidFill>
                      <a:schemeClr val="accent6">
                        <a:lumMod val="20000"/>
                        <a:lumOff val="80000"/>
                      </a:schemeClr>
                    </a:solidFill>
                  </a:tcPr>
                </a:tc>
                <a:tc>
                  <a:txBody>
                    <a:bodyPr/>
                    <a:lstStyle/>
                    <a:p>
                      <a:pPr algn="ctr"/>
                      <a:r>
                        <a:rPr lang="en-US" sz="1000" b="0" dirty="0">
                          <a:solidFill>
                            <a:schemeClr val="accent6"/>
                          </a:solidFill>
                          <a:latin typeface="Century Gothic" panose="020B0502020202020204" pitchFamily="34" charset="0"/>
                        </a:rPr>
                        <a:t>00</a:t>
                      </a:r>
                    </a:p>
                  </a:txBody>
                  <a:tcPr marL="53236" marR="53236" marT="26618" marB="26618">
                    <a:solidFill>
                      <a:schemeClr val="accent6">
                        <a:lumMod val="20000"/>
                        <a:lumOff val="80000"/>
                      </a:schemeClr>
                    </a:solidFill>
                  </a:tcPr>
                </a:tc>
                <a:extLst>
                  <a:ext uri="{0D108BD9-81ED-4DB2-BD59-A6C34878D82A}">
                    <a16:rowId xmlns:a16="http://schemas.microsoft.com/office/drawing/2014/main" val="2958124452"/>
                  </a:ext>
                </a:extLst>
              </a:tr>
              <a:tr h="215900">
                <a:tc>
                  <a:txBody>
                    <a:bodyPr/>
                    <a:lstStyle/>
                    <a:p>
                      <a:pPr algn="r"/>
                      <a:r>
                        <a:rPr lang="en-US" sz="800" dirty="0">
                          <a:latin typeface="Century Gothic" panose="020B0502020202020204" pitchFamily="34" charset="0"/>
                        </a:rPr>
                        <a:t>Other</a:t>
                      </a:r>
                    </a:p>
                  </a:txBody>
                  <a:tcPr marL="53236" marR="53236" marT="26618" marB="26618">
                    <a:solidFill>
                      <a:schemeClr val="accent6">
                        <a:lumMod val="20000"/>
                        <a:lumOff val="80000"/>
                      </a:schemeClr>
                    </a:solidFill>
                  </a:tcPr>
                </a:tc>
                <a:tc>
                  <a:txBody>
                    <a:bodyPr/>
                    <a:lstStyle/>
                    <a:p>
                      <a:pPr algn="ctr"/>
                      <a:r>
                        <a:rPr lang="en-US" sz="1000" b="0" dirty="0">
                          <a:solidFill>
                            <a:schemeClr val="accent6"/>
                          </a:solidFill>
                          <a:latin typeface="Century Gothic" panose="020B0502020202020204" pitchFamily="34" charset="0"/>
                        </a:rPr>
                        <a:t>00</a:t>
                      </a:r>
                    </a:p>
                  </a:txBody>
                  <a:tcPr marL="53236" marR="53236" marT="26618" marB="26618">
                    <a:solidFill>
                      <a:schemeClr val="accent6">
                        <a:lumMod val="20000"/>
                        <a:lumOff val="80000"/>
                      </a:schemeClr>
                    </a:solidFill>
                  </a:tcPr>
                </a:tc>
                <a:extLst>
                  <a:ext uri="{0D108BD9-81ED-4DB2-BD59-A6C34878D82A}">
                    <a16:rowId xmlns:a16="http://schemas.microsoft.com/office/drawing/2014/main" val="1278992183"/>
                  </a:ext>
                </a:extLst>
              </a:tr>
            </a:tbl>
          </a:graphicData>
        </a:graphic>
      </p:graphicFrame>
      <p:graphicFrame>
        <p:nvGraphicFramePr>
          <p:cNvPr id="76" name="Table 2">
            <a:extLst>
              <a:ext uri="{FF2B5EF4-FFF2-40B4-BE49-F238E27FC236}">
                <a16:creationId xmlns:a16="http://schemas.microsoft.com/office/drawing/2014/main" id="{12FC89A8-34D1-45F0-D714-0F11A31CF1BB}"/>
              </a:ext>
            </a:extLst>
          </p:cNvPr>
          <p:cNvGraphicFramePr>
            <a:graphicFrameLocks noGrp="1"/>
          </p:cNvGraphicFramePr>
          <p:nvPr>
            <p:extLst>
              <p:ext uri="{D42A27DB-BD31-4B8C-83A1-F6EECF244321}">
                <p14:modId xmlns:p14="http://schemas.microsoft.com/office/powerpoint/2010/main" val="2277923168"/>
              </p:ext>
            </p:extLst>
          </p:nvPr>
        </p:nvGraphicFramePr>
        <p:xfrm>
          <a:off x="7442919" y="4571068"/>
          <a:ext cx="1824483" cy="1295400"/>
        </p:xfrm>
        <a:graphic>
          <a:graphicData uri="http://schemas.openxmlformats.org/drawingml/2006/table">
            <a:tbl>
              <a:tblPr firstRow="1" bandRow="1">
                <a:tableStyleId>{5C22544A-7EE6-4342-B048-85BDC9FD1C3A}</a:tableStyleId>
              </a:tblPr>
              <a:tblGrid>
                <a:gridCol w="1394078">
                  <a:extLst>
                    <a:ext uri="{9D8B030D-6E8A-4147-A177-3AD203B41FA5}">
                      <a16:colId xmlns:a16="http://schemas.microsoft.com/office/drawing/2014/main" val="607159747"/>
                    </a:ext>
                  </a:extLst>
                </a:gridCol>
                <a:gridCol w="430405">
                  <a:extLst>
                    <a:ext uri="{9D8B030D-6E8A-4147-A177-3AD203B41FA5}">
                      <a16:colId xmlns:a16="http://schemas.microsoft.com/office/drawing/2014/main" val="1583652849"/>
                    </a:ext>
                  </a:extLst>
                </a:gridCol>
              </a:tblGrid>
              <a:tr h="215900">
                <a:tc gridSpan="2">
                  <a:txBody>
                    <a:bodyPr/>
                    <a:lstStyle/>
                    <a:p>
                      <a:pPr algn="ctr"/>
                      <a:r>
                        <a:rPr lang="en-US" sz="1000" dirty="0">
                          <a:latin typeface="Century Gothic" panose="020B0502020202020204" pitchFamily="34" charset="0"/>
                        </a:rPr>
                        <a:t>FOCUS AREA C</a:t>
                      </a:r>
                    </a:p>
                  </a:txBody>
                  <a:tcPr marL="53236" marR="53236" marT="26618" marB="26618">
                    <a:solidFill>
                      <a:schemeClr val="bg2">
                        <a:lumMod val="50000"/>
                      </a:schemeClr>
                    </a:solidFill>
                  </a:tcPr>
                </a:tc>
                <a:tc hMerge="1">
                  <a:txBody>
                    <a:bodyPr/>
                    <a:lstStyle/>
                    <a:p>
                      <a:endParaRPr lang="en-US" dirty="0"/>
                    </a:p>
                  </a:txBody>
                  <a:tcPr/>
                </a:tc>
                <a:extLst>
                  <a:ext uri="{0D108BD9-81ED-4DB2-BD59-A6C34878D82A}">
                    <a16:rowId xmlns:a16="http://schemas.microsoft.com/office/drawing/2014/main" val="6536917"/>
                  </a:ext>
                </a:extLst>
              </a:tr>
              <a:tr h="215900">
                <a:tc>
                  <a:txBody>
                    <a:bodyPr/>
                    <a:lstStyle/>
                    <a:p>
                      <a:pPr algn="r"/>
                      <a:r>
                        <a:rPr lang="en-US" sz="800" dirty="0">
                          <a:latin typeface="Century Gothic" panose="020B0502020202020204" pitchFamily="34" charset="0"/>
                        </a:rPr>
                        <a:t>Objective</a:t>
                      </a:r>
                    </a:p>
                  </a:txBody>
                  <a:tcPr marL="53236" marR="53236" marT="26618" marB="26618">
                    <a:solidFill>
                      <a:schemeClr val="bg2">
                        <a:lumMod val="90000"/>
                      </a:schemeClr>
                    </a:solidFill>
                  </a:tcPr>
                </a:tc>
                <a:tc>
                  <a:txBody>
                    <a:bodyPr/>
                    <a:lstStyle/>
                    <a:p>
                      <a:pPr algn="ctr"/>
                      <a:r>
                        <a:rPr lang="en-US" sz="1000" dirty="0">
                          <a:latin typeface="Century Gothic" panose="020B0502020202020204" pitchFamily="34" charset="0"/>
                        </a:rPr>
                        <a:t>00</a:t>
                      </a:r>
                    </a:p>
                  </a:txBody>
                  <a:tcPr marL="53236" marR="53236" marT="26618" marB="26618">
                    <a:solidFill>
                      <a:schemeClr val="bg2">
                        <a:lumMod val="90000"/>
                      </a:schemeClr>
                    </a:solidFill>
                  </a:tcPr>
                </a:tc>
                <a:extLst>
                  <a:ext uri="{0D108BD9-81ED-4DB2-BD59-A6C34878D82A}">
                    <a16:rowId xmlns:a16="http://schemas.microsoft.com/office/drawing/2014/main" val="858424561"/>
                  </a:ext>
                </a:extLst>
              </a:tr>
              <a:tr h="215900">
                <a:tc>
                  <a:txBody>
                    <a:bodyPr/>
                    <a:lstStyle/>
                    <a:p>
                      <a:pPr algn="r"/>
                      <a:r>
                        <a:rPr lang="en-US" sz="800" dirty="0">
                          <a:latin typeface="Century Gothic" panose="020B0502020202020204" pitchFamily="34" charset="0"/>
                        </a:rPr>
                        <a:t>Measure</a:t>
                      </a:r>
                    </a:p>
                  </a:txBody>
                  <a:tcPr marL="53236" marR="53236" marT="26618" marB="26618">
                    <a:solidFill>
                      <a:schemeClr val="bg2">
                        <a:lumMod val="90000"/>
                      </a:schemeClr>
                    </a:solidFill>
                  </a:tcPr>
                </a:tc>
                <a:tc>
                  <a:txBody>
                    <a:bodyPr/>
                    <a:lstStyle/>
                    <a:p>
                      <a:pPr algn="ctr"/>
                      <a:r>
                        <a:rPr lang="en-US" sz="1000" dirty="0">
                          <a:latin typeface="Century Gothic" panose="020B0502020202020204" pitchFamily="34" charset="0"/>
                        </a:rPr>
                        <a:t>00</a:t>
                      </a:r>
                    </a:p>
                  </a:txBody>
                  <a:tcPr marL="53236" marR="53236" marT="26618" marB="26618">
                    <a:solidFill>
                      <a:schemeClr val="bg2">
                        <a:lumMod val="90000"/>
                      </a:schemeClr>
                    </a:solidFill>
                  </a:tcPr>
                </a:tc>
                <a:extLst>
                  <a:ext uri="{0D108BD9-81ED-4DB2-BD59-A6C34878D82A}">
                    <a16:rowId xmlns:a16="http://schemas.microsoft.com/office/drawing/2014/main" val="2523141986"/>
                  </a:ext>
                </a:extLst>
              </a:tr>
              <a:tr h="215900">
                <a:tc>
                  <a:txBody>
                    <a:bodyPr/>
                    <a:lstStyle/>
                    <a:p>
                      <a:pPr algn="r"/>
                      <a:r>
                        <a:rPr lang="en-US" sz="800" dirty="0">
                          <a:latin typeface="Century Gothic" panose="020B0502020202020204" pitchFamily="34" charset="0"/>
                        </a:rPr>
                        <a:t>Target</a:t>
                      </a:r>
                    </a:p>
                  </a:txBody>
                  <a:tcPr marL="53236" marR="53236" marT="26618" marB="26618">
                    <a:solidFill>
                      <a:schemeClr val="bg2">
                        <a:lumMod val="90000"/>
                      </a:schemeClr>
                    </a:solidFill>
                  </a:tcPr>
                </a:tc>
                <a:tc>
                  <a:txBody>
                    <a:bodyPr/>
                    <a:lstStyle/>
                    <a:p>
                      <a:pPr algn="ctr"/>
                      <a:r>
                        <a:rPr lang="en-US" sz="1000" dirty="0">
                          <a:latin typeface="Century Gothic" panose="020B0502020202020204" pitchFamily="34" charset="0"/>
                        </a:rPr>
                        <a:t>00</a:t>
                      </a:r>
                    </a:p>
                  </a:txBody>
                  <a:tcPr marL="53236" marR="53236" marT="26618" marB="26618">
                    <a:solidFill>
                      <a:schemeClr val="bg2">
                        <a:lumMod val="90000"/>
                      </a:schemeClr>
                    </a:solidFill>
                  </a:tcPr>
                </a:tc>
                <a:extLst>
                  <a:ext uri="{0D108BD9-81ED-4DB2-BD59-A6C34878D82A}">
                    <a16:rowId xmlns:a16="http://schemas.microsoft.com/office/drawing/2014/main" val="281226523"/>
                  </a:ext>
                </a:extLst>
              </a:tr>
              <a:tr h="215900">
                <a:tc>
                  <a:txBody>
                    <a:bodyPr/>
                    <a:lstStyle/>
                    <a:p>
                      <a:pPr algn="r"/>
                      <a:r>
                        <a:rPr lang="en-US" sz="800" dirty="0">
                          <a:latin typeface="Century Gothic" panose="020B0502020202020204" pitchFamily="34" charset="0"/>
                        </a:rPr>
                        <a:t>Invites</a:t>
                      </a:r>
                    </a:p>
                  </a:txBody>
                  <a:tcPr marL="53236" marR="53236" marT="26618" marB="26618">
                    <a:solidFill>
                      <a:schemeClr val="bg2">
                        <a:lumMod val="90000"/>
                      </a:schemeClr>
                    </a:solidFill>
                  </a:tcPr>
                </a:tc>
                <a:tc>
                  <a:txBody>
                    <a:bodyPr/>
                    <a:lstStyle/>
                    <a:p>
                      <a:pPr algn="ctr"/>
                      <a:r>
                        <a:rPr lang="en-US" sz="1000" dirty="0">
                          <a:latin typeface="Century Gothic" panose="020B0502020202020204" pitchFamily="34" charset="0"/>
                        </a:rPr>
                        <a:t>00</a:t>
                      </a:r>
                    </a:p>
                  </a:txBody>
                  <a:tcPr marL="53236" marR="53236" marT="26618" marB="26618">
                    <a:solidFill>
                      <a:schemeClr val="bg2">
                        <a:lumMod val="90000"/>
                      </a:schemeClr>
                    </a:solidFill>
                  </a:tcPr>
                </a:tc>
                <a:extLst>
                  <a:ext uri="{0D108BD9-81ED-4DB2-BD59-A6C34878D82A}">
                    <a16:rowId xmlns:a16="http://schemas.microsoft.com/office/drawing/2014/main" val="2958124452"/>
                  </a:ext>
                </a:extLst>
              </a:tr>
              <a:tr h="215900">
                <a:tc>
                  <a:txBody>
                    <a:bodyPr/>
                    <a:lstStyle/>
                    <a:p>
                      <a:pPr algn="r"/>
                      <a:r>
                        <a:rPr lang="en-US" sz="800" dirty="0">
                          <a:latin typeface="Century Gothic" panose="020B0502020202020204" pitchFamily="34" charset="0"/>
                        </a:rPr>
                        <a:t>Other</a:t>
                      </a:r>
                    </a:p>
                  </a:txBody>
                  <a:tcPr marL="53236" marR="53236" marT="26618" marB="26618">
                    <a:solidFill>
                      <a:schemeClr val="bg2">
                        <a:lumMod val="90000"/>
                      </a:schemeClr>
                    </a:solidFill>
                  </a:tcPr>
                </a:tc>
                <a:tc>
                  <a:txBody>
                    <a:bodyPr/>
                    <a:lstStyle/>
                    <a:p>
                      <a:pPr algn="ctr"/>
                      <a:r>
                        <a:rPr lang="en-US" sz="1000" dirty="0">
                          <a:latin typeface="Century Gothic" panose="020B0502020202020204" pitchFamily="34" charset="0"/>
                        </a:rPr>
                        <a:t>00</a:t>
                      </a:r>
                    </a:p>
                  </a:txBody>
                  <a:tcPr marL="53236" marR="53236" marT="26618" marB="26618">
                    <a:solidFill>
                      <a:schemeClr val="bg2">
                        <a:lumMod val="90000"/>
                      </a:schemeClr>
                    </a:solidFill>
                  </a:tcPr>
                </a:tc>
                <a:extLst>
                  <a:ext uri="{0D108BD9-81ED-4DB2-BD59-A6C34878D82A}">
                    <a16:rowId xmlns:a16="http://schemas.microsoft.com/office/drawing/2014/main" val="1278992183"/>
                  </a:ext>
                </a:extLst>
              </a:tr>
            </a:tbl>
          </a:graphicData>
        </a:graphic>
      </p:graphicFrame>
      <p:sp>
        <p:nvSpPr>
          <p:cNvPr id="77" name="Rectangle 76">
            <a:extLst>
              <a:ext uri="{FF2B5EF4-FFF2-40B4-BE49-F238E27FC236}">
                <a16:creationId xmlns:a16="http://schemas.microsoft.com/office/drawing/2014/main" id="{244851CC-2901-123C-0C2C-F4E48C12A240}"/>
              </a:ext>
            </a:extLst>
          </p:cNvPr>
          <p:cNvSpPr/>
          <p:nvPr/>
        </p:nvSpPr>
        <p:spPr>
          <a:xfrm>
            <a:off x="7442919" y="1160320"/>
            <a:ext cx="1824483" cy="390425"/>
          </a:xfrm>
          <a:prstGeom prst="rect">
            <a:avLst/>
          </a:prstGeom>
          <a:gradFill flip="none" rotWithShape="1">
            <a:gsLst>
              <a:gs pos="0">
                <a:srgbClr val="E2E23A"/>
              </a:gs>
              <a:gs pos="100000">
                <a:schemeClr val="bg1">
                  <a:lumMod val="85000"/>
                  <a:alpha val="6000"/>
                </a:schemeClr>
              </a:gs>
            </a:gsLst>
            <a:lin ang="2160000" scaled="0"/>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65000"/>
                    <a:lumOff val="35000"/>
                  </a:schemeClr>
                </a:solidFill>
                <a:latin typeface="Century Gothic" panose="020B0502020202020204" pitchFamily="34" charset="0"/>
              </a:rPr>
              <a:t>20XX</a:t>
            </a:r>
          </a:p>
        </p:txBody>
      </p:sp>
      <p:cxnSp>
        <p:nvCxnSpPr>
          <p:cNvPr id="78" name="Straight Connector 77">
            <a:extLst>
              <a:ext uri="{FF2B5EF4-FFF2-40B4-BE49-F238E27FC236}">
                <a16:creationId xmlns:a16="http://schemas.microsoft.com/office/drawing/2014/main" id="{74BA8EBA-2659-BBE2-1C6E-7D11EDB8CA11}"/>
              </a:ext>
            </a:extLst>
          </p:cNvPr>
          <p:cNvCxnSpPr>
            <a:cxnSpLocks/>
          </p:cNvCxnSpPr>
          <p:nvPr/>
        </p:nvCxnSpPr>
        <p:spPr>
          <a:xfrm flipV="1">
            <a:off x="9578340" y="1097280"/>
            <a:ext cx="0" cy="5760720"/>
          </a:xfrm>
          <a:prstGeom prst="line">
            <a:avLst/>
          </a:prstGeom>
          <a:ln w="12700">
            <a:solidFill>
              <a:schemeClr val="accent5">
                <a:lumMod val="75000"/>
              </a:schemeClr>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79" name="Table 2">
            <a:extLst>
              <a:ext uri="{FF2B5EF4-FFF2-40B4-BE49-F238E27FC236}">
                <a16:creationId xmlns:a16="http://schemas.microsoft.com/office/drawing/2014/main" id="{DA8F3BF7-C06A-1B7E-173A-C42DE35BD7CF}"/>
              </a:ext>
            </a:extLst>
          </p:cNvPr>
          <p:cNvGraphicFramePr>
            <a:graphicFrameLocks noGrp="1"/>
          </p:cNvGraphicFramePr>
          <p:nvPr>
            <p:extLst>
              <p:ext uri="{D42A27DB-BD31-4B8C-83A1-F6EECF244321}">
                <p14:modId xmlns:p14="http://schemas.microsoft.com/office/powerpoint/2010/main" val="2238838112"/>
              </p:ext>
            </p:extLst>
          </p:nvPr>
        </p:nvGraphicFramePr>
        <p:xfrm>
          <a:off x="9812739" y="1702216"/>
          <a:ext cx="1824483" cy="1295400"/>
        </p:xfrm>
        <a:graphic>
          <a:graphicData uri="http://schemas.openxmlformats.org/drawingml/2006/table">
            <a:tbl>
              <a:tblPr firstRow="1" bandRow="1">
                <a:tableStyleId>{5C22544A-7EE6-4342-B048-85BDC9FD1C3A}</a:tableStyleId>
              </a:tblPr>
              <a:tblGrid>
                <a:gridCol w="1394078">
                  <a:extLst>
                    <a:ext uri="{9D8B030D-6E8A-4147-A177-3AD203B41FA5}">
                      <a16:colId xmlns:a16="http://schemas.microsoft.com/office/drawing/2014/main" val="607159747"/>
                    </a:ext>
                  </a:extLst>
                </a:gridCol>
                <a:gridCol w="430405">
                  <a:extLst>
                    <a:ext uri="{9D8B030D-6E8A-4147-A177-3AD203B41FA5}">
                      <a16:colId xmlns:a16="http://schemas.microsoft.com/office/drawing/2014/main" val="1583652849"/>
                    </a:ext>
                  </a:extLst>
                </a:gridCol>
              </a:tblGrid>
              <a:tr h="215900">
                <a:tc gridSpan="2">
                  <a:txBody>
                    <a:bodyPr/>
                    <a:lstStyle/>
                    <a:p>
                      <a:pPr algn="ctr"/>
                      <a:r>
                        <a:rPr lang="en-US" sz="1000" dirty="0">
                          <a:latin typeface="Century Gothic" panose="020B0502020202020204" pitchFamily="34" charset="0"/>
                        </a:rPr>
                        <a:t>FOCUS AREA A</a:t>
                      </a:r>
                    </a:p>
                  </a:txBody>
                  <a:tcPr marL="53236" marR="53236" marT="26618" marB="26618">
                    <a:solidFill>
                      <a:srgbClr val="66BBCC"/>
                    </a:solidFill>
                  </a:tcPr>
                </a:tc>
                <a:tc hMerge="1">
                  <a:txBody>
                    <a:bodyPr/>
                    <a:lstStyle/>
                    <a:p>
                      <a:endParaRPr lang="en-US" dirty="0"/>
                    </a:p>
                  </a:txBody>
                  <a:tcPr/>
                </a:tc>
                <a:extLst>
                  <a:ext uri="{0D108BD9-81ED-4DB2-BD59-A6C34878D82A}">
                    <a16:rowId xmlns:a16="http://schemas.microsoft.com/office/drawing/2014/main" val="6536917"/>
                  </a:ext>
                </a:extLst>
              </a:tr>
              <a:tr h="215900">
                <a:tc>
                  <a:txBody>
                    <a:bodyPr/>
                    <a:lstStyle/>
                    <a:p>
                      <a:pPr algn="r"/>
                      <a:r>
                        <a:rPr lang="en-US" sz="800" dirty="0">
                          <a:latin typeface="Century Gothic" panose="020B0502020202020204" pitchFamily="34" charset="0"/>
                        </a:rPr>
                        <a:t>Objective</a:t>
                      </a:r>
                    </a:p>
                  </a:txBody>
                  <a:tcPr marL="53236" marR="53236" marT="26618" marB="26618">
                    <a:solidFill>
                      <a:schemeClr val="accent5">
                        <a:lumMod val="20000"/>
                        <a:lumOff val="80000"/>
                      </a:schemeClr>
                    </a:solidFill>
                  </a:tcPr>
                </a:tc>
                <a:tc>
                  <a:txBody>
                    <a:bodyPr/>
                    <a:lstStyle/>
                    <a:p>
                      <a:pPr algn="ctr"/>
                      <a:r>
                        <a:rPr lang="en-US" sz="1000" dirty="0">
                          <a:solidFill>
                            <a:schemeClr val="accent5">
                              <a:lumMod val="75000"/>
                            </a:schemeClr>
                          </a:solidFill>
                          <a:latin typeface="Century Gothic" panose="020B0502020202020204" pitchFamily="34" charset="0"/>
                        </a:rPr>
                        <a:t>00</a:t>
                      </a:r>
                    </a:p>
                  </a:txBody>
                  <a:tcPr marL="53236" marR="53236" marT="26618" marB="26618">
                    <a:solidFill>
                      <a:schemeClr val="accent5">
                        <a:lumMod val="20000"/>
                        <a:lumOff val="80000"/>
                      </a:schemeClr>
                    </a:solidFill>
                  </a:tcPr>
                </a:tc>
                <a:extLst>
                  <a:ext uri="{0D108BD9-81ED-4DB2-BD59-A6C34878D82A}">
                    <a16:rowId xmlns:a16="http://schemas.microsoft.com/office/drawing/2014/main" val="858424561"/>
                  </a:ext>
                </a:extLst>
              </a:tr>
              <a:tr h="215900">
                <a:tc>
                  <a:txBody>
                    <a:bodyPr/>
                    <a:lstStyle/>
                    <a:p>
                      <a:pPr algn="r"/>
                      <a:r>
                        <a:rPr lang="en-US" sz="800" dirty="0">
                          <a:latin typeface="Century Gothic" panose="020B0502020202020204" pitchFamily="34" charset="0"/>
                        </a:rPr>
                        <a:t>Measure</a:t>
                      </a:r>
                    </a:p>
                  </a:txBody>
                  <a:tcPr marL="53236" marR="53236" marT="26618" marB="26618">
                    <a:solidFill>
                      <a:schemeClr val="accent5">
                        <a:lumMod val="20000"/>
                        <a:lumOff val="80000"/>
                      </a:schemeClr>
                    </a:solidFill>
                  </a:tcPr>
                </a:tc>
                <a:tc>
                  <a:txBody>
                    <a:bodyPr/>
                    <a:lstStyle/>
                    <a:p>
                      <a:pPr algn="ctr"/>
                      <a:r>
                        <a:rPr lang="en-US" sz="1000" dirty="0">
                          <a:solidFill>
                            <a:schemeClr val="accent5">
                              <a:lumMod val="75000"/>
                            </a:schemeClr>
                          </a:solidFill>
                          <a:latin typeface="Century Gothic" panose="020B0502020202020204" pitchFamily="34" charset="0"/>
                        </a:rPr>
                        <a:t>00</a:t>
                      </a:r>
                    </a:p>
                  </a:txBody>
                  <a:tcPr marL="53236" marR="53236" marT="26618" marB="26618">
                    <a:solidFill>
                      <a:schemeClr val="accent5">
                        <a:lumMod val="20000"/>
                        <a:lumOff val="80000"/>
                      </a:schemeClr>
                    </a:solidFill>
                  </a:tcPr>
                </a:tc>
                <a:extLst>
                  <a:ext uri="{0D108BD9-81ED-4DB2-BD59-A6C34878D82A}">
                    <a16:rowId xmlns:a16="http://schemas.microsoft.com/office/drawing/2014/main" val="2523141986"/>
                  </a:ext>
                </a:extLst>
              </a:tr>
              <a:tr h="215900">
                <a:tc>
                  <a:txBody>
                    <a:bodyPr/>
                    <a:lstStyle/>
                    <a:p>
                      <a:pPr algn="r"/>
                      <a:r>
                        <a:rPr lang="en-US" sz="800" dirty="0">
                          <a:latin typeface="Century Gothic" panose="020B0502020202020204" pitchFamily="34" charset="0"/>
                        </a:rPr>
                        <a:t>Target</a:t>
                      </a:r>
                    </a:p>
                  </a:txBody>
                  <a:tcPr marL="53236" marR="53236" marT="26618" marB="26618">
                    <a:solidFill>
                      <a:schemeClr val="accent5">
                        <a:lumMod val="20000"/>
                        <a:lumOff val="80000"/>
                      </a:schemeClr>
                    </a:solidFill>
                  </a:tcPr>
                </a:tc>
                <a:tc>
                  <a:txBody>
                    <a:bodyPr/>
                    <a:lstStyle/>
                    <a:p>
                      <a:pPr algn="ctr"/>
                      <a:r>
                        <a:rPr lang="en-US" sz="1000" dirty="0">
                          <a:solidFill>
                            <a:schemeClr val="accent5">
                              <a:lumMod val="75000"/>
                            </a:schemeClr>
                          </a:solidFill>
                          <a:latin typeface="Century Gothic" panose="020B0502020202020204" pitchFamily="34" charset="0"/>
                        </a:rPr>
                        <a:t>00</a:t>
                      </a:r>
                    </a:p>
                  </a:txBody>
                  <a:tcPr marL="53236" marR="53236" marT="26618" marB="26618">
                    <a:solidFill>
                      <a:schemeClr val="accent5">
                        <a:lumMod val="20000"/>
                        <a:lumOff val="80000"/>
                      </a:schemeClr>
                    </a:solidFill>
                  </a:tcPr>
                </a:tc>
                <a:extLst>
                  <a:ext uri="{0D108BD9-81ED-4DB2-BD59-A6C34878D82A}">
                    <a16:rowId xmlns:a16="http://schemas.microsoft.com/office/drawing/2014/main" val="281226523"/>
                  </a:ext>
                </a:extLst>
              </a:tr>
              <a:tr h="215900">
                <a:tc>
                  <a:txBody>
                    <a:bodyPr/>
                    <a:lstStyle/>
                    <a:p>
                      <a:pPr algn="r"/>
                      <a:r>
                        <a:rPr lang="en-US" sz="800" dirty="0">
                          <a:latin typeface="Century Gothic" panose="020B0502020202020204" pitchFamily="34" charset="0"/>
                        </a:rPr>
                        <a:t>Invites</a:t>
                      </a:r>
                    </a:p>
                  </a:txBody>
                  <a:tcPr marL="53236" marR="53236" marT="26618" marB="26618">
                    <a:solidFill>
                      <a:schemeClr val="accent5">
                        <a:lumMod val="20000"/>
                        <a:lumOff val="80000"/>
                      </a:schemeClr>
                    </a:solidFill>
                  </a:tcPr>
                </a:tc>
                <a:tc>
                  <a:txBody>
                    <a:bodyPr/>
                    <a:lstStyle/>
                    <a:p>
                      <a:pPr algn="ctr"/>
                      <a:r>
                        <a:rPr lang="en-US" sz="1000" dirty="0">
                          <a:solidFill>
                            <a:schemeClr val="accent5">
                              <a:lumMod val="75000"/>
                            </a:schemeClr>
                          </a:solidFill>
                          <a:latin typeface="Century Gothic" panose="020B0502020202020204" pitchFamily="34" charset="0"/>
                        </a:rPr>
                        <a:t>00</a:t>
                      </a:r>
                    </a:p>
                  </a:txBody>
                  <a:tcPr marL="53236" marR="53236" marT="26618" marB="26618">
                    <a:solidFill>
                      <a:schemeClr val="accent5">
                        <a:lumMod val="20000"/>
                        <a:lumOff val="80000"/>
                      </a:schemeClr>
                    </a:solidFill>
                  </a:tcPr>
                </a:tc>
                <a:extLst>
                  <a:ext uri="{0D108BD9-81ED-4DB2-BD59-A6C34878D82A}">
                    <a16:rowId xmlns:a16="http://schemas.microsoft.com/office/drawing/2014/main" val="2958124452"/>
                  </a:ext>
                </a:extLst>
              </a:tr>
              <a:tr h="215900">
                <a:tc>
                  <a:txBody>
                    <a:bodyPr/>
                    <a:lstStyle/>
                    <a:p>
                      <a:pPr algn="r"/>
                      <a:r>
                        <a:rPr lang="en-US" sz="800" dirty="0">
                          <a:latin typeface="Century Gothic" panose="020B0502020202020204" pitchFamily="34" charset="0"/>
                        </a:rPr>
                        <a:t>Other</a:t>
                      </a:r>
                    </a:p>
                  </a:txBody>
                  <a:tcPr marL="53236" marR="53236" marT="26618" marB="26618">
                    <a:solidFill>
                      <a:schemeClr val="accent5">
                        <a:lumMod val="20000"/>
                        <a:lumOff val="80000"/>
                      </a:schemeClr>
                    </a:solidFill>
                  </a:tcPr>
                </a:tc>
                <a:tc>
                  <a:txBody>
                    <a:bodyPr/>
                    <a:lstStyle/>
                    <a:p>
                      <a:pPr algn="ctr"/>
                      <a:r>
                        <a:rPr lang="en-US" sz="1000" dirty="0">
                          <a:solidFill>
                            <a:schemeClr val="accent5">
                              <a:lumMod val="75000"/>
                            </a:schemeClr>
                          </a:solidFill>
                          <a:latin typeface="Century Gothic" panose="020B0502020202020204" pitchFamily="34" charset="0"/>
                        </a:rPr>
                        <a:t>00</a:t>
                      </a:r>
                    </a:p>
                  </a:txBody>
                  <a:tcPr marL="53236" marR="53236" marT="26618" marB="26618">
                    <a:solidFill>
                      <a:schemeClr val="accent5">
                        <a:lumMod val="20000"/>
                        <a:lumOff val="80000"/>
                      </a:schemeClr>
                    </a:solidFill>
                  </a:tcPr>
                </a:tc>
                <a:extLst>
                  <a:ext uri="{0D108BD9-81ED-4DB2-BD59-A6C34878D82A}">
                    <a16:rowId xmlns:a16="http://schemas.microsoft.com/office/drawing/2014/main" val="1278992183"/>
                  </a:ext>
                </a:extLst>
              </a:tr>
            </a:tbl>
          </a:graphicData>
        </a:graphic>
      </p:graphicFrame>
      <p:graphicFrame>
        <p:nvGraphicFramePr>
          <p:cNvPr id="80" name="Table 2">
            <a:extLst>
              <a:ext uri="{FF2B5EF4-FFF2-40B4-BE49-F238E27FC236}">
                <a16:creationId xmlns:a16="http://schemas.microsoft.com/office/drawing/2014/main" id="{2FF6486E-178E-8408-7BDF-32BE5B7EDE88}"/>
              </a:ext>
            </a:extLst>
          </p:cNvPr>
          <p:cNvGraphicFramePr>
            <a:graphicFrameLocks noGrp="1"/>
          </p:cNvGraphicFramePr>
          <p:nvPr>
            <p:extLst>
              <p:ext uri="{D42A27DB-BD31-4B8C-83A1-F6EECF244321}">
                <p14:modId xmlns:p14="http://schemas.microsoft.com/office/powerpoint/2010/main" val="3491101155"/>
              </p:ext>
            </p:extLst>
          </p:nvPr>
        </p:nvGraphicFramePr>
        <p:xfrm>
          <a:off x="9812739" y="3136642"/>
          <a:ext cx="1824483" cy="1295400"/>
        </p:xfrm>
        <a:graphic>
          <a:graphicData uri="http://schemas.openxmlformats.org/drawingml/2006/table">
            <a:tbl>
              <a:tblPr firstRow="1" bandRow="1">
                <a:tableStyleId>{5C22544A-7EE6-4342-B048-85BDC9FD1C3A}</a:tableStyleId>
              </a:tblPr>
              <a:tblGrid>
                <a:gridCol w="1394078">
                  <a:extLst>
                    <a:ext uri="{9D8B030D-6E8A-4147-A177-3AD203B41FA5}">
                      <a16:colId xmlns:a16="http://schemas.microsoft.com/office/drawing/2014/main" val="607159747"/>
                    </a:ext>
                  </a:extLst>
                </a:gridCol>
                <a:gridCol w="430405">
                  <a:extLst>
                    <a:ext uri="{9D8B030D-6E8A-4147-A177-3AD203B41FA5}">
                      <a16:colId xmlns:a16="http://schemas.microsoft.com/office/drawing/2014/main" val="1583652849"/>
                    </a:ext>
                  </a:extLst>
                </a:gridCol>
              </a:tblGrid>
              <a:tr h="215900">
                <a:tc gridSpan="2">
                  <a:txBody>
                    <a:bodyPr/>
                    <a:lstStyle/>
                    <a:p>
                      <a:pPr algn="ctr"/>
                      <a:r>
                        <a:rPr lang="en-US" sz="1000" dirty="0">
                          <a:latin typeface="Century Gothic" panose="020B0502020202020204" pitchFamily="34" charset="0"/>
                        </a:rPr>
                        <a:t>FOCUS AREA B</a:t>
                      </a:r>
                    </a:p>
                  </a:txBody>
                  <a:tcPr marL="53236" marR="53236" marT="26618" marB="26618">
                    <a:solidFill>
                      <a:schemeClr val="accent6"/>
                    </a:solidFill>
                  </a:tcPr>
                </a:tc>
                <a:tc hMerge="1">
                  <a:txBody>
                    <a:bodyPr/>
                    <a:lstStyle/>
                    <a:p>
                      <a:endParaRPr lang="en-US" dirty="0"/>
                    </a:p>
                  </a:txBody>
                  <a:tcPr/>
                </a:tc>
                <a:extLst>
                  <a:ext uri="{0D108BD9-81ED-4DB2-BD59-A6C34878D82A}">
                    <a16:rowId xmlns:a16="http://schemas.microsoft.com/office/drawing/2014/main" val="6536917"/>
                  </a:ext>
                </a:extLst>
              </a:tr>
              <a:tr h="215900">
                <a:tc>
                  <a:txBody>
                    <a:bodyPr/>
                    <a:lstStyle/>
                    <a:p>
                      <a:pPr algn="r"/>
                      <a:r>
                        <a:rPr lang="en-US" sz="800" dirty="0">
                          <a:latin typeface="Century Gothic" panose="020B0502020202020204" pitchFamily="34" charset="0"/>
                        </a:rPr>
                        <a:t>Objective</a:t>
                      </a:r>
                    </a:p>
                  </a:txBody>
                  <a:tcPr marL="53236" marR="53236" marT="26618" marB="26618">
                    <a:solidFill>
                      <a:schemeClr val="accent6">
                        <a:lumMod val="20000"/>
                        <a:lumOff val="80000"/>
                      </a:schemeClr>
                    </a:solidFill>
                  </a:tcPr>
                </a:tc>
                <a:tc>
                  <a:txBody>
                    <a:bodyPr/>
                    <a:lstStyle/>
                    <a:p>
                      <a:pPr algn="ctr"/>
                      <a:r>
                        <a:rPr lang="en-US" sz="1000" b="0" dirty="0">
                          <a:solidFill>
                            <a:schemeClr val="accent6"/>
                          </a:solidFill>
                          <a:latin typeface="Century Gothic" panose="020B0502020202020204" pitchFamily="34" charset="0"/>
                        </a:rPr>
                        <a:t>00</a:t>
                      </a:r>
                    </a:p>
                  </a:txBody>
                  <a:tcPr marL="53236" marR="53236" marT="26618" marB="26618">
                    <a:solidFill>
                      <a:schemeClr val="accent6">
                        <a:lumMod val="20000"/>
                        <a:lumOff val="80000"/>
                      </a:schemeClr>
                    </a:solidFill>
                  </a:tcPr>
                </a:tc>
                <a:extLst>
                  <a:ext uri="{0D108BD9-81ED-4DB2-BD59-A6C34878D82A}">
                    <a16:rowId xmlns:a16="http://schemas.microsoft.com/office/drawing/2014/main" val="858424561"/>
                  </a:ext>
                </a:extLst>
              </a:tr>
              <a:tr h="215900">
                <a:tc>
                  <a:txBody>
                    <a:bodyPr/>
                    <a:lstStyle/>
                    <a:p>
                      <a:pPr algn="r"/>
                      <a:r>
                        <a:rPr lang="en-US" sz="800" dirty="0">
                          <a:latin typeface="Century Gothic" panose="020B0502020202020204" pitchFamily="34" charset="0"/>
                        </a:rPr>
                        <a:t>Measure</a:t>
                      </a:r>
                    </a:p>
                  </a:txBody>
                  <a:tcPr marL="53236" marR="53236" marT="26618" marB="26618">
                    <a:solidFill>
                      <a:schemeClr val="accent6">
                        <a:lumMod val="20000"/>
                        <a:lumOff val="80000"/>
                      </a:schemeClr>
                    </a:solidFill>
                  </a:tcPr>
                </a:tc>
                <a:tc>
                  <a:txBody>
                    <a:bodyPr/>
                    <a:lstStyle/>
                    <a:p>
                      <a:pPr algn="ctr"/>
                      <a:r>
                        <a:rPr lang="en-US" sz="1000" b="0" dirty="0">
                          <a:solidFill>
                            <a:schemeClr val="accent6"/>
                          </a:solidFill>
                          <a:latin typeface="Century Gothic" panose="020B0502020202020204" pitchFamily="34" charset="0"/>
                        </a:rPr>
                        <a:t>00</a:t>
                      </a:r>
                    </a:p>
                  </a:txBody>
                  <a:tcPr marL="53236" marR="53236" marT="26618" marB="26618">
                    <a:solidFill>
                      <a:schemeClr val="accent6">
                        <a:lumMod val="20000"/>
                        <a:lumOff val="80000"/>
                      </a:schemeClr>
                    </a:solidFill>
                  </a:tcPr>
                </a:tc>
                <a:extLst>
                  <a:ext uri="{0D108BD9-81ED-4DB2-BD59-A6C34878D82A}">
                    <a16:rowId xmlns:a16="http://schemas.microsoft.com/office/drawing/2014/main" val="2523141986"/>
                  </a:ext>
                </a:extLst>
              </a:tr>
              <a:tr h="215900">
                <a:tc>
                  <a:txBody>
                    <a:bodyPr/>
                    <a:lstStyle/>
                    <a:p>
                      <a:pPr algn="r"/>
                      <a:r>
                        <a:rPr lang="en-US" sz="800" dirty="0">
                          <a:latin typeface="Century Gothic" panose="020B0502020202020204" pitchFamily="34" charset="0"/>
                        </a:rPr>
                        <a:t>Target</a:t>
                      </a:r>
                    </a:p>
                  </a:txBody>
                  <a:tcPr marL="53236" marR="53236" marT="26618" marB="26618">
                    <a:solidFill>
                      <a:schemeClr val="accent6">
                        <a:lumMod val="20000"/>
                        <a:lumOff val="80000"/>
                      </a:schemeClr>
                    </a:solidFill>
                  </a:tcPr>
                </a:tc>
                <a:tc>
                  <a:txBody>
                    <a:bodyPr/>
                    <a:lstStyle/>
                    <a:p>
                      <a:pPr algn="ctr"/>
                      <a:r>
                        <a:rPr lang="en-US" sz="1000" b="0" dirty="0">
                          <a:solidFill>
                            <a:schemeClr val="accent6"/>
                          </a:solidFill>
                          <a:latin typeface="Century Gothic" panose="020B0502020202020204" pitchFamily="34" charset="0"/>
                        </a:rPr>
                        <a:t>00</a:t>
                      </a:r>
                    </a:p>
                  </a:txBody>
                  <a:tcPr marL="53236" marR="53236" marT="26618" marB="26618">
                    <a:solidFill>
                      <a:schemeClr val="accent6">
                        <a:lumMod val="20000"/>
                        <a:lumOff val="80000"/>
                      </a:schemeClr>
                    </a:solidFill>
                  </a:tcPr>
                </a:tc>
                <a:extLst>
                  <a:ext uri="{0D108BD9-81ED-4DB2-BD59-A6C34878D82A}">
                    <a16:rowId xmlns:a16="http://schemas.microsoft.com/office/drawing/2014/main" val="281226523"/>
                  </a:ext>
                </a:extLst>
              </a:tr>
              <a:tr h="215900">
                <a:tc>
                  <a:txBody>
                    <a:bodyPr/>
                    <a:lstStyle/>
                    <a:p>
                      <a:pPr algn="r"/>
                      <a:r>
                        <a:rPr lang="en-US" sz="800" dirty="0">
                          <a:latin typeface="Century Gothic" panose="020B0502020202020204" pitchFamily="34" charset="0"/>
                        </a:rPr>
                        <a:t>Invites</a:t>
                      </a:r>
                    </a:p>
                  </a:txBody>
                  <a:tcPr marL="53236" marR="53236" marT="26618" marB="26618">
                    <a:solidFill>
                      <a:schemeClr val="accent6">
                        <a:lumMod val="20000"/>
                        <a:lumOff val="80000"/>
                      </a:schemeClr>
                    </a:solidFill>
                  </a:tcPr>
                </a:tc>
                <a:tc>
                  <a:txBody>
                    <a:bodyPr/>
                    <a:lstStyle/>
                    <a:p>
                      <a:pPr algn="ctr"/>
                      <a:r>
                        <a:rPr lang="en-US" sz="1000" b="0" dirty="0">
                          <a:solidFill>
                            <a:schemeClr val="accent6"/>
                          </a:solidFill>
                          <a:latin typeface="Century Gothic" panose="020B0502020202020204" pitchFamily="34" charset="0"/>
                        </a:rPr>
                        <a:t>00</a:t>
                      </a:r>
                    </a:p>
                  </a:txBody>
                  <a:tcPr marL="53236" marR="53236" marT="26618" marB="26618">
                    <a:solidFill>
                      <a:schemeClr val="accent6">
                        <a:lumMod val="20000"/>
                        <a:lumOff val="80000"/>
                      </a:schemeClr>
                    </a:solidFill>
                  </a:tcPr>
                </a:tc>
                <a:extLst>
                  <a:ext uri="{0D108BD9-81ED-4DB2-BD59-A6C34878D82A}">
                    <a16:rowId xmlns:a16="http://schemas.microsoft.com/office/drawing/2014/main" val="2958124452"/>
                  </a:ext>
                </a:extLst>
              </a:tr>
              <a:tr h="215900">
                <a:tc>
                  <a:txBody>
                    <a:bodyPr/>
                    <a:lstStyle/>
                    <a:p>
                      <a:pPr algn="r"/>
                      <a:r>
                        <a:rPr lang="en-US" sz="800" dirty="0">
                          <a:latin typeface="Century Gothic" panose="020B0502020202020204" pitchFamily="34" charset="0"/>
                        </a:rPr>
                        <a:t>Other</a:t>
                      </a:r>
                    </a:p>
                  </a:txBody>
                  <a:tcPr marL="53236" marR="53236" marT="26618" marB="26618">
                    <a:solidFill>
                      <a:schemeClr val="accent6">
                        <a:lumMod val="20000"/>
                        <a:lumOff val="80000"/>
                      </a:schemeClr>
                    </a:solidFill>
                  </a:tcPr>
                </a:tc>
                <a:tc>
                  <a:txBody>
                    <a:bodyPr/>
                    <a:lstStyle/>
                    <a:p>
                      <a:pPr algn="ctr"/>
                      <a:r>
                        <a:rPr lang="en-US" sz="1000" b="0" dirty="0">
                          <a:solidFill>
                            <a:schemeClr val="accent6"/>
                          </a:solidFill>
                          <a:latin typeface="Century Gothic" panose="020B0502020202020204" pitchFamily="34" charset="0"/>
                        </a:rPr>
                        <a:t>00</a:t>
                      </a:r>
                    </a:p>
                  </a:txBody>
                  <a:tcPr marL="53236" marR="53236" marT="26618" marB="26618">
                    <a:solidFill>
                      <a:schemeClr val="accent6">
                        <a:lumMod val="20000"/>
                        <a:lumOff val="80000"/>
                      </a:schemeClr>
                    </a:solidFill>
                  </a:tcPr>
                </a:tc>
                <a:extLst>
                  <a:ext uri="{0D108BD9-81ED-4DB2-BD59-A6C34878D82A}">
                    <a16:rowId xmlns:a16="http://schemas.microsoft.com/office/drawing/2014/main" val="1278992183"/>
                  </a:ext>
                </a:extLst>
              </a:tr>
            </a:tbl>
          </a:graphicData>
        </a:graphic>
      </p:graphicFrame>
      <p:graphicFrame>
        <p:nvGraphicFramePr>
          <p:cNvPr id="81" name="Table 2">
            <a:extLst>
              <a:ext uri="{FF2B5EF4-FFF2-40B4-BE49-F238E27FC236}">
                <a16:creationId xmlns:a16="http://schemas.microsoft.com/office/drawing/2014/main" id="{D5AEC9CE-E572-569F-6FBF-83A7E24E2A80}"/>
              </a:ext>
            </a:extLst>
          </p:cNvPr>
          <p:cNvGraphicFramePr>
            <a:graphicFrameLocks noGrp="1"/>
          </p:cNvGraphicFramePr>
          <p:nvPr>
            <p:extLst>
              <p:ext uri="{D42A27DB-BD31-4B8C-83A1-F6EECF244321}">
                <p14:modId xmlns:p14="http://schemas.microsoft.com/office/powerpoint/2010/main" val="4204813105"/>
              </p:ext>
            </p:extLst>
          </p:nvPr>
        </p:nvGraphicFramePr>
        <p:xfrm>
          <a:off x="9812739" y="4571068"/>
          <a:ext cx="1824483" cy="1295400"/>
        </p:xfrm>
        <a:graphic>
          <a:graphicData uri="http://schemas.openxmlformats.org/drawingml/2006/table">
            <a:tbl>
              <a:tblPr firstRow="1" bandRow="1">
                <a:tableStyleId>{5C22544A-7EE6-4342-B048-85BDC9FD1C3A}</a:tableStyleId>
              </a:tblPr>
              <a:tblGrid>
                <a:gridCol w="1394078">
                  <a:extLst>
                    <a:ext uri="{9D8B030D-6E8A-4147-A177-3AD203B41FA5}">
                      <a16:colId xmlns:a16="http://schemas.microsoft.com/office/drawing/2014/main" val="607159747"/>
                    </a:ext>
                  </a:extLst>
                </a:gridCol>
                <a:gridCol w="430405">
                  <a:extLst>
                    <a:ext uri="{9D8B030D-6E8A-4147-A177-3AD203B41FA5}">
                      <a16:colId xmlns:a16="http://schemas.microsoft.com/office/drawing/2014/main" val="1583652849"/>
                    </a:ext>
                  </a:extLst>
                </a:gridCol>
              </a:tblGrid>
              <a:tr h="215900">
                <a:tc gridSpan="2">
                  <a:txBody>
                    <a:bodyPr/>
                    <a:lstStyle/>
                    <a:p>
                      <a:pPr algn="ctr"/>
                      <a:r>
                        <a:rPr lang="en-US" sz="1000" dirty="0">
                          <a:latin typeface="Century Gothic" panose="020B0502020202020204" pitchFamily="34" charset="0"/>
                        </a:rPr>
                        <a:t>FOCUS AREA C</a:t>
                      </a:r>
                    </a:p>
                  </a:txBody>
                  <a:tcPr marL="53236" marR="53236" marT="26618" marB="26618">
                    <a:solidFill>
                      <a:schemeClr val="bg2">
                        <a:lumMod val="50000"/>
                      </a:schemeClr>
                    </a:solidFill>
                  </a:tcPr>
                </a:tc>
                <a:tc hMerge="1">
                  <a:txBody>
                    <a:bodyPr/>
                    <a:lstStyle/>
                    <a:p>
                      <a:endParaRPr lang="en-US" dirty="0"/>
                    </a:p>
                  </a:txBody>
                  <a:tcPr/>
                </a:tc>
                <a:extLst>
                  <a:ext uri="{0D108BD9-81ED-4DB2-BD59-A6C34878D82A}">
                    <a16:rowId xmlns:a16="http://schemas.microsoft.com/office/drawing/2014/main" val="6536917"/>
                  </a:ext>
                </a:extLst>
              </a:tr>
              <a:tr h="215900">
                <a:tc>
                  <a:txBody>
                    <a:bodyPr/>
                    <a:lstStyle/>
                    <a:p>
                      <a:pPr algn="r"/>
                      <a:r>
                        <a:rPr lang="en-US" sz="800" dirty="0">
                          <a:latin typeface="Century Gothic" panose="020B0502020202020204" pitchFamily="34" charset="0"/>
                        </a:rPr>
                        <a:t>Objective</a:t>
                      </a:r>
                    </a:p>
                  </a:txBody>
                  <a:tcPr marL="53236" marR="53236" marT="26618" marB="26618">
                    <a:solidFill>
                      <a:schemeClr val="bg2">
                        <a:lumMod val="90000"/>
                      </a:schemeClr>
                    </a:solidFill>
                  </a:tcPr>
                </a:tc>
                <a:tc>
                  <a:txBody>
                    <a:bodyPr/>
                    <a:lstStyle/>
                    <a:p>
                      <a:pPr algn="ctr"/>
                      <a:r>
                        <a:rPr lang="en-US" sz="1000" dirty="0">
                          <a:latin typeface="Century Gothic" panose="020B0502020202020204" pitchFamily="34" charset="0"/>
                        </a:rPr>
                        <a:t>00</a:t>
                      </a:r>
                    </a:p>
                  </a:txBody>
                  <a:tcPr marL="53236" marR="53236" marT="26618" marB="26618">
                    <a:solidFill>
                      <a:schemeClr val="bg2">
                        <a:lumMod val="90000"/>
                      </a:schemeClr>
                    </a:solidFill>
                  </a:tcPr>
                </a:tc>
                <a:extLst>
                  <a:ext uri="{0D108BD9-81ED-4DB2-BD59-A6C34878D82A}">
                    <a16:rowId xmlns:a16="http://schemas.microsoft.com/office/drawing/2014/main" val="858424561"/>
                  </a:ext>
                </a:extLst>
              </a:tr>
              <a:tr h="215900">
                <a:tc>
                  <a:txBody>
                    <a:bodyPr/>
                    <a:lstStyle/>
                    <a:p>
                      <a:pPr algn="r"/>
                      <a:r>
                        <a:rPr lang="en-US" sz="800" dirty="0">
                          <a:latin typeface="Century Gothic" panose="020B0502020202020204" pitchFamily="34" charset="0"/>
                        </a:rPr>
                        <a:t>Measure</a:t>
                      </a:r>
                    </a:p>
                  </a:txBody>
                  <a:tcPr marL="53236" marR="53236" marT="26618" marB="26618">
                    <a:solidFill>
                      <a:schemeClr val="bg2">
                        <a:lumMod val="90000"/>
                      </a:schemeClr>
                    </a:solidFill>
                  </a:tcPr>
                </a:tc>
                <a:tc>
                  <a:txBody>
                    <a:bodyPr/>
                    <a:lstStyle/>
                    <a:p>
                      <a:pPr algn="ctr"/>
                      <a:r>
                        <a:rPr lang="en-US" sz="1000" dirty="0">
                          <a:latin typeface="Century Gothic" panose="020B0502020202020204" pitchFamily="34" charset="0"/>
                        </a:rPr>
                        <a:t>00</a:t>
                      </a:r>
                    </a:p>
                  </a:txBody>
                  <a:tcPr marL="53236" marR="53236" marT="26618" marB="26618">
                    <a:solidFill>
                      <a:schemeClr val="bg2">
                        <a:lumMod val="90000"/>
                      </a:schemeClr>
                    </a:solidFill>
                  </a:tcPr>
                </a:tc>
                <a:extLst>
                  <a:ext uri="{0D108BD9-81ED-4DB2-BD59-A6C34878D82A}">
                    <a16:rowId xmlns:a16="http://schemas.microsoft.com/office/drawing/2014/main" val="2523141986"/>
                  </a:ext>
                </a:extLst>
              </a:tr>
              <a:tr h="215900">
                <a:tc>
                  <a:txBody>
                    <a:bodyPr/>
                    <a:lstStyle/>
                    <a:p>
                      <a:pPr algn="r"/>
                      <a:r>
                        <a:rPr lang="en-US" sz="800" dirty="0">
                          <a:latin typeface="Century Gothic" panose="020B0502020202020204" pitchFamily="34" charset="0"/>
                        </a:rPr>
                        <a:t>Target</a:t>
                      </a:r>
                    </a:p>
                  </a:txBody>
                  <a:tcPr marL="53236" marR="53236" marT="26618" marB="26618">
                    <a:solidFill>
                      <a:schemeClr val="bg2">
                        <a:lumMod val="90000"/>
                      </a:schemeClr>
                    </a:solidFill>
                  </a:tcPr>
                </a:tc>
                <a:tc>
                  <a:txBody>
                    <a:bodyPr/>
                    <a:lstStyle/>
                    <a:p>
                      <a:pPr algn="ctr"/>
                      <a:r>
                        <a:rPr lang="en-US" sz="1000" dirty="0">
                          <a:latin typeface="Century Gothic" panose="020B0502020202020204" pitchFamily="34" charset="0"/>
                        </a:rPr>
                        <a:t>00</a:t>
                      </a:r>
                    </a:p>
                  </a:txBody>
                  <a:tcPr marL="53236" marR="53236" marT="26618" marB="26618">
                    <a:solidFill>
                      <a:schemeClr val="bg2">
                        <a:lumMod val="90000"/>
                      </a:schemeClr>
                    </a:solidFill>
                  </a:tcPr>
                </a:tc>
                <a:extLst>
                  <a:ext uri="{0D108BD9-81ED-4DB2-BD59-A6C34878D82A}">
                    <a16:rowId xmlns:a16="http://schemas.microsoft.com/office/drawing/2014/main" val="281226523"/>
                  </a:ext>
                </a:extLst>
              </a:tr>
              <a:tr h="215900">
                <a:tc>
                  <a:txBody>
                    <a:bodyPr/>
                    <a:lstStyle/>
                    <a:p>
                      <a:pPr algn="r"/>
                      <a:r>
                        <a:rPr lang="en-US" sz="800" dirty="0">
                          <a:latin typeface="Century Gothic" panose="020B0502020202020204" pitchFamily="34" charset="0"/>
                        </a:rPr>
                        <a:t>Invites</a:t>
                      </a:r>
                    </a:p>
                  </a:txBody>
                  <a:tcPr marL="53236" marR="53236" marT="26618" marB="26618">
                    <a:solidFill>
                      <a:schemeClr val="bg2">
                        <a:lumMod val="90000"/>
                      </a:schemeClr>
                    </a:solidFill>
                  </a:tcPr>
                </a:tc>
                <a:tc>
                  <a:txBody>
                    <a:bodyPr/>
                    <a:lstStyle/>
                    <a:p>
                      <a:pPr algn="ctr"/>
                      <a:r>
                        <a:rPr lang="en-US" sz="1000" dirty="0">
                          <a:latin typeface="Century Gothic" panose="020B0502020202020204" pitchFamily="34" charset="0"/>
                        </a:rPr>
                        <a:t>00</a:t>
                      </a:r>
                    </a:p>
                  </a:txBody>
                  <a:tcPr marL="53236" marR="53236" marT="26618" marB="26618">
                    <a:solidFill>
                      <a:schemeClr val="bg2">
                        <a:lumMod val="90000"/>
                      </a:schemeClr>
                    </a:solidFill>
                  </a:tcPr>
                </a:tc>
                <a:extLst>
                  <a:ext uri="{0D108BD9-81ED-4DB2-BD59-A6C34878D82A}">
                    <a16:rowId xmlns:a16="http://schemas.microsoft.com/office/drawing/2014/main" val="2958124452"/>
                  </a:ext>
                </a:extLst>
              </a:tr>
              <a:tr h="215900">
                <a:tc>
                  <a:txBody>
                    <a:bodyPr/>
                    <a:lstStyle/>
                    <a:p>
                      <a:pPr algn="r"/>
                      <a:r>
                        <a:rPr lang="en-US" sz="800" dirty="0">
                          <a:latin typeface="Century Gothic" panose="020B0502020202020204" pitchFamily="34" charset="0"/>
                        </a:rPr>
                        <a:t>Other</a:t>
                      </a:r>
                    </a:p>
                  </a:txBody>
                  <a:tcPr marL="53236" marR="53236" marT="26618" marB="26618">
                    <a:solidFill>
                      <a:schemeClr val="bg2">
                        <a:lumMod val="90000"/>
                      </a:schemeClr>
                    </a:solidFill>
                  </a:tcPr>
                </a:tc>
                <a:tc>
                  <a:txBody>
                    <a:bodyPr/>
                    <a:lstStyle/>
                    <a:p>
                      <a:pPr algn="ctr"/>
                      <a:r>
                        <a:rPr lang="en-US" sz="1000" dirty="0">
                          <a:latin typeface="Century Gothic" panose="020B0502020202020204" pitchFamily="34" charset="0"/>
                        </a:rPr>
                        <a:t>00</a:t>
                      </a:r>
                    </a:p>
                  </a:txBody>
                  <a:tcPr marL="53236" marR="53236" marT="26618" marB="26618">
                    <a:solidFill>
                      <a:schemeClr val="bg2">
                        <a:lumMod val="90000"/>
                      </a:schemeClr>
                    </a:solidFill>
                  </a:tcPr>
                </a:tc>
                <a:extLst>
                  <a:ext uri="{0D108BD9-81ED-4DB2-BD59-A6C34878D82A}">
                    <a16:rowId xmlns:a16="http://schemas.microsoft.com/office/drawing/2014/main" val="1278992183"/>
                  </a:ext>
                </a:extLst>
              </a:tr>
            </a:tbl>
          </a:graphicData>
        </a:graphic>
      </p:graphicFrame>
      <p:sp>
        <p:nvSpPr>
          <p:cNvPr id="82" name="Rectangle 81">
            <a:extLst>
              <a:ext uri="{FF2B5EF4-FFF2-40B4-BE49-F238E27FC236}">
                <a16:creationId xmlns:a16="http://schemas.microsoft.com/office/drawing/2014/main" id="{E7225F64-B56E-B12A-BF1B-3A475865F627}"/>
              </a:ext>
            </a:extLst>
          </p:cNvPr>
          <p:cNvSpPr/>
          <p:nvPr/>
        </p:nvSpPr>
        <p:spPr>
          <a:xfrm>
            <a:off x="9812739" y="1160320"/>
            <a:ext cx="1824483" cy="390425"/>
          </a:xfrm>
          <a:prstGeom prst="rect">
            <a:avLst/>
          </a:prstGeom>
          <a:gradFill flip="none" rotWithShape="1">
            <a:gsLst>
              <a:gs pos="0">
                <a:srgbClr val="E2E23A"/>
              </a:gs>
              <a:gs pos="100000">
                <a:schemeClr val="bg1">
                  <a:lumMod val="85000"/>
                  <a:alpha val="6000"/>
                </a:schemeClr>
              </a:gs>
            </a:gsLst>
            <a:lin ang="2160000" scaled="0"/>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65000"/>
                    <a:lumOff val="35000"/>
                  </a:schemeClr>
                </a:solidFill>
                <a:latin typeface="Century Gothic" panose="020B0502020202020204" pitchFamily="34" charset="0"/>
              </a:rPr>
              <a:t>20XX</a:t>
            </a:r>
          </a:p>
        </p:txBody>
      </p:sp>
      <p:sp>
        <p:nvSpPr>
          <p:cNvPr id="83" name="TextBox 82">
            <a:extLst>
              <a:ext uri="{FF2B5EF4-FFF2-40B4-BE49-F238E27FC236}">
                <a16:creationId xmlns:a16="http://schemas.microsoft.com/office/drawing/2014/main" id="{5D5E274B-3038-1261-BDEC-53CD450B0F5A}"/>
              </a:ext>
            </a:extLst>
          </p:cNvPr>
          <p:cNvSpPr txBox="1"/>
          <p:nvPr/>
        </p:nvSpPr>
        <p:spPr>
          <a:xfrm>
            <a:off x="0" y="6000206"/>
            <a:ext cx="1341118" cy="276999"/>
          </a:xfrm>
          <a:prstGeom prst="rect">
            <a:avLst/>
          </a:prstGeom>
          <a:noFill/>
        </p:spPr>
        <p:txBody>
          <a:bodyPr wrap="square" rtlCol="0">
            <a:spAutoFit/>
          </a:bodyPr>
          <a:lstStyle/>
          <a:p>
            <a:r>
              <a:rPr lang="en-US" sz="1200" b="1" dirty="0">
                <a:solidFill>
                  <a:srgbClr val="66BBCC"/>
                </a:solidFill>
                <a:latin typeface="Century Gothic" panose="020B0502020202020204" pitchFamily="34" charset="0"/>
              </a:rPr>
              <a:t>FOCUS AREA A</a:t>
            </a:r>
          </a:p>
        </p:txBody>
      </p:sp>
      <p:sp>
        <p:nvSpPr>
          <p:cNvPr id="86" name="TextBox 85">
            <a:extLst>
              <a:ext uri="{FF2B5EF4-FFF2-40B4-BE49-F238E27FC236}">
                <a16:creationId xmlns:a16="http://schemas.microsoft.com/office/drawing/2014/main" id="{EB1D810C-0A4D-B7E7-34AB-F665CA5387CC}"/>
              </a:ext>
            </a:extLst>
          </p:cNvPr>
          <p:cNvSpPr txBox="1"/>
          <p:nvPr/>
        </p:nvSpPr>
        <p:spPr>
          <a:xfrm>
            <a:off x="1850264" y="5954040"/>
            <a:ext cx="581913" cy="323165"/>
          </a:xfrm>
          <a:prstGeom prst="rect">
            <a:avLst/>
          </a:prstGeom>
          <a:noFill/>
        </p:spPr>
        <p:txBody>
          <a:bodyPr wrap="square" rtlCol="0">
            <a:spAutoFit/>
          </a:bodyPr>
          <a:lstStyle/>
          <a:p>
            <a:pPr algn="ctr"/>
            <a:r>
              <a:rPr lang="en-US" sz="1500" b="1" dirty="0">
                <a:solidFill>
                  <a:srgbClr val="66BBCC"/>
                </a:solidFill>
                <a:latin typeface="Century Gothic" panose="020B0502020202020204" pitchFamily="34" charset="0"/>
              </a:rPr>
              <a:t>50%</a:t>
            </a:r>
          </a:p>
        </p:txBody>
      </p:sp>
      <p:pic>
        <p:nvPicPr>
          <p:cNvPr id="88" name="Graphic 87" descr="Gauge with solid fill">
            <a:extLst>
              <a:ext uri="{FF2B5EF4-FFF2-40B4-BE49-F238E27FC236}">
                <a16:creationId xmlns:a16="http://schemas.microsoft.com/office/drawing/2014/main" id="{A20F7D0A-AA8D-AC30-C3B3-49DFF3C097E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409900" y="5954039"/>
            <a:ext cx="323165" cy="323165"/>
          </a:xfrm>
          <a:prstGeom prst="rect">
            <a:avLst/>
          </a:prstGeom>
        </p:spPr>
      </p:pic>
      <p:sp>
        <p:nvSpPr>
          <p:cNvPr id="89" name="TextBox 88">
            <a:extLst>
              <a:ext uri="{FF2B5EF4-FFF2-40B4-BE49-F238E27FC236}">
                <a16:creationId xmlns:a16="http://schemas.microsoft.com/office/drawing/2014/main" id="{02410E9A-81D7-93F2-C20F-57EFDFC42F8D}"/>
              </a:ext>
            </a:extLst>
          </p:cNvPr>
          <p:cNvSpPr txBox="1"/>
          <p:nvPr/>
        </p:nvSpPr>
        <p:spPr>
          <a:xfrm>
            <a:off x="0" y="6265293"/>
            <a:ext cx="1341118" cy="276999"/>
          </a:xfrm>
          <a:prstGeom prst="rect">
            <a:avLst/>
          </a:prstGeom>
          <a:noFill/>
        </p:spPr>
        <p:txBody>
          <a:bodyPr wrap="square" rtlCol="0">
            <a:spAutoFit/>
          </a:bodyPr>
          <a:lstStyle/>
          <a:p>
            <a:r>
              <a:rPr lang="en-US" sz="1200" b="1" dirty="0">
                <a:solidFill>
                  <a:schemeClr val="accent6"/>
                </a:solidFill>
                <a:latin typeface="Century Gothic" panose="020B0502020202020204" pitchFamily="34" charset="0"/>
              </a:rPr>
              <a:t>FOCUS AREA B</a:t>
            </a:r>
          </a:p>
        </p:txBody>
      </p:sp>
      <p:sp>
        <p:nvSpPr>
          <p:cNvPr id="90" name="TextBox 89">
            <a:extLst>
              <a:ext uri="{FF2B5EF4-FFF2-40B4-BE49-F238E27FC236}">
                <a16:creationId xmlns:a16="http://schemas.microsoft.com/office/drawing/2014/main" id="{DF77CF07-2DB1-E49B-4F1C-D7BFD562F14B}"/>
              </a:ext>
            </a:extLst>
          </p:cNvPr>
          <p:cNvSpPr txBox="1"/>
          <p:nvPr/>
        </p:nvSpPr>
        <p:spPr>
          <a:xfrm>
            <a:off x="1850264" y="6219127"/>
            <a:ext cx="581913" cy="323165"/>
          </a:xfrm>
          <a:prstGeom prst="rect">
            <a:avLst/>
          </a:prstGeom>
          <a:noFill/>
        </p:spPr>
        <p:txBody>
          <a:bodyPr wrap="square" rtlCol="0">
            <a:spAutoFit/>
          </a:bodyPr>
          <a:lstStyle/>
          <a:p>
            <a:pPr algn="ctr"/>
            <a:r>
              <a:rPr lang="en-US" sz="1500" b="1" dirty="0">
                <a:solidFill>
                  <a:schemeClr val="accent6"/>
                </a:solidFill>
                <a:latin typeface="Century Gothic" panose="020B0502020202020204" pitchFamily="34" charset="0"/>
              </a:rPr>
              <a:t>20%</a:t>
            </a:r>
          </a:p>
        </p:txBody>
      </p:sp>
      <p:pic>
        <p:nvPicPr>
          <p:cNvPr id="91" name="Graphic 90" descr="Gauge with solid fill">
            <a:extLst>
              <a:ext uri="{FF2B5EF4-FFF2-40B4-BE49-F238E27FC236}">
                <a16:creationId xmlns:a16="http://schemas.microsoft.com/office/drawing/2014/main" id="{2BD1AAC5-823B-1C39-E51D-9C5B6D1C711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409900" y="6219126"/>
            <a:ext cx="323165" cy="323165"/>
          </a:xfrm>
          <a:prstGeom prst="rect">
            <a:avLst/>
          </a:prstGeom>
        </p:spPr>
      </p:pic>
      <p:sp>
        <p:nvSpPr>
          <p:cNvPr id="92" name="TextBox 91">
            <a:extLst>
              <a:ext uri="{FF2B5EF4-FFF2-40B4-BE49-F238E27FC236}">
                <a16:creationId xmlns:a16="http://schemas.microsoft.com/office/drawing/2014/main" id="{58F04B13-C694-B7BF-28F1-3F3B45AB9115}"/>
              </a:ext>
            </a:extLst>
          </p:cNvPr>
          <p:cNvSpPr txBox="1"/>
          <p:nvPr/>
        </p:nvSpPr>
        <p:spPr>
          <a:xfrm>
            <a:off x="0" y="6542102"/>
            <a:ext cx="1341118" cy="276999"/>
          </a:xfrm>
          <a:prstGeom prst="rect">
            <a:avLst/>
          </a:prstGeom>
          <a:noFill/>
        </p:spPr>
        <p:txBody>
          <a:bodyPr wrap="square" rtlCol="0">
            <a:spAutoFit/>
          </a:bodyPr>
          <a:lstStyle/>
          <a:p>
            <a:r>
              <a:rPr lang="en-US" sz="1200" b="1" dirty="0">
                <a:solidFill>
                  <a:schemeClr val="tx1">
                    <a:lumMod val="50000"/>
                    <a:lumOff val="50000"/>
                  </a:schemeClr>
                </a:solidFill>
                <a:latin typeface="Century Gothic" panose="020B0502020202020204" pitchFamily="34" charset="0"/>
              </a:rPr>
              <a:t>FOCUS AREA C</a:t>
            </a:r>
          </a:p>
        </p:txBody>
      </p:sp>
      <p:sp>
        <p:nvSpPr>
          <p:cNvPr id="93" name="TextBox 92">
            <a:extLst>
              <a:ext uri="{FF2B5EF4-FFF2-40B4-BE49-F238E27FC236}">
                <a16:creationId xmlns:a16="http://schemas.microsoft.com/office/drawing/2014/main" id="{40EA10C1-9E0D-6136-6E82-D7000B1CDEA3}"/>
              </a:ext>
            </a:extLst>
          </p:cNvPr>
          <p:cNvSpPr txBox="1"/>
          <p:nvPr/>
        </p:nvSpPr>
        <p:spPr>
          <a:xfrm>
            <a:off x="1850264" y="6495936"/>
            <a:ext cx="581913" cy="323165"/>
          </a:xfrm>
          <a:prstGeom prst="rect">
            <a:avLst/>
          </a:prstGeom>
          <a:noFill/>
        </p:spPr>
        <p:txBody>
          <a:bodyPr wrap="square" rtlCol="0">
            <a:spAutoFit/>
          </a:bodyPr>
          <a:lstStyle/>
          <a:p>
            <a:pPr algn="ctr"/>
            <a:r>
              <a:rPr lang="en-US" sz="1500" b="1" dirty="0">
                <a:solidFill>
                  <a:schemeClr val="tx1">
                    <a:lumMod val="50000"/>
                    <a:lumOff val="50000"/>
                  </a:schemeClr>
                </a:solidFill>
                <a:latin typeface="Century Gothic" panose="020B0502020202020204" pitchFamily="34" charset="0"/>
              </a:rPr>
              <a:t>88%</a:t>
            </a:r>
          </a:p>
        </p:txBody>
      </p:sp>
      <p:pic>
        <p:nvPicPr>
          <p:cNvPr id="94" name="Graphic 93" descr="Gauge with solid fill">
            <a:extLst>
              <a:ext uri="{FF2B5EF4-FFF2-40B4-BE49-F238E27FC236}">
                <a16:creationId xmlns:a16="http://schemas.microsoft.com/office/drawing/2014/main" id="{F357F569-C418-19C9-CC29-31EB5F167FAA}"/>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409900" y="6495935"/>
            <a:ext cx="323165" cy="323165"/>
          </a:xfrm>
          <a:prstGeom prst="rect">
            <a:avLst/>
          </a:prstGeom>
        </p:spPr>
      </p:pic>
      <p:sp>
        <p:nvSpPr>
          <p:cNvPr id="95" name="TextBox 94">
            <a:extLst>
              <a:ext uri="{FF2B5EF4-FFF2-40B4-BE49-F238E27FC236}">
                <a16:creationId xmlns:a16="http://schemas.microsoft.com/office/drawing/2014/main" id="{E90E8A0B-BFCC-28A5-B50E-C2F58BD22570}"/>
              </a:ext>
            </a:extLst>
          </p:cNvPr>
          <p:cNvSpPr txBox="1"/>
          <p:nvPr/>
        </p:nvSpPr>
        <p:spPr>
          <a:xfrm>
            <a:off x="2476500" y="6000206"/>
            <a:ext cx="1341118" cy="276999"/>
          </a:xfrm>
          <a:prstGeom prst="rect">
            <a:avLst/>
          </a:prstGeom>
          <a:noFill/>
        </p:spPr>
        <p:txBody>
          <a:bodyPr wrap="square" rtlCol="0">
            <a:spAutoFit/>
          </a:bodyPr>
          <a:lstStyle/>
          <a:p>
            <a:r>
              <a:rPr lang="en-US" sz="1200" b="1" dirty="0">
                <a:solidFill>
                  <a:srgbClr val="66BBCC"/>
                </a:solidFill>
                <a:latin typeface="Century Gothic" panose="020B0502020202020204" pitchFamily="34" charset="0"/>
              </a:rPr>
              <a:t>FOCUS AREA A</a:t>
            </a:r>
          </a:p>
        </p:txBody>
      </p:sp>
      <p:sp>
        <p:nvSpPr>
          <p:cNvPr id="96" name="TextBox 95">
            <a:extLst>
              <a:ext uri="{FF2B5EF4-FFF2-40B4-BE49-F238E27FC236}">
                <a16:creationId xmlns:a16="http://schemas.microsoft.com/office/drawing/2014/main" id="{BF923B3D-21F9-6C90-4012-666104709BBA}"/>
              </a:ext>
            </a:extLst>
          </p:cNvPr>
          <p:cNvSpPr txBox="1"/>
          <p:nvPr/>
        </p:nvSpPr>
        <p:spPr>
          <a:xfrm>
            <a:off x="4326764" y="5954040"/>
            <a:ext cx="581913" cy="323165"/>
          </a:xfrm>
          <a:prstGeom prst="rect">
            <a:avLst/>
          </a:prstGeom>
          <a:noFill/>
        </p:spPr>
        <p:txBody>
          <a:bodyPr wrap="square" rtlCol="0">
            <a:spAutoFit/>
          </a:bodyPr>
          <a:lstStyle/>
          <a:p>
            <a:pPr algn="ctr"/>
            <a:r>
              <a:rPr lang="en-US" sz="1500" b="1" dirty="0">
                <a:solidFill>
                  <a:srgbClr val="66BBCC"/>
                </a:solidFill>
                <a:latin typeface="Century Gothic" panose="020B0502020202020204" pitchFamily="34" charset="0"/>
              </a:rPr>
              <a:t>0%</a:t>
            </a:r>
          </a:p>
        </p:txBody>
      </p:sp>
      <p:pic>
        <p:nvPicPr>
          <p:cNvPr id="97" name="Graphic 96" descr="Gauge with solid fill">
            <a:extLst>
              <a:ext uri="{FF2B5EF4-FFF2-40B4-BE49-F238E27FC236}">
                <a16:creationId xmlns:a16="http://schemas.microsoft.com/office/drawing/2014/main" id="{3D0989E3-33B2-FE4C-173B-979B00E0CCD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886400" y="5954039"/>
            <a:ext cx="323165" cy="323165"/>
          </a:xfrm>
          <a:prstGeom prst="rect">
            <a:avLst/>
          </a:prstGeom>
        </p:spPr>
      </p:pic>
      <p:sp>
        <p:nvSpPr>
          <p:cNvPr id="98" name="TextBox 97">
            <a:extLst>
              <a:ext uri="{FF2B5EF4-FFF2-40B4-BE49-F238E27FC236}">
                <a16:creationId xmlns:a16="http://schemas.microsoft.com/office/drawing/2014/main" id="{924D3266-32DB-70BB-9CD9-19EC5D66EE0A}"/>
              </a:ext>
            </a:extLst>
          </p:cNvPr>
          <p:cNvSpPr txBox="1"/>
          <p:nvPr/>
        </p:nvSpPr>
        <p:spPr>
          <a:xfrm>
            <a:off x="2476500" y="6265293"/>
            <a:ext cx="1341118" cy="276999"/>
          </a:xfrm>
          <a:prstGeom prst="rect">
            <a:avLst/>
          </a:prstGeom>
          <a:noFill/>
        </p:spPr>
        <p:txBody>
          <a:bodyPr wrap="square" rtlCol="0">
            <a:spAutoFit/>
          </a:bodyPr>
          <a:lstStyle/>
          <a:p>
            <a:r>
              <a:rPr lang="en-US" sz="1200" b="1" dirty="0">
                <a:solidFill>
                  <a:schemeClr val="accent6"/>
                </a:solidFill>
                <a:latin typeface="Century Gothic" panose="020B0502020202020204" pitchFamily="34" charset="0"/>
              </a:rPr>
              <a:t>FOCUS AREA B</a:t>
            </a:r>
          </a:p>
        </p:txBody>
      </p:sp>
      <p:sp>
        <p:nvSpPr>
          <p:cNvPr id="99" name="TextBox 98">
            <a:extLst>
              <a:ext uri="{FF2B5EF4-FFF2-40B4-BE49-F238E27FC236}">
                <a16:creationId xmlns:a16="http://schemas.microsoft.com/office/drawing/2014/main" id="{D9248CCF-3B89-D86E-DFCD-8A4FF0570EF3}"/>
              </a:ext>
            </a:extLst>
          </p:cNvPr>
          <p:cNvSpPr txBox="1"/>
          <p:nvPr/>
        </p:nvSpPr>
        <p:spPr>
          <a:xfrm>
            <a:off x="4326764" y="6219127"/>
            <a:ext cx="581913" cy="323165"/>
          </a:xfrm>
          <a:prstGeom prst="rect">
            <a:avLst/>
          </a:prstGeom>
          <a:noFill/>
        </p:spPr>
        <p:txBody>
          <a:bodyPr wrap="square" rtlCol="0">
            <a:spAutoFit/>
          </a:bodyPr>
          <a:lstStyle/>
          <a:p>
            <a:pPr algn="ctr"/>
            <a:r>
              <a:rPr lang="en-US" sz="1500" b="1" dirty="0">
                <a:solidFill>
                  <a:schemeClr val="accent6"/>
                </a:solidFill>
                <a:latin typeface="Century Gothic" panose="020B0502020202020204" pitchFamily="34" charset="0"/>
              </a:rPr>
              <a:t>0%</a:t>
            </a:r>
          </a:p>
        </p:txBody>
      </p:sp>
      <p:pic>
        <p:nvPicPr>
          <p:cNvPr id="100" name="Graphic 99" descr="Gauge with solid fill">
            <a:extLst>
              <a:ext uri="{FF2B5EF4-FFF2-40B4-BE49-F238E27FC236}">
                <a16:creationId xmlns:a16="http://schemas.microsoft.com/office/drawing/2014/main" id="{08F31FCF-B1F5-A652-375C-963625CBB3E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886400" y="6219126"/>
            <a:ext cx="323165" cy="323165"/>
          </a:xfrm>
          <a:prstGeom prst="rect">
            <a:avLst/>
          </a:prstGeom>
        </p:spPr>
      </p:pic>
      <p:sp>
        <p:nvSpPr>
          <p:cNvPr id="101" name="TextBox 100">
            <a:extLst>
              <a:ext uri="{FF2B5EF4-FFF2-40B4-BE49-F238E27FC236}">
                <a16:creationId xmlns:a16="http://schemas.microsoft.com/office/drawing/2014/main" id="{277EB166-2B71-D4BB-182D-205CEF98407A}"/>
              </a:ext>
            </a:extLst>
          </p:cNvPr>
          <p:cNvSpPr txBox="1"/>
          <p:nvPr/>
        </p:nvSpPr>
        <p:spPr>
          <a:xfrm>
            <a:off x="2476500" y="6542102"/>
            <a:ext cx="1341118" cy="276999"/>
          </a:xfrm>
          <a:prstGeom prst="rect">
            <a:avLst/>
          </a:prstGeom>
          <a:noFill/>
        </p:spPr>
        <p:txBody>
          <a:bodyPr wrap="square" rtlCol="0">
            <a:spAutoFit/>
          </a:bodyPr>
          <a:lstStyle/>
          <a:p>
            <a:r>
              <a:rPr lang="en-US" sz="1200" b="1" dirty="0">
                <a:solidFill>
                  <a:schemeClr val="tx1">
                    <a:lumMod val="50000"/>
                    <a:lumOff val="50000"/>
                  </a:schemeClr>
                </a:solidFill>
                <a:latin typeface="Century Gothic" panose="020B0502020202020204" pitchFamily="34" charset="0"/>
              </a:rPr>
              <a:t>FOCUS AREA C</a:t>
            </a:r>
          </a:p>
        </p:txBody>
      </p:sp>
      <p:sp>
        <p:nvSpPr>
          <p:cNvPr id="102" name="TextBox 101">
            <a:extLst>
              <a:ext uri="{FF2B5EF4-FFF2-40B4-BE49-F238E27FC236}">
                <a16:creationId xmlns:a16="http://schemas.microsoft.com/office/drawing/2014/main" id="{7A5B62EB-6239-C95D-ED25-CF69A0C9E15B}"/>
              </a:ext>
            </a:extLst>
          </p:cNvPr>
          <p:cNvSpPr txBox="1"/>
          <p:nvPr/>
        </p:nvSpPr>
        <p:spPr>
          <a:xfrm>
            <a:off x="4326764" y="6495936"/>
            <a:ext cx="581913" cy="323165"/>
          </a:xfrm>
          <a:prstGeom prst="rect">
            <a:avLst/>
          </a:prstGeom>
          <a:noFill/>
        </p:spPr>
        <p:txBody>
          <a:bodyPr wrap="square" rtlCol="0">
            <a:spAutoFit/>
          </a:bodyPr>
          <a:lstStyle/>
          <a:p>
            <a:pPr algn="ctr"/>
            <a:r>
              <a:rPr lang="en-US" sz="1500" b="1" dirty="0">
                <a:solidFill>
                  <a:schemeClr val="tx1">
                    <a:lumMod val="50000"/>
                    <a:lumOff val="50000"/>
                  </a:schemeClr>
                </a:solidFill>
                <a:latin typeface="Century Gothic" panose="020B0502020202020204" pitchFamily="34" charset="0"/>
              </a:rPr>
              <a:t>0%</a:t>
            </a:r>
          </a:p>
        </p:txBody>
      </p:sp>
      <p:pic>
        <p:nvPicPr>
          <p:cNvPr id="103" name="Graphic 102" descr="Gauge with solid fill">
            <a:extLst>
              <a:ext uri="{FF2B5EF4-FFF2-40B4-BE49-F238E27FC236}">
                <a16:creationId xmlns:a16="http://schemas.microsoft.com/office/drawing/2014/main" id="{FA3F9320-2A0E-31E9-6908-F2B82D9B6E3D}"/>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886400" y="6495935"/>
            <a:ext cx="323165" cy="323165"/>
          </a:xfrm>
          <a:prstGeom prst="rect">
            <a:avLst/>
          </a:prstGeom>
        </p:spPr>
      </p:pic>
      <p:sp>
        <p:nvSpPr>
          <p:cNvPr id="104" name="TextBox 103">
            <a:extLst>
              <a:ext uri="{FF2B5EF4-FFF2-40B4-BE49-F238E27FC236}">
                <a16:creationId xmlns:a16="http://schemas.microsoft.com/office/drawing/2014/main" id="{0D3E7810-02E9-F436-991D-F2ABE73B6AAD}"/>
              </a:ext>
            </a:extLst>
          </p:cNvPr>
          <p:cNvSpPr txBox="1"/>
          <p:nvPr/>
        </p:nvSpPr>
        <p:spPr>
          <a:xfrm>
            <a:off x="4846319" y="6000206"/>
            <a:ext cx="1341118" cy="276999"/>
          </a:xfrm>
          <a:prstGeom prst="rect">
            <a:avLst/>
          </a:prstGeom>
          <a:noFill/>
        </p:spPr>
        <p:txBody>
          <a:bodyPr wrap="square" rtlCol="0">
            <a:spAutoFit/>
          </a:bodyPr>
          <a:lstStyle/>
          <a:p>
            <a:r>
              <a:rPr lang="en-US" sz="1200" b="1" dirty="0">
                <a:solidFill>
                  <a:srgbClr val="66BBCC"/>
                </a:solidFill>
                <a:latin typeface="Century Gothic" panose="020B0502020202020204" pitchFamily="34" charset="0"/>
              </a:rPr>
              <a:t>FOCUS AREA A</a:t>
            </a:r>
          </a:p>
        </p:txBody>
      </p:sp>
      <p:sp>
        <p:nvSpPr>
          <p:cNvPr id="105" name="TextBox 104">
            <a:extLst>
              <a:ext uri="{FF2B5EF4-FFF2-40B4-BE49-F238E27FC236}">
                <a16:creationId xmlns:a16="http://schemas.microsoft.com/office/drawing/2014/main" id="{BB3C3EA5-998F-82E9-5BD3-A4284B7FC079}"/>
              </a:ext>
            </a:extLst>
          </p:cNvPr>
          <p:cNvSpPr txBox="1"/>
          <p:nvPr/>
        </p:nvSpPr>
        <p:spPr>
          <a:xfrm>
            <a:off x="6696583" y="5954040"/>
            <a:ext cx="581913" cy="323165"/>
          </a:xfrm>
          <a:prstGeom prst="rect">
            <a:avLst/>
          </a:prstGeom>
          <a:noFill/>
        </p:spPr>
        <p:txBody>
          <a:bodyPr wrap="square" rtlCol="0">
            <a:spAutoFit/>
          </a:bodyPr>
          <a:lstStyle/>
          <a:p>
            <a:pPr algn="ctr"/>
            <a:r>
              <a:rPr lang="en-US" sz="1500" b="1" dirty="0">
                <a:solidFill>
                  <a:srgbClr val="66BBCC"/>
                </a:solidFill>
                <a:latin typeface="Century Gothic" panose="020B0502020202020204" pitchFamily="34" charset="0"/>
              </a:rPr>
              <a:t>0%</a:t>
            </a:r>
          </a:p>
        </p:txBody>
      </p:sp>
      <p:pic>
        <p:nvPicPr>
          <p:cNvPr id="106" name="Graphic 105" descr="Gauge with solid fill">
            <a:extLst>
              <a:ext uri="{FF2B5EF4-FFF2-40B4-BE49-F238E27FC236}">
                <a16:creationId xmlns:a16="http://schemas.microsoft.com/office/drawing/2014/main" id="{1125276A-D84C-4428-8303-3F6D3DA3E99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256219" y="5954039"/>
            <a:ext cx="323165" cy="323165"/>
          </a:xfrm>
          <a:prstGeom prst="rect">
            <a:avLst/>
          </a:prstGeom>
        </p:spPr>
      </p:pic>
      <p:sp>
        <p:nvSpPr>
          <p:cNvPr id="107" name="TextBox 106">
            <a:extLst>
              <a:ext uri="{FF2B5EF4-FFF2-40B4-BE49-F238E27FC236}">
                <a16:creationId xmlns:a16="http://schemas.microsoft.com/office/drawing/2014/main" id="{0B7AA7AA-DCE6-BA3C-7DD2-2EBC12BC276B}"/>
              </a:ext>
            </a:extLst>
          </p:cNvPr>
          <p:cNvSpPr txBox="1"/>
          <p:nvPr/>
        </p:nvSpPr>
        <p:spPr>
          <a:xfrm>
            <a:off x="4846319" y="6265293"/>
            <a:ext cx="1341118" cy="276999"/>
          </a:xfrm>
          <a:prstGeom prst="rect">
            <a:avLst/>
          </a:prstGeom>
          <a:noFill/>
        </p:spPr>
        <p:txBody>
          <a:bodyPr wrap="square" rtlCol="0">
            <a:spAutoFit/>
          </a:bodyPr>
          <a:lstStyle/>
          <a:p>
            <a:r>
              <a:rPr lang="en-US" sz="1200" b="1" dirty="0">
                <a:solidFill>
                  <a:schemeClr val="accent6"/>
                </a:solidFill>
                <a:latin typeface="Century Gothic" panose="020B0502020202020204" pitchFamily="34" charset="0"/>
              </a:rPr>
              <a:t>FOCUS AREA B</a:t>
            </a:r>
          </a:p>
        </p:txBody>
      </p:sp>
      <p:sp>
        <p:nvSpPr>
          <p:cNvPr id="108" name="TextBox 107">
            <a:extLst>
              <a:ext uri="{FF2B5EF4-FFF2-40B4-BE49-F238E27FC236}">
                <a16:creationId xmlns:a16="http://schemas.microsoft.com/office/drawing/2014/main" id="{BF6E5337-B723-4339-359B-209B1997FB12}"/>
              </a:ext>
            </a:extLst>
          </p:cNvPr>
          <p:cNvSpPr txBox="1"/>
          <p:nvPr/>
        </p:nvSpPr>
        <p:spPr>
          <a:xfrm>
            <a:off x="6696583" y="6219127"/>
            <a:ext cx="581913" cy="323165"/>
          </a:xfrm>
          <a:prstGeom prst="rect">
            <a:avLst/>
          </a:prstGeom>
          <a:noFill/>
        </p:spPr>
        <p:txBody>
          <a:bodyPr wrap="square" rtlCol="0">
            <a:spAutoFit/>
          </a:bodyPr>
          <a:lstStyle/>
          <a:p>
            <a:pPr algn="ctr"/>
            <a:r>
              <a:rPr lang="en-US" sz="1500" b="1" dirty="0">
                <a:solidFill>
                  <a:schemeClr val="accent6"/>
                </a:solidFill>
                <a:latin typeface="Century Gothic" panose="020B0502020202020204" pitchFamily="34" charset="0"/>
              </a:rPr>
              <a:t>0%</a:t>
            </a:r>
          </a:p>
        </p:txBody>
      </p:sp>
      <p:pic>
        <p:nvPicPr>
          <p:cNvPr id="109" name="Graphic 108" descr="Gauge with solid fill">
            <a:extLst>
              <a:ext uri="{FF2B5EF4-FFF2-40B4-BE49-F238E27FC236}">
                <a16:creationId xmlns:a16="http://schemas.microsoft.com/office/drawing/2014/main" id="{01B011E1-AB82-A5DA-FC53-6CE46C26D9C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256219" y="6219126"/>
            <a:ext cx="323165" cy="323165"/>
          </a:xfrm>
          <a:prstGeom prst="rect">
            <a:avLst/>
          </a:prstGeom>
        </p:spPr>
      </p:pic>
      <p:sp>
        <p:nvSpPr>
          <p:cNvPr id="110" name="TextBox 109">
            <a:extLst>
              <a:ext uri="{FF2B5EF4-FFF2-40B4-BE49-F238E27FC236}">
                <a16:creationId xmlns:a16="http://schemas.microsoft.com/office/drawing/2014/main" id="{3134246E-9401-149B-82B0-51D4B66CB7ED}"/>
              </a:ext>
            </a:extLst>
          </p:cNvPr>
          <p:cNvSpPr txBox="1"/>
          <p:nvPr/>
        </p:nvSpPr>
        <p:spPr>
          <a:xfrm>
            <a:off x="4846319" y="6542102"/>
            <a:ext cx="1341118" cy="276999"/>
          </a:xfrm>
          <a:prstGeom prst="rect">
            <a:avLst/>
          </a:prstGeom>
          <a:noFill/>
        </p:spPr>
        <p:txBody>
          <a:bodyPr wrap="square" rtlCol="0">
            <a:spAutoFit/>
          </a:bodyPr>
          <a:lstStyle/>
          <a:p>
            <a:r>
              <a:rPr lang="en-US" sz="1200" b="1" dirty="0">
                <a:solidFill>
                  <a:schemeClr val="tx1">
                    <a:lumMod val="50000"/>
                    <a:lumOff val="50000"/>
                  </a:schemeClr>
                </a:solidFill>
                <a:latin typeface="Century Gothic" panose="020B0502020202020204" pitchFamily="34" charset="0"/>
              </a:rPr>
              <a:t>FOCUS AREA C</a:t>
            </a:r>
          </a:p>
        </p:txBody>
      </p:sp>
      <p:sp>
        <p:nvSpPr>
          <p:cNvPr id="111" name="TextBox 110">
            <a:extLst>
              <a:ext uri="{FF2B5EF4-FFF2-40B4-BE49-F238E27FC236}">
                <a16:creationId xmlns:a16="http://schemas.microsoft.com/office/drawing/2014/main" id="{35007293-A082-0792-638F-AB4C9ABA4F20}"/>
              </a:ext>
            </a:extLst>
          </p:cNvPr>
          <p:cNvSpPr txBox="1"/>
          <p:nvPr/>
        </p:nvSpPr>
        <p:spPr>
          <a:xfrm>
            <a:off x="6696583" y="6495936"/>
            <a:ext cx="581913" cy="323165"/>
          </a:xfrm>
          <a:prstGeom prst="rect">
            <a:avLst/>
          </a:prstGeom>
          <a:noFill/>
        </p:spPr>
        <p:txBody>
          <a:bodyPr wrap="square" rtlCol="0">
            <a:spAutoFit/>
          </a:bodyPr>
          <a:lstStyle/>
          <a:p>
            <a:pPr algn="ctr"/>
            <a:r>
              <a:rPr lang="en-US" sz="1500" b="1" dirty="0">
                <a:solidFill>
                  <a:schemeClr val="tx1">
                    <a:lumMod val="50000"/>
                    <a:lumOff val="50000"/>
                  </a:schemeClr>
                </a:solidFill>
                <a:latin typeface="Century Gothic" panose="020B0502020202020204" pitchFamily="34" charset="0"/>
              </a:rPr>
              <a:t>0%</a:t>
            </a:r>
          </a:p>
        </p:txBody>
      </p:sp>
      <p:pic>
        <p:nvPicPr>
          <p:cNvPr id="112" name="Graphic 111" descr="Gauge with solid fill">
            <a:extLst>
              <a:ext uri="{FF2B5EF4-FFF2-40B4-BE49-F238E27FC236}">
                <a16:creationId xmlns:a16="http://schemas.microsoft.com/office/drawing/2014/main" id="{93DC9968-29E2-B062-4553-EBC5B3969752}"/>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256219" y="6495935"/>
            <a:ext cx="323165" cy="323165"/>
          </a:xfrm>
          <a:prstGeom prst="rect">
            <a:avLst/>
          </a:prstGeom>
        </p:spPr>
      </p:pic>
      <p:sp>
        <p:nvSpPr>
          <p:cNvPr id="113" name="TextBox 112">
            <a:extLst>
              <a:ext uri="{FF2B5EF4-FFF2-40B4-BE49-F238E27FC236}">
                <a16:creationId xmlns:a16="http://schemas.microsoft.com/office/drawing/2014/main" id="{70981C3A-988B-FC79-EBDA-0A3BE784A4F5}"/>
              </a:ext>
            </a:extLst>
          </p:cNvPr>
          <p:cNvSpPr txBox="1"/>
          <p:nvPr/>
        </p:nvSpPr>
        <p:spPr>
          <a:xfrm>
            <a:off x="7216138" y="5991023"/>
            <a:ext cx="1341118" cy="276999"/>
          </a:xfrm>
          <a:prstGeom prst="rect">
            <a:avLst/>
          </a:prstGeom>
          <a:noFill/>
        </p:spPr>
        <p:txBody>
          <a:bodyPr wrap="square" rtlCol="0">
            <a:spAutoFit/>
          </a:bodyPr>
          <a:lstStyle/>
          <a:p>
            <a:r>
              <a:rPr lang="en-US" sz="1200" b="1" dirty="0">
                <a:solidFill>
                  <a:srgbClr val="66BBCC"/>
                </a:solidFill>
                <a:latin typeface="Century Gothic" panose="020B0502020202020204" pitchFamily="34" charset="0"/>
              </a:rPr>
              <a:t>FOCUS AREA A</a:t>
            </a:r>
          </a:p>
        </p:txBody>
      </p:sp>
      <p:sp>
        <p:nvSpPr>
          <p:cNvPr id="114" name="TextBox 113">
            <a:extLst>
              <a:ext uri="{FF2B5EF4-FFF2-40B4-BE49-F238E27FC236}">
                <a16:creationId xmlns:a16="http://schemas.microsoft.com/office/drawing/2014/main" id="{09127FBF-0D8E-2DF6-279E-90E68B74CF5B}"/>
              </a:ext>
            </a:extLst>
          </p:cNvPr>
          <p:cNvSpPr txBox="1"/>
          <p:nvPr/>
        </p:nvSpPr>
        <p:spPr>
          <a:xfrm>
            <a:off x="9066402" y="5944857"/>
            <a:ext cx="581913" cy="323165"/>
          </a:xfrm>
          <a:prstGeom prst="rect">
            <a:avLst/>
          </a:prstGeom>
          <a:noFill/>
        </p:spPr>
        <p:txBody>
          <a:bodyPr wrap="square" rtlCol="0">
            <a:spAutoFit/>
          </a:bodyPr>
          <a:lstStyle/>
          <a:p>
            <a:pPr algn="ctr"/>
            <a:r>
              <a:rPr lang="en-US" sz="1500" b="1" dirty="0">
                <a:solidFill>
                  <a:srgbClr val="66BBCC"/>
                </a:solidFill>
                <a:latin typeface="Century Gothic" panose="020B0502020202020204" pitchFamily="34" charset="0"/>
              </a:rPr>
              <a:t>0%</a:t>
            </a:r>
          </a:p>
        </p:txBody>
      </p:sp>
      <p:pic>
        <p:nvPicPr>
          <p:cNvPr id="115" name="Graphic 114" descr="Gauge with solid fill">
            <a:extLst>
              <a:ext uri="{FF2B5EF4-FFF2-40B4-BE49-F238E27FC236}">
                <a16:creationId xmlns:a16="http://schemas.microsoft.com/office/drawing/2014/main" id="{3B525888-3E2C-267F-A37E-7F43153C760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626038" y="5944856"/>
            <a:ext cx="323165" cy="323165"/>
          </a:xfrm>
          <a:prstGeom prst="rect">
            <a:avLst/>
          </a:prstGeom>
        </p:spPr>
      </p:pic>
      <p:sp>
        <p:nvSpPr>
          <p:cNvPr id="116" name="TextBox 115">
            <a:extLst>
              <a:ext uri="{FF2B5EF4-FFF2-40B4-BE49-F238E27FC236}">
                <a16:creationId xmlns:a16="http://schemas.microsoft.com/office/drawing/2014/main" id="{363290EF-C0D7-9CE3-88B6-E5F73350278E}"/>
              </a:ext>
            </a:extLst>
          </p:cNvPr>
          <p:cNvSpPr txBox="1"/>
          <p:nvPr/>
        </p:nvSpPr>
        <p:spPr>
          <a:xfrm>
            <a:off x="7216138" y="6256110"/>
            <a:ext cx="1341118" cy="276999"/>
          </a:xfrm>
          <a:prstGeom prst="rect">
            <a:avLst/>
          </a:prstGeom>
          <a:noFill/>
        </p:spPr>
        <p:txBody>
          <a:bodyPr wrap="square" rtlCol="0">
            <a:spAutoFit/>
          </a:bodyPr>
          <a:lstStyle/>
          <a:p>
            <a:r>
              <a:rPr lang="en-US" sz="1200" b="1" dirty="0">
                <a:solidFill>
                  <a:schemeClr val="accent6"/>
                </a:solidFill>
                <a:latin typeface="Century Gothic" panose="020B0502020202020204" pitchFamily="34" charset="0"/>
              </a:rPr>
              <a:t>FOCUS AREA B</a:t>
            </a:r>
          </a:p>
        </p:txBody>
      </p:sp>
      <p:sp>
        <p:nvSpPr>
          <p:cNvPr id="117" name="TextBox 116">
            <a:extLst>
              <a:ext uri="{FF2B5EF4-FFF2-40B4-BE49-F238E27FC236}">
                <a16:creationId xmlns:a16="http://schemas.microsoft.com/office/drawing/2014/main" id="{BEBF2A78-340A-CAFF-8456-3E94D76DE226}"/>
              </a:ext>
            </a:extLst>
          </p:cNvPr>
          <p:cNvSpPr txBox="1"/>
          <p:nvPr/>
        </p:nvSpPr>
        <p:spPr>
          <a:xfrm>
            <a:off x="9066402" y="6209944"/>
            <a:ext cx="581913" cy="323165"/>
          </a:xfrm>
          <a:prstGeom prst="rect">
            <a:avLst/>
          </a:prstGeom>
          <a:noFill/>
        </p:spPr>
        <p:txBody>
          <a:bodyPr wrap="square" rtlCol="0">
            <a:spAutoFit/>
          </a:bodyPr>
          <a:lstStyle/>
          <a:p>
            <a:pPr algn="ctr"/>
            <a:r>
              <a:rPr lang="en-US" sz="1500" b="1" dirty="0">
                <a:solidFill>
                  <a:schemeClr val="accent6"/>
                </a:solidFill>
                <a:latin typeface="Century Gothic" panose="020B0502020202020204" pitchFamily="34" charset="0"/>
              </a:rPr>
              <a:t>0%</a:t>
            </a:r>
          </a:p>
        </p:txBody>
      </p:sp>
      <p:pic>
        <p:nvPicPr>
          <p:cNvPr id="118" name="Graphic 117" descr="Gauge with solid fill">
            <a:extLst>
              <a:ext uri="{FF2B5EF4-FFF2-40B4-BE49-F238E27FC236}">
                <a16:creationId xmlns:a16="http://schemas.microsoft.com/office/drawing/2014/main" id="{DB67F6D0-976B-B8AB-B058-5CB55A16768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626038" y="6209943"/>
            <a:ext cx="323165" cy="323165"/>
          </a:xfrm>
          <a:prstGeom prst="rect">
            <a:avLst/>
          </a:prstGeom>
        </p:spPr>
      </p:pic>
      <p:sp>
        <p:nvSpPr>
          <p:cNvPr id="119" name="TextBox 118">
            <a:extLst>
              <a:ext uri="{FF2B5EF4-FFF2-40B4-BE49-F238E27FC236}">
                <a16:creationId xmlns:a16="http://schemas.microsoft.com/office/drawing/2014/main" id="{EEAE0B8B-BCA9-2F73-A0A5-3B675CC1EA50}"/>
              </a:ext>
            </a:extLst>
          </p:cNvPr>
          <p:cNvSpPr txBox="1"/>
          <p:nvPr/>
        </p:nvSpPr>
        <p:spPr>
          <a:xfrm>
            <a:off x="7216138" y="6532919"/>
            <a:ext cx="1341118" cy="276999"/>
          </a:xfrm>
          <a:prstGeom prst="rect">
            <a:avLst/>
          </a:prstGeom>
          <a:noFill/>
        </p:spPr>
        <p:txBody>
          <a:bodyPr wrap="square" rtlCol="0">
            <a:spAutoFit/>
          </a:bodyPr>
          <a:lstStyle/>
          <a:p>
            <a:r>
              <a:rPr lang="en-US" sz="1200" b="1" dirty="0">
                <a:solidFill>
                  <a:schemeClr val="tx1">
                    <a:lumMod val="50000"/>
                    <a:lumOff val="50000"/>
                  </a:schemeClr>
                </a:solidFill>
                <a:latin typeface="Century Gothic" panose="020B0502020202020204" pitchFamily="34" charset="0"/>
              </a:rPr>
              <a:t>FOCUS AREA C</a:t>
            </a:r>
          </a:p>
        </p:txBody>
      </p:sp>
      <p:sp>
        <p:nvSpPr>
          <p:cNvPr id="120" name="TextBox 119">
            <a:extLst>
              <a:ext uri="{FF2B5EF4-FFF2-40B4-BE49-F238E27FC236}">
                <a16:creationId xmlns:a16="http://schemas.microsoft.com/office/drawing/2014/main" id="{3F94248F-4C49-C725-1D51-F828AD7063EB}"/>
              </a:ext>
            </a:extLst>
          </p:cNvPr>
          <p:cNvSpPr txBox="1"/>
          <p:nvPr/>
        </p:nvSpPr>
        <p:spPr>
          <a:xfrm>
            <a:off x="9066402" y="6486753"/>
            <a:ext cx="581913" cy="323165"/>
          </a:xfrm>
          <a:prstGeom prst="rect">
            <a:avLst/>
          </a:prstGeom>
          <a:noFill/>
        </p:spPr>
        <p:txBody>
          <a:bodyPr wrap="square" rtlCol="0">
            <a:spAutoFit/>
          </a:bodyPr>
          <a:lstStyle/>
          <a:p>
            <a:pPr algn="ctr"/>
            <a:r>
              <a:rPr lang="en-US" sz="1500" b="1" dirty="0">
                <a:solidFill>
                  <a:schemeClr val="tx1">
                    <a:lumMod val="50000"/>
                    <a:lumOff val="50000"/>
                  </a:schemeClr>
                </a:solidFill>
                <a:latin typeface="Century Gothic" panose="020B0502020202020204" pitchFamily="34" charset="0"/>
              </a:rPr>
              <a:t>0%</a:t>
            </a:r>
          </a:p>
        </p:txBody>
      </p:sp>
      <p:pic>
        <p:nvPicPr>
          <p:cNvPr id="121" name="Graphic 120" descr="Gauge with solid fill">
            <a:extLst>
              <a:ext uri="{FF2B5EF4-FFF2-40B4-BE49-F238E27FC236}">
                <a16:creationId xmlns:a16="http://schemas.microsoft.com/office/drawing/2014/main" id="{BB1B3278-B21E-9093-8690-7C201FB98BAC}"/>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626038" y="6486752"/>
            <a:ext cx="323165" cy="323165"/>
          </a:xfrm>
          <a:prstGeom prst="rect">
            <a:avLst/>
          </a:prstGeom>
        </p:spPr>
      </p:pic>
      <p:sp>
        <p:nvSpPr>
          <p:cNvPr id="122" name="TextBox 121">
            <a:extLst>
              <a:ext uri="{FF2B5EF4-FFF2-40B4-BE49-F238E27FC236}">
                <a16:creationId xmlns:a16="http://schemas.microsoft.com/office/drawing/2014/main" id="{C1C0658D-43FE-31A3-453A-5895A3784193}"/>
              </a:ext>
            </a:extLst>
          </p:cNvPr>
          <p:cNvSpPr txBox="1"/>
          <p:nvPr/>
        </p:nvSpPr>
        <p:spPr>
          <a:xfrm>
            <a:off x="9606893" y="5967940"/>
            <a:ext cx="1341118" cy="276999"/>
          </a:xfrm>
          <a:prstGeom prst="rect">
            <a:avLst/>
          </a:prstGeom>
          <a:noFill/>
        </p:spPr>
        <p:txBody>
          <a:bodyPr wrap="square" rtlCol="0">
            <a:spAutoFit/>
          </a:bodyPr>
          <a:lstStyle/>
          <a:p>
            <a:r>
              <a:rPr lang="en-US" sz="1200" b="1" dirty="0">
                <a:solidFill>
                  <a:srgbClr val="66BBCC"/>
                </a:solidFill>
                <a:latin typeface="Century Gothic" panose="020B0502020202020204" pitchFamily="34" charset="0"/>
              </a:rPr>
              <a:t>FOCUS AREA A</a:t>
            </a:r>
          </a:p>
        </p:txBody>
      </p:sp>
      <p:sp>
        <p:nvSpPr>
          <p:cNvPr id="123" name="TextBox 122">
            <a:extLst>
              <a:ext uri="{FF2B5EF4-FFF2-40B4-BE49-F238E27FC236}">
                <a16:creationId xmlns:a16="http://schemas.microsoft.com/office/drawing/2014/main" id="{EF7302B6-A865-F67A-8B0C-552B7F41FBEB}"/>
              </a:ext>
            </a:extLst>
          </p:cNvPr>
          <p:cNvSpPr txBox="1"/>
          <p:nvPr/>
        </p:nvSpPr>
        <p:spPr>
          <a:xfrm>
            <a:off x="11457157" y="5921774"/>
            <a:ext cx="581913" cy="323165"/>
          </a:xfrm>
          <a:prstGeom prst="rect">
            <a:avLst/>
          </a:prstGeom>
          <a:noFill/>
        </p:spPr>
        <p:txBody>
          <a:bodyPr wrap="square" rtlCol="0">
            <a:spAutoFit/>
          </a:bodyPr>
          <a:lstStyle/>
          <a:p>
            <a:pPr algn="ctr"/>
            <a:r>
              <a:rPr lang="en-US" sz="1500" b="1" dirty="0">
                <a:solidFill>
                  <a:srgbClr val="66BBCC"/>
                </a:solidFill>
                <a:latin typeface="Century Gothic" panose="020B0502020202020204" pitchFamily="34" charset="0"/>
              </a:rPr>
              <a:t>0%</a:t>
            </a:r>
          </a:p>
        </p:txBody>
      </p:sp>
      <p:pic>
        <p:nvPicPr>
          <p:cNvPr id="124" name="Graphic 123" descr="Gauge with solid fill">
            <a:extLst>
              <a:ext uri="{FF2B5EF4-FFF2-40B4-BE49-F238E27FC236}">
                <a16:creationId xmlns:a16="http://schemas.microsoft.com/office/drawing/2014/main" id="{266C0D17-1A7C-1D49-1935-26341C59546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1016793" y="5921773"/>
            <a:ext cx="323165" cy="323165"/>
          </a:xfrm>
          <a:prstGeom prst="rect">
            <a:avLst/>
          </a:prstGeom>
        </p:spPr>
      </p:pic>
      <p:sp>
        <p:nvSpPr>
          <p:cNvPr id="125" name="TextBox 124">
            <a:extLst>
              <a:ext uri="{FF2B5EF4-FFF2-40B4-BE49-F238E27FC236}">
                <a16:creationId xmlns:a16="http://schemas.microsoft.com/office/drawing/2014/main" id="{63FFC60A-831D-296F-B335-8A475C379157}"/>
              </a:ext>
            </a:extLst>
          </p:cNvPr>
          <p:cNvSpPr txBox="1"/>
          <p:nvPr/>
        </p:nvSpPr>
        <p:spPr>
          <a:xfrm>
            <a:off x="9606893" y="6233027"/>
            <a:ext cx="1341118" cy="276999"/>
          </a:xfrm>
          <a:prstGeom prst="rect">
            <a:avLst/>
          </a:prstGeom>
          <a:noFill/>
        </p:spPr>
        <p:txBody>
          <a:bodyPr wrap="square" rtlCol="0">
            <a:spAutoFit/>
          </a:bodyPr>
          <a:lstStyle/>
          <a:p>
            <a:r>
              <a:rPr lang="en-US" sz="1200" b="1" dirty="0">
                <a:solidFill>
                  <a:schemeClr val="accent6"/>
                </a:solidFill>
                <a:latin typeface="Century Gothic" panose="020B0502020202020204" pitchFamily="34" charset="0"/>
              </a:rPr>
              <a:t>FOCUS AREA B</a:t>
            </a:r>
          </a:p>
        </p:txBody>
      </p:sp>
      <p:sp>
        <p:nvSpPr>
          <p:cNvPr id="126" name="TextBox 125">
            <a:extLst>
              <a:ext uri="{FF2B5EF4-FFF2-40B4-BE49-F238E27FC236}">
                <a16:creationId xmlns:a16="http://schemas.microsoft.com/office/drawing/2014/main" id="{E102EA96-B15B-CA0F-235F-40F65C86D5C3}"/>
              </a:ext>
            </a:extLst>
          </p:cNvPr>
          <p:cNvSpPr txBox="1"/>
          <p:nvPr/>
        </p:nvSpPr>
        <p:spPr>
          <a:xfrm>
            <a:off x="11457157" y="6186861"/>
            <a:ext cx="581913" cy="323165"/>
          </a:xfrm>
          <a:prstGeom prst="rect">
            <a:avLst/>
          </a:prstGeom>
          <a:noFill/>
        </p:spPr>
        <p:txBody>
          <a:bodyPr wrap="square" rtlCol="0">
            <a:spAutoFit/>
          </a:bodyPr>
          <a:lstStyle/>
          <a:p>
            <a:pPr algn="ctr"/>
            <a:r>
              <a:rPr lang="en-US" sz="1500" b="1" dirty="0">
                <a:solidFill>
                  <a:schemeClr val="accent6"/>
                </a:solidFill>
                <a:latin typeface="Century Gothic" panose="020B0502020202020204" pitchFamily="34" charset="0"/>
              </a:rPr>
              <a:t>0%</a:t>
            </a:r>
          </a:p>
        </p:txBody>
      </p:sp>
      <p:pic>
        <p:nvPicPr>
          <p:cNvPr id="127" name="Graphic 126" descr="Gauge with solid fill">
            <a:extLst>
              <a:ext uri="{FF2B5EF4-FFF2-40B4-BE49-F238E27FC236}">
                <a16:creationId xmlns:a16="http://schemas.microsoft.com/office/drawing/2014/main" id="{C1C53D3D-D647-9F27-5B0C-ACEE5ADA5133}"/>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1016793" y="6186860"/>
            <a:ext cx="323165" cy="323165"/>
          </a:xfrm>
          <a:prstGeom prst="rect">
            <a:avLst/>
          </a:prstGeom>
        </p:spPr>
      </p:pic>
      <p:sp>
        <p:nvSpPr>
          <p:cNvPr id="128" name="TextBox 127">
            <a:extLst>
              <a:ext uri="{FF2B5EF4-FFF2-40B4-BE49-F238E27FC236}">
                <a16:creationId xmlns:a16="http://schemas.microsoft.com/office/drawing/2014/main" id="{96EBA14D-4E11-F9D7-5C66-F29810C39BA7}"/>
              </a:ext>
            </a:extLst>
          </p:cNvPr>
          <p:cNvSpPr txBox="1"/>
          <p:nvPr/>
        </p:nvSpPr>
        <p:spPr>
          <a:xfrm>
            <a:off x="9606893" y="6509836"/>
            <a:ext cx="1341118" cy="276999"/>
          </a:xfrm>
          <a:prstGeom prst="rect">
            <a:avLst/>
          </a:prstGeom>
          <a:noFill/>
        </p:spPr>
        <p:txBody>
          <a:bodyPr wrap="square" rtlCol="0">
            <a:spAutoFit/>
          </a:bodyPr>
          <a:lstStyle/>
          <a:p>
            <a:r>
              <a:rPr lang="en-US" sz="1200" b="1" dirty="0">
                <a:solidFill>
                  <a:schemeClr val="tx1">
                    <a:lumMod val="50000"/>
                    <a:lumOff val="50000"/>
                  </a:schemeClr>
                </a:solidFill>
                <a:latin typeface="Century Gothic" panose="020B0502020202020204" pitchFamily="34" charset="0"/>
              </a:rPr>
              <a:t>FOCUS AREA C</a:t>
            </a:r>
          </a:p>
        </p:txBody>
      </p:sp>
      <p:sp>
        <p:nvSpPr>
          <p:cNvPr id="129" name="TextBox 128">
            <a:extLst>
              <a:ext uri="{FF2B5EF4-FFF2-40B4-BE49-F238E27FC236}">
                <a16:creationId xmlns:a16="http://schemas.microsoft.com/office/drawing/2014/main" id="{08E56926-3A4E-8140-C6CE-C0DAFAE612EA}"/>
              </a:ext>
            </a:extLst>
          </p:cNvPr>
          <p:cNvSpPr txBox="1"/>
          <p:nvPr/>
        </p:nvSpPr>
        <p:spPr>
          <a:xfrm>
            <a:off x="11457157" y="6463670"/>
            <a:ext cx="581913" cy="323165"/>
          </a:xfrm>
          <a:prstGeom prst="rect">
            <a:avLst/>
          </a:prstGeom>
          <a:noFill/>
        </p:spPr>
        <p:txBody>
          <a:bodyPr wrap="square" rtlCol="0">
            <a:spAutoFit/>
          </a:bodyPr>
          <a:lstStyle/>
          <a:p>
            <a:pPr algn="ctr"/>
            <a:r>
              <a:rPr lang="en-US" sz="1500" b="1" dirty="0">
                <a:solidFill>
                  <a:schemeClr val="tx1">
                    <a:lumMod val="50000"/>
                    <a:lumOff val="50000"/>
                  </a:schemeClr>
                </a:solidFill>
                <a:latin typeface="Century Gothic" panose="020B0502020202020204" pitchFamily="34" charset="0"/>
              </a:rPr>
              <a:t>0%</a:t>
            </a:r>
          </a:p>
        </p:txBody>
      </p:sp>
      <p:pic>
        <p:nvPicPr>
          <p:cNvPr id="130" name="Graphic 129" descr="Gauge with solid fill">
            <a:extLst>
              <a:ext uri="{FF2B5EF4-FFF2-40B4-BE49-F238E27FC236}">
                <a16:creationId xmlns:a16="http://schemas.microsoft.com/office/drawing/2014/main" id="{28F08186-BB3E-A0C3-D76E-7EE9ADA4BB99}"/>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1016793" y="6463669"/>
            <a:ext cx="323165" cy="323165"/>
          </a:xfrm>
          <a:prstGeom prst="rect">
            <a:avLst/>
          </a:prstGeom>
        </p:spPr>
      </p:pic>
    </p:spTree>
    <p:extLst>
      <p:ext uri="{BB962C8B-B14F-4D97-AF65-F5344CB8AC3E}">
        <p14:creationId xmlns:p14="http://schemas.microsoft.com/office/powerpoint/2010/main" val="4004563158"/>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1312</TotalTime>
  <Words>1257</Words>
  <Application>Microsoft Office PowerPoint</Application>
  <PresentationFormat>Widescreen</PresentationFormat>
  <Paragraphs>422</Paragraphs>
  <Slides>15</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Aptos</vt: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Kayla Franssen</cp:lastModifiedBy>
  <cp:revision>54</cp:revision>
  <dcterms:created xsi:type="dcterms:W3CDTF">2022-05-22T18:55:25Z</dcterms:created>
  <dcterms:modified xsi:type="dcterms:W3CDTF">2025-02-09T17:47:34Z</dcterms:modified>
</cp:coreProperties>
</file>