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42" r:id="rId2"/>
    <p:sldId id="354" r:id="rId3"/>
    <p:sldId id="355" r:id="rId4"/>
    <p:sldId id="356" r:id="rId5"/>
    <p:sldId id="365" r:id="rId6"/>
    <p:sldId id="366" r:id="rId7"/>
    <p:sldId id="367" r:id="rId8"/>
    <p:sldId id="368" r:id="rId9"/>
    <p:sldId id="369" r:id="rId10"/>
    <p:sldId id="362" r:id="rId11"/>
    <p:sldId id="364"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C3BA05"/>
    <a:srgbClr val="E8DD06"/>
    <a:srgbClr val="578EA9"/>
    <a:srgbClr val="FEFCCE"/>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6" autoAdjust="0"/>
    <p:restoredTop sz="94660"/>
  </p:normalViewPr>
  <p:slideViewPr>
    <p:cSldViewPr snapToGrid="0">
      <p:cViewPr varScale="1">
        <p:scale>
          <a:sx n="81" d="100"/>
          <a:sy n="81" d="100"/>
        </p:scale>
        <p:origin x="192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C6C9E5E-4707-4EE1-B25A-58B34069A219}"/>
    <pc:docChg chg="custSel modSld">
      <pc:chgData name="Bess Dunlevy" userId="dd4b9a8537dbe9d0" providerId="LiveId" clId="{EC6C9E5E-4707-4EE1-B25A-58B34069A219}" dt="2025-01-19T23:35:48.641" v="12" actId="207"/>
      <pc:docMkLst>
        <pc:docMk/>
      </pc:docMkLst>
      <pc:sldChg chg="modSp mod">
        <pc:chgData name="Bess Dunlevy" userId="dd4b9a8537dbe9d0" providerId="LiveId" clId="{EC6C9E5E-4707-4EE1-B25A-58B34069A219}" dt="2025-01-19T23:35:02.587" v="0" actId="207"/>
        <pc:sldMkLst>
          <pc:docMk/>
          <pc:sldMk cId="257365260" sldId="356"/>
        </pc:sldMkLst>
        <pc:graphicFrameChg chg="modGraphic">
          <ac:chgData name="Bess Dunlevy" userId="dd4b9a8537dbe9d0" providerId="LiveId" clId="{EC6C9E5E-4707-4EE1-B25A-58B34069A219}" dt="2025-01-19T23:35:02.587" v="0" actId="207"/>
          <ac:graphicFrameMkLst>
            <pc:docMk/>
            <pc:sldMk cId="257365260" sldId="356"/>
            <ac:graphicFrameMk id="14" creationId="{1C13A463-2D34-1FC7-B85E-ADE5880BFAEF}"/>
          </ac:graphicFrameMkLst>
        </pc:graphicFrameChg>
      </pc:sldChg>
      <pc:sldChg chg="modSp mod">
        <pc:chgData name="Bess Dunlevy" userId="dd4b9a8537dbe9d0" providerId="LiveId" clId="{EC6C9E5E-4707-4EE1-B25A-58B34069A219}" dt="2025-01-19T23:35:43.827" v="11" actId="207"/>
        <pc:sldMkLst>
          <pc:docMk/>
          <pc:sldMk cId="1773435378" sldId="362"/>
        </pc:sldMkLst>
        <pc:graphicFrameChg chg="modGraphic">
          <ac:chgData name="Bess Dunlevy" userId="dd4b9a8537dbe9d0" providerId="LiveId" clId="{EC6C9E5E-4707-4EE1-B25A-58B34069A219}" dt="2025-01-19T23:35:43.827" v="11" actId="207"/>
          <ac:graphicFrameMkLst>
            <pc:docMk/>
            <pc:sldMk cId="1773435378" sldId="362"/>
            <ac:graphicFrameMk id="6" creationId="{43FBD1D6-695B-3DE2-728A-17937C421AF2}"/>
          </ac:graphicFrameMkLst>
        </pc:graphicFrameChg>
      </pc:sldChg>
      <pc:sldChg chg="modSp mod">
        <pc:chgData name="Bess Dunlevy" userId="dd4b9a8537dbe9d0" providerId="LiveId" clId="{EC6C9E5E-4707-4EE1-B25A-58B34069A219}" dt="2025-01-19T23:35:48.641" v="12" actId="207"/>
        <pc:sldMkLst>
          <pc:docMk/>
          <pc:sldMk cId="2091304097" sldId="364"/>
        </pc:sldMkLst>
        <pc:graphicFrameChg chg="modGraphic">
          <ac:chgData name="Bess Dunlevy" userId="dd4b9a8537dbe9d0" providerId="LiveId" clId="{EC6C9E5E-4707-4EE1-B25A-58B34069A219}" dt="2025-01-19T23:35:48.641" v="12" actId="207"/>
          <ac:graphicFrameMkLst>
            <pc:docMk/>
            <pc:sldMk cId="2091304097" sldId="364"/>
            <ac:graphicFrameMk id="6" creationId="{5B05D097-6ADE-390E-69B6-49FC58B7B50F}"/>
          </ac:graphicFrameMkLst>
        </pc:graphicFrameChg>
      </pc:sldChg>
      <pc:sldChg chg="modSp mod">
        <pc:chgData name="Bess Dunlevy" userId="dd4b9a8537dbe9d0" providerId="LiveId" clId="{EC6C9E5E-4707-4EE1-B25A-58B34069A219}" dt="2025-01-19T23:35:10.866" v="2" actId="207"/>
        <pc:sldMkLst>
          <pc:docMk/>
          <pc:sldMk cId="873758719" sldId="365"/>
        </pc:sldMkLst>
        <pc:spChg chg="mod">
          <ac:chgData name="Bess Dunlevy" userId="dd4b9a8537dbe9d0" providerId="LiveId" clId="{EC6C9E5E-4707-4EE1-B25A-58B34069A219}" dt="2025-01-19T23:35:07.096" v="1" actId="207"/>
          <ac:spMkLst>
            <pc:docMk/>
            <pc:sldMk cId="873758719" sldId="365"/>
            <ac:spMk id="9" creationId="{9FAF15FC-6219-82B5-212C-F85D27293BCA}"/>
          </ac:spMkLst>
        </pc:spChg>
        <pc:graphicFrameChg chg="modGraphic">
          <ac:chgData name="Bess Dunlevy" userId="dd4b9a8537dbe9d0" providerId="LiveId" clId="{EC6C9E5E-4707-4EE1-B25A-58B34069A219}" dt="2025-01-19T23:35:10.866" v="2" actId="207"/>
          <ac:graphicFrameMkLst>
            <pc:docMk/>
            <pc:sldMk cId="873758719" sldId="365"/>
            <ac:graphicFrameMk id="2" creationId="{0F3317F5-E0FA-ADF7-E5BE-89E155F7D1A5}"/>
          </ac:graphicFrameMkLst>
        </pc:graphicFrameChg>
      </pc:sldChg>
      <pc:sldChg chg="modSp mod">
        <pc:chgData name="Bess Dunlevy" userId="dd4b9a8537dbe9d0" providerId="LiveId" clId="{EC6C9E5E-4707-4EE1-B25A-58B34069A219}" dt="2025-01-19T23:35:18.092" v="4" actId="207"/>
        <pc:sldMkLst>
          <pc:docMk/>
          <pc:sldMk cId="1072418551" sldId="366"/>
        </pc:sldMkLst>
        <pc:spChg chg="mod">
          <ac:chgData name="Bess Dunlevy" userId="dd4b9a8537dbe9d0" providerId="LiveId" clId="{EC6C9E5E-4707-4EE1-B25A-58B34069A219}" dt="2025-01-19T23:35:14.705" v="3" actId="207"/>
          <ac:spMkLst>
            <pc:docMk/>
            <pc:sldMk cId="1072418551" sldId="366"/>
            <ac:spMk id="11" creationId="{3C8510C5-4EE6-945E-637A-1A9621176EEE}"/>
          </ac:spMkLst>
        </pc:spChg>
        <pc:graphicFrameChg chg="modGraphic">
          <ac:chgData name="Bess Dunlevy" userId="dd4b9a8537dbe9d0" providerId="LiveId" clId="{EC6C9E5E-4707-4EE1-B25A-58B34069A219}" dt="2025-01-19T23:35:18.092" v="4" actId="207"/>
          <ac:graphicFrameMkLst>
            <pc:docMk/>
            <pc:sldMk cId="1072418551" sldId="366"/>
            <ac:graphicFrameMk id="3" creationId="{EBA8179D-28D3-D89D-B576-67027AEC8F38}"/>
          </ac:graphicFrameMkLst>
        </pc:graphicFrameChg>
      </pc:sldChg>
      <pc:sldChg chg="modSp mod">
        <pc:chgData name="Bess Dunlevy" userId="dd4b9a8537dbe9d0" providerId="LiveId" clId="{EC6C9E5E-4707-4EE1-B25A-58B34069A219}" dt="2025-01-19T23:35:24.964" v="6" actId="207"/>
        <pc:sldMkLst>
          <pc:docMk/>
          <pc:sldMk cId="463602365" sldId="367"/>
        </pc:sldMkLst>
        <pc:spChg chg="mod">
          <ac:chgData name="Bess Dunlevy" userId="dd4b9a8537dbe9d0" providerId="LiveId" clId="{EC6C9E5E-4707-4EE1-B25A-58B34069A219}" dt="2025-01-19T23:35:21.657" v="5" actId="207"/>
          <ac:spMkLst>
            <pc:docMk/>
            <pc:sldMk cId="463602365" sldId="367"/>
            <ac:spMk id="11" creationId="{B1CAE026-2B75-A496-0915-6147A8D0DFAF}"/>
          </ac:spMkLst>
        </pc:spChg>
        <pc:graphicFrameChg chg="modGraphic">
          <ac:chgData name="Bess Dunlevy" userId="dd4b9a8537dbe9d0" providerId="LiveId" clId="{EC6C9E5E-4707-4EE1-B25A-58B34069A219}" dt="2025-01-19T23:35:24.964" v="6" actId="207"/>
          <ac:graphicFrameMkLst>
            <pc:docMk/>
            <pc:sldMk cId="463602365" sldId="367"/>
            <ac:graphicFrameMk id="4" creationId="{CD5453EA-B33E-7DC2-FE36-3F54F604E507}"/>
          </ac:graphicFrameMkLst>
        </pc:graphicFrameChg>
      </pc:sldChg>
      <pc:sldChg chg="modSp mod">
        <pc:chgData name="Bess Dunlevy" userId="dd4b9a8537dbe9d0" providerId="LiveId" clId="{EC6C9E5E-4707-4EE1-B25A-58B34069A219}" dt="2025-01-19T23:35:31.990" v="8" actId="207"/>
        <pc:sldMkLst>
          <pc:docMk/>
          <pc:sldMk cId="3141658973" sldId="368"/>
        </pc:sldMkLst>
        <pc:spChg chg="mod">
          <ac:chgData name="Bess Dunlevy" userId="dd4b9a8537dbe9d0" providerId="LiveId" clId="{EC6C9E5E-4707-4EE1-B25A-58B34069A219}" dt="2025-01-19T23:35:28.468" v="7" actId="207"/>
          <ac:spMkLst>
            <pc:docMk/>
            <pc:sldMk cId="3141658973" sldId="368"/>
            <ac:spMk id="11" creationId="{FB99BAC5-30A8-71B0-64F4-39C287A0403F}"/>
          </ac:spMkLst>
        </pc:spChg>
        <pc:graphicFrameChg chg="modGraphic">
          <ac:chgData name="Bess Dunlevy" userId="dd4b9a8537dbe9d0" providerId="LiveId" clId="{EC6C9E5E-4707-4EE1-B25A-58B34069A219}" dt="2025-01-19T23:35:31.990" v="8" actId="207"/>
          <ac:graphicFrameMkLst>
            <pc:docMk/>
            <pc:sldMk cId="3141658973" sldId="368"/>
            <ac:graphicFrameMk id="2" creationId="{C037D2EC-A180-F5A9-CAC4-FD8288D70A63}"/>
          </ac:graphicFrameMkLst>
        </pc:graphicFrameChg>
      </pc:sldChg>
      <pc:sldChg chg="modSp mod">
        <pc:chgData name="Bess Dunlevy" userId="dd4b9a8537dbe9d0" providerId="LiveId" clId="{EC6C9E5E-4707-4EE1-B25A-58B34069A219}" dt="2025-01-19T23:35:38.606" v="10" actId="207"/>
        <pc:sldMkLst>
          <pc:docMk/>
          <pc:sldMk cId="3392540062" sldId="369"/>
        </pc:sldMkLst>
        <pc:spChg chg="mod">
          <ac:chgData name="Bess Dunlevy" userId="dd4b9a8537dbe9d0" providerId="LiveId" clId="{EC6C9E5E-4707-4EE1-B25A-58B34069A219}" dt="2025-01-19T23:35:35.653" v="9" actId="207"/>
          <ac:spMkLst>
            <pc:docMk/>
            <pc:sldMk cId="3392540062" sldId="369"/>
            <ac:spMk id="11" creationId="{1023B8A7-AEB9-BB91-3B7E-F184F8563C09}"/>
          </ac:spMkLst>
        </pc:spChg>
        <pc:graphicFrameChg chg="modGraphic">
          <ac:chgData name="Bess Dunlevy" userId="dd4b9a8537dbe9d0" providerId="LiveId" clId="{EC6C9E5E-4707-4EE1-B25A-58B34069A219}" dt="2025-01-19T23:35:38.606" v="10" actId="207"/>
          <ac:graphicFrameMkLst>
            <pc:docMk/>
            <pc:sldMk cId="3392540062" sldId="369"/>
            <ac:graphicFrameMk id="4" creationId="{098EC644-95FA-4C05-A670-032178BFD31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2/7/2025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2/7/2025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2/7/2025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324&amp;utm_source=template-powerpoint&amp;utm_medium=content&amp;utm_campaign=Sample+5-Year+Financial+Business+Plan+Presentation-powerpoint-12324&amp;lpa=Sample+5-Year+Financial+Business+Plan+Presentation+powerpoint+12324"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nected sticks shaping polygons background">
            <a:extLst>
              <a:ext uri="{FF2B5EF4-FFF2-40B4-BE49-F238E27FC236}">
                <a16:creationId xmlns:a16="http://schemas.microsoft.com/office/drawing/2014/main" id="{E519A3E4-7B0A-0D81-728D-8D8213E835CD}"/>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D2072BAF-FF5F-0D5A-DCFC-A509408B4A43}"/>
              </a:ext>
            </a:extLst>
          </p:cNvPr>
          <p:cNvSpPr/>
          <p:nvPr/>
        </p:nvSpPr>
        <p:spPr>
          <a:xfrm>
            <a:off x="0" y="0"/>
            <a:ext cx="12192000" cy="6858000"/>
          </a:xfrm>
          <a:prstGeom prst="rect">
            <a:avLst/>
          </a:prstGeom>
          <a:solidFill>
            <a:srgbClr val="E8DD06">
              <a:alpha val="39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7A64FB4A-B3B4-F66F-6E9A-87B113E0F458}"/>
              </a:ext>
            </a:extLst>
          </p:cNvPr>
          <p:cNvSpPr txBox="1"/>
          <p:nvPr/>
        </p:nvSpPr>
        <p:spPr>
          <a:xfrm>
            <a:off x="238046" y="5898237"/>
            <a:ext cx="11715907" cy="784830"/>
          </a:xfrm>
          <a:prstGeom prst="rect">
            <a:avLst/>
          </a:prstGeom>
          <a:noFill/>
        </p:spPr>
        <p:txBody>
          <a:bodyPr wrap="square" rtlCol="0">
            <a:spAutoFit/>
          </a:bodyPr>
          <a:lstStyle/>
          <a:p>
            <a:r>
              <a:rPr lang="en-US" sz="1500" b="1" dirty="0">
                <a:solidFill>
                  <a:schemeClr val="tx1">
                    <a:lumMod val="65000"/>
                    <a:lumOff val="35000"/>
                  </a:schemeClr>
                </a:solidFill>
                <a:latin typeface="Century Gothic" panose="020B0502020202020204" pitchFamily="34" charset="0"/>
              </a:rPr>
              <a:t>Bright Future Technologies</a:t>
            </a:r>
          </a:p>
          <a:p>
            <a:r>
              <a:rPr lang="en-US" sz="1500" b="1" dirty="0">
                <a:solidFill>
                  <a:schemeClr val="tx1">
                    <a:lumMod val="65000"/>
                    <a:lumOff val="35000"/>
                  </a:schemeClr>
                </a:solidFill>
                <a:latin typeface="Century Gothic" panose="020B0502020202020204" pitchFamily="34" charset="0"/>
              </a:rPr>
              <a:t>Prepared By: </a:t>
            </a:r>
            <a:r>
              <a:rPr lang="en-US" sz="1500" dirty="0">
                <a:solidFill>
                  <a:schemeClr val="tx1">
                    <a:lumMod val="65000"/>
                    <a:lumOff val="35000"/>
                  </a:schemeClr>
                </a:solidFill>
                <a:latin typeface="Century Gothic" panose="020B0502020202020204" pitchFamily="34" charset="0"/>
              </a:rPr>
              <a:t>Sasha Petrov, Financial Planning Department</a:t>
            </a:r>
          </a:p>
          <a:p>
            <a:r>
              <a:rPr lang="en-US" sz="1500" b="1" dirty="0">
                <a:solidFill>
                  <a:schemeClr val="tx1">
                    <a:lumMod val="65000"/>
                    <a:lumOff val="35000"/>
                  </a:schemeClr>
                </a:solidFill>
                <a:latin typeface="Century Gothic" panose="020B0502020202020204" pitchFamily="34" charset="0"/>
              </a:rPr>
              <a:t>Presentation Date: </a:t>
            </a:r>
            <a:r>
              <a:rPr lang="en-US" sz="1500" dirty="0">
                <a:solidFill>
                  <a:schemeClr val="tx1">
                    <a:lumMod val="65000"/>
                    <a:lumOff val="35000"/>
                  </a:schemeClr>
                </a:solidFill>
                <a:latin typeface="Century Gothic" panose="020B0502020202020204" pitchFamily="34" charset="0"/>
              </a:rPr>
              <a:t>03/10/20XX</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5-Year Financial Business Plan Presentation Template Example</a:t>
            </a:r>
          </a:p>
        </p:txBody>
      </p:sp>
      <p:sp>
        <p:nvSpPr>
          <p:cNvPr id="9" name="Rectangle 8">
            <a:extLst>
              <a:ext uri="{FF2B5EF4-FFF2-40B4-BE49-F238E27FC236}">
                <a16:creationId xmlns:a16="http://schemas.microsoft.com/office/drawing/2014/main" id="{282B7AE9-79F9-A8CF-362B-5851B6211581}"/>
              </a:ext>
            </a:extLst>
          </p:cNvPr>
          <p:cNvSpPr/>
          <p:nvPr/>
        </p:nvSpPr>
        <p:spPr>
          <a:xfrm>
            <a:off x="2108130" y="1913846"/>
            <a:ext cx="7384507" cy="2492990"/>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C45A71EE-D56D-550B-C070-85BAE7CC3CDB}"/>
              </a:ext>
            </a:extLst>
          </p:cNvPr>
          <p:cNvSpPr txBox="1"/>
          <p:nvPr/>
        </p:nvSpPr>
        <p:spPr>
          <a:xfrm>
            <a:off x="1998945" y="1817929"/>
            <a:ext cx="7384507" cy="2492990"/>
          </a:xfrm>
          <a:prstGeom prst="rect">
            <a:avLst/>
          </a:prstGeom>
          <a:solidFill>
            <a:srgbClr val="F2F2F2"/>
          </a:solidFill>
          <a:ln>
            <a:solidFill>
              <a:schemeClr val="tx1">
                <a:lumMod val="65000"/>
                <a:lumOff val="35000"/>
              </a:schemeClr>
            </a:solidFill>
          </a:ln>
        </p:spPr>
        <p:txBody>
          <a:bodyPr wrap="square" rtlCol="0">
            <a:spAutoFit/>
          </a:bodyPr>
          <a:lstStyle/>
          <a:p>
            <a:r>
              <a:rPr lang="en-US" sz="5200" dirty="0">
                <a:solidFill>
                  <a:schemeClr val="tx1">
                    <a:lumMod val="65000"/>
                    <a:lumOff val="35000"/>
                  </a:schemeClr>
                </a:solidFill>
                <a:latin typeface="Century Gothic" panose="020B0502020202020204" pitchFamily="34" charset="0"/>
              </a:rPr>
              <a:t>Bright Future Technologies 5-Year Financial Business Plan</a:t>
            </a:r>
          </a:p>
        </p:txBody>
      </p:sp>
      <p:sp>
        <p:nvSpPr>
          <p:cNvPr id="7" name="TextBox 6">
            <a:extLst>
              <a:ext uri="{FF2B5EF4-FFF2-40B4-BE49-F238E27FC236}">
                <a16:creationId xmlns:a16="http://schemas.microsoft.com/office/drawing/2014/main" id="{DA0EB2CD-4044-939A-E2E0-A6A953D9D69D}"/>
              </a:ext>
            </a:extLst>
          </p:cNvPr>
          <p:cNvSpPr txBox="1"/>
          <p:nvPr/>
        </p:nvSpPr>
        <p:spPr>
          <a:xfrm>
            <a:off x="1998945" y="4629316"/>
            <a:ext cx="7493692" cy="523220"/>
          </a:xfrm>
          <a:prstGeom prst="rect">
            <a:avLst/>
          </a:prstGeom>
          <a:solidFill>
            <a:schemeClr val="tx1">
              <a:lumMod val="65000"/>
              <a:lumOff val="35000"/>
            </a:schemeClr>
          </a:solidFill>
        </p:spPr>
        <p:txBody>
          <a:bodyPr wrap="square" rtlCol="0">
            <a:spAutoFit/>
          </a:bodyPr>
          <a:lstStyle/>
          <a:p>
            <a:pPr algn="ctr"/>
            <a:r>
              <a:rPr lang="en-US" sz="2800" i="1" dirty="0">
                <a:solidFill>
                  <a:srgbClr val="F2F2F2"/>
                </a:solidFill>
                <a:latin typeface="Century Gothic" panose="020B0502020202020204" pitchFamily="34" charset="0"/>
              </a:rPr>
              <a:t>Strategic Financial Vision and Projections</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08ABF-1E7C-47AF-FF57-89C6B9F29A7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DD146AE-834E-9157-ABC2-324E4E76B8BE}"/>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67084AC0-FF84-EF31-BD33-9A2FFB028E49}"/>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8. Key Performance Indicators (KPIs)</a:t>
            </a:r>
          </a:p>
        </p:txBody>
      </p:sp>
      <p:graphicFrame>
        <p:nvGraphicFramePr>
          <p:cNvPr id="6" name="Table 5">
            <a:extLst>
              <a:ext uri="{FF2B5EF4-FFF2-40B4-BE49-F238E27FC236}">
                <a16:creationId xmlns:a16="http://schemas.microsoft.com/office/drawing/2014/main" id="{43FBD1D6-695B-3DE2-728A-17937C421AF2}"/>
              </a:ext>
            </a:extLst>
          </p:cNvPr>
          <p:cNvGraphicFramePr>
            <a:graphicFrameLocks noGrp="1"/>
          </p:cNvGraphicFramePr>
          <p:nvPr>
            <p:extLst>
              <p:ext uri="{D42A27DB-BD31-4B8C-83A1-F6EECF244321}">
                <p14:modId xmlns:p14="http://schemas.microsoft.com/office/powerpoint/2010/main" val="3693375704"/>
              </p:ext>
            </p:extLst>
          </p:nvPr>
        </p:nvGraphicFramePr>
        <p:xfrm>
          <a:off x="202690" y="787807"/>
          <a:ext cx="11775953" cy="5664781"/>
        </p:xfrm>
        <a:graphic>
          <a:graphicData uri="http://schemas.openxmlformats.org/drawingml/2006/table">
            <a:tbl>
              <a:tblPr/>
              <a:tblGrid>
                <a:gridCol w="1682279">
                  <a:extLst>
                    <a:ext uri="{9D8B030D-6E8A-4147-A177-3AD203B41FA5}">
                      <a16:colId xmlns:a16="http://schemas.microsoft.com/office/drawing/2014/main" val="1423296559"/>
                    </a:ext>
                  </a:extLst>
                </a:gridCol>
                <a:gridCol w="1682279">
                  <a:extLst>
                    <a:ext uri="{9D8B030D-6E8A-4147-A177-3AD203B41FA5}">
                      <a16:colId xmlns:a16="http://schemas.microsoft.com/office/drawing/2014/main" val="2208838410"/>
                    </a:ext>
                  </a:extLst>
                </a:gridCol>
                <a:gridCol w="1682279">
                  <a:extLst>
                    <a:ext uri="{9D8B030D-6E8A-4147-A177-3AD203B41FA5}">
                      <a16:colId xmlns:a16="http://schemas.microsoft.com/office/drawing/2014/main" val="1184543560"/>
                    </a:ext>
                  </a:extLst>
                </a:gridCol>
                <a:gridCol w="1682279">
                  <a:extLst>
                    <a:ext uri="{9D8B030D-6E8A-4147-A177-3AD203B41FA5}">
                      <a16:colId xmlns:a16="http://schemas.microsoft.com/office/drawing/2014/main" val="3085484958"/>
                    </a:ext>
                  </a:extLst>
                </a:gridCol>
                <a:gridCol w="1682279">
                  <a:extLst>
                    <a:ext uri="{9D8B030D-6E8A-4147-A177-3AD203B41FA5}">
                      <a16:colId xmlns:a16="http://schemas.microsoft.com/office/drawing/2014/main" val="4268220364"/>
                    </a:ext>
                  </a:extLst>
                </a:gridCol>
                <a:gridCol w="1682279">
                  <a:extLst>
                    <a:ext uri="{9D8B030D-6E8A-4147-A177-3AD203B41FA5}">
                      <a16:colId xmlns:a16="http://schemas.microsoft.com/office/drawing/2014/main" val="1844038835"/>
                    </a:ext>
                  </a:extLst>
                </a:gridCol>
                <a:gridCol w="1682279">
                  <a:extLst>
                    <a:ext uri="{9D8B030D-6E8A-4147-A177-3AD203B41FA5}">
                      <a16:colId xmlns:a16="http://schemas.microsoft.com/office/drawing/2014/main" val="1762367607"/>
                    </a:ext>
                  </a:extLst>
                </a:gridCol>
              </a:tblGrid>
              <a:tr h="380593">
                <a:tc>
                  <a:txBody>
                    <a:bodyPr/>
                    <a:lstStyle/>
                    <a:p>
                      <a:pPr algn="l" fontAlgn="ctr"/>
                      <a:r>
                        <a:rPr lang="en-US" sz="1000" b="1" i="0" u="none" strike="noStrike" dirty="0">
                          <a:solidFill>
                            <a:srgbClr val="FFFFFF"/>
                          </a:solidFill>
                          <a:effectLst/>
                          <a:latin typeface="Century Gothic" panose="020B0502020202020204" pitchFamily="34" charset="0"/>
                        </a:rPr>
                        <a:t>Category</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l" fontAlgn="ctr"/>
                      <a:r>
                        <a:rPr lang="en-US" sz="1000" b="1" i="0" u="none" strike="noStrike" dirty="0">
                          <a:solidFill>
                            <a:srgbClr val="FFFFFF"/>
                          </a:solidFill>
                          <a:effectLst/>
                          <a:latin typeface="Century Gothic" panose="020B0502020202020204" pitchFamily="34" charset="0"/>
                        </a:rPr>
                        <a:t>KPI</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1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2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3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4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000" b="1" i="0" u="none" strike="noStrike" dirty="0">
                          <a:solidFill>
                            <a:srgbClr val="FFFFFF"/>
                          </a:solidFill>
                          <a:effectLst/>
                          <a:latin typeface="Century Gothic" panose="020B0502020202020204" pitchFamily="34" charset="0"/>
                        </a:rPr>
                        <a:t>Year 5 Target</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2908098623"/>
                  </a:ext>
                </a:extLst>
              </a:tr>
              <a:tr h="754884">
                <a:tc rowSpan="4">
                  <a:txBody>
                    <a:bodyPr/>
                    <a:lstStyle/>
                    <a:p>
                      <a:pPr algn="l" fontAlgn="ctr"/>
                      <a:r>
                        <a:rPr lang="en-US" sz="1000" b="1" i="0" u="none" strike="noStrike" dirty="0">
                          <a:solidFill>
                            <a:schemeClr val="tx1">
                              <a:lumMod val="65000"/>
                              <a:lumOff val="35000"/>
                            </a:schemeClr>
                          </a:solidFill>
                          <a:effectLst/>
                          <a:latin typeface="Century Gothic" panose="020B0502020202020204" pitchFamily="34" charset="0"/>
                        </a:rPr>
                        <a:t>Financial</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000" b="0" i="0" u="none" strike="noStrike" dirty="0">
                          <a:solidFill>
                            <a:schemeClr val="tx1">
                              <a:lumMod val="65000"/>
                              <a:lumOff val="35000"/>
                            </a:schemeClr>
                          </a:solidFill>
                          <a:effectLst/>
                          <a:latin typeface="Century Gothic" panose="020B0502020202020204" pitchFamily="34" charset="0"/>
                        </a:rPr>
                        <a:t>Revenue Growth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87.50%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87.50%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100.00%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83.30%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81.80%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84482262"/>
                  </a:ext>
                </a:extLst>
              </a:tr>
              <a:tr h="754884">
                <a:tc vMerge="1">
                  <a:txBody>
                    <a:bodyPr/>
                    <a:lstStyle/>
                    <a:p>
                      <a:endParaRPr lang="en-US"/>
                    </a:p>
                  </a:txBody>
                  <a:tcPr/>
                </a:tc>
                <a:tc>
                  <a:txBody>
                    <a:bodyPr/>
                    <a:lstStyle/>
                    <a:p>
                      <a:pPr algn="l" fontAlgn="ctr"/>
                      <a:r>
                        <a:rPr lang="en-US" sz="1000" b="0" i="0" u="none" strike="noStrike" dirty="0">
                          <a:solidFill>
                            <a:schemeClr val="tx1">
                              <a:lumMod val="65000"/>
                              <a:lumOff val="35000"/>
                            </a:schemeClr>
                          </a:solidFill>
                          <a:effectLst/>
                          <a:latin typeface="Century Gothic" panose="020B0502020202020204" pitchFamily="34" charset="0"/>
                        </a:rPr>
                        <a:t>Gross Profit Margin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50.00%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55.00%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60.00%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62.00%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65.00%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84189459"/>
                  </a:ext>
                </a:extLst>
              </a:tr>
              <a:tr h="754884">
                <a:tc vMerge="1">
                  <a:txBody>
                    <a:bodyPr/>
                    <a:lstStyle/>
                    <a:p>
                      <a:endParaRPr lang="en-US"/>
                    </a:p>
                  </a:txBody>
                  <a:tcPr/>
                </a:tc>
                <a:tc>
                  <a:txBody>
                    <a:bodyPr/>
                    <a:lstStyle/>
                    <a:p>
                      <a:pPr algn="l" fontAlgn="ctr"/>
                      <a:r>
                        <a:rPr lang="en-US" sz="1000" b="0" i="0" u="none" strike="noStrike" dirty="0">
                          <a:solidFill>
                            <a:schemeClr val="tx1">
                              <a:lumMod val="65000"/>
                              <a:lumOff val="35000"/>
                            </a:schemeClr>
                          </a:solidFill>
                          <a:effectLst/>
                          <a:latin typeface="Century Gothic" panose="020B0502020202020204" pitchFamily="34" charset="0"/>
                        </a:rPr>
                        <a:t>Net Profit Margin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12.00%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15.00%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18.00%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22.00%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25.00%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09332798"/>
                  </a:ext>
                </a:extLst>
              </a:tr>
              <a:tr h="754884">
                <a:tc vMerge="1">
                  <a:txBody>
                    <a:bodyPr/>
                    <a:lstStyle/>
                    <a:p>
                      <a:endParaRPr lang="en-US"/>
                    </a:p>
                  </a:txBody>
                  <a:tcPr/>
                </a:tc>
                <a:tc>
                  <a:txBody>
                    <a:bodyPr/>
                    <a:lstStyle/>
                    <a:p>
                      <a:pPr algn="l" fontAlgn="ctr"/>
                      <a:r>
                        <a:rPr lang="en-US" sz="1000" b="0" i="0" u="none" strike="noStrike" dirty="0">
                          <a:solidFill>
                            <a:schemeClr val="tx1">
                              <a:lumMod val="65000"/>
                              <a:lumOff val="35000"/>
                            </a:schemeClr>
                          </a:solidFill>
                          <a:effectLst/>
                          <a:latin typeface="Century Gothic" panose="020B0502020202020204" pitchFamily="34" charset="0"/>
                        </a:rPr>
                        <a:t>EBITDA Margin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15.00%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17.00%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20.00%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25.00%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28.00%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52184748"/>
                  </a:ext>
                </a:extLst>
              </a:tr>
              <a:tr h="754884">
                <a:tc rowSpan="3">
                  <a:txBody>
                    <a:bodyPr/>
                    <a:lstStyle/>
                    <a:p>
                      <a:pPr algn="l" fontAlgn="ctr"/>
                      <a:r>
                        <a:rPr lang="en-US" sz="1000" b="1" i="0" u="none" strike="noStrike" dirty="0">
                          <a:solidFill>
                            <a:schemeClr val="tx1">
                              <a:lumMod val="65000"/>
                              <a:lumOff val="35000"/>
                            </a:schemeClr>
                          </a:solidFill>
                          <a:effectLst/>
                          <a:latin typeface="Century Gothic" panose="020B0502020202020204" pitchFamily="34" charset="0"/>
                        </a:rPr>
                        <a:t>Operational</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000" b="0" i="0" u="none" strike="noStrike" dirty="0">
                          <a:solidFill>
                            <a:schemeClr val="tx1">
                              <a:lumMod val="65000"/>
                              <a:lumOff val="35000"/>
                            </a:schemeClr>
                          </a:solidFill>
                          <a:effectLst/>
                          <a:latin typeface="Century Gothic" panose="020B0502020202020204" pitchFamily="34" charset="0"/>
                        </a:rPr>
                        <a:t>Revenue per Employee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$50,000.00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$75,000.00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$100,000.00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$125,000.00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$150,000.00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84258016"/>
                  </a:ext>
                </a:extLst>
              </a:tr>
              <a:tr h="754884">
                <a:tc vMerge="1">
                  <a:txBody>
                    <a:bodyPr/>
                    <a:lstStyle/>
                    <a:p>
                      <a:endParaRPr lang="en-US"/>
                    </a:p>
                  </a:txBody>
                  <a:tcPr/>
                </a:tc>
                <a:tc>
                  <a:txBody>
                    <a:bodyPr/>
                    <a:lstStyle/>
                    <a:p>
                      <a:pPr algn="l" fontAlgn="ctr"/>
                      <a:r>
                        <a:rPr lang="en-US" sz="1000" b="0" i="0" u="none" strike="noStrike" dirty="0">
                          <a:solidFill>
                            <a:schemeClr val="tx1">
                              <a:lumMod val="65000"/>
                              <a:lumOff val="35000"/>
                            </a:schemeClr>
                          </a:solidFill>
                          <a:effectLst/>
                          <a:latin typeface="Century Gothic" panose="020B0502020202020204" pitchFamily="34" charset="0"/>
                        </a:rPr>
                        <a:t>Customer Acquisition Cost (CAC)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$50.00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$45.00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$35.00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$30.00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$25.00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985933018"/>
                  </a:ext>
                </a:extLst>
              </a:tr>
              <a:tr h="754884">
                <a:tc vMerge="1">
                  <a:txBody>
                    <a:bodyPr/>
                    <a:lstStyle/>
                    <a:p>
                      <a:endParaRPr lang="en-US"/>
                    </a:p>
                  </a:txBody>
                  <a:tcPr/>
                </a:tc>
                <a:tc>
                  <a:txBody>
                    <a:bodyPr/>
                    <a:lstStyle/>
                    <a:p>
                      <a:pPr algn="l" fontAlgn="ctr"/>
                      <a:r>
                        <a:rPr lang="en-US" sz="1000" b="0" i="0" u="none" strike="noStrike" dirty="0">
                          <a:solidFill>
                            <a:schemeClr val="tx1">
                              <a:lumMod val="65000"/>
                              <a:lumOff val="35000"/>
                            </a:schemeClr>
                          </a:solidFill>
                          <a:effectLst/>
                          <a:latin typeface="Century Gothic" panose="020B0502020202020204" pitchFamily="34" charset="0"/>
                        </a:rPr>
                        <a:t>Retention Rate (%)</a:t>
                      </a:r>
                    </a:p>
                  </a:txBody>
                  <a:tcPr marL="109033"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70.00%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75.00%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80.00%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85.00%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fontAlgn="ctr"/>
                      <a:r>
                        <a:rPr lang="en-US" sz="1000" b="0" i="0" u="none" strike="noStrike" dirty="0">
                          <a:solidFill>
                            <a:schemeClr val="tx1">
                              <a:lumMod val="65000"/>
                              <a:lumOff val="35000"/>
                            </a:schemeClr>
                          </a:solidFill>
                          <a:effectLst/>
                          <a:latin typeface="Century Gothic" panose="020B0502020202020204" pitchFamily="34" charset="0"/>
                        </a:rPr>
                        <a:t>90.00%</a:t>
                      </a:r>
                    </a:p>
                  </a:txBody>
                  <a:tcPr marL="9086" marR="9086" marT="9086"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9243722"/>
                  </a:ext>
                </a:extLst>
              </a:tr>
            </a:tbl>
          </a:graphicData>
        </a:graphic>
      </p:graphicFrame>
    </p:spTree>
    <p:extLst>
      <p:ext uri="{BB962C8B-B14F-4D97-AF65-F5344CB8AC3E}">
        <p14:creationId xmlns:p14="http://schemas.microsoft.com/office/powerpoint/2010/main" val="177343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7F6360-47ED-5374-53C9-93596E66BA92}"/>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FEC2942D-EB55-51B2-E78C-A8479872CC37}"/>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75925CB-B115-5536-EB0F-30B1941F4AB2}"/>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9. Appendices</a:t>
            </a:r>
          </a:p>
        </p:txBody>
      </p:sp>
      <p:graphicFrame>
        <p:nvGraphicFramePr>
          <p:cNvPr id="6" name="Table 5">
            <a:extLst>
              <a:ext uri="{FF2B5EF4-FFF2-40B4-BE49-F238E27FC236}">
                <a16:creationId xmlns:a16="http://schemas.microsoft.com/office/drawing/2014/main" id="{5B05D097-6ADE-390E-69B6-49FC58B7B50F}"/>
              </a:ext>
            </a:extLst>
          </p:cNvPr>
          <p:cNvGraphicFramePr>
            <a:graphicFrameLocks noGrp="1"/>
          </p:cNvGraphicFramePr>
          <p:nvPr>
            <p:extLst>
              <p:ext uri="{D42A27DB-BD31-4B8C-83A1-F6EECF244321}">
                <p14:modId xmlns:p14="http://schemas.microsoft.com/office/powerpoint/2010/main" val="1788913014"/>
              </p:ext>
            </p:extLst>
          </p:nvPr>
        </p:nvGraphicFramePr>
        <p:xfrm>
          <a:off x="202690" y="751840"/>
          <a:ext cx="11755630" cy="4886612"/>
        </p:xfrm>
        <a:graphic>
          <a:graphicData uri="http://schemas.openxmlformats.org/drawingml/2006/table">
            <a:tbl>
              <a:tblPr/>
              <a:tblGrid>
                <a:gridCol w="2351126">
                  <a:extLst>
                    <a:ext uri="{9D8B030D-6E8A-4147-A177-3AD203B41FA5}">
                      <a16:colId xmlns:a16="http://schemas.microsoft.com/office/drawing/2014/main" val="642927669"/>
                    </a:ext>
                  </a:extLst>
                </a:gridCol>
                <a:gridCol w="4702252">
                  <a:extLst>
                    <a:ext uri="{9D8B030D-6E8A-4147-A177-3AD203B41FA5}">
                      <a16:colId xmlns:a16="http://schemas.microsoft.com/office/drawing/2014/main" val="3654044449"/>
                    </a:ext>
                  </a:extLst>
                </a:gridCol>
                <a:gridCol w="4702252">
                  <a:extLst>
                    <a:ext uri="{9D8B030D-6E8A-4147-A177-3AD203B41FA5}">
                      <a16:colId xmlns:a16="http://schemas.microsoft.com/office/drawing/2014/main" val="2503031987"/>
                    </a:ext>
                  </a:extLst>
                </a:gridCol>
              </a:tblGrid>
              <a:tr h="436880">
                <a:tc>
                  <a:txBody>
                    <a:bodyPr/>
                    <a:lstStyle/>
                    <a:p>
                      <a:pPr algn="l" fontAlgn="ctr"/>
                      <a:r>
                        <a:rPr lang="en-US" sz="1200" b="1" i="0" u="none" strike="noStrike" dirty="0">
                          <a:solidFill>
                            <a:srgbClr val="FFFFFF"/>
                          </a:solidFill>
                          <a:effectLst/>
                          <a:latin typeface="Century Gothic" panose="020B0502020202020204" pitchFamily="34" charset="0"/>
                        </a:rPr>
                        <a:t>Document Type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l" fontAlgn="ctr"/>
                      <a:r>
                        <a:rPr lang="en-US" sz="1200" b="1" i="0" u="none" strike="noStrike" dirty="0">
                          <a:solidFill>
                            <a:srgbClr val="FFFFFF"/>
                          </a:solidFill>
                          <a:effectLst/>
                          <a:latin typeface="Century Gothic" panose="020B0502020202020204" pitchFamily="34" charset="0"/>
                        </a:rPr>
                        <a:t>Description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l" fontAlgn="ctr"/>
                      <a:r>
                        <a:rPr lang="en-US" sz="1200" b="1" i="0" u="none" strike="noStrike" dirty="0">
                          <a:solidFill>
                            <a:srgbClr val="FFFFFF"/>
                          </a:solidFill>
                          <a:effectLst/>
                          <a:latin typeface="Century Gothic" panose="020B0502020202020204" pitchFamily="34" charset="0"/>
                        </a:rPr>
                        <a:t>Purpose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extLst>
                  <a:ext uri="{0D108BD9-81ED-4DB2-BD59-A6C34878D82A}">
                    <a16:rowId xmlns:a16="http://schemas.microsoft.com/office/drawing/2014/main" val="1824600299"/>
                  </a:ext>
                </a:extLst>
              </a:tr>
              <a:tr h="1604238">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Financial Models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Spreadsheets for revenue, expense, and cash flow forecasts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Validate projections and funding needs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28447813"/>
                  </a:ext>
                </a:extLst>
              </a:tr>
              <a:tr h="1422747">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Market Research Reports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Insights into solar industry trends and customer behaviors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Provide market context and strategy basis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8304560"/>
                  </a:ext>
                </a:extLst>
              </a:tr>
              <a:tr h="1422747">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Break-Even Analysis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Detailed cost breakdown and profitability timeline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Show financial feasibility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35602876"/>
                  </a:ext>
                </a:extLst>
              </a:tr>
            </a:tbl>
          </a:graphicData>
        </a:graphic>
      </p:graphicFrame>
    </p:spTree>
    <p:extLst>
      <p:ext uri="{BB962C8B-B14F-4D97-AF65-F5344CB8AC3E}">
        <p14:creationId xmlns:p14="http://schemas.microsoft.com/office/powerpoint/2010/main" val="2091304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pic>
        <p:nvPicPr>
          <p:cNvPr id="4" name="Picture 3" descr="Connected sticks shaping polygons background">
            <a:extLst>
              <a:ext uri="{FF2B5EF4-FFF2-40B4-BE49-F238E27FC236}">
                <a16:creationId xmlns:a16="http://schemas.microsoft.com/office/drawing/2014/main" id="{BDD8D6A8-3C0C-36CC-9D65-8C04CD6539B9}"/>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769441"/>
          </a:xfrm>
          <a:prstGeom prst="rect">
            <a:avLst/>
          </a:prstGeom>
          <a:noFill/>
        </p:spPr>
        <p:txBody>
          <a:bodyPr wrap="square" rtlCol="0">
            <a:spAutoFit/>
          </a:bodyPr>
          <a:lstStyle/>
          <a:p>
            <a:r>
              <a:rPr lang="en-US" sz="4400" dirty="0">
                <a:solidFill>
                  <a:schemeClr val="tx1">
                    <a:lumMod val="65000"/>
                    <a:lumOff val="35000"/>
                  </a:schemeClr>
                </a:solidFill>
                <a:latin typeface="Century Gothic" panose="020B0502020202020204" pitchFamily="34" charset="0"/>
              </a:rPr>
              <a:t>Contents</a:t>
            </a:r>
          </a:p>
        </p:txBody>
      </p:sp>
      <p:sp>
        <p:nvSpPr>
          <p:cNvPr id="2" name="TextBox 1">
            <a:extLst>
              <a:ext uri="{FF2B5EF4-FFF2-40B4-BE49-F238E27FC236}">
                <a16:creationId xmlns:a16="http://schemas.microsoft.com/office/drawing/2014/main" id="{D4C51EBA-00A5-D8C4-D345-B33DC750ECC1}"/>
              </a:ext>
            </a:extLst>
          </p:cNvPr>
          <p:cNvSpPr txBox="1"/>
          <p:nvPr/>
        </p:nvSpPr>
        <p:spPr>
          <a:xfrm>
            <a:off x="202691" y="1411685"/>
            <a:ext cx="11684510" cy="5078313"/>
          </a:xfrm>
          <a:prstGeom prst="rect">
            <a:avLst/>
          </a:prstGeom>
          <a:noFill/>
        </p:spPr>
        <p:txBody>
          <a:bodyPr wrap="square" rtlCol="0">
            <a:spAutoFit/>
          </a:bodyPr>
          <a:lstStyle/>
          <a:p>
            <a:pPr marL="914400" indent="-914400">
              <a:buAutoNum type="arabicPeriod"/>
            </a:pPr>
            <a:r>
              <a:rPr lang="en-US" sz="3600" dirty="0">
                <a:solidFill>
                  <a:srgbClr val="C3BA05"/>
                </a:solidFill>
                <a:latin typeface="Century Gothic" panose="020B0502020202020204" pitchFamily="34" charset="0"/>
              </a:rPr>
              <a:t>Executive Summary</a:t>
            </a:r>
          </a:p>
          <a:p>
            <a:pPr marL="914400" indent="-914400">
              <a:buAutoNum type="arabicPeriod"/>
            </a:pPr>
            <a:r>
              <a:rPr lang="en-US" sz="3600" dirty="0">
                <a:solidFill>
                  <a:srgbClr val="C3BA05"/>
                </a:solidFill>
                <a:latin typeface="Century Gothic" panose="020B0502020202020204" pitchFamily="34" charset="0"/>
              </a:rPr>
              <a:t>Revenue Projections</a:t>
            </a:r>
          </a:p>
          <a:p>
            <a:pPr marL="914400" indent="-914400">
              <a:buAutoNum type="arabicPeriod"/>
            </a:pPr>
            <a:r>
              <a:rPr lang="en-US" sz="3600" dirty="0">
                <a:solidFill>
                  <a:srgbClr val="C3BA05"/>
                </a:solidFill>
                <a:latin typeface="Century Gothic" panose="020B0502020202020204" pitchFamily="34" charset="0"/>
              </a:rPr>
              <a:t>Expense Projections</a:t>
            </a:r>
          </a:p>
          <a:p>
            <a:pPr marL="914400" indent="-914400">
              <a:buAutoNum type="arabicPeriod"/>
            </a:pPr>
            <a:r>
              <a:rPr lang="en-US" sz="3600" dirty="0">
                <a:solidFill>
                  <a:srgbClr val="C3BA05"/>
                </a:solidFill>
                <a:latin typeface="Century Gothic" panose="020B0502020202020204" pitchFamily="34" charset="0"/>
              </a:rPr>
              <a:t>Profit and Loss (P&amp;L) Statement</a:t>
            </a:r>
          </a:p>
          <a:p>
            <a:pPr marL="914400" indent="-914400">
              <a:buAutoNum type="arabicPeriod"/>
            </a:pPr>
            <a:r>
              <a:rPr lang="en-US" sz="3600" dirty="0">
                <a:solidFill>
                  <a:srgbClr val="C3BA05"/>
                </a:solidFill>
                <a:latin typeface="Century Gothic" panose="020B0502020202020204" pitchFamily="34" charset="0"/>
              </a:rPr>
              <a:t>Cash Flow Projections</a:t>
            </a:r>
          </a:p>
          <a:p>
            <a:pPr marL="914400" indent="-914400">
              <a:buAutoNum type="arabicPeriod"/>
            </a:pPr>
            <a:r>
              <a:rPr lang="en-US" sz="3600" dirty="0">
                <a:solidFill>
                  <a:srgbClr val="C3BA05"/>
                </a:solidFill>
                <a:latin typeface="Century Gothic" panose="020B0502020202020204" pitchFamily="34" charset="0"/>
              </a:rPr>
              <a:t>Funding Plan</a:t>
            </a:r>
          </a:p>
          <a:p>
            <a:pPr marL="914400" indent="-914400">
              <a:buAutoNum type="arabicPeriod"/>
            </a:pPr>
            <a:r>
              <a:rPr lang="en-US" sz="3600" dirty="0">
                <a:solidFill>
                  <a:srgbClr val="C3BA05"/>
                </a:solidFill>
                <a:latin typeface="Century Gothic" panose="020B0502020202020204" pitchFamily="34" charset="0"/>
              </a:rPr>
              <a:t>Break-Even Analysis</a:t>
            </a:r>
          </a:p>
          <a:p>
            <a:pPr marL="914400" indent="-914400">
              <a:buAutoNum type="arabicPeriod"/>
            </a:pPr>
            <a:r>
              <a:rPr lang="en-US" sz="3600" dirty="0">
                <a:solidFill>
                  <a:srgbClr val="C3BA05"/>
                </a:solidFill>
                <a:latin typeface="Century Gothic" panose="020B0502020202020204" pitchFamily="34" charset="0"/>
              </a:rPr>
              <a:t>Key Performance Indicators (KPIs)</a:t>
            </a:r>
          </a:p>
          <a:p>
            <a:pPr marL="914400" indent="-914400">
              <a:buAutoNum type="arabicPeriod"/>
            </a:pPr>
            <a:r>
              <a:rPr lang="en-US" sz="3600" dirty="0">
                <a:solidFill>
                  <a:srgbClr val="C3BA05"/>
                </a:solidFill>
                <a:latin typeface="Century Gothic" panose="020B0502020202020204" pitchFamily="34" charset="0"/>
              </a:rPr>
              <a:t>Appendices</a:t>
            </a:r>
          </a:p>
        </p:txBody>
      </p:sp>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8249A-15F6-91F5-6EF7-D399B87C96A3}"/>
            </a:ext>
          </a:extLst>
        </p:cNvPr>
        <p:cNvGrpSpPr/>
        <p:nvPr/>
      </p:nvGrpSpPr>
      <p:grpSpPr>
        <a:xfrm>
          <a:off x="0" y="0"/>
          <a:ext cx="0" cy="0"/>
          <a:chOff x="0" y="0"/>
          <a:chExt cx="0" cy="0"/>
        </a:xfrm>
      </p:grpSpPr>
      <p:pic>
        <p:nvPicPr>
          <p:cNvPr id="5" name="Picture 4" descr="Connected sticks shaping polygons background">
            <a:extLst>
              <a:ext uri="{FF2B5EF4-FFF2-40B4-BE49-F238E27FC236}">
                <a16:creationId xmlns:a16="http://schemas.microsoft.com/office/drawing/2014/main" id="{BA854C1F-34D0-8334-0FCE-F78936DDEBDC}"/>
              </a:ext>
            </a:extLst>
          </p:cNvPr>
          <p:cNvPicPr>
            <a:picLocks noChangeAspect="1"/>
          </p:cNvPicPr>
          <p:nvPr/>
        </p:nvPicPr>
        <p:blipFill>
          <a:blip r:embed="rId2">
            <a:alphaModFix amt="14000"/>
            <a:extLst>
              <a:ext uri="{28A0092B-C50C-407E-A947-70E740481C1C}">
                <a14:useLocalDpi xmlns:a14="http://schemas.microsoft.com/office/drawing/2010/main" val="0"/>
              </a:ext>
            </a:extLst>
          </a:blip>
          <a:srcRect/>
          <a:stretch/>
        </p:blipFill>
        <p:spPr>
          <a:xfrm>
            <a:off x="202691" y="698697"/>
            <a:ext cx="11383185" cy="2278410"/>
          </a:xfrm>
          <a:prstGeom prst="rect">
            <a:avLst/>
          </a:prstGeom>
        </p:spPr>
      </p:pic>
      <p:sp>
        <p:nvSpPr>
          <p:cNvPr id="3" name="Rectangle 2">
            <a:extLst>
              <a:ext uri="{FF2B5EF4-FFF2-40B4-BE49-F238E27FC236}">
                <a16:creationId xmlns:a16="http://schemas.microsoft.com/office/drawing/2014/main" id="{C1DEA1D2-9E95-57B3-998E-B3ABFCE0F09F}"/>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BF17E137-33E9-53C8-03F2-0EB611C6DDEB}"/>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1. Executive Summary</a:t>
            </a:r>
          </a:p>
        </p:txBody>
      </p:sp>
      <p:sp>
        <p:nvSpPr>
          <p:cNvPr id="10" name="TextBox 9">
            <a:extLst>
              <a:ext uri="{FF2B5EF4-FFF2-40B4-BE49-F238E27FC236}">
                <a16:creationId xmlns:a16="http://schemas.microsoft.com/office/drawing/2014/main" id="{9876B75F-A42A-E98F-5018-827C04BEF5A3}"/>
              </a:ext>
            </a:extLst>
          </p:cNvPr>
          <p:cNvSpPr txBox="1"/>
          <p:nvPr/>
        </p:nvSpPr>
        <p:spPr>
          <a:xfrm>
            <a:off x="791308" y="1279711"/>
            <a:ext cx="2114451"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Plan Overview</a:t>
            </a:r>
          </a:p>
        </p:txBody>
      </p:sp>
      <p:sp>
        <p:nvSpPr>
          <p:cNvPr id="11" name="TextBox 10">
            <a:extLst>
              <a:ext uri="{FF2B5EF4-FFF2-40B4-BE49-F238E27FC236}">
                <a16:creationId xmlns:a16="http://schemas.microsoft.com/office/drawing/2014/main" id="{CF863EC1-1EFB-E2AE-011B-1A34160EC0A8}"/>
              </a:ext>
            </a:extLst>
          </p:cNvPr>
          <p:cNvSpPr txBox="1"/>
          <p:nvPr/>
        </p:nvSpPr>
        <p:spPr>
          <a:xfrm>
            <a:off x="6026772" y="1279711"/>
            <a:ext cx="4644292" cy="1200329"/>
          </a:xfrm>
          <a:prstGeom prst="rect">
            <a:avLst/>
          </a:prstGeom>
          <a:noFill/>
          <a:ln>
            <a:solidFill>
              <a:schemeClr val="tx1">
                <a:lumMod val="65000"/>
                <a:lumOff val="35000"/>
              </a:schemeClr>
            </a:solidFill>
          </a:ln>
        </p:spPr>
        <p:txBody>
          <a:bodyPr wrap="square" rtlCol="0">
            <a:spAutoFit/>
          </a:bodyPr>
          <a:lstStyle/>
          <a:p>
            <a:r>
              <a:rPr lang="en-US" dirty="0">
                <a:solidFill>
                  <a:schemeClr val="tx1">
                    <a:lumMod val="65000"/>
                    <a:lumOff val="35000"/>
                  </a:schemeClr>
                </a:solidFill>
                <a:latin typeface="Century Gothic" panose="020B0502020202020204" pitchFamily="34" charset="0"/>
              </a:rPr>
              <a:t>Bright Future Technologies' financial strategy focuses on achieving sustainable growth and market leadership in residential solar energy.</a:t>
            </a:r>
          </a:p>
        </p:txBody>
      </p:sp>
      <p:graphicFrame>
        <p:nvGraphicFramePr>
          <p:cNvPr id="14" name="Table 13">
            <a:extLst>
              <a:ext uri="{FF2B5EF4-FFF2-40B4-BE49-F238E27FC236}">
                <a16:creationId xmlns:a16="http://schemas.microsoft.com/office/drawing/2014/main" id="{BAE6EC9F-86E8-D27C-23CF-2F56E6059298}"/>
              </a:ext>
            </a:extLst>
          </p:cNvPr>
          <p:cNvGraphicFramePr>
            <a:graphicFrameLocks noGrp="1"/>
          </p:cNvGraphicFramePr>
          <p:nvPr>
            <p:extLst>
              <p:ext uri="{D42A27DB-BD31-4B8C-83A1-F6EECF244321}">
                <p14:modId xmlns:p14="http://schemas.microsoft.com/office/powerpoint/2010/main" val="4007652869"/>
              </p:ext>
            </p:extLst>
          </p:nvPr>
        </p:nvGraphicFramePr>
        <p:xfrm>
          <a:off x="202690" y="3726360"/>
          <a:ext cx="11612382" cy="3053378"/>
        </p:xfrm>
        <a:graphic>
          <a:graphicData uri="http://schemas.openxmlformats.org/drawingml/2006/table">
            <a:tbl>
              <a:tblPr/>
              <a:tblGrid>
                <a:gridCol w="1935397">
                  <a:extLst>
                    <a:ext uri="{9D8B030D-6E8A-4147-A177-3AD203B41FA5}">
                      <a16:colId xmlns:a16="http://schemas.microsoft.com/office/drawing/2014/main" val="4104751197"/>
                    </a:ext>
                  </a:extLst>
                </a:gridCol>
                <a:gridCol w="1935397">
                  <a:extLst>
                    <a:ext uri="{9D8B030D-6E8A-4147-A177-3AD203B41FA5}">
                      <a16:colId xmlns:a16="http://schemas.microsoft.com/office/drawing/2014/main" val="3012419762"/>
                    </a:ext>
                  </a:extLst>
                </a:gridCol>
                <a:gridCol w="1935397">
                  <a:extLst>
                    <a:ext uri="{9D8B030D-6E8A-4147-A177-3AD203B41FA5}">
                      <a16:colId xmlns:a16="http://schemas.microsoft.com/office/drawing/2014/main" val="1414171254"/>
                    </a:ext>
                  </a:extLst>
                </a:gridCol>
                <a:gridCol w="1935397">
                  <a:extLst>
                    <a:ext uri="{9D8B030D-6E8A-4147-A177-3AD203B41FA5}">
                      <a16:colId xmlns:a16="http://schemas.microsoft.com/office/drawing/2014/main" val="1363713199"/>
                    </a:ext>
                  </a:extLst>
                </a:gridCol>
                <a:gridCol w="1935397">
                  <a:extLst>
                    <a:ext uri="{9D8B030D-6E8A-4147-A177-3AD203B41FA5}">
                      <a16:colId xmlns:a16="http://schemas.microsoft.com/office/drawing/2014/main" val="1247358210"/>
                    </a:ext>
                  </a:extLst>
                </a:gridCol>
                <a:gridCol w="1935397">
                  <a:extLst>
                    <a:ext uri="{9D8B030D-6E8A-4147-A177-3AD203B41FA5}">
                      <a16:colId xmlns:a16="http://schemas.microsoft.com/office/drawing/2014/main" val="325789987"/>
                    </a:ext>
                  </a:extLst>
                </a:gridCol>
              </a:tblGrid>
              <a:tr h="373913">
                <a:tc>
                  <a:txBody>
                    <a:bodyPr/>
                    <a:lstStyle/>
                    <a:p>
                      <a:pPr algn="ctr" rtl="0" fontAlgn="t"/>
                      <a:r>
                        <a:rPr lang="en-US" sz="1200" b="1" i="0" u="none" strike="noStrike" dirty="0">
                          <a:solidFill>
                            <a:schemeClr val="bg1"/>
                          </a:solidFill>
                          <a:effectLst/>
                          <a:latin typeface="Century Gothic" panose="020B0502020202020204" pitchFamily="34" charset="0"/>
                        </a:rPr>
                        <a:t>Metric</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1</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2</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3</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4</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tc>
                  <a:txBody>
                    <a:bodyPr/>
                    <a:lstStyle/>
                    <a:p>
                      <a:pPr algn="ctr" rtl="0" fontAlgn="t"/>
                      <a:r>
                        <a:rPr lang="en-US" sz="1200" b="1" i="0" u="none" strike="noStrike" dirty="0">
                          <a:solidFill>
                            <a:schemeClr val="bg1"/>
                          </a:solidFill>
                          <a:effectLst/>
                          <a:latin typeface="Century Gothic" panose="020B0502020202020204" pitchFamily="34" charset="0"/>
                        </a:rPr>
                        <a:t>Year 5</a:t>
                      </a:r>
                      <a:endParaRPr lang="en-US" sz="1200" dirty="0">
                        <a:solidFill>
                          <a:schemeClr val="bg1"/>
                        </a:solidFill>
                        <a:effectLst/>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1971522220"/>
                  </a:ext>
                </a:extLst>
              </a:tr>
              <a:tr h="893155">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Revenue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$800,000</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$1,500,000</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$3,000,000</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$5,500,000</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$10,000,000</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8965033"/>
                  </a:ext>
                </a:extLst>
              </a:tr>
              <a:tr h="893155">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Net Profit Margin (%)</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12%</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15%</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18%</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22%</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b="0" i="0" u="none" strike="noStrike" dirty="0">
                          <a:solidFill>
                            <a:schemeClr val="tx1">
                              <a:lumMod val="65000"/>
                              <a:lumOff val="35000"/>
                            </a:schemeClr>
                          </a:solidFill>
                          <a:effectLst/>
                          <a:latin typeface="Century Gothic" panose="020B0502020202020204" pitchFamily="34" charset="0"/>
                        </a:rPr>
                        <a:t>25%</a:t>
                      </a:r>
                      <a:endParaRPr lang="en-US" sz="1200" dirty="0">
                        <a:solidFill>
                          <a:schemeClr val="tx1">
                            <a:lumMod val="65000"/>
                            <a:lumOff val="35000"/>
                          </a:schemeClr>
                        </a:solidFill>
                        <a:effectLst/>
                        <a:latin typeface="Century Gothic" panose="020B0502020202020204" pitchFamily="34" charset="0"/>
                      </a:endParaRP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4345012"/>
                  </a:ext>
                </a:extLst>
              </a:tr>
              <a:tr h="893155">
                <a:tc>
                  <a:txBody>
                    <a:bodyPr/>
                    <a:lstStyle/>
                    <a:p>
                      <a:pPr algn="ctr" rtl="0" fontAlgn="t"/>
                      <a:r>
                        <a:rPr lang="en-US" sz="1200" dirty="0">
                          <a:solidFill>
                            <a:schemeClr val="tx1">
                              <a:lumMod val="65000"/>
                              <a:lumOff val="35000"/>
                            </a:schemeClr>
                          </a:solidFill>
                          <a:effectLst/>
                          <a:latin typeface="Century Gothic" panose="020B0502020202020204" pitchFamily="34" charset="0"/>
                        </a:rPr>
                        <a:t>Funding Needed ($)</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$500,000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$300,000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$200,000</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N/A</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US" sz="1200" dirty="0">
                          <a:solidFill>
                            <a:schemeClr val="tx1">
                              <a:lumMod val="65000"/>
                              <a:lumOff val="35000"/>
                            </a:schemeClr>
                          </a:solidFill>
                          <a:effectLst/>
                          <a:latin typeface="Century Gothic" panose="020B0502020202020204" pitchFamily="34" charset="0"/>
                        </a:rPr>
                        <a:t>N/A</a:t>
                      </a:r>
                    </a:p>
                  </a:txBody>
                  <a:tcPr marL="68580" marR="6858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5439916"/>
                  </a:ext>
                </a:extLst>
              </a:tr>
            </a:tbl>
          </a:graphicData>
        </a:graphic>
      </p:graphicFrame>
      <p:sp>
        <p:nvSpPr>
          <p:cNvPr id="15" name="TextBox 14">
            <a:extLst>
              <a:ext uri="{FF2B5EF4-FFF2-40B4-BE49-F238E27FC236}">
                <a16:creationId xmlns:a16="http://schemas.microsoft.com/office/drawing/2014/main" id="{4272C159-6169-C8F3-8648-A4FF1AD0F2A8}"/>
              </a:ext>
            </a:extLst>
          </p:cNvPr>
          <p:cNvSpPr txBox="1"/>
          <p:nvPr/>
        </p:nvSpPr>
        <p:spPr>
          <a:xfrm>
            <a:off x="202690" y="3040131"/>
            <a:ext cx="11612384" cy="584775"/>
          </a:xfrm>
          <a:prstGeom prst="rect">
            <a:avLst/>
          </a:prstGeom>
          <a:noFill/>
        </p:spPr>
        <p:txBody>
          <a:bodyPr wrap="square" rtlCol="0">
            <a:spAutoFit/>
          </a:bodyPr>
          <a:lstStyle/>
          <a:p>
            <a:pPr algn="ctr"/>
            <a:r>
              <a:rPr lang="en-US" sz="3200" dirty="0">
                <a:solidFill>
                  <a:schemeClr val="accent5">
                    <a:lumMod val="75000"/>
                  </a:schemeClr>
                </a:solidFill>
                <a:latin typeface="Century Gothic" panose="020B0502020202020204" pitchFamily="34" charset="0"/>
              </a:rPr>
              <a:t>Financial Snapshot</a:t>
            </a:r>
          </a:p>
        </p:txBody>
      </p:sp>
      <p:sp>
        <p:nvSpPr>
          <p:cNvPr id="6" name="Rectangle 5">
            <a:extLst>
              <a:ext uri="{FF2B5EF4-FFF2-40B4-BE49-F238E27FC236}">
                <a16:creationId xmlns:a16="http://schemas.microsoft.com/office/drawing/2014/main" id="{9BDA824F-2CCE-8F3C-FAC5-20EEDFE7163D}"/>
              </a:ext>
            </a:extLst>
          </p:cNvPr>
          <p:cNvSpPr/>
          <p:nvPr/>
        </p:nvSpPr>
        <p:spPr>
          <a:xfrm rot="5400000" flipV="1">
            <a:off x="10562188" y="1724220"/>
            <a:ext cx="2278409" cy="227364"/>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DDAED8EC-E7E2-BF04-9B2B-07D039631CD0}"/>
              </a:ext>
            </a:extLst>
          </p:cNvPr>
          <p:cNvSpPr/>
          <p:nvPr/>
        </p:nvSpPr>
        <p:spPr>
          <a:xfrm rot="5400000" flipV="1">
            <a:off x="-822832" y="1724219"/>
            <a:ext cx="2278409" cy="227364"/>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8019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5E64E7-5795-D342-5898-5EFE5531206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3031B64A-0CEE-D6BE-F32C-31B6A1CB0235}"/>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127672B-E77A-0A69-4598-9733C4CD769C}"/>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Revenue Forecast</a:t>
            </a:r>
          </a:p>
        </p:txBody>
      </p:sp>
      <p:sp>
        <p:nvSpPr>
          <p:cNvPr id="11" name="TextBox 10">
            <a:extLst>
              <a:ext uri="{FF2B5EF4-FFF2-40B4-BE49-F238E27FC236}">
                <a16:creationId xmlns:a16="http://schemas.microsoft.com/office/drawing/2014/main" id="{AE8DBDE8-E375-8E39-BE05-844FB8E2E3C7}"/>
              </a:ext>
            </a:extLst>
          </p:cNvPr>
          <p:cNvSpPr txBox="1"/>
          <p:nvPr/>
        </p:nvSpPr>
        <p:spPr>
          <a:xfrm>
            <a:off x="202690" y="1198958"/>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Projected growth through product expansion and increased market penetration</a:t>
            </a:r>
          </a:p>
        </p:txBody>
      </p:sp>
      <p:sp>
        <p:nvSpPr>
          <p:cNvPr id="5" name="Rectangle 4">
            <a:extLst>
              <a:ext uri="{FF2B5EF4-FFF2-40B4-BE49-F238E27FC236}">
                <a16:creationId xmlns:a16="http://schemas.microsoft.com/office/drawing/2014/main" id="{838B1E6F-BBE0-9E44-71D6-B00A1F68A3B1}"/>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6F527D48-18CA-EC4D-989C-1287734A052B}"/>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2. Revenue Projections</a:t>
            </a:r>
          </a:p>
        </p:txBody>
      </p:sp>
      <p:sp>
        <p:nvSpPr>
          <p:cNvPr id="7" name="Rectangle 6">
            <a:extLst>
              <a:ext uri="{FF2B5EF4-FFF2-40B4-BE49-F238E27FC236}">
                <a16:creationId xmlns:a16="http://schemas.microsoft.com/office/drawing/2014/main" id="{E8633FEC-D348-29AE-5B4F-5282FC30A4CB}"/>
              </a:ext>
            </a:extLst>
          </p:cNvPr>
          <p:cNvSpPr/>
          <p:nvPr/>
        </p:nvSpPr>
        <p:spPr>
          <a:xfrm>
            <a:off x="202690" y="1986949"/>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DB92671D-38DE-F98C-2F01-DDC05C6780E7}"/>
              </a:ext>
            </a:extLst>
          </p:cNvPr>
          <p:cNvSpPr txBox="1"/>
          <p:nvPr/>
        </p:nvSpPr>
        <p:spPr>
          <a:xfrm>
            <a:off x="202692" y="2042595"/>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Revenue Drivers</a:t>
            </a:r>
          </a:p>
        </p:txBody>
      </p:sp>
      <p:sp>
        <p:nvSpPr>
          <p:cNvPr id="9" name="TextBox 8">
            <a:extLst>
              <a:ext uri="{FF2B5EF4-FFF2-40B4-BE49-F238E27FC236}">
                <a16:creationId xmlns:a16="http://schemas.microsoft.com/office/drawing/2014/main" id="{DBEAB71F-5215-4BAB-525F-EF01124B89B9}"/>
              </a:ext>
            </a:extLst>
          </p:cNvPr>
          <p:cNvSpPr txBox="1"/>
          <p:nvPr/>
        </p:nvSpPr>
        <p:spPr>
          <a:xfrm>
            <a:off x="202691" y="2477664"/>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Smart solar panels, installation services, and SaaS-based energy analytics (Year 5 onwards)</a:t>
            </a:r>
          </a:p>
        </p:txBody>
      </p:sp>
      <p:graphicFrame>
        <p:nvGraphicFramePr>
          <p:cNvPr id="14" name="Table 13">
            <a:extLst>
              <a:ext uri="{FF2B5EF4-FFF2-40B4-BE49-F238E27FC236}">
                <a16:creationId xmlns:a16="http://schemas.microsoft.com/office/drawing/2014/main" id="{1C13A463-2D34-1FC7-B85E-ADE5880BFAEF}"/>
              </a:ext>
            </a:extLst>
          </p:cNvPr>
          <p:cNvGraphicFramePr>
            <a:graphicFrameLocks noGrp="1"/>
          </p:cNvGraphicFramePr>
          <p:nvPr>
            <p:extLst>
              <p:ext uri="{D42A27DB-BD31-4B8C-83A1-F6EECF244321}">
                <p14:modId xmlns:p14="http://schemas.microsoft.com/office/powerpoint/2010/main" val="2177627681"/>
              </p:ext>
            </p:extLst>
          </p:nvPr>
        </p:nvGraphicFramePr>
        <p:xfrm>
          <a:off x="201775" y="3424036"/>
          <a:ext cx="11786616" cy="3224943"/>
        </p:xfrm>
        <a:graphic>
          <a:graphicData uri="http://schemas.openxmlformats.org/drawingml/2006/table">
            <a:tbl>
              <a:tblPr/>
              <a:tblGrid>
                <a:gridCol w="1964436">
                  <a:extLst>
                    <a:ext uri="{9D8B030D-6E8A-4147-A177-3AD203B41FA5}">
                      <a16:colId xmlns:a16="http://schemas.microsoft.com/office/drawing/2014/main" val="3899379631"/>
                    </a:ext>
                  </a:extLst>
                </a:gridCol>
                <a:gridCol w="1964436">
                  <a:extLst>
                    <a:ext uri="{9D8B030D-6E8A-4147-A177-3AD203B41FA5}">
                      <a16:colId xmlns:a16="http://schemas.microsoft.com/office/drawing/2014/main" val="3787397350"/>
                    </a:ext>
                  </a:extLst>
                </a:gridCol>
                <a:gridCol w="1964436">
                  <a:extLst>
                    <a:ext uri="{9D8B030D-6E8A-4147-A177-3AD203B41FA5}">
                      <a16:colId xmlns:a16="http://schemas.microsoft.com/office/drawing/2014/main" val="3282368839"/>
                    </a:ext>
                  </a:extLst>
                </a:gridCol>
                <a:gridCol w="1964436">
                  <a:extLst>
                    <a:ext uri="{9D8B030D-6E8A-4147-A177-3AD203B41FA5}">
                      <a16:colId xmlns:a16="http://schemas.microsoft.com/office/drawing/2014/main" val="2122825099"/>
                    </a:ext>
                  </a:extLst>
                </a:gridCol>
                <a:gridCol w="1964436">
                  <a:extLst>
                    <a:ext uri="{9D8B030D-6E8A-4147-A177-3AD203B41FA5}">
                      <a16:colId xmlns:a16="http://schemas.microsoft.com/office/drawing/2014/main" val="1580282436"/>
                    </a:ext>
                  </a:extLst>
                </a:gridCol>
                <a:gridCol w="1964436">
                  <a:extLst>
                    <a:ext uri="{9D8B030D-6E8A-4147-A177-3AD203B41FA5}">
                      <a16:colId xmlns:a16="http://schemas.microsoft.com/office/drawing/2014/main" val="2734505386"/>
                    </a:ext>
                  </a:extLst>
                </a:gridCol>
              </a:tblGrid>
              <a:tr h="444659">
                <a:tc>
                  <a:txBody>
                    <a:bodyPr/>
                    <a:lstStyle/>
                    <a:p>
                      <a:pPr algn="l" fontAlgn="ctr"/>
                      <a:r>
                        <a:rPr lang="en-US" sz="1200" b="1" i="0" u="none" strike="noStrike" dirty="0">
                          <a:solidFill>
                            <a:srgbClr val="FFFFFF"/>
                          </a:solidFill>
                          <a:effectLst/>
                          <a:latin typeface="Century Gothic" panose="020B0502020202020204" pitchFamily="34" charset="0"/>
                        </a:rPr>
                        <a:t>Product/Service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2124102967"/>
                  </a:ext>
                </a:extLst>
              </a:tr>
              <a:tr h="695071">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Smart Solar Panels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600,000.00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3,500,000.00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6,000,000.00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48380239"/>
                  </a:ext>
                </a:extLst>
              </a:tr>
              <a:tr h="695071">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Installation Services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98224662"/>
                  </a:ext>
                </a:extLst>
              </a:tr>
              <a:tr h="695071">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SaaS Subscriptions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00453274"/>
                  </a:ext>
                </a:extLst>
              </a:tr>
              <a:tr h="695071">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Total Revenue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800,000.00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1,500,000.00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3,000,000.00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5,000,000.00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10,000,000.00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725299342"/>
                  </a:ext>
                </a:extLst>
              </a:tr>
            </a:tbl>
          </a:graphicData>
        </a:graphic>
      </p:graphicFrame>
    </p:spTree>
    <p:extLst>
      <p:ext uri="{BB962C8B-B14F-4D97-AF65-F5344CB8AC3E}">
        <p14:creationId xmlns:p14="http://schemas.microsoft.com/office/powerpoint/2010/main" val="25736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82904-AAEA-8719-6149-9ECD5A4E3C75}"/>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256DCE8C-8015-9B94-EB67-9C3806003AEA}"/>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13CB293C-F7C7-29B4-BD0B-11090B9753E5}"/>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Operating Expenses (OPEX)</a:t>
            </a:r>
          </a:p>
        </p:txBody>
      </p:sp>
      <p:sp>
        <p:nvSpPr>
          <p:cNvPr id="11" name="TextBox 10">
            <a:extLst>
              <a:ext uri="{FF2B5EF4-FFF2-40B4-BE49-F238E27FC236}">
                <a16:creationId xmlns:a16="http://schemas.microsoft.com/office/drawing/2014/main" id="{3A29F8EB-7056-738B-B88C-649642B24908}"/>
              </a:ext>
            </a:extLst>
          </p:cNvPr>
          <p:cNvSpPr txBox="1"/>
          <p:nvPr/>
        </p:nvSpPr>
        <p:spPr>
          <a:xfrm>
            <a:off x="202690" y="1198958"/>
            <a:ext cx="10514341" cy="369332"/>
          </a:xfrm>
          <a:prstGeom prst="rect">
            <a:avLst/>
          </a:prstGeom>
          <a:noFill/>
        </p:spPr>
        <p:txBody>
          <a:bodyPr wrap="square" rtlCol="0">
            <a:spAutoFit/>
          </a:bodyPr>
          <a:lstStyle/>
          <a:p>
            <a:r>
              <a:rPr lang="en-US" dirty="0">
                <a:solidFill>
                  <a:schemeClr val="tx1">
                    <a:lumMod val="65000"/>
                    <a:lumOff val="35000"/>
                  </a:schemeClr>
                </a:solidFill>
                <a:latin typeface="Century Gothic" panose="020B0502020202020204" pitchFamily="34" charset="0"/>
              </a:rPr>
              <a:t>Includes staffing, marketing, R&amp;D, and administrative costs</a:t>
            </a:r>
          </a:p>
        </p:txBody>
      </p:sp>
      <p:sp>
        <p:nvSpPr>
          <p:cNvPr id="5" name="Rectangle 4">
            <a:extLst>
              <a:ext uri="{FF2B5EF4-FFF2-40B4-BE49-F238E27FC236}">
                <a16:creationId xmlns:a16="http://schemas.microsoft.com/office/drawing/2014/main" id="{62BC614D-C357-2194-A7FD-3B43681FBE02}"/>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0E19B2D9-94C7-9AC3-D9DB-586550D8132D}"/>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3. Expense Projections</a:t>
            </a:r>
          </a:p>
        </p:txBody>
      </p:sp>
      <p:sp>
        <p:nvSpPr>
          <p:cNvPr id="7" name="Rectangle 6">
            <a:extLst>
              <a:ext uri="{FF2B5EF4-FFF2-40B4-BE49-F238E27FC236}">
                <a16:creationId xmlns:a16="http://schemas.microsoft.com/office/drawing/2014/main" id="{454636D4-2DEC-5C9E-AD09-D49D3512F2BD}"/>
              </a:ext>
            </a:extLst>
          </p:cNvPr>
          <p:cNvSpPr/>
          <p:nvPr/>
        </p:nvSpPr>
        <p:spPr>
          <a:xfrm>
            <a:off x="202690" y="1986949"/>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21AB9443-9776-D9F3-1E44-3A953EC51270}"/>
              </a:ext>
            </a:extLst>
          </p:cNvPr>
          <p:cNvSpPr txBox="1"/>
          <p:nvPr/>
        </p:nvSpPr>
        <p:spPr>
          <a:xfrm>
            <a:off x="202692" y="2042595"/>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Costs of Goods Sold (COGS)</a:t>
            </a:r>
          </a:p>
        </p:txBody>
      </p:sp>
      <p:sp>
        <p:nvSpPr>
          <p:cNvPr id="9" name="TextBox 8">
            <a:extLst>
              <a:ext uri="{FF2B5EF4-FFF2-40B4-BE49-F238E27FC236}">
                <a16:creationId xmlns:a16="http://schemas.microsoft.com/office/drawing/2014/main" id="{9FAF15FC-6219-82B5-212C-F85D27293BCA}"/>
              </a:ext>
            </a:extLst>
          </p:cNvPr>
          <p:cNvSpPr txBox="1"/>
          <p:nvPr/>
        </p:nvSpPr>
        <p:spPr>
          <a:xfrm>
            <a:off x="202691" y="2477664"/>
            <a:ext cx="10514341" cy="369332"/>
          </a:xfrm>
          <a:prstGeom prst="rect">
            <a:avLst/>
          </a:prstGeom>
          <a:noFill/>
        </p:spPr>
        <p:txBody>
          <a:bodyPr wrap="square" rtlCol="0">
            <a:spAutoFit/>
          </a:bodyPr>
          <a:lstStyle/>
          <a:p>
            <a:r>
              <a:rPr lang="en-US" sz="1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Focus on efficient production and logistics</a:t>
            </a:r>
            <a:endParaRPr lang="en-US"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0F3317F5-E0FA-ADF7-E5BE-89E155F7D1A5}"/>
              </a:ext>
            </a:extLst>
          </p:cNvPr>
          <p:cNvGraphicFramePr>
            <a:graphicFrameLocks noGrp="1"/>
          </p:cNvGraphicFramePr>
          <p:nvPr>
            <p:extLst>
              <p:ext uri="{D42A27DB-BD31-4B8C-83A1-F6EECF244321}">
                <p14:modId xmlns:p14="http://schemas.microsoft.com/office/powerpoint/2010/main" val="2032809217"/>
              </p:ext>
            </p:extLst>
          </p:nvPr>
        </p:nvGraphicFramePr>
        <p:xfrm>
          <a:off x="202689" y="3265654"/>
          <a:ext cx="11786616" cy="3114636"/>
        </p:xfrm>
        <a:graphic>
          <a:graphicData uri="http://schemas.openxmlformats.org/drawingml/2006/table">
            <a:tbl>
              <a:tblPr/>
              <a:tblGrid>
                <a:gridCol w="1964436">
                  <a:extLst>
                    <a:ext uri="{9D8B030D-6E8A-4147-A177-3AD203B41FA5}">
                      <a16:colId xmlns:a16="http://schemas.microsoft.com/office/drawing/2014/main" val="3418745714"/>
                    </a:ext>
                  </a:extLst>
                </a:gridCol>
                <a:gridCol w="1964436">
                  <a:extLst>
                    <a:ext uri="{9D8B030D-6E8A-4147-A177-3AD203B41FA5}">
                      <a16:colId xmlns:a16="http://schemas.microsoft.com/office/drawing/2014/main" val="1201603948"/>
                    </a:ext>
                  </a:extLst>
                </a:gridCol>
                <a:gridCol w="1964436">
                  <a:extLst>
                    <a:ext uri="{9D8B030D-6E8A-4147-A177-3AD203B41FA5}">
                      <a16:colId xmlns:a16="http://schemas.microsoft.com/office/drawing/2014/main" val="1729537195"/>
                    </a:ext>
                  </a:extLst>
                </a:gridCol>
                <a:gridCol w="1964436">
                  <a:extLst>
                    <a:ext uri="{9D8B030D-6E8A-4147-A177-3AD203B41FA5}">
                      <a16:colId xmlns:a16="http://schemas.microsoft.com/office/drawing/2014/main" val="1025241756"/>
                    </a:ext>
                  </a:extLst>
                </a:gridCol>
                <a:gridCol w="1964436">
                  <a:extLst>
                    <a:ext uri="{9D8B030D-6E8A-4147-A177-3AD203B41FA5}">
                      <a16:colId xmlns:a16="http://schemas.microsoft.com/office/drawing/2014/main" val="1061923562"/>
                    </a:ext>
                  </a:extLst>
                </a:gridCol>
                <a:gridCol w="1964436">
                  <a:extLst>
                    <a:ext uri="{9D8B030D-6E8A-4147-A177-3AD203B41FA5}">
                      <a16:colId xmlns:a16="http://schemas.microsoft.com/office/drawing/2014/main" val="1865117810"/>
                    </a:ext>
                  </a:extLst>
                </a:gridCol>
              </a:tblGrid>
              <a:tr h="290346">
                <a:tc>
                  <a:txBody>
                    <a:bodyPr/>
                    <a:lstStyle/>
                    <a:p>
                      <a:pPr algn="l" fontAlgn="ctr"/>
                      <a:r>
                        <a:rPr lang="en-US" sz="1200" b="1" i="0" u="none" strike="noStrike" dirty="0">
                          <a:solidFill>
                            <a:srgbClr val="FFFFFF"/>
                          </a:solidFill>
                          <a:effectLst/>
                          <a:latin typeface="Century Gothic" panose="020B0502020202020204" pitchFamily="34" charset="0"/>
                        </a:rPr>
                        <a:t>Category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4</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336505390"/>
                  </a:ext>
                </a:extLst>
              </a:tr>
              <a:tr h="564858">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Staffing Costs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300,000.00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400,000.00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600,000.00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800,000.00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584522163"/>
                  </a:ext>
                </a:extLst>
              </a:tr>
              <a:tr h="564858">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Marketing Expenses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300,000.00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400,000.00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31992895"/>
                  </a:ext>
                </a:extLst>
              </a:tr>
              <a:tr h="564858">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R&amp;D Costs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300,000.00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400,000.00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55553693"/>
                  </a:ext>
                </a:extLst>
              </a:tr>
              <a:tr h="564858">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Administrative Costs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70,000.00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32306476"/>
                  </a:ext>
                </a:extLst>
              </a:tr>
              <a:tr h="564858">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Total Revenue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550,000.00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820,000.00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1,200,000.00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1,650,000.00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2,100,000.00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540434936"/>
                  </a:ext>
                </a:extLst>
              </a:tr>
            </a:tbl>
          </a:graphicData>
        </a:graphic>
      </p:graphicFrame>
    </p:spTree>
    <p:extLst>
      <p:ext uri="{BB962C8B-B14F-4D97-AF65-F5344CB8AC3E}">
        <p14:creationId xmlns:p14="http://schemas.microsoft.com/office/powerpoint/2010/main" val="873758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120B16-2A4D-D003-8755-3149B2A0274E}"/>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B5F7CB27-A340-5C92-9868-0F7256A2D290}"/>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51554426-EBCE-71FD-280B-C5E569220E05}"/>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Overview</a:t>
            </a:r>
          </a:p>
        </p:txBody>
      </p:sp>
      <p:sp>
        <p:nvSpPr>
          <p:cNvPr id="11" name="TextBox 10">
            <a:extLst>
              <a:ext uri="{FF2B5EF4-FFF2-40B4-BE49-F238E27FC236}">
                <a16:creationId xmlns:a16="http://schemas.microsoft.com/office/drawing/2014/main" id="{3C8510C5-4EE6-945E-637A-1A9621176EEE}"/>
              </a:ext>
            </a:extLst>
          </p:cNvPr>
          <p:cNvSpPr txBox="1"/>
          <p:nvPr/>
        </p:nvSpPr>
        <p:spPr>
          <a:xfrm>
            <a:off x="202690" y="1198958"/>
            <a:ext cx="10514341" cy="369332"/>
          </a:xfrm>
          <a:prstGeom prst="rect">
            <a:avLst/>
          </a:prstGeom>
          <a:noFill/>
        </p:spPr>
        <p:txBody>
          <a:bodyPr wrap="square" rtlCol="0">
            <a:spAutoFit/>
          </a:bodyPr>
          <a:lstStyle/>
          <a:p>
            <a:r>
              <a:rPr lang="en-US" sz="1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Summarizes net profit progression over five years</a:t>
            </a:r>
            <a:endParaRPr lang="en-US" dirty="0">
              <a:solidFill>
                <a:schemeClr val="tx1">
                  <a:lumMod val="65000"/>
                  <a:lumOff val="35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102C9C65-BB81-3E51-6092-6278A7E092BE}"/>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A378EF0C-8D72-2260-6669-C8D693321530}"/>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4. Profit and Loss (P&amp;L) Statement</a:t>
            </a:r>
          </a:p>
        </p:txBody>
      </p:sp>
      <p:graphicFrame>
        <p:nvGraphicFramePr>
          <p:cNvPr id="3" name="Table 2">
            <a:extLst>
              <a:ext uri="{FF2B5EF4-FFF2-40B4-BE49-F238E27FC236}">
                <a16:creationId xmlns:a16="http://schemas.microsoft.com/office/drawing/2014/main" id="{EBA8179D-28D3-D89D-B576-67027AEC8F38}"/>
              </a:ext>
            </a:extLst>
          </p:cNvPr>
          <p:cNvGraphicFramePr>
            <a:graphicFrameLocks noGrp="1"/>
          </p:cNvGraphicFramePr>
          <p:nvPr>
            <p:extLst>
              <p:ext uri="{D42A27DB-BD31-4B8C-83A1-F6EECF244321}">
                <p14:modId xmlns:p14="http://schemas.microsoft.com/office/powerpoint/2010/main" val="681110944"/>
              </p:ext>
            </p:extLst>
          </p:nvPr>
        </p:nvGraphicFramePr>
        <p:xfrm>
          <a:off x="202689" y="2059004"/>
          <a:ext cx="11786616" cy="4197371"/>
        </p:xfrm>
        <a:graphic>
          <a:graphicData uri="http://schemas.openxmlformats.org/drawingml/2006/table">
            <a:tbl>
              <a:tblPr/>
              <a:tblGrid>
                <a:gridCol w="1964436">
                  <a:extLst>
                    <a:ext uri="{9D8B030D-6E8A-4147-A177-3AD203B41FA5}">
                      <a16:colId xmlns:a16="http://schemas.microsoft.com/office/drawing/2014/main" val="1834679350"/>
                    </a:ext>
                  </a:extLst>
                </a:gridCol>
                <a:gridCol w="1964436">
                  <a:extLst>
                    <a:ext uri="{9D8B030D-6E8A-4147-A177-3AD203B41FA5}">
                      <a16:colId xmlns:a16="http://schemas.microsoft.com/office/drawing/2014/main" val="1810274998"/>
                    </a:ext>
                  </a:extLst>
                </a:gridCol>
                <a:gridCol w="1964436">
                  <a:extLst>
                    <a:ext uri="{9D8B030D-6E8A-4147-A177-3AD203B41FA5}">
                      <a16:colId xmlns:a16="http://schemas.microsoft.com/office/drawing/2014/main" val="2468802927"/>
                    </a:ext>
                  </a:extLst>
                </a:gridCol>
                <a:gridCol w="1964436">
                  <a:extLst>
                    <a:ext uri="{9D8B030D-6E8A-4147-A177-3AD203B41FA5}">
                      <a16:colId xmlns:a16="http://schemas.microsoft.com/office/drawing/2014/main" val="3330858636"/>
                    </a:ext>
                  </a:extLst>
                </a:gridCol>
                <a:gridCol w="1964436">
                  <a:extLst>
                    <a:ext uri="{9D8B030D-6E8A-4147-A177-3AD203B41FA5}">
                      <a16:colId xmlns:a16="http://schemas.microsoft.com/office/drawing/2014/main" val="2284344921"/>
                    </a:ext>
                  </a:extLst>
                </a:gridCol>
                <a:gridCol w="1964436">
                  <a:extLst>
                    <a:ext uri="{9D8B030D-6E8A-4147-A177-3AD203B41FA5}">
                      <a16:colId xmlns:a16="http://schemas.microsoft.com/office/drawing/2014/main" val="1368024301"/>
                    </a:ext>
                  </a:extLst>
                </a:gridCol>
              </a:tblGrid>
              <a:tr h="409876">
                <a:tc>
                  <a:txBody>
                    <a:bodyPr/>
                    <a:lstStyle/>
                    <a:p>
                      <a:pPr algn="l" fontAlgn="ctr"/>
                      <a:r>
                        <a:rPr lang="en-US" sz="1200" b="1" i="0" u="none" strike="noStrike" dirty="0">
                          <a:solidFill>
                            <a:srgbClr val="FFFFFF"/>
                          </a:solidFill>
                          <a:effectLst/>
                          <a:latin typeface="Century Gothic" panose="020B0502020202020204" pitchFamily="34" charset="0"/>
                        </a:rPr>
                        <a:t>Year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Revenue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COGS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Gross Profit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OPEX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Net Profit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extLst>
                  <a:ext uri="{0D108BD9-81ED-4DB2-BD59-A6C34878D82A}">
                    <a16:rowId xmlns:a16="http://schemas.microsoft.com/office/drawing/2014/main" val="1865425791"/>
                  </a:ext>
                </a:extLst>
              </a:tr>
              <a:tr h="757499">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1</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800,000.00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400,000.00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400,000.00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550,000.00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29631935"/>
                  </a:ext>
                </a:extLst>
              </a:tr>
              <a:tr h="757499">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2</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700,000.00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800,000.00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820,000.00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(20,000.00)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3800486"/>
                  </a:ext>
                </a:extLst>
              </a:tr>
              <a:tr h="757499">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3</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3,000,000.00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1,800,000.00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12,000,000.00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600,000.00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03822794"/>
                  </a:ext>
                </a:extLst>
              </a:tr>
              <a:tr h="757499">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4</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5,500,000.00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3,500,000.00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1,650,000.00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1,850,000.00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3703659"/>
                  </a:ext>
                </a:extLst>
              </a:tr>
              <a:tr h="757499">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5</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3,500,000.00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6,500,000.00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2,100,000.00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4,400,000.00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95720320"/>
                  </a:ext>
                </a:extLst>
              </a:tr>
            </a:tbl>
          </a:graphicData>
        </a:graphic>
      </p:graphicFrame>
    </p:spTree>
    <p:extLst>
      <p:ext uri="{BB962C8B-B14F-4D97-AF65-F5344CB8AC3E}">
        <p14:creationId xmlns:p14="http://schemas.microsoft.com/office/powerpoint/2010/main" val="1072418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AFF248-46ED-BF06-FEC3-74758EFBEB05}"/>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3E818317-3B01-07BF-73BD-B2299E5747AB}"/>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4E11CB2E-B6D1-1902-4856-A186CD028250}"/>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Cash Management</a:t>
            </a:r>
          </a:p>
        </p:txBody>
      </p:sp>
      <p:sp>
        <p:nvSpPr>
          <p:cNvPr id="11" name="TextBox 10">
            <a:extLst>
              <a:ext uri="{FF2B5EF4-FFF2-40B4-BE49-F238E27FC236}">
                <a16:creationId xmlns:a16="http://schemas.microsoft.com/office/drawing/2014/main" id="{B1CAE026-2B75-A496-0915-6147A8D0DFAF}"/>
              </a:ext>
            </a:extLst>
          </p:cNvPr>
          <p:cNvSpPr txBox="1"/>
          <p:nvPr/>
        </p:nvSpPr>
        <p:spPr>
          <a:xfrm>
            <a:off x="202690" y="1198958"/>
            <a:ext cx="10514341" cy="390107"/>
          </a:xfrm>
          <a:prstGeom prst="rect">
            <a:avLst/>
          </a:prstGeom>
          <a:noFill/>
        </p:spPr>
        <p:txBody>
          <a:bodyPr wrap="square" rtlCol="0">
            <a:spAutoFit/>
          </a:bodyPr>
          <a:lstStyle/>
          <a:p>
            <a:pPr marL="0" marR="0">
              <a:lnSpc>
                <a:spcPct val="115000"/>
              </a:lnSpc>
              <a:spcAft>
                <a:spcPts val="800"/>
              </a:spcAft>
            </a:pPr>
            <a:r>
              <a:rPr lang="en-US" sz="18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Balances cash inflows and outflows for financial stability</a:t>
            </a:r>
            <a:endParaRPr lang="en-US" sz="18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4FED216-D827-E88F-7D26-498E4FD69B56}"/>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5D036D9D-EC5B-88C8-E11D-50D366D1E090}"/>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5. Cash Flow Projections</a:t>
            </a:r>
          </a:p>
        </p:txBody>
      </p:sp>
      <p:graphicFrame>
        <p:nvGraphicFramePr>
          <p:cNvPr id="4" name="Table 3">
            <a:extLst>
              <a:ext uri="{FF2B5EF4-FFF2-40B4-BE49-F238E27FC236}">
                <a16:creationId xmlns:a16="http://schemas.microsoft.com/office/drawing/2014/main" id="{CD5453EA-B33E-7DC2-FE36-3F54F604E507}"/>
              </a:ext>
            </a:extLst>
          </p:cNvPr>
          <p:cNvGraphicFramePr>
            <a:graphicFrameLocks noGrp="1"/>
          </p:cNvGraphicFramePr>
          <p:nvPr>
            <p:extLst>
              <p:ext uri="{D42A27DB-BD31-4B8C-83A1-F6EECF244321}">
                <p14:modId xmlns:p14="http://schemas.microsoft.com/office/powerpoint/2010/main" val="1470032251"/>
              </p:ext>
            </p:extLst>
          </p:nvPr>
        </p:nvGraphicFramePr>
        <p:xfrm>
          <a:off x="202689" y="1986948"/>
          <a:ext cx="11786620" cy="4209247"/>
        </p:xfrm>
        <a:graphic>
          <a:graphicData uri="http://schemas.openxmlformats.org/drawingml/2006/table">
            <a:tbl>
              <a:tblPr/>
              <a:tblGrid>
                <a:gridCol w="2357324">
                  <a:extLst>
                    <a:ext uri="{9D8B030D-6E8A-4147-A177-3AD203B41FA5}">
                      <a16:colId xmlns:a16="http://schemas.microsoft.com/office/drawing/2014/main" val="3522722514"/>
                    </a:ext>
                  </a:extLst>
                </a:gridCol>
                <a:gridCol w="2357324">
                  <a:extLst>
                    <a:ext uri="{9D8B030D-6E8A-4147-A177-3AD203B41FA5}">
                      <a16:colId xmlns:a16="http://schemas.microsoft.com/office/drawing/2014/main" val="2752395452"/>
                    </a:ext>
                  </a:extLst>
                </a:gridCol>
                <a:gridCol w="2357324">
                  <a:extLst>
                    <a:ext uri="{9D8B030D-6E8A-4147-A177-3AD203B41FA5}">
                      <a16:colId xmlns:a16="http://schemas.microsoft.com/office/drawing/2014/main" val="1161893515"/>
                    </a:ext>
                  </a:extLst>
                </a:gridCol>
                <a:gridCol w="2357324">
                  <a:extLst>
                    <a:ext uri="{9D8B030D-6E8A-4147-A177-3AD203B41FA5}">
                      <a16:colId xmlns:a16="http://schemas.microsoft.com/office/drawing/2014/main" val="3705507796"/>
                    </a:ext>
                  </a:extLst>
                </a:gridCol>
                <a:gridCol w="2357324">
                  <a:extLst>
                    <a:ext uri="{9D8B030D-6E8A-4147-A177-3AD203B41FA5}">
                      <a16:colId xmlns:a16="http://schemas.microsoft.com/office/drawing/2014/main" val="2438891974"/>
                    </a:ext>
                  </a:extLst>
                </a:gridCol>
              </a:tblGrid>
              <a:tr h="420972">
                <a:tc>
                  <a:txBody>
                    <a:bodyPr/>
                    <a:lstStyle/>
                    <a:p>
                      <a:pPr algn="l" fontAlgn="ctr"/>
                      <a:r>
                        <a:rPr lang="en-US" sz="1200" b="1" i="0" u="none" strike="noStrike" dirty="0">
                          <a:solidFill>
                            <a:srgbClr val="FFFFFF"/>
                          </a:solidFill>
                          <a:effectLst/>
                          <a:latin typeface="Century Gothic" panose="020B0502020202020204" pitchFamily="34" charset="0"/>
                        </a:rPr>
                        <a:t>Year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Opening Balance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Cash Inflows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Cash Outflows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Closing Balance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extLst>
                  <a:ext uri="{0D108BD9-81ED-4DB2-BD59-A6C34878D82A}">
                    <a16:rowId xmlns:a16="http://schemas.microsoft.com/office/drawing/2014/main" val="226367979"/>
                  </a:ext>
                </a:extLst>
              </a:tr>
              <a:tr h="757655">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1</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800,000.00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950,000.00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27684875"/>
                  </a:ext>
                </a:extLst>
              </a:tr>
              <a:tr h="757655">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2</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1,520,000.00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(170,000.00)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520470271"/>
                  </a:ext>
                </a:extLst>
              </a:tr>
              <a:tr h="757655">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3</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(170,000.00)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3,000,000.00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2,600,000.00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230,000.00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3529808"/>
                  </a:ext>
                </a:extLst>
              </a:tr>
              <a:tr h="757655">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4</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230,000.00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5,500,000.00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4,300,000.00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1,430,000.00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13204841"/>
                  </a:ext>
                </a:extLst>
              </a:tr>
              <a:tr h="757655">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5</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1,430,000.00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6,600,000.00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4,830,000.00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52228544"/>
                  </a:ext>
                </a:extLst>
              </a:tr>
            </a:tbl>
          </a:graphicData>
        </a:graphic>
      </p:graphicFrame>
    </p:spTree>
    <p:extLst>
      <p:ext uri="{BB962C8B-B14F-4D97-AF65-F5344CB8AC3E}">
        <p14:creationId xmlns:p14="http://schemas.microsoft.com/office/powerpoint/2010/main" val="463602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2966CE-C9D3-2BE5-8B55-A2EFCD114937}"/>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C5A46F7C-53E8-99E6-F856-5559BFE5BDCD}"/>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430C354-3306-569C-7B11-7C4BAB6592D0}"/>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Funding Requirements</a:t>
            </a:r>
          </a:p>
        </p:txBody>
      </p:sp>
      <p:sp>
        <p:nvSpPr>
          <p:cNvPr id="11" name="TextBox 10">
            <a:extLst>
              <a:ext uri="{FF2B5EF4-FFF2-40B4-BE49-F238E27FC236}">
                <a16:creationId xmlns:a16="http://schemas.microsoft.com/office/drawing/2014/main" id="{FB99BAC5-30A8-71B0-64F4-39C287A0403F}"/>
              </a:ext>
            </a:extLst>
          </p:cNvPr>
          <p:cNvSpPr txBox="1"/>
          <p:nvPr/>
        </p:nvSpPr>
        <p:spPr>
          <a:xfrm>
            <a:off x="202690" y="1198958"/>
            <a:ext cx="10514341" cy="390107"/>
          </a:xfrm>
          <a:prstGeom prst="rect">
            <a:avLst/>
          </a:prstGeom>
          <a:noFill/>
        </p:spPr>
        <p:txBody>
          <a:bodyPr wrap="square" rtlCol="0">
            <a:spAutoFit/>
          </a:bodyPr>
          <a:lstStyle/>
          <a:p>
            <a:pPr marL="0" marR="0">
              <a:lnSpc>
                <a:spcPct val="115000"/>
              </a:lnSpc>
              <a:spcAft>
                <a:spcPts val="800"/>
              </a:spcAft>
            </a:pPr>
            <a:r>
              <a:rPr lang="en-US" sz="18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Outlines capital needs for Years 1–3</a:t>
            </a:r>
            <a:endParaRPr lang="en-US" sz="18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82827EB-01B7-35F3-4FDE-1EB725F61200}"/>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E8DCC48F-A3D0-500A-2C3A-4A039C3625B8}"/>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6. Funding Plan</a:t>
            </a:r>
          </a:p>
        </p:txBody>
      </p:sp>
      <p:graphicFrame>
        <p:nvGraphicFramePr>
          <p:cNvPr id="2" name="Table 1">
            <a:extLst>
              <a:ext uri="{FF2B5EF4-FFF2-40B4-BE49-F238E27FC236}">
                <a16:creationId xmlns:a16="http://schemas.microsoft.com/office/drawing/2014/main" id="{C037D2EC-A180-F5A9-CAC4-FD8288D70A63}"/>
              </a:ext>
            </a:extLst>
          </p:cNvPr>
          <p:cNvGraphicFramePr>
            <a:graphicFrameLocks noGrp="1"/>
          </p:cNvGraphicFramePr>
          <p:nvPr>
            <p:extLst>
              <p:ext uri="{D42A27DB-BD31-4B8C-83A1-F6EECF244321}">
                <p14:modId xmlns:p14="http://schemas.microsoft.com/office/powerpoint/2010/main" val="4058169812"/>
              </p:ext>
            </p:extLst>
          </p:nvPr>
        </p:nvGraphicFramePr>
        <p:xfrm>
          <a:off x="202688" y="2035175"/>
          <a:ext cx="11786620" cy="3737229"/>
        </p:xfrm>
        <a:graphic>
          <a:graphicData uri="http://schemas.openxmlformats.org/drawingml/2006/table">
            <a:tbl>
              <a:tblPr/>
              <a:tblGrid>
                <a:gridCol w="2946655">
                  <a:extLst>
                    <a:ext uri="{9D8B030D-6E8A-4147-A177-3AD203B41FA5}">
                      <a16:colId xmlns:a16="http://schemas.microsoft.com/office/drawing/2014/main" val="3345704520"/>
                    </a:ext>
                  </a:extLst>
                </a:gridCol>
                <a:gridCol w="2946655">
                  <a:extLst>
                    <a:ext uri="{9D8B030D-6E8A-4147-A177-3AD203B41FA5}">
                      <a16:colId xmlns:a16="http://schemas.microsoft.com/office/drawing/2014/main" val="2972030667"/>
                    </a:ext>
                  </a:extLst>
                </a:gridCol>
                <a:gridCol w="2946655">
                  <a:extLst>
                    <a:ext uri="{9D8B030D-6E8A-4147-A177-3AD203B41FA5}">
                      <a16:colId xmlns:a16="http://schemas.microsoft.com/office/drawing/2014/main" val="361519843"/>
                    </a:ext>
                  </a:extLst>
                </a:gridCol>
                <a:gridCol w="2946655">
                  <a:extLst>
                    <a:ext uri="{9D8B030D-6E8A-4147-A177-3AD203B41FA5}">
                      <a16:colId xmlns:a16="http://schemas.microsoft.com/office/drawing/2014/main" val="3000368553"/>
                    </a:ext>
                  </a:extLst>
                </a:gridCol>
              </a:tblGrid>
              <a:tr h="342265">
                <a:tc>
                  <a:txBody>
                    <a:bodyPr/>
                    <a:lstStyle/>
                    <a:p>
                      <a:pPr algn="l" fontAlgn="ctr"/>
                      <a:r>
                        <a:rPr lang="en-US" sz="1200" b="1" i="0" u="none" strike="noStrike" dirty="0">
                          <a:solidFill>
                            <a:srgbClr val="FFFFFF"/>
                          </a:solidFill>
                          <a:effectLst/>
                          <a:latin typeface="Century Gothic" panose="020B0502020202020204" pitchFamily="34" charset="0"/>
                        </a:rPr>
                        <a:t>Use of Funds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782170"/>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1</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2</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Year 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756955730"/>
                  </a:ext>
                </a:extLst>
              </a:tr>
              <a:tr h="848741">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Product Development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67898390"/>
                  </a:ext>
                </a:extLst>
              </a:tr>
              <a:tr h="848741">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Marketing</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65371131"/>
                  </a:ext>
                </a:extLst>
              </a:tr>
              <a:tr h="848741">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Operational Setup</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04591848"/>
                  </a:ext>
                </a:extLst>
              </a:tr>
              <a:tr h="848741">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Total Funds Required</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300,000.00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chemeClr val="tx1">
                              <a:lumMod val="65000"/>
                              <a:lumOff val="35000"/>
                            </a:schemeClr>
                          </a:solidFill>
                          <a:effectLst/>
                          <a:latin typeface="Century Gothic" panose="020B0502020202020204" pitchFamily="34" charset="0"/>
                        </a:rPr>
                        <a:t> $                    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966926008"/>
                  </a:ext>
                </a:extLst>
              </a:tr>
            </a:tbl>
          </a:graphicData>
        </a:graphic>
      </p:graphicFrame>
    </p:spTree>
    <p:extLst>
      <p:ext uri="{BB962C8B-B14F-4D97-AF65-F5344CB8AC3E}">
        <p14:creationId xmlns:p14="http://schemas.microsoft.com/office/powerpoint/2010/main" val="3141658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430E4-D1C1-C0E8-6231-AC2E1FEBF4F5}"/>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6943629E-CDA7-0EC7-8BFE-B4C9843673EB}"/>
              </a:ext>
            </a:extLst>
          </p:cNvPr>
          <p:cNvSpPr/>
          <p:nvPr/>
        </p:nvSpPr>
        <p:spPr>
          <a:xfrm>
            <a:off x="202689" y="708243"/>
            <a:ext cx="11786619" cy="106554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55876F87-F15B-66B1-DCC8-1AA93452A27E}"/>
              </a:ext>
            </a:extLst>
          </p:cNvPr>
          <p:cNvSpPr txBox="1"/>
          <p:nvPr/>
        </p:nvSpPr>
        <p:spPr>
          <a:xfrm>
            <a:off x="202691" y="763889"/>
            <a:ext cx="6357977"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rPr>
              <a:t>Profitability Timeline</a:t>
            </a:r>
          </a:p>
        </p:txBody>
      </p:sp>
      <p:sp>
        <p:nvSpPr>
          <p:cNvPr id="11" name="TextBox 10">
            <a:extLst>
              <a:ext uri="{FF2B5EF4-FFF2-40B4-BE49-F238E27FC236}">
                <a16:creationId xmlns:a16="http://schemas.microsoft.com/office/drawing/2014/main" id="{1023B8A7-AEB9-BB91-3B7E-F184F8563C09}"/>
              </a:ext>
            </a:extLst>
          </p:cNvPr>
          <p:cNvSpPr txBox="1"/>
          <p:nvPr/>
        </p:nvSpPr>
        <p:spPr>
          <a:xfrm>
            <a:off x="202690" y="1198958"/>
            <a:ext cx="10514341" cy="390107"/>
          </a:xfrm>
          <a:prstGeom prst="rect">
            <a:avLst/>
          </a:prstGeom>
          <a:noFill/>
        </p:spPr>
        <p:txBody>
          <a:bodyPr wrap="square" rtlCol="0">
            <a:spAutoFit/>
          </a:bodyPr>
          <a:lstStyle/>
          <a:p>
            <a:pPr marL="0" marR="0">
              <a:lnSpc>
                <a:spcPct val="115000"/>
              </a:lnSpc>
              <a:spcAft>
                <a:spcPts val="800"/>
              </a:spcAft>
            </a:pPr>
            <a:r>
              <a:rPr lang="en-US" sz="18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Break-even point achieved in Year 3</a:t>
            </a:r>
            <a:endParaRPr lang="en-US" sz="18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B3A22B61-A90C-9703-408A-509CFFA660C9}"/>
              </a:ext>
            </a:extLst>
          </p:cNvPr>
          <p:cNvSpPr/>
          <p:nvPr/>
        </p:nvSpPr>
        <p:spPr>
          <a:xfrm>
            <a:off x="0" y="0"/>
            <a:ext cx="12190166" cy="495078"/>
          </a:xfrm>
          <a:prstGeom prst="rect">
            <a:avLst/>
          </a:prstGeom>
          <a:solidFill>
            <a:srgbClr val="C3BA05"/>
          </a:solidFill>
          <a:ln>
            <a:solidFill>
              <a:srgbClr val="C3BA0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EC3CE019-520A-8976-271B-E783F1AC9C08}"/>
              </a:ext>
            </a:extLst>
          </p:cNvPr>
          <p:cNvSpPr txBox="1"/>
          <p:nvPr/>
        </p:nvSpPr>
        <p:spPr>
          <a:xfrm>
            <a:off x="202690" y="78262"/>
            <a:ext cx="7384507" cy="338554"/>
          </a:xfrm>
          <a:prstGeom prst="rect">
            <a:avLst/>
          </a:prstGeom>
          <a:noFill/>
        </p:spPr>
        <p:txBody>
          <a:bodyPr wrap="square" rtlCol="0">
            <a:spAutoFit/>
          </a:bodyPr>
          <a:lstStyle/>
          <a:p>
            <a:r>
              <a:rPr lang="en-US" sz="1600" b="1" dirty="0">
                <a:solidFill>
                  <a:srgbClr val="F2F2F2"/>
                </a:solidFill>
                <a:latin typeface="Century Gothic" panose="020B0502020202020204" pitchFamily="34" charset="0"/>
              </a:rPr>
              <a:t>7. Break-Even Analysis</a:t>
            </a:r>
          </a:p>
        </p:txBody>
      </p:sp>
      <p:graphicFrame>
        <p:nvGraphicFramePr>
          <p:cNvPr id="4" name="Table 3">
            <a:extLst>
              <a:ext uri="{FF2B5EF4-FFF2-40B4-BE49-F238E27FC236}">
                <a16:creationId xmlns:a16="http://schemas.microsoft.com/office/drawing/2014/main" id="{098EC644-95FA-4C05-A670-032178BFD314}"/>
              </a:ext>
            </a:extLst>
          </p:cNvPr>
          <p:cNvGraphicFramePr>
            <a:graphicFrameLocks noGrp="1"/>
          </p:cNvGraphicFramePr>
          <p:nvPr>
            <p:extLst>
              <p:ext uri="{D42A27DB-BD31-4B8C-83A1-F6EECF244321}">
                <p14:modId xmlns:p14="http://schemas.microsoft.com/office/powerpoint/2010/main" val="2045015539"/>
              </p:ext>
            </p:extLst>
          </p:nvPr>
        </p:nvGraphicFramePr>
        <p:xfrm>
          <a:off x="202689" y="2163603"/>
          <a:ext cx="11786620" cy="3366011"/>
        </p:xfrm>
        <a:graphic>
          <a:graphicData uri="http://schemas.openxmlformats.org/drawingml/2006/table">
            <a:tbl>
              <a:tblPr/>
              <a:tblGrid>
                <a:gridCol w="2357324">
                  <a:extLst>
                    <a:ext uri="{9D8B030D-6E8A-4147-A177-3AD203B41FA5}">
                      <a16:colId xmlns:a16="http://schemas.microsoft.com/office/drawing/2014/main" val="864069710"/>
                    </a:ext>
                  </a:extLst>
                </a:gridCol>
                <a:gridCol w="2357324">
                  <a:extLst>
                    <a:ext uri="{9D8B030D-6E8A-4147-A177-3AD203B41FA5}">
                      <a16:colId xmlns:a16="http://schemas.microsoft.com/office/drawing/2014/main" val="2603776573"/>
                    </a:ext>
                  </a:extLst>
                </a:gridCol>
                <a:gridCol w="2357324">
                  <a:extLst>
                    <a:ext uri="{9D8B030D-6E8A-4147-A177-3AD203B41FA5}">
                      <a16:colId xmlns:a16="http://schemas.microsoft.com/office/drawing/2014/main" val="2967499361"/>
                    </a:ext>
                  </a:extLst>
                </a:gridCol>
                <a:gridCol w="2357324">
                  <a:extLst>
                    <a:ext uri="{9D8B030D-6E8A-4147-A177-3AD203B41FA5}">
                      <a16:colId xmlns:a16="http://schemas.microsoft.com/office/drawing/2014/main" val="1307160581"/>
                    </a:ext>
                  </a:extLst>
                </a:gridCol>
                <a:gridCol w="2357324">
                  <a:extLst>
                    <a:ext uri="{9D8B030D-6E8A-4147-A177-3AD203B41FA5}">
                      <a16:colId xmlns:a16="http://schemas.microsoft.com/office/drawing/2014/main" val="1041492957"/>
                    </a:ext>
                  </a:extLst>
                </a:gridCol>
              </a:tblGrid>
              <a:tr h="376397">
                <a:tc>
                  <a:txBody>
                    <a:bodyPr/>
                    <a:lstStyle/>
                    <a:p>
                      <a:pPr algn="l" fontAlgn="ctr"/>
                      <a:r>
                        <a:rPr lang="en-US" sz="1200" b="1" i="0" u="none" strike="noStrike" dirty="0">
                          <a:solidFill>
                            <a:srgbClr val="FFFFFF"/>
                          </a:solidFill>
                          <a:effectLst/>
                          <a:latin typeface="Century Gothic" panose="020B0502020202020204" pitchFamily="34" charset="0"/>
                        </a:rPr>
                        <a:t>Year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200" b="1" i="0" u="none" strike="noStrike" dirty="0">
                          <a:solidFill>
                            <a:srgbClr val="FFFFFF"/>
                          </a:solidFill>
                          <a:effectLst/>
                          <a:latin typeface="Century Gothic" panose="020B0502020202020204" pitchFamily="34" charset="0"/>
                        </a:rPr>
                        <a:t>Revenue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Fixed Costs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Variable Costs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tc>
                  <a:txBody>
                    <a:bodyPr/>
                    <a:lstStyle/>
                    <a:p>
                      <a:pPr algn="ctr" fontAlgn="ctr"/>
                      <a:r>
                        <a:rPr lang="en-US" sz="1200" b="1" i="0" u="none" strike="noStrike" dirty="0">
                          <a:solidFill>
                            <a:srgbClr val="FFFFFF"/>
                          </a:solidFill>
                          <a:effectLst/>
                          <a:latin typeface="Century Gothic" panose="020B0502020202020204" pitchFamily="34" charset="0"/>
                        </a:rPr>
                        <a:t>Break-Even Revenue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51154A"/>
                    </a:solidFill>
                  </a:tcPr>
                </a:tc>
                <a:extLst>
                  <a:ext uri="{0D108BD9-81ED-4DB2-BD59-A6C34878D82A}">
                    <a16:rowId xmlns:a16="http://schemas.microsoft.com/office/drawing/2014/main" val="777533797"/>
                  </a:ext>
                </a:extLst>
              </a:tr>
              <a:tr h="996538">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1</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800,000.00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550,000.00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4,000.00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950,000.00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56886446"/>
                  </a:ext>
                </a:extLst>
              </a:tr>
              <a:tr h="996538">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2</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820,000.00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700,000.00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1,520,000.00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081218572"/>
                  </a:ext>
                </a:extLst>
              </a:tr>
              <a:tr h="996538">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Year 3</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3,000,000.00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1,200,000.00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dirty="0">
                          <a:solidFill>
                            <a:schemeClr val="tx1">
                              <a:lumMod val="65000"/>
                              <a:lumOff val="35000"/>
                            </a:schemeClr>
                          </a:solidFill>
                          <a:effectLst/>
                          <a:latin typeface="Century Gothic" panose="020B0502020202020204" pitchFamily="34" charset="0"/>
                        </a:rPr>
                        <a:t> $                 2,400,000.00 </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40259587"/>
                  </a:ext>
                </a:extLst>
              </a:tr>
            </a:tbl>
          </a:graphicData>
        </a:graphic>
      </p:graphicFrame>
    </p:spTree>
    <p:extLst>
      <p:ext uri="{BB962C8B-B14F-4D97-AF65-F5344CB8AC3E}">
        <p14:creationId xmlns:p14="http://schemas.microsoft.com/office/powerpoint/2010/main" val="33925400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203</TotalTime>
  <Words>1022</Words>
  <Application>Microsoft Office PowerPoint</Application>
  <PresentationFormat>Widescreen</PresentationFormat>
  <Paragraphs>307</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Kayla Franssen</cp:lastModifiedBy>
  <cp:revision>16</cp:revision>
  <dcterms:created xsi:type="dcterms:W3CDTF">2024-07-31T18:43:37Z</dcterms:created>
  <dcterms:modified xsi:type="dcterms:W3CDTF">2025-02-08T04:48:36Z</dcterms:modified>
</cp:coreProperties>
</file>