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406" r:id="rId2"/>
    <p:sldId id="355" r:id="rId3"/>
    <p:sldId id="407" r:id="rId4"/>
    <p:sldId id="363" r:id="rId5"/>
    <p:sldId id="408" r:id="rId6"/>
    <p:sldId id="409" r:id="rId7"/>
    <p:sldId id="399" r:id="rId8"/>
    <p:sldId id="412" r:id="rId9"/>
    <p:sldId id="411" r:id="rId10"/>
    <p:sldId id="413" r:id="rId11"/>
    <p:sldId id="414"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EAE7"/>
    <a:srgbClr val="8FF1DC"/>
    <a:srgbClr val="10DD72"/>
    <a:srgbClr val="FB9083"/>
    <a:srgbClr val="ABF0EB"/>
    <a:srgbClr val="ABF539"/>
    <a:srgbClr val="FFE79A"/>
    <a:srgbClr val="00EBF1"/>
    <a:srgbClr val="FFD513"/>
    <a:srgbClr val="FFB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6327"/>
  </p:normalViewPr>
  <p:slideViewPr>
    <p:cSldViewPr snapToGrid="0" snapToObjects="1">
      <p:cViewPr varScale="1">
        <p:scale>
          <a:sx n="127" d="100"/>
          <a:sy n="127" d="100"/>
        </p:scale>
        <p:origin x="400"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Count</c:v>
                </c:pt>
              </c:strCache>
            </c:strRef>
          </c:tx>
          <c:dPt>
            <c:idx val="0"/>
            <c:bubble3D val="0"/>
            <c:spPr>
              <a:solidFill>
                <a:srgbClr val="00EBF1"/>
              </a:solidFill>
              <a:ln w="25400">
                <a:solidFill>
                  <a:schemeClr val="lt1"/>
                </a:solidFill>
              </a:ln>
              <a:effectLst/>
              <a:sp3d contourW="25400">
                <a:contourClr>
                  <a:schemeClr val="lt1"/>
                </a:contourClr>
              </a:sp3d>
            </c:spPr>
            <c:extLst>
              <c:ext xmlns:c16="http://schemas.microsoft.com/office/drawing/2014/chart" uri="{C3380CC4-5D6E-409C-BE32-E72D297353CC}">
                <c16:uniqueId val="{00000004-974E-B54C-BF3D-351A1C39C6B4}"/>
              </c:ext>
            </c:extLst>
          </c:dPt>
          <c:dPt>
            <c:idx val="1"/>
            <c:bubble3D val="0"/>
            <c:spPr>
              <a:solidFill>
                <a:srgbClr val="8FF1DC"/>
              </a:solidFill>
              <a:ln w="25400">
                <a:solidFill>
                  <a:schemeClr val="lt1"/>
                </a:solidFill>
              </a:ln>
              <a:effectLst/>
              <a:sp3d contourW="25400">
                <a:contourClr>
                  <a:schemeClr val="lt1"/>
                </a:contourClr>
              </a:sp3d>
            </c:spPr>
            <c:extLst>
              <c:ext xmlns:c16="http://schemas.microsoft.com/office/drawing/2014/chart" uri="{C3380CC4-5D6E-409C-BE32-E72D297353CC}">
                <c16:uniqueId val="{00000003-974E-B54C-BF3D-351A1C39C6B4}"/>
              </c:ext>
            </c:extLst>
          </c:dPt>
          <c:dPt>
            <c:idx val="2"/>
            <c:bubble3D val="0"/>
            <c:spPr>
              <a:solidFill>
                <a:srgbClr val="FFD513"/>
              </a:solidFill>
              <a:ln w="25400">
                <a:solidFill>
                  <a:schemeClr val="lt1"/>
                </a:solidFill>
              </a:ln>
              <a:effectLst/>
              <a:sp3d contourW="25400">
                <a:contourClr>
                  <a:schemeClr val="lt1"/>
                </a:contourClr>
              </a:sp3d>
            </c:spPr>
            <c:extLst>
              <c:ext xmlns:c16="http://schemas.microsoft.com/office/drawing/2014/chart" uri="{C3380CC4-5D6E-409C-BE32-E72D297353CC}">
                <c16:uniqueId val="{00000002-974E-B54C-BF3D-351A1C39C6B4}"/>
              </c:ext>
            </c:extLst>
          </c:dPt>
          <c:dPt>
            <c:idx val="3"/>
            <c:bubble3D val="0"/>
            <c:spPr>
              <a:solidFill>
                <a:srgbClr val="FFBE8C"/>
              </a:solidFill>
              <a:ln w="25400">
                <a:solidFill>
                  <a:schemeClr val="lt1"/>
                </a:solidFill>
              </a:ln>
              <a:effectLst/>
              <a:sp3d contourW="25400">
                <a:contourClr>
                  <a:schemeClr val="lt1"/>
                </a:contourClr>
              </a:sp3d>
            </c:spPr>
            <c:extLst>
              <c:ext xmlns:c16="http://schemas.microsoft.com/office/drawing/2014/chart" uri="{C3380CC4-5D6E-409C-BE32-E72D297353CC}">
                <c16:uniqueId val="{00000001-974E-B54C-BF3D-351A1C39C6B4}"/>
              </c:ext>
            </c:extLst>
          </c:dPt>
          <c:cat>
            <c:strRef>
              <c:f>Sheet1!$A$2:$A$5</c:f>
              <c:strCache>
                <c:ptCount val="4"/>
                <c:pt idx="0">
                  <c:v>Must Have</c:v>
                </c:pt>
                <c:pt idx="1">
                  <c:v>Should Have</c:v>
                </c:pt>
                <c:pt idx="2">
                  <c:v>Could Have</c:v>
                </c:pt>
                <c:pt idx="3">
                  <c:v>Won't Have</c:v>
                </c:pt>
              </c:strCache>
            </c:strRef>
          </c:cat>
          <c:val>
            <c:numRef>
              <c:f>Sheet1!$B$2:$B$5</c:f>
              <c:numCache>
                <c:formatCode>General</c:formatCode>
                <c:ptCount val="4"/>
                <c:pt idx="0">
                  <c:v>7</c:v>
                </c:pt>
                <c:pt idx="1">
                  <c:v>4</c:v>
                </c:pt>
                <c:pt idx="2">
                  <c:v>2</c:v>
                </c:pt>
                <c:pt idx="3">
                  <c:v>1</c:v>
                </c:pt>
              </c:numCache>
            </c:numRef>
          </c:val>
          <c:extLst>
            <c:ext xmlns:c16="http://schemas.microsoft.com/office/drawing/2014/chart" uri="{C3380CC4-5D6E-409C-BE32-E72D297353CC}">
              <c16:uniqueId val="{00000000-974E-B54C-BF3D-351A1C39C6B4}"/>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Count</c:v>
                </c:pt>
              </c:strCache>
            </c:strRef>
          </c:tx>
          <c:spPr>
            <a:solidFill>
              <a:schemeClr val="accent1"/>
            </a:solidFill>
            <a:ln>
              <a:noFill/>
            </a:ln>
            <a:effectLst/>
          </c:spPr>
          <c:invertIfNegative val="0"/>
          <c:dPt>
            <c:idx val="0"/>
            <c:invertIfNegative val="0"/>
            <c:bubble3D val="0"/>
            <c:spPr>
              <a:solidFill>
                <a:srgbClr val="FFE79A"/>
              </a:solidFill>
              <a:ln>
                <a:noFill/>
              </a:ln>
              <a:effectLst/>
            </c:spPr>
            <c:extLst>
              <c:ext xmlns:c16="http://schemas.microsoft.com/office/drawing/2014/chart" uri="{C3380CC4-5D6E-409C-BE32-E72D297353CC}">
                <c16:uniqueId val="{00000004-5837-C94F-A9D8-3D4AE4D0B08F}"/>
              </c:ext>
            </c:extLst>
          </c:dPt>
          <c:dPt>
            <c:idx val="1"/>
            <c:invertIfNegative val="0"/>
            <c:bubble3D val="0"/>
            <c:spPr>
              <a:solidFill>
                <a:srgbClr val="ABF539"/>
              </a:solidFill>
              <a:ln>
                <a:noFill/>
              </a:ln>
              <a:effectLst/>
            </c:spPr>
            <c:extLst>
              <c:ext xmlns:c16="http://schemas.microsoft.com/office/drawing/2014/chart" uri="{C3380CC4-5D6E-409C-BE32-E72D297353CC}">
                <c16:uniqueId val="{00000005-5837-C94F-A9D8-3D4AE4D0B08F}"/>
              </c:ext>
            </c:extLst>
          </c:dPt>
          <c:dPt>
            <c:idx val="2"/>
            <c:invertIfNegative val="0"/>
            <c:bubble3D val="0"/>
            <c:spPr>
              <a:solidFill>
                <a:srgbClr val="10DD72"/>
              </a:solidFill>
              <a:ln>
                <a:noFill/>
              </a:ln>
              <a:effectLst/>
            </c:spPr>
            <c:extLst>
              <c:ext xmlns:c16="http://schemas.microsoft.com/office/drawing/2014/chart" uri="{C3380CC4-5D6E-409C-BE32-E72D297353CC}">
                <c16:uniqueId val="{00000006-5837-C94F-A9D8-3D4AE4D0B08F}"/>
              </c:ext>
            </c:extLst>
          </c:dPt>
          <c:dPt>
            <c:idx val="3"/>
            <c:invertIfNegative val="0"/>
            <c:bubble3D val="0"/>
            <c:spPr>
              <a:solidFill>
                <a:srgbClr val="ABF0EB"/>
              </a:solidFill>
              <a:ln>
                <a:noFill/>
              </a:ln>
              <a:effectLst/>
            </c:spPr>
            <c:extLst>
              <c:ext xmlns:c16="http://schemas.microsoft.com/office/drawing/2014/chart" uri="{C3380CC4-5D6E-409C-BE32-E72D297353CC}">
                <c16:uniqueId val="{00000007-5837-C94F-A9D8-3D4AE4D0B08F}"/>
              </c:ext>
            </c:extLst>
          </c:dPt>
          <c:dPt>
            <c:idx val="4"/>
            <c:invertIfNegative val="0"/>
            <c:bubble3D val="0"/>
            <c:spPr>
              <a:solidFill>
                <a:srgbClr val="5EEAE7"/>
              </a:solidFill>
              <a:ln>
                <a:noFill/>
              </a:ln>
              <a:effectLst/>
            </c:spPr>
            <c:extLst>
              <c:ext xmlns:c16="http://schemas.microsoft.com/office/drawing/2014/chart" uri="{C3380CC4-5D6E-409C-BE32-E72D297353CC}">
                <c16:uniqueId val="{00000008-5837-C94F-A9D8-3D4AE4D0B08F}"/>
              </c:ext>
            </c:extLst>
          </c:dPt>
          <c:dPt>
            <c:idx val="5"/>
            <c:invertIfNegative val="0"/>
            <c:bubble3D val="0"/>
            <c:spPr>
              <a:solidFill>
                <a:srgbClr val="FB9083"/>
              </a:solidFill>
              <a:ln>
                <a:noFill/>
              </a:ln>
              <a:effectLst/>
            </c:spPr>
            <c:extLst>
              <c:ext xmlns:c16="http://schemas.microsoft.com/office/drawing/2014/chart" uri="{C3380CC4-5D6E-409C-BE32-E72D297353CC}">
                <c16:uniqueId val="{00000009-5837-C94F-A9D8-3D4AE4D0B08F}"/>
              </c:ext>
            </c:extLst>
          </c:dPt>
          <c:dPt>
            <c:idx val="6"/>
            <c:invertIfNegative val="0"/>
            <c:bubble3D val="0"/>
            <c:spPr>
              <a:solidFill>
                <a:schemeClr val="bg2">
                  <a:lumMod val="75000"/>
                </a:schemeClr>
              </a:solidFill>
              <a:ln>
                <a:noFill/>
              </a:ln>
              <a:effectLst/>
            </c:spPr>
            <c:extLst>
              <c:ext xmlns:c16="http://schemas.microsoft.com/office/drawing/2014/chart" uri="{C3380CC4-5D6E-409C-BE32-E72D297353CC}">
                <c16:uniqueId val="{0000000A-5837-C94F-A9D8-3D4AE4D0B08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Do</c:v>
                </c:pt>
                <c:pt idx="1">
                  <c:v>In Progress</c:v>
                </c:pt>
                <c:pt idx="2">
                  <c:v>Done</c:v>
                </c:pt>
                <c:pt idx="3">
                  <c:v>In Review</c:v>
                </c:pt>
                <c:pt idx="4">
                  <c:v>Approved</c:v>
                </c:pt>
                <c:pt idx="5">
                  <c:v>Overdue</c:v>
                </c:pt>
                <c:pt idx="6">
                  <c:v>On Hold</c:v>
                </c:pt>
              </c:strCache>
            </c:strRef>
          </c:cat>
          <c:val>
            <c:numRef>
              <c:f>Sheet1!$B$2:$B$8</c:f>
              <c:numCache>
                <c:formatCode>General</c:formatCode>
                <c:ptCount val="7"/>
                <c:pt idx="0">
                  <c:v>4</c:v>
                </c:pt>
                <c:pt idx="1">
                  <c:v>2</c:v>
                </c:pt>
                <c:pt idx="2">
                  <c:v>3</c:v>
                </c:pt>
                <c:pt idx="3">
                  <c:v>1</c:v>
                </c:pt>
                <c:pt idx="4">
                  <c:v>2</c:v>
                </c:pt>
                <c:pt idx="5">
                  <c:v>1</c:v>
                </c:pt>
                <c:pt idx="6">
                  <c:v>1</c:v>
                </c:pt>
              </c:numCache>
            </c:numRef>
          </c:val>
          <c:extLst>
            <c:ext xmlns:c16="http://schemas.microsoft.com/office/drawing/2014/chart" uri="{C3380CC4-5D6E-409C-BE32-E72D297353CC}">
              <c16:uniqueId val="{00000000-5837-C94F-A9D8-3D4AE4D0B08F}"/>
            </c:ext>
          </c:extLst>
        </c:ser>
        <c:dLbls>
          <c:showLegendKey val="0"/>
          <c:showVal val="0"/>
          <c:showCatName val="0"/>
          <c:showSerName val="0"/>
          <c:showPercent val="0"/>
          <c:showBubbleSize val="0"/>
        </c:dLbls>
        <c:gapWidth val="22"/>
        <c:axId val="1211225680"/>
        <c:axId val="1231454864"/>
      </c:barChart>
      <c:catAx>
        <c:axId val="1211225680"/>
        <c:scaling>
          <c:orientation val="minMax"/>
        </c:scaling>
        <c:delete val="1"/>
        <c:axPos val="b"/>
        <c:numFmt formatCode="General" sourceLinked="1"/>
        <c:majorTickMark val="none"/>
        <c:minorTickMark val="none"/>
        <c:tickLblPos val="nextTo"/>
        <c:crossAx val="1231454864"/>
        <c:crosses val="autoZero"/>
        <c:auto val="1"/>
        <c:lblAlgn val="ctr"/>
        <c:lblOffset val="100"/>
        <c:noMultiLvlLbl val="0"/>
      </c:catAx>
      <c:valAx>
        <c:axId val="1231454864"/>
        <c:scaling>
          <c:orientation val="minMax"/>
        </c:scaling>
        <c:delete val="1"/>
        <c:axPos val="l"/>
        <c:numFmt formatCode="General" sourceLinked="1"/>
        <c:majorTickMark val="none"/>
        <c:minorTickMark val="none"/>
        <c:tickLblPos val="nextTo"/>
        <c:crossAx val="1211225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628C9-E9D1-0CD7-835A-B0A6207C2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F9CFE-6A59-7ACA-F6F5-2CA3520AD9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E7B86-613B-6018-797B-30544DCBAE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9672BB-EEF6-E994-7C5F-739FBDF1B26F}"/>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70837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337EC-C754-C879-CA74-D1F2203A8C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724B1-4156-82F5-B124-A4543F377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D3DE8-CF2E-228E-EFCD-F06AAC1AF0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DCBEEA-BED0-9DB6-4467-50FAEF2E3794}"/>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11491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BC0F0-7467-E046-1CC3-383CC8484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2C21A-8DD7-5EF4-A601-D61E17792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C60B76-0CB8-3FBA-75D8-7D122F618C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3C3791-FE16-69EA-E7F1-7D9B5FAD973A}"/>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97324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2BC6C-E2EF-960A-36AE-8E1D56152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15184-9A4C-B07D-4FD6-8DC9BEB01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5CB94-8C20-5575-FBA5-9D6E7C9B8C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7EB254-19B8-3F4E-E672-2DB5AA85E4DA}"/>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495489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11B51-0E2F-BE67-9303-DC8C4D407A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910AB-291E-06E7-1ED0-91942315F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065E8-39E0-BA05-6F00-8835C91174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692C41-78AE-BDA1-DC1C-B25C1FD61786}"/>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20573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9E9ED-E2C3-CFC6-3387-02541D3DC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51FD5-DAC2-64CF-48B3-B7AAB09FC1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A2702-5686-5E70-534C-D4B061F23B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BF7F96-B8B8-EDEC-7819-8CAA6F5AB4F9}"/>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222884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965E-D79C-3C85-EEF4-B3122FBE3C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5DDD64-3454-7827-8B47-586CEE104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89A4A5-D716-E94F-D507-26DE5C233F61}"/>
              </a:ext>
            </a:extLst>
          </p:cNvPr>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a:extLst>
              <a:ext uri="{FF2B5EF4-FFF2-40B4-BE49-F238E27FC236}">
                <a16:creationId xmlns:a16="http://schemas.microsoft.com/office/drawing/2014/main" id="{393B6614-3305-B27E-95DE-E79AAEFB7B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92385B-9547-316B-92FC-3F9E1264459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84696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ED57-757F-D5FC-F176-E500F97DB2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5E6BB-A68F-0AEF-3575-E54F667D79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9967B-E331-7FD4-57C6-E7048214ACE7}"/>
              </a:ext>
            </a:extLst>
          </p:cNvPr>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a:extLst>
              <a:ext uri="{FF2B5EF4-FFF2-40B4-BE49-F238E27FC236}">
                <a16:creationId xmlns:a16="http://schemas.microsoft.com/office/drawing/2014/main" id="{875B704B-DEAB-106D-FF26-906CE988AF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3FF2B2-CC85-94CE-A250-35B0441D29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91322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CE0FA5-A8A9-BAF7-5EA7-39B6363028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FA6439-7FB1-3FFF-6B07-1BBA4256D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F89D0-C859-1EB8-68D1-52F865B4BAB8}"/>
              </a:ext>
            </a:extLst>
          </p:cNvPr>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a:extLst>
              <a:ext uri="{FF2B5EF4-FFF2-40B4-BE49-F238E27FC236}">
                <a16:creationId xmlns:a16="http://schemas.microsoft.com/office/drawing/2014/main" id="{7228DAB8-E6EB-CE64-A29C-CB99AE9362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7A102B-5DC2-3545-778D-A606DE1E28A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18652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15CA-655E-61FA-7EE6-3EB6AFDC2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F3B50C-F487-6656-7CD1-3E3FD0CAD6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3BF4F-6394-A3FB-6647-9780ED08EF07}"/>
              </a:ext>
            </a:extLst>
          </p:cNvPr>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a:extLst>
              <a:ext uri="{FF2B5EF4-FFF2-40B4-BE49-F238E27FC236}">
                <a16:creationId xmlns:a16="http://schemas.microsoft.com/office/drawing/2014/main" id="{B3FC080F-55D5-C838-6054-2CDBA3B71E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E6B5FC-9092-D81C-13CD-4C7D860328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9569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850B-984D-6AD9-47A2-ED8D7A8BF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DD135E-7DA7-9FC8-6F68-839950D0B4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5CF75-1012-6EC9-87CF-841C435A2AD2}"/>
              </a:ext>
            </a:extLst>
          </p:cNvPr>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a:extLst>
              <a:ext uri="{FF2B5EF4-FFF2-40B4-BE49-F238E27FC236}">
                <a16:creationId xmlns:a16="http://schemas.microsoft.com/office/drawing/2014/main" id="{22CD9380-BFD7-F7FC-9C7E-7ACD859DA3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7A0DC9-628E-B81E-87BD-DDD4611C91B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08710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0FE1-5F49-EE36-3453-09886F5987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6BD10-923A-83B5-D87C-FBE25F77B1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789FFB-E121-E6CE-384E-7CD98C3AAA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86477-CECB-CB65-590D-3674195276CF}"/>
              </a:ext>
            </a:extLst>
          </p:cNvPr>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a:extLst>
              <a:ext uri="{FF2B5EF4-FFF2-40B4-BE49-F238E27FC236}">
                <a16:creationId xmlns:a16="http://schemas.microsoft.com/office/drawing/2014/main" id="{1D3E85E0-EBC4-4550-BE39-AEBDE36DF1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F0B8E4-2B2D-ACDB-9FE0-EA01279EAD0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9533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211F-E76A-4D15-E912-2C5845BD7D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9AB7B8-F929-97AD-23E4-E747B035B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9E33A-7209-2AA5-07DF-79F96914E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C072C-92B9-AD09-1C9C-74161098A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5227C9-B4F2-3E2C-17A3-7D5D6964A8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096043-5077-65BB-D7CA-CBF4F4810FC6}"/>
              </a:ext>
            </a:extLst>
          </p:cNvPr>
          <p:cNvSpPr>
            <a:spLocks noGrp="1"/>
          </p:cNvSpPr>
          <p:nvPr>
            <p:ph type="dt" sz="half" idx="10"/>
          </p:nvPr>
        </p:nvSpPr>
        <p:spPr/>
        <p:txBody>
          <a:bodyPr/>
          <a:lstStyle/>
          <a:p>
            <a:fld id="{7381E756-E947-FD4A-8A23-D2C983A1A8BD}" type="datetimeFigureOut">
              <a:rPr lang="en-US" smtClean="0"/>
              <a:t>1/23/25</a:t>
            </a:fld>
            <a:endParaRPr lang="en-US" dirty="0"/>
          </a:p>
        </p:txBody>
      </p:sp>
      <p:sp>
        <p:nvSpPr>
          <p:cNvPr id="8" name="Footer Placeholder 7">
            <a:extLst>
              <a:ext uri="{FF2B5EF4-FFF2-40B4-BE49-F238E27FC236}">
                <a16:creationId xmlns:a16="http://schemas.microsoft.com/office/drawing/2014/main" id="{BAF1053D-5837-5F94-D876-38978C426D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34151E-2458-1E0C-0557-732D8A0DAC0E}"/>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87274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0ABE-6646-9322-A249-9F17F8D9F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69996A-EAEC-F289-40CB-BC183F8C542D}"/>
              </a:ext>
            </a:extLst>
          </p:cNvPr>
          <p:cNvSpPr>
            <a:spLocks noGrp="1"/>
          </p:cNvSpPr>
          <p:nvPr>
            <p:ph type="dt" sz="half" idx="10"/>
          </p:nvPr>
        </p:nvSpPr>
        <p:spPr/>
        <p:txBody>
          <a:bodyPr/>
          <a:lstStyle/>
          <a:p>
            <a:fld id="{7381E756-E947-FD4A-8A23-D2C983A1A8BD}" type="datetimeFigureOut">
              <a:rPr lang="en-US" smtClean="0"/>
              <a:t>1/23/25</a:t>
            </a:fld>
            <a:endParaRPr lang="en-US" dirty="0"/>
          </a:p>
        </p:txBody>
      </p:sp>
      <p:sp>
        <p:nvSpPr>
          <p:cNvPr id="4" name="Footer Placeholder 3">
            <a:extLst>
              <a:ext uri="{FF2B5EF4-FFF2-40B4-BE49-F238E27FC236}">
                <a16:creationId xmlns:a16="http://schemas.microsoft.com/office/drawing/2014/main" id="{BB0582A0-E1EE-6A86-DBCF-BEF1219C0A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99F117-AB77-6965-658A-024F0C22DEB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3550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406E21-4331-FC9D-4150-231297952837}"/>
              </a:ext>
            </a:extLst>
          </p:cNvPr>
          <p:cNvSpPr>
            <a:spLocks noGrp="1"/>
          </p:cNvSpPr>
          <p:nvPr>
            <p:ph type="dt" sz="half" idx="10"/>
          </p:nvPr>
        </p:nvSpPr>
        <p:spPr/>
        <p:txBody>
          <a:bodyPr/>
          <a:lstStyle/>
          <a:p>
            <a:fld id="{7381E756-E947-FD4A-8A23-D2C983A1A8BD}" type="datetimeFigureOut">
              <a:rPr lang="en-US" smtClean="0"/>
              <a:t>1/23/25</a:t>
            </a:fld>
            <a:endParaRPr lang="en-US" dirty="0"/>
          </a:p>
        </p:txBody>
      </p:sp>
      <p:sp>
        <p:nvSpPr>
          <p:cNvPr id="3" name="Footer Placeholder 2">
            <a:extLst>
              <a:ext uri="{FF2B5EF4-FFF2-40B4-BE49-F238E27FC236}">
                <a16:creationId xmlns:a16="http://schemas.microsoft.com/office/drawing/2014/main" id="{8AB54232-ADDD-EDBC-5B49-A5AEF062A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F82B7C-107D-C587-5159-47BB28E8564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6364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CCD3-4616-3766-DE02-540080465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8BE973-07C9-3CD0-475A-EFA30591BE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D0FE86-E94E-517D-0BD2-07FECF39B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CCFE7-F509-D07F-84AB-442AD44511EC}"/>
              </a:ext>
            </a:extLst>
          </p:cNvPr>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a:extLst>
              <a:ext uri="{FF2B5EF4-FFF2-40B4-BE49-F238E27FC236}">
                <a16:creationId xmlns:a16="http://schemas.microsoft.com/office/drawing/2014/main" id="{0409ADB3-74D1-12DD-136F-DCEF1CB8BE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31E170-63CC-6F67-252F-F6A8FA589AF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20522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E1F2-62B5-7265-9C52-754FAD8FA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1E1344-E65D-0AB3-191C-56F1D651F4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640500-A020-162F-59FA-27088FCBE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C0CFF-53B9-D905-B33B-45314E21CC7B}"/>
              </a:ext>
            </a:extLst>
          </p:cNvPr>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a:extLst>
              <a:ext uri="{FF2B5EF4-FFF2-40B4-BE49-F238E27FC236}">
                <a16:creationId xmlns:a16="http://schemas.microsoft.com/office/drawing/2014/main" id="{DB406111-0F40-FAB9-5993-F98A9F44E2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D504DF-CAE5-B3F8-E7EC-7F41C55FB50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7870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DD533-1A02-EF63-64E1-1A8AF8E3A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6D8D91-845B-BCE1-A509-09694D60A0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156EC6-A7DC-9CA2-BA44-6075EA4B6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1/23/25</a:t>
            </a:fld>
            <a:endParaRPr lang="en-US" dirty="0"/>
          </a:p>
        </p:txBody>
      </p:sp>
      <p:sp>
        <p:nvSpPr>
          <p:cNvPr id="5" name="Footer Placeholder 4">
            <a:extLst>
              <a:ext uri="{FF2B5EF4-FFF2-40B4-BE49-F238E27FC236}">
                <a16:creationId xmlns:a16="http://schemas.microsoft.com/office/drawing/2014/main" id="{3BA59869-561A-01D5-B291-2977C30E1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7E433B8-22BE-D488-79B1-95576D450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4051897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2302&amp;utm_source=template-powerpoint&amp;utm_medium=content&amp;utm_campaign=Agile+Project+Dashboard-powerpoint-12302&amp;lpa=Agile+Project+Dashboard+powerpoint+12302"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tal illustration of white on black background">
            <a:extLst>
              <a:ext uri="{FF2B5EF4-FFF2-40B4-BE49-F238E27FC236}">
                <a16:creationId xmlns:a16="http://schemas.microsoft.com/office/drawing/2014/main" id="{728DC084-E6CE-4553-03A1-237129556C6A}"/>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9" name="Rectangle 8">
            <a:extLst>
              <a:ext uri="{FF2B5EF4-FFF2-40B4-BE49-F238E27FC236}">
                <a16:creationId xmlns:a16="http://schemas.microsoft.com/office/drawing/2014/main" id="{7420DF28-5B8E-0B77-0179-E675CB82F14E}"/>
              </a:ext>
            </a:extLst>
          </p:cNvPr>
          <p:cNvSpPr/>
          <p:nvPr/>
        </p:nvSpPr>
        <p:spPr>
          <a:xfrm>
            <a:off x="323273" y="2678545"/>
            <a:ext cx="11352805" cy="3620655"/>
          </a:xfrm>
          <a:prstGeom prst="rect">
            <a:avLst/>
          </a:prstGeom>
          <a:solidFill>
            <a:schemeClr val="accent4">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311649"/>
            <a:ext cx="5713831" cy="2123658"/>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Agile Project Dashboard Template</a:t>
            </a:r>
          </a:p>
        </p:txBody>
      </p:sp>
      <p:sp>
        <p:nvSpPr>
          <p:cNvPr id="5" name="TextBox 4">
            <a:extLst>
              <a:ext uri="{FF2B5EF4-FFF2-40B4-BE49-F238E27FC236}">
                <a16:creationId xmlns:a16="http://schemas.microsoft.com/office/drawing/2014/main" id="{5A0DA07D-56FB-E2C5-8EBA-6527057A6656}"/>
              </a:ext>
            </a:extLst>
          </p:cNvPr>
          <p:cNvSpPr txBox="1"/>
          <p:nvPr/>
        </p:nvSpPr>
        <p:spPr>
          <a:xfrm>
            <a:off x="515922" y="2883977"/>
            <a:ext cx="5954452" cy="3074944"/>
          </a:xfrm>
          <a:prstGeom prst="rect">
            <a:avLst/>
          </a:prstGeom>
          <a:noFill/>
          <a:effectLst/>
        </p:spPr>
        <p:txBody>
          <a:bodyPr wrap="square" rtlCol="0">
            <a:spAutoFit/>
          </a:bodyPr>
          <a:lstStyle/>
          <a:p>
            <a:pPr>
              <a:lnSpc>
                <a:spcPct val="150000"/>
              </a:lnSpc>
            </a:pPr>
            <a:r>
              <a:rPr lang="en-US" sz="2200" dirty="0">
                <a:solidFill>
                  <a:srgbClr val="001033"/>
                </a:solidFill>
                <a:latin typeface="Century Gothic" panose="020B0502020202020204" pitchFamily="34" charset="0"/>
              </a:rPr>
              <a:t>Use the </a:t>
            </a:r>
            <a:r>
              <a:rPr lang="en-US" sz="2200" b="1" dirty="0">
                <a:solidFill>
                  <a:srgbClr val="001033"/>
                </a:solidFill>
                <a:latin typeface="Century Gothic" panose="020B0502020202020204" pitchFamily="34" charset="0"/>
              </a:rPr>
              <a:t>Agile Project Dashboard Template </a:t>
            </a:r>
            <a:r>
              <a:rPr lang="en-US" sz="2200" dirty="0">
                <a:solidFill>
                  <a:srgbClr val="001033"/>
                </a:solidFill>
                <a:latin typeface="Century Gothic" panose="020B0502020202020204" pitchFamily="34" charset="0"/>
              </a:rPr>
              <a:t>in Excel to enter data that will populate the charts and graphs for your dashboard.  Place screenshots of each element on the following slides to build out your Project Dashboard Presentation. </a:t>
            </a:r>
          </a:p>
        </p:txBody>
      </p:sp>
      <p:pic>
        <p:nvPicPr>
          <p:cNvPr id="8" name="Picture 7">
            <a:extLst>
              <a:ext uri="{FF2B5EF4-FFF2-40B4-BE49-F238E27FC236}">
                <a16:creationId xmlns:a16="http://schemas.microsoft.com/office/drawing/2014/main" id="{6EE9E1AE-C744-AAB9-2CF1-049127F05C62}"/>
              </a:ext>
            </a:extLst>
          </p:cNvPr>
          <p:cNvPicPr>
            <a:picLocks noChangeAspect="1"/>
          </p:cNvPicPr>
          <p:nvPr/>
        </p:nvPicPr>
        <p:blipFill>
          <a:blip r:embed="rId7"/>
          <a:srcRect/>
          <a:stretch/>
        </p:blipFill>
        <p:spPr>
          <a:xfrm>
            <a:off x="6732729" y="2553190"/>
            <a:ext cx="4796663" cy="3620655"/>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17CF4152-5BBA-06E3-2BFD-E8F8EDEAE9D1}"/>
              </a:ext>
            </a:extLst>
          </p:cNvPr>
          <p:cNvSpPr/>
          <p:nvPr/>
        </p:nvSpPr>
        <p:spPr>
          <a:xfrm>
            <a:off x="323272" y="2678545"/>
            <a:ext cx="45720" cy="362065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3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731DF7-20C2-3963-1C3D-7EF3CC7A34BD}"/>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4951EBB9-F4F0-4498-11AF-B1EF8FEC9612}"/>
              </a:ext>
            </a:extLst>
          </p:cNvPr>
          <p:cNvSpPr txBox="1"/>
          <p:nvPr/>
        </p:nvSpPr>
        <p:spPr>
          <a:xfrm>
            <a:off x="280469" y="270819"/>
            <a:ext cx="7863651" cy="707886"/>
          </a:xfrm>
          <a:prstGeom prst="rect">
            <a:avLst/>
          </a:prstGeom>
          <a:noFill/>
          <a:effectLst/>
        </p:spPr>
        <p:txBody>
          <a:bodyPr wrap="square" rtlCol="0">
            <a:spAutoFit/>
          </a:bodyPr>
          <a:lstStyle/>
          <a:p>
            <a:r>
              <a:rPr lang="en-US" sz="4000" dirty="0">
                <a:solidFill>
                  <a:schemeClr val="accent1"/>
                </a:solidFill>
                <a:latin typeface="Century Gothic" panose="020B0502020202020204" pitchFamily="34" charset="0"/>
              </a:rPr>
              <a:t>6. Priority and Status Overview</a:t>
            </a:r>
          </a:p>
        </p:txBody>
      </p:sp>
      <p:graphicFrame>
        <p:nvGraphicFramePr>
          <p:cNvPr id="5" name="Table 4">
            <a:extLst>
              <a:ext uri="{FF2B5EF4-FFF2-40B4-BE49-F238E27FC236}">
                <a16:creationId xmlns:a16="http://schemas.microsoft.com/office/drawing/2014/main" id="{9D7FC74C-1597-43C8-46E4-38D8040DF8A1}"/>
              </a:ext>
            </a:extLst>
          </p:cNvPr>
          <p:cNvGraphicFramePr>
            <a:graphicFrameLocks noGrp="1"/>
          </p:cNvGraphicFramePr>
          <p:nvPr>
            <p:extLst>
              <p:ext uri="{D42A27DB-BD31-4B8C-83A1-F6EECF244321}">
                <p14:modId xmlns:p14="http://schemas.microsoft.com/office/powerpoint/2010/main" val="2000699623"/>
              </p:ext>
            </p:extLst>
          </p:nvPr>
        </p:nvGraphicFramePr>
        <p:xfrm>
          <a:off x="445809" y="5103821"/>
          <a:ext cx="2111861" cy="1483360"/>
        </p:xfrm>
        <a:graphic>
          <a:graphicData uri="http://schemas.openxmlformats.org/drawingml/2006/table">
            <a:tbl>
              <a:tblPr firstRow="1" bandRow="1">
                <a:tableStyleId>{5C22544A-7EE6-4342-B048-85BDC9FD1C3A}</a:tableStyleId>
              </a:tblPr>
              <a:tblGrid>
                <a:gridCol w="1343234">
                  <a:extLst>
                    <a:ext uri="{9D8B030D-6E8A-4147-A177-3AD203B41FA5}">
                      <a16:colId xmlns:a16="http://schemas.microsoft.com/office/drawing/2014/main" val="3837677558"/>
                    </a:ext>
                  </a:extLst>
                </a:gridCol>
                <a:gridCol w="768627">
                  <a:extLst>
                    <a:ext uri="{9D8B030D-6E8A-4147-A177-3AD203B41FA5}">
                      <a16:colId xmlns:a16="http://schemas.microsoft.com/office/drawing/2014/main" val="2732714701"/>
                    </a:ext>
                  </a:extLst>
                </a:gridCol>
              </a:tblGrid>
              <a:tr h="370840">
                <a:tc>
                  <a:txBody>
                    <a:bodyPr/>
                    <a:lstStyle/>
                    <a:p>
                      <a:pPr algn="l" fontAlgn="ctr"/>
                      <a:r>
                        <a:rPr lang="en-US" sz="1400" b="0" i="0" u="none" strike="noStrike" dirty="0">
                          <a:solidFill>
                            <a:srgbClr val="000000"/>
                          </a:solidFill>
                          <a:effectLst/>
                          <a:latin typeface="Century Gothic" panose="020B0502020202020204" pitchFamily="34" charset="0"/>
                        </a:rPr>
                        <a:t>Must Have</a:t>
                      </a:r>
                    </a:p>
                  </a:txBody>
                  <a:tcPr marL="85725" marR="9525" marT="9525" marB="0"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EBF1"/>
                    </a:solidFill>
                  </a:tcPr>
                </a:tc>
                <a:tc>
                  <a:txBody>
                    <a:bodyPr/>
                    <a:lstStyle/>
                    <a:p>
                      <a:pPr algn="ctr"/>
                      <a:r>
                        <a:rPr lang="en-US" sz="1800" b="0" dirty="0">
                          <a:solidFill>
                            <a:schemeClr val="tx1">
                              <a:lumMod val="65000"/>
                              <a:lumOff val="35000"/>
                            </a:schemeClr>
                          </a:solidFill>
                          <a:latin typeface="Century Gothic" panose="020B0502020202020204" pitchFamily="34" charset="0"/>
                        </a:rPr>
                        <a:t>7</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1126748"/>
                  </a:ext>
                </a:extLst>
              </a:tr>
              <a:tr h="370840">
                <a:tc>
                  <a:txBody>
                    <a:bodyPr/>
                    <a:lstStyle/>
                    <a:p>
                      <a:pPr algn="l" fontAlgn="ctr"/>
                      <a:r>
                        <a:rPr lang="en-US" sz="1400" b="0" i="0" u="none" strike="noStrike" dirty="0">
                          <a:solidFill>
                            <a:srgbClr val="000000"/>
                          </a:solidFill>
                          <a:effectLst/>
                          <a:latin typeface="Century Gothic" panose="020B0502020202020204" pitchFamily="34" charset="0"/>
                        </a:rPr>
                        <a:t>Should Have</a:t>
                      </a:r>
                    </a:p>
                  </a:txBody>
                  <a:tcPr marL="85725" marR="9525" marT="9525" marB="0"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FF1DC"/>
                    </a:solidFill>
                  </a:tcPr>
                </a:tc>
                <a:tc>
                  <a:txBody>
                    <a:bodyPr/>
                    <a:lstStyle/>
                    <a:p>
                      <a:pPr algn="ctr"/>
                      <a:r>
                        <a:rPr lang="en-US" sz="1800" b="0" dirty="0">
                          <a:solidFill>
                            <a:schemeClr val="tx1">
                              <a:lumMod val="65000"/>
                              <a:lumOff val="35000"/>
                            </a:schemeClr>
                          </a:solidFill>
                          <a:latin typeface="Century Gothic" panose="020B0502020202020204" pitchFamily="34" charset="0"/>
                        </a:rPr>
                        <a:t>4</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5846605"/>
                  </a:ext>
                </a:extLst>
              </a:tr>
              <a:tr h="370840">
                <a:tc>
                  <a:txBody>
                    <a:bodyPr/>
                    <a:lstStyle/>
                    <a:p>
                      <a:pPr algn="l" fontAlgn="ctr"/>
                      <a:r>
                        <a:rPr lang="en-US" sz="1400" b="0" i="0" u="none" strike="noStrike" dirty="0">
                          <a:solidFill>
                            <a:srgbClr val="000000"/>
                          </a:solidFill>
                          <a:effectLst/>
                          <a:latin typeface="Century Gothic" panose="020B0502020202020204" pitchFamily="34" charset="0"/>
                        </a:rPr>
                        <a:t>Could Have</a:t>
                      </a:r>
                    </a:p>
                  </a:txBody>
                  <a:tcPr marL="85725" marR="9525" marT="9525" marB="0"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513"/>
                    </a:solidFill>
                  </a:tcPr>
                </a:tc>
                <a:tc>
                  <a:txBody>
                    <a:bodyPr/>
                    <a:lstStyle/>
                    <a:p>
                      <a:pPr algn="ctr"/>
                      <a:r>
                        <a:rPr lang="en-US" sz="1800" b="0" dirty="0">
                          <a:solidFill>
                            <a:schemeClr val="tx1">
                              <a:lumMod val="65000"/>
                              <a:lumOff val="35000"/>
                            </a:schemeClr>
                          </a:solidFill>
                          <a:latin typeface="Century Gothic" panose="020B0502020202020204" pitchFamily="34" charset="0"/>
                        </a:rPr>
                        <a:t>2</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4393636"/>
                  </a:ext>
                </a:extLst>
              </a:tr>
              <a:tr h="370840">
                <a:tc>
                  <a:txBody>
                    <a:bodyPr/>
                    <a:lstStyle/>
                    <a:p>
                      <a:pPr algn="l" fontAlgn="ctr"/>
                      <a:r>
                        <a:rPr lang="en-US" sz="1400" b="0" i="0" u="none" strike="noStrike" dirty="0">
                          <a:solidFill>
                            <a:srgbClr val="000000"/>
                          </a:solidFill>
                          <a:effectLst/>
                          <a:latin typeface="Century Gothic" panose="020B0502020202020204" pitchFamily="34" charset="0"/>
                        </a:rPr>
                        <a:t>Won't Have</a:t>
                      </a:r>
                    </a:p>
                  </a:txBody>
                  <a:tcPr marL="85725" marR="9525" marT="9525" marB="0"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E8C"/>
                    </a:solidFill>
                  </a:tcPr>
                </a:tc>
                <a:tc>
                  <a:txBody>
                    <a:bodyPr/>
                    <a:lstStyle/>
                    <a:p>
                      <a:pPr algn="ctr"/>
                      <a:r>
                        <a:rPr lang="en-US" sz="1800" b="0" dirty="0">
                          <a:solidFill>
                            <a:schemeClr val="tx1">
                              <a:lumMod val="65000"/>
                              <a:lumOff val="35000"/>
                            </a:schemeClr>
                          </a:solidFill>
                          <a:latin typeface="Century Gothic" panose="020B0502020202020204" pitchFamily="34" charset="0"/>
                        </a:rPr>
                        <a:t>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23511896"/>
                  </a:ext>
                </a:extLst>
              </a:tr>
            </a:tbl>
          </a:graphicData>
        </a:graphic>
      </p:graphicFrame>
      <p:sp>
        <p:nvSpPr>
          <p:cNvPr id="7" name="TextBox 6">
            <a:extLst>
              <a:ext uri="{FF2B5EF4-FFF2-40B4-BE49-F238E27FC236}">
                <a16:creationId xmlns:a16="http://schemas.microsoft.com/office/drawing/2014/main" id="{0EF55222-0F87-9187-9A29-6F7AFC4FED3E}"/>
              </a:ext>
            </a:extLst>
          </p:cNvPr>
          <p:cNvSpPr txBox="1"/>
          <p:nvPr/>
        </p:nvSpPr>
        <p:spPr>
          <a:xfrm>
            <a:off x="359981" y="4147929"/>
            <a:ext cx="2182008" cy="923330"/>
          </a:xfrm>
          <a:prstGeom prst="rect">
            <a:avLst/>
          </a:prstGeom>
          <a:noFill/>
        </p:spPr>
        <p:txBody>
          <a:bodyPr wrap="none" rtlCol="0">
            <a:spAutoFit/>
          </a:bodyPr>
          <a:lstStyle/>
          <a:p>
            <a:r>
              <a:rPr lang="en-US" sz="3600" u="none" strike="noStrike" dirty="0">
                <a:effectLst/>
                <a:latin typeface="Century Gothic" panose="020B0502020202020204" pitchFamily="34" charset="0"/>
              </a:rPr>
              <a:t>Priority</a:t>
            </a:r>
            <a:br>
              <a:rPr lang="en-US" sz="2800" u="none" strike="noStrike" dirty="0">
                <a:effectLst/>
                <a:latin typeface="Century Gothic" panose="020B0502020202020204" pitchFamily="34" charset="0"/>
              </a:rPr>
            </a:br>
            <a:r>
              <a:rPr lang="en-US" sz="1800" u="none" strike="noStrike" dirty="0">
                <a:effectLst/>
                <a:latin typeface="Century Gothic" panose="020B0502020202020204" pitchFamily="34" charset="0"/>
              </a:rPr>
              <a:t>MoSCoW method</a:t>
            </a:r>
            <a:endParaRPr lang="en-US" sz="2800" b="0" i="0" u="none" strike="noStrike" dirty="0">
              <a:solidFill>
                <a:srgbClr val="000000"/>
              </a:solidFill>
              <a:effectLst/>
              <a:latin typeface="Century Gothic" panose="020B0502020202020204" pitchFamily="34" charset="0"/>
            </a:endParaRPr>
          </a:p>
        </p:txBody>
      </p:sp>
      <p:graphicFrame>
        <p:nvGraphicFramePr>
          <p:cNvPr id="9" name="Chart 8">
            <a:extLst>
              <a:ext uri="{FF2B5EF4-FFF2-40B4-BE49-F238E27FC236}">
                <a16:creationId xmlns:a16="http://schemas.microsoft.com/office/drawing/2014/main" id="{B39EBD1E-BCD1-B74D-D2B0-59AD0241CA00}"/>
              </a:ext>
            </a:extLst>
          </p:cNvPr>
          <p:cNvGraphicFramePr/>
          <p:nvPr>
            <p:extLst>
              <p:ext uri="{D42A27DB-BD31-4B8C-83A1-F6EECF244321}">
                <p14:modId xmlns:p14="http://schemas.microsoft.com/office/powerpoint/2010/main" val="3621848445"/>
              </p:ext>
            </p:extLst>
          </p:nvPr>
        </p:nvGraphicFramePr>
        <p:xfrm>
          <a:off x="119050" y="719667"/>
          <a:ext cx="4845878" cy="35607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D1FFE29E-ED83-E9CB-E1D4-B9883D766429}"/>
              </a:ext>
            </a:extLst>
          </p:cNvPr>
          <p:cNvGraphicFramePr>
            <a:graphicFrameLocks noGrp="1"/>
          </p:cNvGraphicFramePr>
          <p:nvPr>
            <p:extLst>
              <p:ext uri="{D42A27DB-BD31-4B8C-83A1-F6EECF244321}">
                <p14:modId xmlns:p14="http://schemas.microsoft.com/office/powerpoint/2010/main" val="457242300"/>
              </p:ext>
            </p:extLst>
          </p:nvPr>
        </p:nvGraphicFramePr>
        <p:xfrm>
          <a:off x="4964928" y="3991301"/>
          <a:ext cx="2111861" cy="2595880"/>
        </p:xfrm>
        <a:graphic>
          <a:graphicData uri="http://schemas.openxmlformats.org/drawingml/2006/table">
            <a:tbl>
              <a:tblPr firstRow="1" bandRow="1">
                <a:tableStyleId>{5C22544A-7EE6-4342-B048-85BDC9FD1C3A}</a:tableStyleId>
              </a:tblPr>
              <a:tblGrid>
                <a:gridCol w="1343234">
                  <a:extLst>
                    <a:ext uri="{9D8B030D-6E8A-4147-A177-3AD203B41FA5}">
                      <a16:colId xmlns:a16="http://schemas.microsoft.com/office/drawing/2014/main" val="3837677558"/>
                    </a:ext>
                  </a:extLst>
                </a:gridCol>
                <a:gridCol w="768627">
                  <a:extLst>
                    <a:ext uri="{9D8B030D-6E8A-4147-A177-3AD203B41FA5}">
                      <a16:colId xmlns:a16="http://schemas.microsoft.com/office/drawing/2014/main" val="2732714701"/>
                    </a:ext>
                  </a:extLst>
                </a:gridCol>
              </a:tblGrid>
              <a:tr h="370840">
                <a:tc>
                  <a:txBody>
                    <a:bodyPr/>
                    <a:lstStyle/>
                    <a:p>
                      <a:pPr algn="l" fontAlgn="ctr"/>
                      <a:r>
                        <a:rPr lang="en-US" sz="1400" b="0" i="0" u="none" strike="noStrike" dirty="0">
                          <a:solidFill>
                            <a:srgbClr val="000000"/>
                          </a:solidFill>
                          <a:effectLst/>
                          <a:latin typeface="Century Gothic" panose="020B0502020202020204" pitchFamily="34" charset="0"/>
                        </a:rPr>
                        <a:t>To Do</a:t>
                      </a:r>
                    </a:p>
                  </a:txBody>
                  <a:tcPr marL="85725" marR="9525" marT="9525" marB="0"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E79A"/>
                    </a:solidFill>
                  </a:tcPr>
                </a:tc>
                <a:tc>
                  <a:txBody>
                    <a:bodyPr/>
                    <a:lstStyle/>
                    <a:p>
                      <a:pPr algn="ctr"/>
                      <a:r>
                        <a:rPr lang="en-US" sz="1800" b="0" dirty="0">
                          <a:solidFill>
                            <a:schemeClr val="tx1">
                              <a:lumMod val="65000"/>
                              <a:lumOff val="35000"/>
                            </a:schemeClr>
                          </a:solidFill>
                          <a:latin typeface="Century Gothic" panose="020B0502020202020204" pitchFamily="34" charset="0"/>
                        </a:rPr>
                        <a:t>4</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1126748"/>
                  </a:ext>
                </a:extLst>
              </a:tr>
              <a:tr h="370840">
                <a:tc>
                  <a:txBody>
                    <a:bodyPr/>
                    <a:lstStyle/>
                    <a:p>
                      <a:pPr algn="l" fontAlgn="ctr"/>
                      <a:r>
                        <a:rPr lang="en-US" sz="1400" b="0" i="0" u="none" strike="noStrike" dirty="0">
                          <a:solidFill>
                            <a:srgbClr val="000000"/>
                          </a:solidFill>
                          <a:effectLst/>
                          <a:latin typeface="Century Gothic" panose="020B0502020202020204" pitchFamily="34" charset="0"/>
                        </a:rPr>
                        <a:t>In Progress</a:t>
                      </a:r>
                    </a:p>
                  </a:txBody>
                  <a:tcPr marL="85725" marR="9525" marT="9525" marB="0"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F539"/>
                    </a:solidFill>
                  </a:tcPr>
                </a:tc>
                <a:tc>
                  <a:txBody>
                    <a:bodyPr/>
                    <a:lstStyle/>
                    <a:p>
                      <a:pPr algn="ctr"/>
                      <a:r>
                        <a:rPr lang="en-US" sz="1800" b="0" dirty="0">
                          <a:solidFill>
                            <a:schemeClr val="tx1">
                              <a:lumMod val="65000"/>
                              <a:lumOff val="35000"/>
                            </a:schemeClr>
                          </a:solidFill>
                          <a:latin typeface="Century Gothic" panose="020B0502020202020204" pitchFamily="34" charset="0"/>
                        </a:rPr>
                        <a:t>2</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5846605"/>
                  </a:ext>
                </a:extLst>
              </a:tr>
              <a:tr h="370840">
                <a:tc>
                  <a:txBody>
                    <a:bodyPr/>
                    <a:lstStyle/>
                    <a:p>
                      <a:pPr algn="l" fontAlgn="ctr"/>
                      <a:r>
                        <a:rPr lang="en-US" sz="1400" b="0" i="0" u="none" strike="noStrike" dirty="0">
                          <a:solidFill>
                            <a:srgbClr val="000000"/>
                          </a:solidFill>
                          <a:effectLst/>
                          <a:latin typeface="Century Gothic" panose="020B0502020202020204" pitchFamily="34" charset="0"/>
                        </a:rPr>
                        <a:t>Done</a:t>
                      </a:r>
                    </a:p>
                  </a:txBody>
                  <a:tcPr marL="85725" marR="9525" marT="9525" marB="0"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DD72"/>
                    </a:solidFill>
                  </a:tcPr>
                </a:tc>
                <a:tc>
                  <a:txBody>
                    <a:bodyPr/>
                    <a:lstStyle/>
                    <a:p>
                      <a:pPr algn="ctr"/>
                      <a:r>
                        <a:rPr lang="en-US" sz="1800" b="0" dirty="0">
                          <a:solidFill>
                            <a:schemeClr val="tx1">
                              <a:lumMod val="65000"/>
                              <a:lumOff val="35000"/>
                            </a:schemeClr>
                          </a:solidFill>
                          <a:latin typeface="Century Gothic" panose="020B0502020202020204" pitchFamily="34" charset="0"/>
                        </a:rPr>
                        <a:t>3</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4393636"/>
                  </a:ext>
                </a:extLst>
              </a:tr>
              <a:tr h="370840">
                <a:tc>
                  <a:txBody>
                    <a:bodyPr/>
                    <a:lstStyle/>
                    <a:p>
                      <a:pPr algn="l" fontAlgn="ctr"/>
                      <a:r>
                        <a:rPr lang="en-US" sz="1400" b="0" i="0" u="none" strike="noStrike" dirty="0">
                          <a:solidFill>
                            <a:srgbClr val="000000"/>
                          </a:solidFill>
                          <a:effectLst/>
                          <a:latin typeface="Century Gothic" panose="020B0502020202020204" pitchFamily="34" charset="0"/>
                        </a:rPr>
                        <a:t>In Review</a:t>
                      </a:r>
                    </a:p>
                  </a:txBody>
                  <a:tcPr marL="85725" marR="9525" marT="9525" marB="0"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F0EB"/>
                    </a:solidFill>
                  </a:tcPr>
                </a:tc>
                <a:tc>
                  <a:txBody>
                    <a:bodyPr/>
                    <a:lstStyle/>
                    <a:p>
                      <a:pPr algn="ctr"/>
                      <a:r>
                        <a:rPr lang="en-US" sz="1800" b="0" dirty="0">
                          <a:solidFill>
                            <a:schemeClr val="tx1">
                              <a:lumMod val="65000"/>
                              <a:lumOff val="35000"/>
                            </a:schemeClr>
                          </a:solidFill>
                          <a:latin typeface="Century Gothic" panose="020B0502020202020204" pitchFamily="34" charset="0"/>
                        </a:rPr>
                        <a:t>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23511896"/>
                  </a:ext>
                </a:extLst>
              </a:tr>
              <a:tr h="370840">
                <a:tc>
                  <a:txBody>
                    <a:bodyPr/>
                    <a:lstStyle/>
                    <a:p>
                      <a:pPr algn="l" fontAlgn="ctr"/>
                      <a:r>
                        <a:rPr lang="en-US" sz="1400" b="0" i="0" u="none" strike="noStrike" dirty="0">
                          <a:solidFill>
                            <a:srgbClr val="000000"/>
                          </a:solidFill>
                          <a:effectLst/>
                          <a:latin typeface="Century Gothic" panose="020B0502020202020204" pitchFamily="34" charset="0"/>
                        </a:rPr>
                        <a:t>Approved</a:t>
                      </a:r>
                    </a:p>
                  </a:txBody>
                  <a:tcPr marL="85725" marR="9525" marT="9525" marB="0"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EEAE7"/>
                    </a:solidFill>
                  </a:tcPr>
                </a:tc>
                <a:tc>
                  <a:txBody>
                    <a:bodyPr/>
                    <a:lstStyle/>
                    <a:p>
                      <a:pPr algn="ctr"/>
                      <a:r>
                        <a:rPr lang="en-US" sz="1800" b="0" dirty="0">
                          <a:solidFill>
                            <a:schemeClr val="tx1">
                              <a:lumMod val="65000"/>
                              <a:lumOff val="35000"/>
                            </a:schemeClr>
                          </a:solidFill>
                          <a:latin typeface="Century Gothic" panose="020B0502020202020204" pitchFamily="34" charset="0"/>
                        </a:rPr>
                        <a:t>2</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15424429"/>
                  </a:ext>
                </a:extLst>
              </a:tr>
              <a:tr h="370840">
                <a:tc>
                  <a:txBody>
                    <a:bodyPr/>
                    <a:lstStyle/>
                    <a:p>
                      <a:pPr algn="l" fontAlgn="ctr"/>
                      <a:r>
                        <a:rPr lang="en-US" sz="1400" b="0" i="0" u="none" strike="noStrike" dirty="0">
                          <a:solidFill>
                            <a:srgbClr val="000000"/>
                          </a:solidFill>
                          <a:effectLst/>
                          <a:latin typeface="Century Gothic" panose="020B0502020202020204" pitchFamily="34" charset="0"/>
                        </a:rPr>
                        <a:t>Overdue</a:t>
                      </a:r>
                    </a:p>
                  </a:txBody>
                  <a:tcPr marL="85725" marR="9525" marT="9525" marB="0"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9083"/>
                    </a:solidFill>
                  </a:tcPr>
                </a:tc>
                <a:tc>
                  <a:txBody>
                    <a:bodyPr/>
                    <a:lstStyle/>
                    <a:p>
                      <a:pPr algn="ctr"/>
                      <a:r>
                        <a:rPr lang="en-US" sz="1800" b="0" dirty="0">
                          <a:solidFill>
                            <a:schemeClr val="tx1">
                              <a:lumMod val="65000"/>
                              <a:lumOff val="35000"/>
                            </a:schemeClr>
                          </a:solidFill>
                          <a:latin typeface="Century Gothic" panose="020B0502020202020204" pitchFamily="34" charset="0"/>
                        </a:rPr>
                        <a:t>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9426893"/>
                  </a:ext>
                </a:extLst>
              </a:tr>
              <a:tr h="370840">
                <a:tc>
                  <a:txBody>
                    <a:bodyPr/>
                    <a:lstStyle/>
                    <a:p>
                      <a:pPr algn="l" fontAlgn="ctr"/>
                      <a:r>
                        <a:rPr lang="en-US" sz="1400" b="0" i="0" u="none" strike="noStrike" dirty="0">
                          <a:solidFill>
                            <a:srgbClr val="000000"/>
                          </a:solidFill>
                          <a:effectLst/>
                          <a:latin typeface="Century Gothic" panose="020B0502020202020204" pitchFamily="34" charset="0"/>
                        </a:rPr>
                        <a:t>On Hold</a:t>
                      </a:r>
                    </a:p>
                  </a:txBody>
                  <a:tcPr marL="85725" marR="9525" marT="9525" marB="0"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a:txBody>
                    <a:bodyPr/>
                    <a:lstStyle/>
                    <a:p>
                      <a:pPr algn="ctr"/>
                      <a:r>
                        <a:rPr lang="en-US" sz="1800" b="0" dirty="0">
                          <a:solidFill>
                            <a:schemeClr val="tx1">
                              <a:lumMod val="65000"/>
                              <a:lumOff val="35000"/>
                            </a:schemeClr>
                          </a:solidFill>
                          <a:latin typeface="Century Gothic" panose="020B0502020202020204" pitchFamily="34" charset="0"/>
                        </a:rPr>
                        <a:t>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7686806"/>
                  </a:ext>
                </a:extLst>
              </a:tr>
            </a:tbl>
          </a:graphicData>
        </a:graphic>
      </p:graphicFrame>
      <p:sp>
        <p:nvSpPr>
          <p:cNvPr id="11" name="TextBox 10">
            <a:extLst>
              <a:ext uri="{FF2B5EF4-FFF2-40B4-BE49-F238E27FC236}">
                <a16:creationId xmlns:a16="http://schemas.microsoft.com/office/drawing/2014/main" id="{4805A21F-6858-2316-C354-F149620B8E0A}"/>
              </a:ext>
            </a:extLst>
          </p:cNvPr>
          <p:cNvSpPr txBox="1"/>
          <p:nvPr/>
        </p:nvSpPr>
        <p:spPr>
          <a:xfrm>
            <a:off x="4879100" y="3318685"/>
            <a:ext cx="1503938" cy="646331"/>
          </a:xfrm>
          <a:prstGeom prst="rect">
            <a:avLst/>
          </a:prstGeom>
          <a:noFill/>
        </p:spPr>
        <p:txBody>
          <a:bodyPr wrap="none" rtlCol="0">
            <a:spAutoFit/>
          </a:bodyPr>
          <a:lstStyle/>
          <a:p>
            <a:r>
              <a:rPr lang="en-US" sz="3600" u="none" strike="noStrike" dirty="0">
                <a:effectLst/>
                <a:latin typeface="Century Gothic" panose="020B0502020202020204" pitchFamily="34" charset="0"/>
              </a:rPr>
              <a:t>Status</a:t>
            </a:r>
            <a:endParaRPr lang="en-US" sz="2800" b="0" i="0" u="none" strike="noStrike" dirty="0">
              <a:solidFill>
                <a:srgbClr val="000000"/>
              </a:solidFill>
              <a:effectLst/>
              <a:latin typeface="Century Gothic" panose="020B0502020202020204" pitchFamily="34" charset="0"/>
            </a:endParaRPr>
          </a:p>
        </p:txBody>
      </p:sp>
      <p:graphicFrame>
        <p:nvGraphicFramePr>
          <p:cNvPr id="14" name="Chart 13">
            <a:extLst>
              <a:ext uri="{FF2B5EF4-FFF2-40B4-BE49-F238E27FC236}">
                <a16:creationId xmlns:a16="http://schemas.microsoft.com/office/drawing/2014/main" id="{AF21081C-9CD1-9135-8F33-DCBA87ABB875}"/>
              </a:ext>
            </a:extLst>
          </p:cNvPr>
          <p:cNvGraphicFramePr/>
          <p:nvPr>
            <p:extLst>
              <p:ext uri="{D42A27DB-BD31-4B8C-83A1-F6EECF244321}">
                <p14:modId xmlns:p14="http://schemas.microsoft.com/office/powerpoint/2010/main" val="1286626118"/>
              </p:ext>
            </p:extLst>
          </p:nvPr>
        </p:nvGraphicFramePr>
        <p:xfrm>
          <a:off x="7227073" y="1155262"/>
          <a:ext cx="4964927" cy="58551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C6DC1B63-6F2A-6656-2DBB-EAA4355D1365}"/>
              </a:ext>
            </a:extLst>
          </p:cNvPr>
          <p:cNvSpPr/>
          <p:nvPr/>
        </p:nvSpPr>
        <p:spPr>
          <a:xfrm>
            <a:off x="0" y="0"/>
            <a:ext cx="4572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33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5ADCEC-6CD4-1EAD-07DE-469BBE8D08F7}"/>
            </a:ext>
          </a:extLst>
        </p:cNvPr>
        <p:cNvGrpSpPr/>
        <p:nvPr/>
      </p:nvGrpSpPr>
      <p:grpSpPr>
        <a:xfrm>
          <a:off x="0" y="0"/>
          <a:ext cx="0" cy="0"/>
          <a:chOff x="0" y="0"/>
          <a:chExt cx="0" cy="0"/>
        </a:xfrm>
      </p:grpSpPr>
      <p:pic>
        <p:nvPicPr>
          <p:cNvPr id="4" name="Picture 3" descr="Digital illustration of white on black background">
            <a:extLst>
              <a:ext uri="{FF2B5EF4-FFF2-40B4-BE49-F238E27FC236}">
                <a16:creationId xmlns:a16="http://schemas.microsoft.com/office/drawing/2014/main" id="{1B2DC6CE-256F-FDB6-FBA1-0C75DC40952A}"/>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2" name="TextBox 11">
            <a:extLst>
              <a:ext uri="{FF2B5EF4-FFF2-40B4-BE49-F238E27FC236}">
                <a16:creationId xmlns:a16="http://schemas.microsoft.com/office/drawing/2014/main" id="{3E25BE54-B82D-15DF-F50A-FAF6CF572AC3}"/>
              </a:ext>
            </a:extLst>
          </p:cNvPr>
          <p:cNvSpPr txBox="1"/>
          <p:nvPr/>
        </p:nvSpPr>
        <p:spPr>
          <a:xfrm>
            <a:off x="280469" y="270819"/>
            <a:ext cx="7863651" cy="707886"/>
          </a:xfrm>
          <a:prstGeom prst="rect">
            <a:avLst/>
          </a:prstGeom>
          <a:noFill/>
          <a:effectLst/>
        </p:spPr>
        <p:txBody>
          <a:bodyPr wrap="square" rtlCol="0">
            <a:spAutoFit/>
          </a:bodyPr>
          <a:lstStyle/>
          <a:p>
            <a:r>
              <a:rPr lang="en-US" sz="4000" dirty="0">
                <a:solidFill>
                  <a:schemeClr val="accent1"/>
                </a:solidFill>
                <a:latin typeface="Century Gothic" panose="020B0502020202020204" pitchFamily="34" charset="0"/>
              </a:rPr>
              <a:t>Comments</a:t>
            </a:r>
          </a:p>
        </p:txBody>
      </p:sp>
      <p:sp>
        <p:nvSpPr>
          <p:cNvPr id="13" name="Rectangle 12">
            <a:extLst>
              <a:ext uri="{FF2B5EF4-FFF2-40B4-BE49-F238E27FC236}">
                <a16:creationId xmlns:a16="http://schemas.microsoft.com/office/drawing/2014/main" id="{8A4AE632-DD5C-DD6B-106C-8A38370ED184}"/>
              </a:ext>
            </a:extLst>
          </p:cNvPr>
          <p:cNvSpPr/>
          <p:nvPr/>
        </p:nvSpPr>
        <p:spPr>
          <a:xfrm>
            <a:off x="396703" y="1192218"/>
            <a:ext cx="11795297" cy="521208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E5A54E8-781D-3E87-F858-68ECADA563B1}"/>
              </a:ext>
            </a:extLst>
          </p:cNvPr>
          <p:cNvSpPr/>
          <p:nvPr/>
        </p:nvSpPr>
        <p:spPr>
          <a:xfrm>
            <a:off x="350982" y="1192220"/>
            <a:ext cx="45721" cy="521208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93C2992-6BBD-4407-F922-584566434153}"/>
              </a:ext>
            </a:extLst>
          </p:cNvPr>
          <p:cNvSpPr txBox="1"/>
          <p:nvPr/>
        </p:nvSpPr>
        <p:spPr>
          <a:xfrm>
            <a:off x="692584" y="1441588"/>
            <a:ext cx="10093935" cy="646331"/>
          </a:xfrm>
          <a:prstGeom prst="rect">
            <a:avLst/>
          </a:prstGeom>
          <a:noFill/>
          <a:effectLst/>
        </p:spPr>
        <p:txBody>
          <a:bodyPr wrap="square" rtlCol="0">
            <a:spAutoFit/>
          </a:bodyPr>
          <a:lstStyle/>
          <a:p>
            <a:pPr>
              <a:spcBef>
                <a:spcPts val="600"/>
              </a:spcBef>
              <a:spcAft>
                <a:spcPts val="1200"/>
              </a:spcAft>
              <a:buClr>
                <a:schemeClr val="accent4"/>
              </a:buClr>
              <a:buSzPct val="105000"/>
            </a:pPr>
            <a:r>
              <a:rPr lang="en-US" sz="3600" dirty="0">
                <a:solidFill>
                  <a:schemeClr val="accent4">
                    <a:lumMod val="50000"/>
                  </a:schemeClr>
                </a:solidFill>
                <a:latin typeface="Century Gothic" panose="020B0502020202020204" pitchFamily="34" charset="0"/>
              </a:rPr>
              <a:t>Comments Text</a:t>
            </a:r>
          </a:p>
        </p:txBody>
      </p:sp>
    </p:spTree>
    <p:extLst>
      <p:ext uri="{BB962C8B-B14F-4D97-AF65-F5344CB8AC3E}">
        <p14:creationId xmlns:p14="http://schemas.microsoft.com/office/powerpoint/2010/main" val="1356808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gital illustration of white on black background">
            <a:extLst>
              <a:ext uri="{FF2B5EF4-FFF2-40B4-BE49-F238E27FC236}">
                <a16:creationId xmlns:a16="http://schemas.microsoft.com/office/drawing/2014/main" id="{017DCA30-2B1B-BC31-2EFB-A009F427DBAD}"/>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3" name="Rectangle 12">
            <a:extLst>
              <a:ext uri="{FF2B5EF4-FFF2-40B4-BE49-F238E27FC236}">
                <a16:creationId xmlns:a16="http://schemas.microsoft.com/office/drawing/2014/main" id="{1AB49A94-B7EC-5959-D323-5CF5ABA56674}"/>
              </a:ext>
            </a:extLst>
          </p:cNvPr>
          <p:cNvSpPr/>
          <p:nvPr/>
        </p:nvSpPr>
        <p:spPr>
          <a:xfrm>
            <a:off x="1" y="-1"/>
            <a:ext cx="6435523" cy="6867427"/>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2A15A5-4795-D588-1C3F-8CDA8CF79F30}"/>
              </a:ext>
            </a:extLst>
          </p:cNvPr>
          <p:cNvSpPr txBox="1"/>
          <p:nvPr/>
        </p:nvSpPr>
        <p:spPr>
          <a:xfrm>
            <a:off x="249648" y="204772"/>
            <a:ext cx="4796914" cy="2862322"/>
          </a:xfrm>
          <a:prstGeom prst="rect">
            <a:avLst/>
          </a:prstGeom>
          <a:noFill/>
          <a:effectLst/>
        </p:spPr>
        <p:txBody>
          <a:bodyPr wrap="square" rtlCol="0">
            <a:spAutoFit/>
          </a:bodyPr>
          <a:lstStyle/>
          <a:p>
            <a:r>
              <a:rPr lang="en-US" sz="6000" dirty="0">
                <a:solidFill>
                  <a:schemeClr val="accent1"/>
                </a:solidFill>
                <a:latin typeface="Century Gothic" panose="020B0502020202020204" pitchFamily="34" charset="0"/>
              </a:rPr>
              <a:t>Agile Project Dashboard</a:t>
            </a:r>
          </a:p>
        </p:txBody>
      </p:sp>
      <p:sp>
        <p:nvSpPr>
          <p:cNvPr id="20" name="Rectangle 19">
            <a:extLst>
              <a:ext uri="{FF2B5EF4-FFF2-40B4-BE49-F238E27FC236}">
                <a16:creationId xmlns:a16="http://schemas.microsoft.com/office/drawing/2014/main" id="{DB8B6912-14E0-25E8-ECBB-F3106DCDD4E0}"/>
              </a:ext>
            </a:extLst>
          </p:cNvPr>
          <p:cNvSpPr/>
          <p:nvPr/>
        </p:nvSpPr>
        <p:spPr>
          <a:xfrm>
            <a:off x="0" y="0"/>
            <a:ext cx="4572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560CEBA-DEE3-5EAF-2FB1-FA64BE414B02}"/>
              </a:ext>
            </a:extLst>
          </p:cNvPr>
          <p:cNvSpPr txBox="1"/>
          <p:nvPr/>
        </p:nvSpPr>
        <p:spPr>
          <a:xfrm>
            <a:off x="6639451" y="1609216"/>
            <a:ext cx="4238231" cy="1323439"/>
          </a:xfrm>
          <a:prstGeom prst="rect">
            <a:avLst/>
          </a:prstGeom>
          <a:noFill/>
          <a:effectLst/>
        </p:spPr>
        <p:txBody>
          <a:bodyPr wrap="square" rtlCol="0">
            <a:spAutoFit/>
          </a:bodyPr>
          <a:lstStyle/>
          <a:p>
            <a:pPr>
              <a:spcBef>
                <a:spcPts val="600"/>
              </a:spcBef>
              <a:spcAft>
                <a:spcPts val="1200"/>
              </a:spcAft>
              <a:buClr>
                <a:srgbClr val="2F8081"/>
              </a:buClr>
              <a:buSzPct val="105000"/>
            </a:pPr>
            <a:r>
              <a:rPr lang="en-US" sz="4000" dirty="0">
                <a:solidFill>
                  <a:schemeClr val="accent1"/>
                </a:solidFill>
                <a:latin typeface="Century Gothic" panose="020B0502020202020204" pitchFamily="34" charset="0"/>
              </a:rPr>
              <a:t>Company Name</a:t>
            </a:r>
          </a:p>
        </p:txBody>
      </p:sp>
      <p:sp>
        <p:nvSpPr>
          <p:cNvPr id="3" name="TextBox 2">
            <a:extLst>
              <a:ext uri="{FF2B5EF4-FFF2-40B4-BE49-F238E27FC236}">
                <a16:creationId xmlns:a16="http://schemas.microsoft.com/office/drawing/2014/main" id="{B2FA551C-A3CE-8D53-DB4C-65C32781A02B}"/>
              </a:ext>
            </a:extLst>
          </p:cNvPr>
          <p:cNvSpPr txBox="1"/>
          <p:nvPr/>
        </p:nvSpPr>
        <p:spPr>
          <a:xfrm>
            <a:off x="6610235" y="3075057"/>
            <a:ext cx="4238231" cy="707886"/>
          </a:xfrm>
          <a:prstGeom prst="rect">
            <a:avLst/>
          </a:prstGeom>
          <a:noFill/>
          <a:effectLst/>
        </p:spPr>
        <p:txBody>
          <a:bodyPr wrap="square" rtlCol="0">
            <a:spAutoFit/>
          </a:bodyPr>
          <a:lstStyle/>
          <a:p>
            <a:pPr>
              <a:buClr>
                <a:srgbClr val="2F8081"/>
              </a:buClr>
              <a:buSzPct val="105000"/>
            </a:pPr>
            <a:r>
              <a:rPr lang="en-US" sz="2000" dirty="0">
                <a:solidFill>
                  <a:schemeClr val="accent1"/>
                </a:solidFill>
                <a:latin typeface="Century Gothic" panose="020B0502020202020204" pitchFamily="34" charset="0"/>
              </a:rPr>
              <a:t>123 Avenue A</a:t>
            </a:r>
          </a:p>
          <a:p>
            <a:pPr>
              <a:buClr>
                <a:srgbClr val="2F8081"/>
              </a:buClr>
              <a:buSzPct val="105000"/>
            </a:pPr>
            <a:r>
              <a:rPr lang="en-US" sz="2000" dirty="0">
                <a:solidFill>
                  <a:schemeClr val="accent1"/>
                </a:solidFill>
                <a:latin typeface="Century Gothic" panose="020B0502020202020204" pitchFamily="34" charset="0"/>
              </a:rPr>
              <a:t>City, State  10001</a:t>
            </a:r>
          </a:p>
        </p:txBody>
      </p:sp>
      <p:sp>
        <p:nvSpPr>
          <p:cNvPr id="4" name="TextBox 3">
            <a:extLst>
              <a:ext uri="{FF2B5EF4-FFF2-40B4-BE49-F238E27FC236}">
                <a16:creationId xmlns:a16="http://schemas.microsoft.com/office/drawing/2014/main" id="{1AE62963-EE0F-B69F-5F73-BF8E517C5144}"/>
              </a:ext>
            </a:extLst>
          </p:cNvPr>
          <p:cNvSpPr txBox="1"/>
          <p:nvPr/>
        </p:nvSpPr>
        <p:spPr>
          <a:xfrm>
            <a:off x="6610234" y="3841265"/>
            <a:ext cx="4238231" cy="400110"/>
          </a:xfrm>
          <a:prstGeom prst="rect">
            <a:avLst/>
          </a:prstGeom>
          <a:noFill/>
          <a:effectLst/>
        </p:spPr>
        <p:txBody>
          <a:bodyPr wrap="square" rtlCol="0">
            <a:spAutoFit/>
          </a:bodyPr>
          <a:lstStyle/>
          <a:p>
            <a:pPr>
              <a:buClr>
                <a:srgbClr val="2F8081"/>
              </a:buClr>
              <a:buSzPct val="105000"/>
            </a:pPr>
            <a:r>
              <a:rPr lang="en-US" sz="2000" dirty="0">
                <a:solidFill>
                  <a:schemeClr val="accent1"/>
                </a:solidFill>
                <a:latin typeface="Century Gothic" panose="020B0502020202020204" pitchFamily="34" charset="0"/>
              </a:rPr>
              <a:t>000-000-0000</a:t>
            </a:r>
          </a:p>
        </p:txBody>
      </p:sp>
      <p:sp>
        <p:nvSpPr>
          <p:cNvPr id="5" name="TextBox 4">
            <a:extLst>
              <a:ext uri="{FF2B5EF4-FFF2-40B4-BE49-F238E27FC236}">
                <a16:creationId xmlns:a16="http://schemas.microsoft.com/office/drawing/2014/main" id="{D94312BF-3762-BF29-3FB2-9B4FF1D59AD5}"/>
              </a:ext>
            </a:extLst>
          </p:cNvPr>
          <p:cNvSpPr txBox="1"/>
          <p:nvPr/>
        </p:nvSpPr>
        <p:spPr>
          <a:xfrm>
            <a:off x="6610234" y="4299697"/>
            <a:ext cx="4238231" cy="400110"/>
          </a:xfrm>
          <a:prstGeom prst="rect">
            <a:avLst/>
          </a:prstGeom>
          <a:noFill/>
          <a:effectLst/>
        </p:spPr>
        <p:txBody>
          <a:bodyPr wrap="square" rtlCol="0">
            <a:spAutoFit/>
          </a:bodyPr>
          <a:lstStyle/>
          <a:p>
            <a:pPr>
              <a:buClr>
                <a:srgbClr val="2F8081"/>
              </a:buClr>
              <a:buSzPct val="105000"/>
            </a:pPr>
            <a:r>
              <a:rPr lang="en-US" sz="2000" dirty="0">
                <a:solidFill>
                  <a:schemeClr val="accent1"/>
                </a:solidFill>
                <a:latin typeface="Century Gothic" panose="020B0502020202020204" pitchFamily="34" charset="0"/>
              </a:rPr>
              <a:t>web address</a:t>
            </a:r>
          </a:p>
        </p:txBody>
      </p:sp>
      <p:sp>
        <p:nvSpPr>
          <p:cNvPr id="6" name="TextBox 5">
            <a:extLst>
              <a:ext uri="{FF2B5EF4-FFF2-40B4-BE49-F238E27FC236}">
                <a16:creationId xmlns:a16="http://schemas.microsoft.com/office/drawing/2014/main" id="{B9C7A6FF-276E-6DC6-6194-91DF9B5A4512}"/>
              </a:ext>
            </a:extLst>
          </p:cNvPr>
          <p:cNvSpPr txBox="1"/>
          <p:nvPr/>
        </p:nvSpPr>
        <p:spPr>
          <a:xfrm>
            <a:off x="6610234" y="5734037"/>
            <a:ext cx="2174952" cy="338554"/>
          </a:xfrm>
          <a:prstGeom prst="rect">
            <a:avLst/>
          </a:prstGeom>
          <a:noFill/>
          <a:effectLst/>
        </p:spPr>
        <p:txBody>
          <a:bodyPr wrap="square" rtlCol="0">
            <a:spAutoFit/>
          </a:bodyPr>
          <a:lstStyle/>
          <a:p>
            <a:pPr>
              <a:buClr>
                <a:srgbClr val="2F8081"/>
              </a:buClr>
              <a:buSzPct val="105000"/>
            </a:pPr>
            <a:r>
              <a:rPr lang="en-US" sz="1600" dirty="0">
                <a:solidFill>
                  <a:schemeClr val="accent4"/>
                </a:solidFill>
                <a:latin typeface="Century Gothic" panose="020B0502020202020204" pitchFamily="34" charset="0"/>
              </a:rPr>
              <a:t>Prepared By</a:t>
            </a:r>
          </a:p>
        </p:txBody>
      </p:sp>
      <p:sp>
        <p:nvSpPr>
          <p:cNvPr id="7" name="TextBox 6">
            <a:extLst>
              <a:ext uri="{FF2B5EF4-FFF2-40B4-BE49-F238E27FC236}">
                <a16:creationId xmlns:a16="http://schemas.microsoft.com/office/drawing/2014/main" id="{89EF3C02-C721-EB54-E836-E0E3D9FBC5E4}"/>
              </a:ext>
            </a:extLst>
          </p:cNvPr>
          <p:cNvSpPr txBox="1"/>
          <p:nvPr/>
        </p:nvSpPr>
        <p:spPr>
          <a:xfrm>
            <a:off x="6610234" y="6171967"/>
            <a:ext cx="2174952" cy="369332"/>
          </a:xfrm>
          <a:prstGeom prst="rect">
            <a:avLst/>
          </a:prstGeom>
          <a:noFill/>
          <a:effectLst/>
        </p:spPr>
        <p:txBody>
          <a:bodyPr wrap="square" rtlCol="0">
            <a:spAutoFit/>
          </a:bodyPr>
          <a:lstStyle/>
          <a:p>
            <a:pPr>
              <a:buClr>
                <a:srgbClr val="2F8081"/>
              </a:buClr>
              <a:buSzPct val="105000"/>
            </a:pPr>
            <a:r>
              <a:rPr lang="en-US" dirty="0">
                <a:solidFill>
                  <a:schemeClr val="accent1"/>
                </a:solidFill>
                <a:latin typeface="Century Gothic" panose="020B0502020202020204" pitchFamily="34" charset="0"/>
              </a:rPr>
              <a:t>Preparer Name</a:t>
            </a:r>
          </a:p>
        </p:txBody>
      </p:sp>
      <p:sp>
        <p:nvSpPr>
          <p:cNvPr id="8" name="TextBox 7">
            <a:extLst>
              <a:ext uri="{FF2B5EF4-FFF2-40B4-BE49-F238E27FC236}">
                <a16:creationId xmlns:a16="http://schemas.microsoft.com/office/drawing/2014/main" id="{424987D4-021E-D02F-7D83-96BD2EDB25B1}"/>
              </a:ext>
            </a:extLst>
          </p:cNvPr>
          <p:cNvSpPr txBox="1"/>
          <p:nvPr/>
        </p:nvSpPr>
        <p:spPr>
          <a:xfrm>
            <a:off x="9760989" y="5732126"/>
            <a:ext cx="2174952" cy="338554"/>
          </a:xfrm>
          <a:prstGeom prst="rect">
            <a:avLst/>
          </a:prstGeom>
          <a:noFill/>
          <a:effectLst/>
        </p:spPr>
        <p:txBody>
          <a:bodyPr wrap="square" rtlCol="0">
            <a:spAutoFit/>
          </a:bodyPr>
          <a:lstStyle/>
          <a:p>
            <a:pPr algn="ctr">
              <a:buClr>
                <a:srgbClr val="2F8081"/>
              </a:buClr>
              <a:buSzPct val="105000"/>
            </a:pPr>
            <a:r>
              <a:rPr lang="en-US" sz="1600" dirty="0">
                <a:solidFill>
                  <a:schemeClr val="accent4"/>
                </a:solidFill>
                <a:latin typeface="Century Gothic" panose="020B0502020202020204" pitchFamily="34" charset="0"/>
              </a:rPr>
              <a:t>Date</a:t>
            </a:r>
          </a:p>
        </p:txBody>
      </p:sp>
      <p:sp>
        <p:nvSpPr>
          <p:cNvPr id="9" name="TextBox 8">
            <a:extLst>
              <a:ext uri="{FF2B5EF4-FFF2-40B4-BE49-F238E27FC236}">
                <a16:creationId xmlns:a16="http://schemas.microsoft.com/office/drawing/2014/main" id="{F7B19424-2BEF-070B-C673-BE56F1137CE7}"/>
              </a:ext>
            </a:extLst>
          </p:cNvPr>
          <p:cNvSpPr txBox="1"/>
          <p:nvPr/>
        </p:nvSpPr>
        <p:spPr>
          <a:xfrm>
            <a:off x="9760989" y="6170056"/>
            <a:ext cx="2174952" cy="369332"/>
          </a:xfrm>
          <a:prstGeom prst="rect">
            <a:avLst/>
          </a:prstGeom>
          <a:noFill/>
          <a:effectLst/>
        </p:spPr>
        <p:txBody>
          <a:bodyPr wrap="square" rtlCol="0">
            <a:spAutoFit/>
          </a:bodyPr>
          <a:lstStyle/>
          <a:p>
            <a:pPr algn="ctr">
              <a:buClr>
                <a:srgbClr val="2F8081"/>
              </a:buClr>
              <a:buSzPct val="105000"/>
            </a:pPr>
            <a:r>
              <a:rPr lang="en-US" dirty="0">
                <a:solidFill>
                  <a:schemeClr val="accent1"/>
                </a:solidFill>
                <a:latin typeface="Century Gothic" panose="020B0502020202020204" pitchFamily="34" charset="0"/>
              </a:rPr>
              <a:t>00/00/0000</a:t>
            </a:r>
          </a:p>
        </p:txBody>
      </p:sp>
      <p:cxnSp>
        <p:nvCxnSpPr>
          <p:cNvPr id="11" name="Straight Connector 10">
            <a:extLst>
              <a:ext uri="{FF2B5EF4-FFF2-40B4-BE49-F238E27FC236}">
                <a16:creationId xmlns:a16="http://schemas.microsoft.com/office/drawing/2014/main" id="{FB46419C-B2EB-4479-9558-F9AB10B14EF4}"/>
              </a:ext>
            </a:extLst>
          </p:cNvPr>
          <p:cNvCxnSpPr/>
          <p:nvPr/>
        </p:nvCxnSpPr>
        <p:spPr>
          <a:xfrm>
            <a:off x="6639451" y="6093830"/>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80D3C-7AA5-8B71-C301-6D0C983A58E2}"/>
            </a:ext>
          </a:extLst>
        </p:cNvPr>
        <p:cNvGrpSpPr/>
        <p:nvPr/>
      </p:nvGrpSpPr>
      <p:grpSpPr>
        <a:xfrm>
          <a:off x="0" y="0"/>
          <a:ext cx="0" cy="0"/>
          <a:chOff x="0" y="0"/>
          <a:chExt cx="0" cy="0"/>
        </a:xfrm>
      </p:grpSpPr>
      <p:pic>
        <p:nvPicPr>
          <p:cNvPr id="10" name="Picture 9" descr="Digital illustration of white on black background">
            <a:extLst>
              <a:ext uri="{FF2B5EF4-FFF2-40B4-BE49-F238E27FC236}">
                <a16:creationId xmlns:a16="http://schemas.microsoft.com/office/drawing/2014/main" id="{89746991-8283-8019-92DC-F197B226C5F5}"/>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6" name="Rectangle 15">
            <a:extLst>
              <a:ext uri="{FF2B5EF4-FFF2-40B4-BE49-F238E27FC236}">
                <a16:creationId xmlns:a16="http://schemas.microsoft.com/office/drawing/2014/main" id="{6E9B3C3B-843F-CCAB-F350-71B233B8CD0C}"/>
              </a:ext>
            </a:extLst>
          </p:cNvPr>
          <p:cNvSpPr/>
          <p:nvPr/>
        </p:nvSpPr>
        <p:spPr>
          <a:xfrm>
            <a:off x="6639451" y="971055"/>
            <a:ext cx="5294376" cy="914400"/>
          </a:xfrm>
          <a:prstGeom prst="rect">
            <a:avLst/>
          </a:prstGeom>
          <a:gradFill>
            <a:gsLst>
              <a:gs pos="0">
                <a:srgbClr val="92D050">
                  <a:alpha val="50000"/>
                </a:srgbClr>
              </a:gs>
              <a:gs pos="71000">
                <a:srgbClr val="10DD72"/>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entury Gothic" panose="020B0502020202020204" pitchFamily="34" charset="0"/>
              </a:rPr>
              <a:t>In Progress</a:t>
            </a:r>
          </a:p>
        </p:txBody>
      </p:sp>
      <p:sp>
        <p:nvSpPr>
          <p:cNvPr id="13" name="Rectangle 12">
            <a:extLst>
              <a:ext uri="{FF2B5EF4-FFF2-40B4-BE49-F238E27FC236}">
                <a16:creationId xmlns:a16="http://schemas.microsoft.com/office/drawing/2014/main" id="{3119184D-C26D-1052-B150-01165D54F92E}"/>
              </a:ext>
            </a:extLst>
          </p:cNvPr>
          <p:cNvSpPr/>
          <p:nvPr/>
        </p:nvSpPr>
        <p:spPr>
          <a:xfrm>
            <a:off x="1" y="-1"/>
            <a:ext cx="6435523" cy="6867427"/>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CADB9B-80FA-EADC-7F2D-20F191D2D0FE}"/>
              </a:ext>
            </a:extLst>
          </p:cNvPr>
          <p:cNvSpPr txBox="1"/>
          <p:nvPr/>
        </p:nvSpPr>
        <p:spPr>
          <a:xfrm>
            <a:off x="249648" y="204772"/>
            <a:ext cx="4058632" cy="2008341"/>
          </a:xfrm>
          <a:prstGeom prst="rect">
            <a:avLst/>
          </a:prstGeom>
          <a:noFill/>
          <a:effectLst/>
        </p:spPr>
        <p:txBody>
          <a:bodyPr wrap="square" rtlCol="0">
            <a:spAutoFit/>
          </a:bodyPr>
          <a:lstStyle/>
          <a:p>
            <a:r>
              <a:rPr lang="en-US" sz="6000" dirty="0">
                <a:solidFill>
                  <a:schemeClr val="accent1"/>
                </a:solidFill>
                <a:latin typeface="Century Gothic" panose="020B0502020202020204" pitchFamily="34" charset="0"/>
              </a:rPr>
              <a:t>Project Title</a:t>
            </a:r>
          </a:p>
        </p:txBody>
      </p:sp>
      <p:sp>
        <p:nvSpPr>
          <p:cNvPr id="20" name="Rectangle 19">
            <a:extLst>
              <a:ext uri="{FF2B5EF4-FFF2-40B4-BE49-F238E27FC236}">
                <a16:creationId xmlns:a16="http://schemas.microsoft.com/office/drawing/2014/main" id="{B3704D5C-238B-07C6-A82E-09203609F38D}"/>
              </a:ext>
            </a:extLst>
          </p:cNvPr>
          <p:cNvSpPr/>
          <p:nvPr/>
        </p:nvSpPr>
        <p:spPr>
          <a:xfrm>
            <a:off x="0" y="0"/>
            <a:ext cx="4572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9E5090A-7F5C-5A17-237F-40B727DF1B3C}"/>
              </a:ext>
            </a:extLst>
          </p:cNvPr>
          <p:cNvSpPr txBox="1"/>
          <p:nvPr/>
        </p:nvSpPr>
        <p:spPr>
          <a:xfrm>
            <a:off x="6610234" y="5734037"/>
            <a:ext cx="2174952" cy="338554"/>
          </a:xfrm>
          <a:prstGeom prst="rect">
            <a:avLst/>
          </a:prstGeom>
          <a:noFill/>
          <a:effectLst/>
        </p:spPr>
        <p:txBody>
          <a:bodyPr wrap="square" rtlCol="0">
            <a:spAutoFit/>
          </a:bodyPr>
          <a:lstStyle/>
          <a:p>
            <a:pPr>
              <a:buClr>
                <a:srgbClr val="2F8081"/>
              </a:buClr>
              <a:buSzPct val="105000"/>
            </a:pPr>
            <a:r>
              <a:rPr lang="en-US" sz="1600" dirty="0">
                <a:solidFill>
                  <a:schemeClr val="accent4"/>
                </a:solidFill>
                <a:latin typeface="Century Gothic" panose="020B0502020202020204" pitchFamily="34" charset="0"/>
              </a:rPr>
              <a:t>Version</a:t>
            </a:r>
          </a:p>
        </p:txBody>
      </p:sp>
      <p:sp>
        <p:nvSpPr>
          <p:cNvPr id="7" name="TextBox 6">
            <a:extLst>
              <a:ext uri="{FF2B5EF4-FFF2-40B4-BE49-F238E27FC236}">
                <a16:creationId xmlns:a16="http://schemas.microsoft.com/office/drawing/2014/main" id="{FE6B0DBB-2690-7891-ECA9-D3A1FF598A9D}"/>
              </a:ext>
            </a:extLst>
          </p:cNvPr>
          <p:cNvSpPr txBox="1"/>
          <p:nvPr/>
        </p:nvSpPr>
        <p:spPr>
          <a:xfrm>
            <a:off x="6610234" y="6171967"/>
            <a:ext cx="2174952" cy="369332"/>
          </a:xfrm>
          <a:prstGeom prst="rect">
            <a:avLst/>
          </a:prstGeom>
          <a:noFill/>
          <a:effectLst/>
        </p:spPr>
        <p:txBody>
          <a:bodyPr wrap="square" rtlCol="0">
            <a:spAutoFit/>
          </a:bodyPr>
          <a:lstStyle/>
          <a:p>
            <a:pPr>
              <a:buClr>
                <a:srgbClr val="2F8081"/>
              </a:buClr>
              <a:buSzPct val="105000"/>
            </a:pPr>
            <a:r>
              <a:rPr lang="en-US" dirty="0">
                <a:solidFill>
                  <a:schemeClr val="accent1"/>
                </a:solidFill>
                <a:latin typeface="Century Gothic" panose="020B0502020202020204" pitchFamily="34" charset="0"/>
              </a:rPr>
              <a:t>0.0.0</a:t>
            </a:r>
          </a:p>
        </p:txBody>
      </p:sp>
      <p:sp>
        <p:nvSpPr>
          <p:cNvPr id="8" name="TextBox 7">
            <a:extLst>
              <a:ext uri="{FF2B5EF4-FFF2-40B4-BE49-F238E27FC236}">
                <a16:creationId xmlns:a16="http://schemas.microsoft.com/office/drawing/2014/main" id="{A56893C5-9C18-82CD-FF6A-29FCF520BA03}"/>
              </a:ext>
            </a:extLst>
          </p:cNvPr>
          <p:cNvSpPr txBox="1"/>
          <p:nvPr/>
        </p:nvSpPr>
        <p:spPr>
          <a:xfrm>
            <a:off x="8923336" y="5732126"/>
            <a:ext cx="3010490" cy="338554"/>
          </a:xfrm>
          <a:prstGeom prst="rect">
            <a:avLst/>
          </a:prstGeom>
          <a:noFill/>
          <a:effectLst/>
        </p:spPr>
        <p:txBody>
          <a:bodyPr wrap="square" rtlCol="0">
            <a:spAutoFit/>
          </a:bodyPr>
          <a:lstStyle/>
          <a:p>
            <a:pPr>
              <a:buClr>
                <a:srgbClr val="2F8081"/>
              </a:buClr>
              <a:buSzPct val="105000"/>
            </a:pPr>
            <a:r>
              <a:rPr lang="en-US" sz="1600" dirty="0">
                <a:solidFill>
                  <a:schemeClr val="accent4"/>
                </a:solidFill>
                <a:latin typeface="Century Gothic" panose="020B0502020202020204" pitchFamily="34" charset="0"/>
              </a:rPr>
              <a:t>Project Manager</a:t>
            </a:r>
          </a:p>
        </p:txBody>
      </p:sp>
      <p:sp>
        <p:nvSpPr>
          <p:cNvPr id="9" name="TextBox 8">
            <a:extLst>
              <a:ext uri="{FF2B5EF4-FFF2-40B4-BE49-F238E27FC236}">
                <a16:creationId xmlns:a16="http://schemas.microsoft.com/office/drawing/2014/main" id="{B70AAC11-7686-66E1-7FE5-CD9C8922EB7C}"/>
              </a:ext>
            </a:extLst>
          </p:cNvPr>
          <p:cNvSpPr txBox="1"/>
          <p:nvPr/>
        </p:nvSpPr>
        <p:spPr>
          <a:xfrm>
            <a:off x="8923336" y="6170056"/>
            <a:ext cx="3010490" cy="369332"/>
          </a:xfrm>
          <a:prstGeom prst="rect">
            <a:avLst/>
          </a:prstGeom>
          <a:noFill/>
          <a:effectLst/>
        </p:spPr>
        <p:txBody>
          <a:bodyPr wrap="square" rtlCol="0">
            <a:spAutoFit/>
          </a:bodyPr>
          <a:lstStyle/>
          <a:p>
            <a:pPr>
              <a:buClr>
                <a:srgbClr val="2F8081"/>
              </a:buClr>
              <a:buSzPct val="105000"/>
            </a:pPr>
            <a:r>
              <a:rPr lang="en-US" dirty="0">
                <a:solidFill>
                  <a:schemeClr val="accent1"/>
                </a:solidFill>
                <a:latin typeface="Century Gothic" panose="020B0502020202020204" pitchFamily="34" charset="0"/>
              </a:rPr>
              <a:t>PM Name</a:t>
            </a:r>
          </a:p>
        </p:txBody>
      </p:sp>
      <p:cxnSp>
        <p:nvCxnSpPr>
          <p:cNvPr id="11" name="Straight Connector 10">
            <a:extLst>
              <a:ext uri="{FF2B5EF4-FFF2-40B4-BE49-F238E27FC236}">
                <a16:creationId xmlns:a16="http://schemas.microsoft.com/office/drawing/2014/main" id="{31B47751-86F8-8CC8-20FA-10116C8091B9}"/>
              </a:ext>
            </a:extLst>
          </p:cNvPr>
          <p:cNvCxnSpPr/>
          <p:nvPr/>
        </p:nvCxnSpPr>
        <p:spPr>
          <a:xfrm>
            <a:off x="6639451" y="6093830"/>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3D75DC-ABD1-645A-E522-05F0BB535A93}"/>
              </a:ext>
            </a:extLst>
          </p:cNvPr>
          <p:cNvSpPr txBox="1"/>
          <p:nvPr/>
        </p:nvSpPr>
        <p:spPr>
          <a:xfrm>
            <a:off x="6610233" y="611263"/>
            <a:ext cx="2174952" cy="338554"/>
          </a:xfrm>
          <a:prstGeom prst="rect">
            <a:avLst/>
          </a:prstGeom>
          <a:noFill/>
          <a:effectLst/>
        </p:spPr>
        <p:txBody>
          <a:bodyPr wrap="square" rtlCol="0">
            <a:spAutoFit/>
          </a:bodyPr>
          <a:lstStyle/>
          <a:p>
            <a:pPr>
              <a:buClr>
                <a:srgbClr val="2F8081"/>
              </a:buClr>
              <a:buSzPct val="105000"/>
            </a:pPr>
            <a:r>
              <a:rPr lang="en-US" sz="1600" dirty="0">
                <a:solidFill>
                  <a:schemeClr val="accent4"/>
                </a:solidFill>
                <a:latin typeface="Century Gothic" panose="020B0502020202020204" pitchFamily="34" charset="0"/>
              </a:rPr>
              <a:t>Project Status</a:t>
            </a:r>
          </a:p>
        </p:txBody>
      </p:sp>
      <p:cxnSp>
        <p:nvCxnSpPr>
          <p:cNvPr id="15" name="Straight Connector 14">
            <a:extLst>
              <a:ext uri="{FF2B5EF4-FFF2-40B4-BE49-F238E27FC236}">
                <a16:creationId xmlns:a16="http://schemas.microsoft.com/office/drawing/2014/main" id="{86E02815-B0DD-4449-5D9F-895246FC236D}"/>
              </a:ext>
            </a:extLst>
          </p:cNvPr>
          <p:cNvCxnSpPr/>
          <p:nvPr/>
        </p:nvCxnSpPr>
        <p:spPr>
          <a:xfrm>
            <a:off x="6639450" y="971056"/>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5DDEC8B-A236-69EC-F3C6-5ED64B6E8894}"/>
              </a:ext>
            </a:extLst>
          </p:cNvPr>
          <p:cNvSpPr/>
          <p:nvPr/>
        </p:nvSpPr>
        <p:spPr>
          <a:xfrm>
            <a:off x="6639450" y="2693255"/>
            <a:ext cx="5294376" cy="914400"/>
          </a:xfrm>
          <a:prstGeom prst="rect">
            <a:avLst/>
          </a:prstGeom>
          <a:gradFill>
            <a:gsLst>
              <a:gs pos="63000">
                <a:schemeClr val="accent1">
                  <a:lumMod val="60000"/>
                  <a:lumOff val="40000"/>
                </a:schemeClr>
              </a:gs>
              <a:gs pos="0">
                <a:srgbClr val="8FF1DC"/>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Century Gothic" panose="020B0502020202020204" pitchFamily="34" charset="0"/>
              </a:rPr>
              <a:t>75%</a:t>
            </a:r>
          </a:p>
        </p:txBody>
      </p:sp>
      <p:sp>
        <p:nvSpPr>
          <p:cNvPr id="18" name="TextBox 17">
            <a:extLst>
              <a:ext uri="{FF2B5EF4-FFF2-40B4-BE49-F238E27FC236}">
                <a16:creationId xmlns:a16="http://schemas.microsoft.com/office/drawing/2014/main" id="{5560846E-961F-7A07-CFF4-0633D3C27570}"/>
              </a:ext>
            </a:extLst>
          </p:cNvPr>
          <p:cNvSpPr txBox="1"/>
          <p:nvPr/>
        </p:nvSpPr>
        <p:spPr>
          <a:xfrm>
            <a:off x="6610232" y="2333463"/>
            <a:ext cx="2174952" cy="338554"/>
          </a:xfrm>
          <a:prstGeom prst="rect">
            <a:avLst/>
          </a:prstGeom>
          <a:noFill/>
          <a:effectLst/>
        </p:spPr>
        <p:txBody>
          <a:bodyPr wrap="square" rtlCol="0">
            <a:spAutoFit/>
          </a:bodyPr>
          <a:lstStyle/>
          <a:p>
            <a:pPr>
              <a:buClr>
                <a:srgbClr val="2F8081"/>
              </a:buClr>
              <a:buSzPct val="105000"/>
            </a:pPr>
            <a:r>
              <a:rPr lang="en-US" sz="1600" dirty="0">
                <a:solidFill>
                  <a:schemeClr val="accent4"/>
                </a:solidFill>
                <a:latin typeface="Century Gothic" panose="020B0502020202020204" pitchFamily="34" charset="0"/>
              </a:rPr>
              <a:t>% Complete</a:t>
            </a:r>
          </a:p>
        </p:txBody>
      </p:sp>
      <p:cxnSp>
        <p:nvCxnSpPr>
          <p:cNvPr id="19" name="Straight Connector 18">
            <a:extLst>
              <a:ext uri="{FF2B5EF4-FFF2-40B4-BE49-F238E27FC236}">
                <a16:creationId xmlns:a16="http://schemas.microsoft.com/office/drawing/2014/main" id="{CBF3A70A-9430-86CE-07C4-C075B290559A}"/>
              </a:ext>
            </a:extLst>
          </p:cNvPr>
          <p:cNvCxnSpPr/>
          <p:nvPr/>
        </p:nvCxnSpPr>
        <p:spPr>
          <a:xfrm>
            <a:off x="6639449" y="2693256"/>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CEA37CC-6015-4DF3-06EF-556CE9629283}"/>
              </a:ext>
            </a:extLst>
          </p:cNvPr>
          <p:cNvSpPr txBox="1"/>
          <p:nvPr/>
        </p:nvSpPr>
        <p:spPr>
          <a:xfrm>
            <a:off x="9758874" y="4565640"/>
            <a:ext cx="2174952" cy="338554"/>
          </a:xfrm>
          <a:prstGeom prst="rect">
            <a:avLst/>
          </a:prstGeom>
          <a:noFill/>
          <a:effectLst/>
        </p:spPr>
        <p:txBody>
          <a:bodyPr wrap="square" rtlCol="0">
            <a:spAutoFit/>
          </a:bodyPr>
          <a:lstStyle/>
          <a:p>
            <a:pPr algn="ctr">
              <a:buClr>
                <a:srgbClr val="2F8081"/>
              </a:buClr>
              <a:buSzPct val="105000"/>
            </a:pPr>
            <a:r>
              <a:rPr lang="en-US" sz="1600" dirty="0">
                <a:solidFill>
                  <a:schemeClr val="accent4"/>
                </a:solidFill>
                <a:latin typeface="Century Gothic" panose="020B0502020202020204" pitchFamily="34" charset="0"/>
              </a:rPr>
              <a:t>End Date</a:t>
            </a:r>
          </a:p>
        </p:txBody>
      </p:sp>
      <p:sp>
        <p:nvSpPr>
          <p:cNvPr id="29" name="TextBox 28">
            <a:extLst>
              <a:ext uri="{FF2B5EF4-FFF2-40B4-BE49-F238E27FC236}">
                <a16:creationId xmlns:a16="http://schemas.microsoft.com/office/drawing/2014/main" id="{12FBABD3-3E8B-C1EE-D917-E50FB8EF2EF8}"/>
              </a:ext>
            </a:extLst>
          </p:cNvPr>
          <p:cNvSpPr txBox="1"/>
          <p:nvPr/>
        </p:nvSpPr>
        <p:spPr>
          <a:xfrm>
            <a:off x="9758874" y="5003570"/>
            <a:ext cx="2174952" cy="369332"/>
          </a:xfrm>
          <a:prstGeom prst="rect">
            <a:avLst/>
          </a:prstGeom>
          <a:noFill/>
          <a:effectLst/>
        </p:spPr>
        <p:txBody>
          <a:bodyPr wrap="square" rtlCol="0">
            <a:spAutoFit/>
          </a:bodyPr>
          <a:lstStyle/>
          <a:p>
            <a:pPr algn="ctr">
              <a:buClr>
                <a:srgbClr val="2F8081"/>
              </a:buClr>
              <a:buSzPct val="105000"/>
            </a:pPr>
            <a:r>
              <a:rPr lang="en-US" dirty="0">
                <a:solidFill>
                  <a:schemeClr val="accent1"/>
                </a:solidFill>
                <a:latin typeface="Century Gothic" panose="020B0502020202020204" pitchFamily="34" charset="0"/>
              </a:rPr>
              <a:t>00/00/0000</a:t>
            </a:r>
          </a:p>
        </p:txBody>
      </p:sp>
      <p:sp>
        <p:nvSpPr>
          <p:cNvPr id="31" name="TextBox 30">
            <a:extLst>
              <a:ext uri="{FF2B5EF4-FFF2-40B4-BE49-F238E27FC236}">
                <a16:creationId xmlns:a16="http://schemas.microsoft.com/office/drawing/2014/main" id="{B60B0E4F-C9C9-7EE7-462E-3385F357DA28}"/>
              </a:ext>
            </a:extLst>
          </p:cNvPr>
          <p:cNvSpPr txBox="1"/>
          <p:nvPr/>
        </p:nvSpPr>
        <p:spPr>
          <a:xfrm>
            <a:off x="6637335" y="4565640"/>
            <a:ext cx="2174952" cy="338554"/>
          </a:xfrm>
          <a:prstGeom prst="rect">
            <a:avLst/>
          </a:prstGeom>
          <a:noFill/>
          <a:effectLst/>
        </p:spPr>
        <p:txBody>
          <a:bodyPr wrap="square" rtlCol="0">
            <a:spAutoFit/>
          </a:bodyPr>
          <a:lstStyle/>
          <a:p>
            <a:pPr algn="ctr">
              <a:buClr>
                <a:srgbClr val="2F8081"/>
              </a:buClr>
              <a:buSzPct val="105000"/>
            </a:pPr>
            <a:r>
              <a:rPr lang="en-US" sz="1600" dirty="0">
                <a:solidFill>
                  <a:schemeClr val="accent4"/>
                </a:solidFill>
                <a:latin typeface="Century Gothic" panose="020B0502020202020204" pitchFamily="34" charset="0"/>
              </a:rPr>
              <a:t>Start Date</a:t>
            </a:r>
          </a:p>
        </p:txBody>
      </p:sp>
      <p:sp>
        <p:nvSpPr>
          <p:cNvPr id="32" name="TextBox 31">
            <a:extLst>
              <a:ext uri="{FF2B5EF4-FFF2-40B4-BE49-F238E27FC236}">
                <a16:creationId xmlns:a16="http://schemas.microsoft.com/office/drawing/2014/main" id="{6933870B-76D2-B9B4-2AE4-BEB35EECE37E}"/>
              </a:ext>
            </a:extLst>
          </p:cNvPr>
          <p:cNvSpPr txBox="1"/>
          <p:nvPr/>
        </p:nvSpPr>
        <p:spPr>
          <a:xfrm>
            <a:off x="6637335" y="5003570"/>
            <a:ext cx="2174952" cy="369332"/>
          </a:xfrm>
          <a:prstGeom prst="rect">
            <a:avLst/>
          </a:prstGeom>
          <a:noFill/>
          <a:effectLst/>
        </p:spPr>
        <p:txBody>
          <a:bodyPr wrap="square" rtlCol="0">
            <a:spAutoFit/>
          </a:bodyPr>
          <a:lstStyle/>
          <a:p>
            <a:pPr algn="ctr">
              <a:buClr>
                <a:srgbClr val="2F8081"/>
              </a:buClr>
              <a:buSzPct val="105000"/>
            </a:pPr>
            <a:r>
              <a:rPr lang="en-US" dirty="0">
                <a:solidFill>
                  <a:schemeClr val="accent1"/>
                </a:solidFill>
                <a:latin typeface="Century Gothic" panose="020B0502020202020204" pitchFamily="34" charset="0"/>
              </a:rPr>
              <a:t>00/00/0000</a:t>
            </a:r>
          </a:p>
        </p:txBody>
      </p:sp>
      <p:cxnSp>
        <p:nvCxnSpPr>
          <p:cNvPr id="34" name="Straight Connector 33">
            <a:extLst>
              <a:ext uri="{FF2B5EF4-FFF2-40B4-BE49-F238E27FC236}">
                <a16:creationId xmlns:a16="http://schemas.microsoft.com/office/drawing/2014/main" id="{74EED799-D4CD-FA0D-0D01-80362E3A1806}"/>
              </a:ext>
            </a:extLst>
          </p:cNvPr>
          <p:cNvCxnSpPr/>
          <p:nvPr/>
        </p:nvCxnSpPr>
        <p:spPr>
          <a:xfrm>
            <a:off x="6637336" y="4927344"/>
            <a:ext cx="2286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34CD651-312D-2828-0B23-A42884C9ED53}"/>
              </a:ext>
            </a:extLst>
          </p:cNvPr>
          <p:cNvCxnSpPr>
            <a:cxnSpLocks/>
          </p:cNvCxnSpPr>
          <p:nvPr/>
        </p:nvCxnSpPr>
        <p:spPr>
          <a:xfrm>
            <a:off x="9647826" y="4927344"/>
            <a:ext cx="2286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91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46CFA3-E469-3B8A-F714-624E3F22BEF1}"/>
            </a:ext>
          </a:extLst>
        </p:cNvPr>
        <p:cNvGrpSpPr/>
        <p:nvPr/>
      </p:nvGrpSpPr>
      <p:grpSpPr>
        <a:xfrm>
          <a:off x="0" y="0"/>
          <a:ext cx="0" cy="0"/>
          <a:chOff x="0" y="0"/>
          <a:chExt cx="0" cy="0"/>
        </a:xfrm>
      </p:grpSpPr>
      <p:pic>
        <p:nvPicPr>
          <p:cNvPr id="3" name="Picture 2" descr="Digital illustration of white on black background">
            <a:extLst>
              <a:ext uri="{FF2B5EF4-FFF2-40B4-BE49-F238E27FC236}">
                <a16:creationId xmlns:a16="http://schemas.microsoft.com/office/drawing/2014/main" id="{053359DB-E07C-155A-FC05-2EEA18A57154}"/>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4" name="Rectangle 3">
            <a:extLst>
              <a:ext uri="{FF2B5EF4-FFF2-40B4-BE49-F238E27FC236}">
                <a16:creationId xmlns:a16="http://schemas.microsoft.com/office/drawing/2014/main" id="{18519FC5-89D8-0854-4C6B-2B4833497AE2}"/>
              </a:ext>
            </a:extLst>
          </p:cNvPr>
          <p:cNvSpPr/>
          <p:nvPr/>
        </p:nvSpPr>
        <p:spPr>
          <a:xfrm>
            <a:off x="1" y="-1"/>
            <a:ext cx="6435523" cy="6867427"/>
          </a:xfrm>
          <a:prstGeom prst="rect">
            <a:avLst/>
          </a:prstGeom>
          <a:solidFill>
            <a:schemeClr val="accent4">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6FA301D-025B-D73F-F018-3EDD86E087E5}"/>
              </a:ext>
            </a:extLst>
          </p:cNvPr>
          <p:cNvSpPr txBox="1"/>
          <p:nvPr/>
        </p:nvSpPr>
        <p:spPr>
          <a:xfrm>
            <a:off x="280469" y="270819"/>
            <a:ext cx="8863531" cy="707886"/>
          </a:xfrm>
          <a:prstGeom prst="rect">
            <a:avLst/>
          </a:prstGeom>
          <a:noFill/>
          <a:effectLst/>
        </p:spPr>
        <p:txBody>
          <a:bodyPr wrap="square" rtlCol="0">
            <a:spAutoFit/>
          </a:bodyPr>
          <a:lstStyle/>
          <a:p>
            <a:r>
              <a:rPr lang="en-US" sz="4000" dirty="0">
                <a:solidFill>
                  <a:schemeClr val="accent1"/>
                </a:solidFill>
                <a:latin typeface="Century Gothic" panose="020B0502020202020204" pitchFamily="34" charset="0"/>
              </a:rPr>
              <a:t>Agile Project Dashboard</a:t>
            </a:r>
          </a:p>
        </p:txBody>
      </p:sp>
      <p:sp>
        <p:nvSpPr>
          <p:cNvPr id="13" name="Rectangle 12">
            <a:extLst>
              <a:ext uri="{FF2B5EF4-FFF2-40B4-BE49-F238E27FC236}">
                <a16:creationId xmlns:a16="http://schemas.microsoft.com/office/drawing/2014/main" id="{120878FB-186E-197B-96DC-5B76C2E3A9FA}"/>
              </a:ext>
            </a:extLst>
          </p:cNvPr>
          <p:cNvSpPr/>
          <p:nvPr/>
        </p:nvSpPr>
        <p:spPr>
          <a:xfrm>
            <a:off x="396703" y="1192218"/>
            <a:ext cx="11795297" cy="521208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BFBD65-4DE6-38BC-2DDF-F90D0949AEB1}"/>
              </a:ext>
            </a:extLst>
          </p:cNvPr>
          <p:cNvSpPr/>
          <p:nvPr/>
        </p:nvSpPr>
        <p:spPr>
          <a:xfrm>
            <a:off x="350982" y="1192220"/>
            <a:ext cx="45721" cy="521208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465485F-5817-4422-5491-7781DD3D3874}"/>
              </a:ext>
            </a:extLst>
          </p:cNvPr>
          <p:cNvSpPr txBox="1"/>
          <p:nvPr/>
        </p:nvSpPr>
        <p:spPr>
          <a:xfrm>
            <a:off x="692584" y="1441588"/>
            <a:ext cx="10093935" cy="4570482"/>
          </a:xfrm>
          <a:prstGeom prst="rect">
            <a:avLst/>
          </a:prstGeom>
          <a:noFill/>
          <a:effectLst/>
        </p:spPr>
        <p:txBody>
          <a:bodyPr wrap="square" rtlCol="0">
            <a:spAutoFit/>
          </a:bodyPr>
          <a:lstStyle/>
          <a:p>
            <a:pPr marL="742950" indent="-742950">
              <a:spcBef>
                <a:spcPts val="600"/>
              </a:spcBef>
              <a:spcAft>
                <a:spcPts val="1200"/>
              </a:spcAft>
              <a:buClr>
                <a:schemeClr val="accent4"/>
              </a:buClr>
              <a:buSzPct val="105000"/>
              <a:buFont typeface="+mj-lt"/>
              <a:buAutoNum type="arabicPeriod"/>
            </a:pPr>
            <a:r>
              <a:rPr lang="en-US" sz="3600" dirty="0">
                <a:solidFill>
                  <a:schemeClr val="accent4">
                    <a:lumMod val="50000"/>
                  </a:schemeClr>
                </a:solidFill>
                <a:latin typeface="Century Gothic" panose="020B0502020202020204" pitchFamily="34" charset="0"/>
              </a:rPr>
              <a:t>Project Deliverable</a:t>
            </a:r>
          </a:p>
          <a:p>
            <a:pPr marL="742950" indent="-742950">
              <a:spcBef>
                <a:spcPts val="600"/>
              </a:spcBef>
              <a:spcAft>
                <a:spcPts val="1200"/>
              </a:spcAft>
              <a:buClr>
                <a:schemeClr val="accent4"/>
              </a:buClr>
              <a:buSzPct val="105000"/>
              <a:buFont typeface="+mj-lt"/>
              <a:buAutoNum type="arabicPeriod"/>
            </a:pPr>
            <a:r>
              <a:rPr lang="en-US" sz="3600" dirty="0">
                <a:solidFill>
                  <a:schemeClr val="accent4">
                    <a:lumMod val="50000"/>
                  </a:schemeClr>
                </a:solidFill>
                <a:latin typeface="Century Gothic" panose="020B0502020202020204" pitchFamily="34" charset="0"/>
              </a:rPr>
              <a:t>Scope Statement</a:t>
            </a:r>
          </a:p>
          <a:p>
            <a:pPr marL="742950" indent="-742950">
              <a:spcBef>
                <a:spcPts val="600"/>
              </a:spcBef>
              <a:spcAft>
                <a:spcPts val="1200"/>
              </a:spcAft>
              <a:buClr>
                <a:schemeClr val="accent4"/>
              </a:buClr>
              <a:buSzPct val="105000"/>
              <a:buFont typeface="+mj-lt"/>
              <a:buAutoNum type="arabicPeriod"/>
            </a:pPr>
            <a:r>
              <a:rPr lang="en-US" sz="3600" dirty="0">
                <a:solidFill>
                  <a:schemeClr val="accent4">
                    <a:lumMod val="50000"/>
                  </a:schemeClr>
                </a:solidFill>
                <a:latin typeface="Century Gothic" panose="020B0502020202020204" pitchFamily="34" charset="0"/>
              </a:rPr>
              <a:t>Sprints and User Stories</a:t>
            </a:r>
          </a:p>
          <a:p>
            <a:pPr marL="742950" indent="-742950">
              <a:spcBef>
                <a:spcPts val="600"/>
              </a:spcBef>
              <a:spcAft>
                <a:spcPts val="1200"/>
              </a:spcAft>
              <a:buClr>
                <a:schemeClr val="accent4"/>
              </a:buClr>
              <a:buSzPct val="105000"/>
              <a:buFont typeface="+mj-lt"/>
              <a:buAutoNum type="arabicPeriod"/>
            </a:pPr>
            <a:r>
              <a:rPr lang="en-US" sz="3600" dirty="0">
                <a:solidFill>
                  <a:schemeClr val="accent4">
                    <a:lumMod val="50000"/>
                  </a:schemeClr>
                </a:solidFill>
                <a:latin typeface="Century Gothic" panose="020B0502020202020204" pitchFamily="34" charset="0"/>
              </a:rPr>
              <a:t>Status and Acceptance Criteria</a:t>
            </a:r>
          </a:p>
          <a:p>
            <a:pPr marL="742950" indent="-742950">
              <a:spcBef>
                <a:spcPts val="600"/>
              </a:spcBef>
              <a:spcAft>
                <a:spcPts val="1200"/>
              </a:spcAft>
              <a:buClr>
                <a:schemeClr val="accent4"/>
              </a:buClr>
              <a:buSzPct val="105000"/>
              <a:buFont typeface="+mj-lt"/>
              <a:buAutoNum type="arabicPeriod"/>
            </a:pPr>
            <a:r>
              <a:rPr lang="en-US" sz="3600" dirty="0">
                <a:solidFill>
                  <a:schemeClr val="accent4">
                    <a:lumMod val="50000"/>
                  </a:schemeClr>
                </a:solidFill>
                <a:latin typeface="Century Gothic" panose="020B0502020202020204" pitchFamily="34" charset="0"/>
              </a:rPr>
              <a:t>Gantt Chart Timeline</a:t>
            </a:r>
          </a:p>
          <a:p>
            <a:pPr marL="742950" indent="-742950">
              <a:spcBef>
                <a:spcPts val="600"/>
              </a:spcBef>
              <a:spcAft>
                <a:spcPts val="1200"/>
              </a:spcAft>
              <a:buClr>
                <a:schemeClr val="accent4"/>
              </a:buClr>
              <a:buSzPct val="105000"/>
              <a:buFont typeface="+mj-lt"/>
              <a:buAutoNum type="arabicPeriod"/>
            </a:pPr>
            <a:r>
              <a:rPr lang="en-US" sz="3600" dirty="0">
                <a:solidFill>
                  <a:schemeClr val="accent4">
                    <a:lumMod val="50000"/>
                  </a:schemeClr>
                </a:solidFill>
                <a:latin typeface="Century Gothic" panose="020B0502020202020204" pitchFamily="34" charset="0"/>
              </a:rPr>
              <a:t>Priority and Status Overview</a:t>
            </a:r>
          </a:p>
        </p:txBody>
      </p:sp>
    </p:spTree>
    <p:extLst>
      <p:ext uri="{BB962C8B-B14F-4D97-AF65-F5344CB8AC3E}">
        <p14:creationId xmlns:p14="http://schemas.microsoft.com/office/powerpoint/2010/main" val="76294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4C5E27-2AD1-710F-AFD1-CDB9CFC2709E}"/>
            </a:ext>
          </a:extLst>
        </p:cNvPr>
        <p:cNvGrpSpPr/>
        <p:nvPr/>
      </p:nvGrpSpPr>
      <p:grpSpPr>
        <a:xfrm>
          <a:off x="0" y="0"/>
          <a:ext cx="0" cy="0"/>
          <a:chOff x="0" y="0"/>
          <a:chExt cx="0" cy="0"/>
        </a:xfrm>
      </p:grpSpPr>
      <p:pic>
        <p:nvPicPr>
          <p:cNvPr id="4" name="Picture 3" descr="Digital illustration of white on black background">
            <a:extLst>
              <a:ext uri="{FF2B5EF4-FFF2-40B4-BE49-F238E27FC236}">
                <a16:creationId xmlns:a16="http://schemas.microsoft.com/office/drawing/2014/main" id="{EF952225-F9F4-E24F-DF34-D65F0DF5D232}"/>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2" name="TextBox 11">
            <a:extLst>
              <a:ext uri="{FF2B5EF4-FFF2-40B4-BE49-F238E27FC236}">
                <a16:creationId xmlns:a16="http://schemas.microsoft.com/office/drawing/2014/main" id="{1BC331A7-D89C-DBFB-0E2A-D6407D1A69D5}"/>
              </a:ext>
            </a:extLst>
          </p:cNvPr>
          <p:cNvSpPr txBox="1"/>
          <p:nvPr/>
        </p:nvSpPr>
        <p:spPr>
          <a:xfrm>
            <a:off x="280470" y="270819"/>
            <a:ext cx="7177036" cy="707886"/>
          </a:xfrm>
          <a:prstGeom prst="rect">
            <a:avLst/>
          </a:prstGeom>
          <a:noFill/>
          <a:effectLst/>
        </p:spPr>
        <p:txBody>
          <a:bodyPr wrap="square" rtlCol="0">
            <a:spAutoFit/>
          </a:bodyPr>
          <a:lstStyle/>
          <a:p>
            <a:r>
              <a:rPr lang="en-US" sz="4000" dirty="0">
                <a:solidFill>
                  <a:schemeClr val="accent1"/>
                </a:solidFill>
                <a:latin typeface="Century Gothic" panose="020B0502020202020204" pitchFamily="34" charset="0"/>
              </a:rPr>
              <a:t>1. Project Deliverable</a:t>
            </a:r>
          </a:p>
        </p:txBody>
      </p:sp>
      <p:sp>
        <p:nvSpPr>
          <p:cNvPr id="13" name="Rectangle 12">
            <a:extLst>
              <a:ext uri="{FF2B5EF4-FFF2-40B4-BE49-F238E27FC236}">
                <a16:creationId xmlns:a16="http://schemas.microsoft.com/office/drawing/2014/main" id="{3CB643F4-32DA-CE58-91E5-9BC7E2BAA2C2}"/>
              </a:ext>
            </a:extLst>
          </p:cNvPr>
          <p:cNvSpPr/>
          <p:nvPr/>
        </p:nvSpPr>
        <p:spPr>
          <a:xfrm>
            <a:off x="396703" y="1192218"/>
            <a:ext cx="11795297" cy="521208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37901A-9CFD-CF83-BDFC-790B231CD7CE}"/>
              </a:ext>
            </a:extLst>
          </p:cNvPr>
          <p:cNvSpPr/>
          <p:nvPr/>
        </p:nvSpPr>
        <p:spPr>
          <a:xfrm>
            <a:off x="350982" y="1192220"/>
            <a:ext cx="45721" cy="521208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FEDD762-7435-8843-C927-CD91C2C3ADED}"/>
              </a:ext>
            </a:extLst>
          </p:cNvPr>
          <p:cNvSpPr txBox="1"/>
          <p:nvPr/>
        </p:nvSpPr>
        <p:spPr>
          <a:xfrm>
            <a:off x="692584" y="1441588"/>
            <a:ext cx="10093935" cy="646331"/>
          </a:xfrm>
          <a:prstGeom prst="rect">
            <a:avLst/>
          </a:prstGeom>
          <a:noFill/>
          <a:effectLst/>
        </p:spPr>
        <p:txBody>
          <a:bodyPr wrap="square" rtlCol="0">
            <a:spAutoFit/>
          </a:bodyPr>
          <a:lstStyle/>
          <a:p>
            <a:pPr>
              <a:spcBef>
                <a:spcPts val="600"/>
              </a:spcBef>
              <a:spcAft>
                <a:spcPts val="1200"/>
              </a:spcAft>
              <a:buClr>
                <a:schemeClr val="accent4"/>
              </a:buClr>
              <a:buSzPct val="105000"/>
            </a:pPr>
            <a:r>
              <a:rPr lang="en-US" sz="3600" dirty="0">
                <a:solidFill>
                  <a:schemeClr val="accent4">
                    <a:lumMod val="50000"/>
                  </a:schemeClr>
                </a:solidFill>
                <a:latin typeface="Century Gothic" panose="020B0502020202020204" pitchFamily="34" charset="0"/>
              </a:rPr>
              <a:t>Project Deliverable Text</a:t>
            </a:r>
          </a:p>
        </p:txBody>
      </p:sp>
    </p:spTree>
    <p:extLst>
      <p:ext uri="{BB962C8B-B14F-4D97-AF65-F5344CB8AC3E}">
        <p14:creationId xmlns:p14="http://schemas.microsoft.com/office/powerpoint/2010/main" val="287756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BAED35-144B-9F85-FA38-DF88320AB53C}"/>
            </a:ext>
          </a:extLst>
        </p:cNvPr>
        <p:cNvGrpSpPr/>
        <p:nvPr/>
      </p:nvGrpSpPr>
      <p:grpSpPr>
        <a:xfrm>
          <a:off x="0" y="0"/>
          <a:ext cx="0" cy="0"/>
          <a:chOff x="0" y="0"/>
          <a:chExt cx="0" cy="0"/>
        </a:xfrm>
      </p:grpSpPr>
      <p:pic>
        <p:nvPicPr>
          <p:cNvPr id="5" name="Picture 4" descr="Digital illustration of white on black background">
            <a:extLst>
              <a:ext uri="{FF2B5EF4-FFF2-40B4-BE49-F238E27FC236}">
                <a16:creationId xmlns:a16="http://schemas.microsoft.com/office/drawing/2014/main" id="{0887DFD4-71AA-FBB0-88BD-D77ED11EBED7}"/>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2" name="TextBox 11">
            <a:extLst>
              <a:ext uri="{FF2B5EF4-FFF2-40B4-BE49-F238E27FC236}">
                <a16:creationId xmlns:a16="http://schemas.microsoft.com/office/drawing/2014/main" id="{BDF89144-B327-5E5D-ECDD-6F7FAAB74484}"/>
              </a:ext>
            </a:extLst>
          </p:cNvPr>
          <p:cNvSpPr txBox="1"/>
          <p:nvPr/>
        </p:nvSpPr>
        <p:spPr>
          <a:xfrm>
            <a:off x="280470" y="270819"/>
            <a:ext cx="7177036" cy="707886"/>
          </a:xfrm>
          <a:prstGeom prst="rect">
            <a:avLst/>
          </a:prstGeom>
          <a:noFill/>
          <a:effectLst/>
        </p:spPr>
        <p:txBody>
          <a:bodyPr wrap="square" rtlCol="0">
            <a:spAutoFit/>
          </a:bodyPr>
          <a:lstStyle/>
          <a:p>
            <a:r>
              <a:rPr lang="en-US" sz="4000" dirty="0">
                <a:solidFill>
                  <a:schemeClr val="accent1"/>
                </a:solidFill>
                <a:latin typeface="Century Gothic" panose="020B0502020202020204" pitchFamily="34" charset="0"/>
              </a:rPr>
              <a:t>2. Scope Statement</a:t>
            </a:r>
          </a:p>
        </p:txBody>
      </p:sp>
      <p:sp>
        <p:nvSpPr>
          <p:cNvPr id="13" name="Rectangle 12">
            <a:extLst>
              <a:ext uri="{FF2B5EF4-FFF2-40B4-BE49-F238E27FC236}">
                <a16:creationId xmlns:a16="http://schemas.microsoft.com/office/drawing/2014/main" id="{7E70EE03-8D75-EFAB-82D5-1472323A911E}"/>
              </a:ext>
            </a:extLst>
          </p:cNvPr>
          <p:cNvSpPr/>
          <p:nvPr/>
        </p:nvSpPr>
        <p:spPr>
          <a:xfrm>
            <a:off x="396703" y="1192218"/>
            <a:ext cx="11795297" cy="521208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4275AA-42F4-C7F4-575F-4785A698EA6F}"/>
              </a:ext>
            </a:extLst>
          </p:cNvPr>
          <p:cNvSpPr/>
          <p:nvPr/>
        </p:nvSpPr>
        <p:spPr>
          <a:xfrm>
            <a:off x="350982" y="1192220"/>
            <a:ext cx="45721" cy="521208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1A95F6B-D48B-2AFD-0940-4912A89DF262}"/>
              </a:ext>
            </a:extLst>
          </p:cNvPr>
          <p:cNvSpPr txBox="1"/>
          <p:nvPr/>
        </p:nvSpPr>
        <p:spPr>
          <a:xfrm>
            <a:off x="692584" y="1441588"/>
            <a:ext cx="10093935" cy="646331"/>
          </a:xfrm>
          <a:prstGeom prst="rect">
            <a:avLst/>
          </a:prstGeom>
          <a:noFill/>
          <a:effectLst/>
        </p:spPr>
        <p:txBody>
          <a:bodyPr wrap="square" rtlCol="0">
            <a:spAutoFit/>
          </a:bodyPr>
          <a:lstStyle/>
          <a:p>
            <a:pPr>
              <a:spcBef>
                <a:spcPts val="600"/>
              </a:spcBef>
              <a:spcAft>
                <a:spcPts val="1200"/>
              </a:spcAft>
              <a:buClr>
                <a:schemeClr val="accent4"/>
              </a:buClr>
              <a:buSzPct val="105000"/>
            </a:pPr>
            <a:r>
              <a:rPr lang="en-US" sz="3600" dirty="0">
                <a:solidFill>
                  <a:schemeClr val="accent4">
                    <a:lumMod val="50000"/>
                  </a:schemeClr>
                </a:solidFill>
                <a:latin typeface="Century Gothic" panose="020B0502020202020204" pitchFamily="34" charset="0"/>
              </a:rPr>
              <a:t>Scope Statement Text</a:t>
            </a:r>
          </a:p>
        </p:txBody>
      </p:sp>
    </p:spTree>
    <p:extLst>
      <p:ext uri="{BB962C8B-B14F-4D97-AF65-F5344CB8AC3E}">
        <p14:creationId xmlns:p14="http://schemas.microsoft.com/office/powerpoint/2010/main" val="152055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8F299-21D2-72AA-33F0-73D6EE5BD66D}"/>
              </a:ext>
            </a:extLst>
          </p:cNvPr>
          <p:cNvSpPr/>
          <p:nvPr/>
        </p:nvSpPr>
        <p:spPr>
          <a:xfrm>
            <a:off x="0" y="0"/>
            <a:ext cx="4572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 shot of a chart&#10;&#10;Description automatically generated">
            <a:extLst>
              <a:ext uri="{FF2B5EF4-FFF2-40B4-BE49-F238E27FC236}">
                <a16:creationId xmlns:a16="http://schemas.microsoft.com/office/drawing/2014/main" id="{4F0B2586-D64B-B25A-A32D-316D59B1525E}"/>
              </a:ext>
            </a:extLst>
          </p:cNvPr>
          <p:cNvPicPr>
            <a:picLocks noChangeAspect="1"/>
          </p:cNvPicPr>
          <p:nvPr/>
        </p:nvPicPr>
        <p:blipFill>
          <a:blip r:embed="rId2"/>
          <a:srcRect l="1277" t="1845" r="349"/>
          <a:stretch/>
        </p:blipFill>
        <p:spPr>
          <a:xfrm>
            <a:off x="689113" y="1184551"/>
            <a:ext cx="9819861" cy="5098498"/>
          </a:xfrm>
          <a:prstGeom prst="rect">
            <a:avLst/>
          </a:prstGeom>
          <a:effectLst>
            <a:reflection blurRad="6350" stA="50000" endA="300" endPos="55000" dir="5400000" sy="-100000" algn="bl" rotWithShape="0"/>
          </a:effectLst>
        </p:spPr>
      </p:pic>
      <p:sp>
        <p:nvSpPr>
          <p:cNvPr id="9" name="TextBox 8">
            <a:extLst>
              <a:ext uri="{FF2B5EF4-FFF2-40B4-BE49-F238E27FC236}">
                <a16:creationId xmlns:a16="http://schemas.microsoft.com/office/drawing/2014/main" id="{8EBC2A2B-124C-FBC9-61A4-C61DCD406DE0}"/>
              </a:ext>
            </a:extLst>
          </p:cNvPr>
          <p:cNvSpPr txBox="1"/>
          <p:nvPr/>
        </p:nvSpPr>
        <p:spPr>
          <a:xfrm>
            <a:off x="280470" y="270819"/>
            <a:ext cx="7177036" cy="707886"/>
          </a:xfrm>
          <a:prstGeom prst="rect">
            <a:avLst/>
          </a:prstGeom>
          <a:noFill/>
          <a:effectLst/>
        </p:spPr>
        <p:txBody>
          <a:bodyPr wrap="square" rtlCol="0">
            <a:spAutoFit/>
          </a:bodyPr>
          <a:lstStyle/>
          <a:p>
            <a:r>
              <a:rPr lang="en-US" sz="4000" dirty="0">
                <a:solidFill>
                  <a:schemeClr val="accent4">
                    <a:lumMod val="75000"/>
                  </a:schemeClr>
                </a:solidFill>
                <a:latin typeface="Century Gothic" panose="020B0502020202020204" pitchFamily="34" charset="0"/>
              </a:rPr>
              <a:t>3. Sprints and User Stories</a:t>
            </a:r>
          </a:p>
        </p:txBody>
      </p:sp>
    </p:spTree>
    <p:extLst>
      <p:ext uri="{BB962C8B-B14F-4D97-AF65-F5344CB8AC3E}">
        <p14:creationId xmlns:p14="http://schemas.microsoft.com/office/powerpoint/2010/main" val="272810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C7268-84A8-08D4-4440-806F137B797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CEAA87B-7E7D-F687-B042-AD9FF515B8B5}"/>
              </a:ext>
            </a:extLst>
          </p:cNvPr>
          <p:cNvSpPr/>
          <p:nvPr/>
        </p:nvSpPr>
        <p:spPr>
          <a:xfrm>
            <a:off x="0" y="0"/>
            <a:ext cx="4572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2608A80-D608-6FC7-78F1-A2561518AF8F}"/>
              </a:ext>
            </a:extLst>
          </p:cNvPr>
          <p:cNvPicPr>
            <a:picLocks noChangeAspect="1"/>
          </p:cNvPicPr>
          <p:nvPr/>
        </p:nvPicPr>
        <p:blipFill rotWithShape="1">
          <a:blip r:embed="rId2"/>
          <a:srcRect/>
          <a:stretch/>
        </p:blipFill>
        <p:spPr>
          <a:xfrm>
            <a:off x="659725" y="1171299"/>
            <a:ext cx="10872550" cy="5098498"/>
          </a:xfrm>
          <a:prstGeom prst="rect">
            <a:avLst/>
          </a:prstGeom>
          <a:effectLst>
            <a:reflection blurRad="6350" stA="50000" endA="300" endPos="55000" dir="5400000" sy="-100000" algn="bl" rotWithShape="0"/>
          </a:effectLst>
        </p:spPr>
      </p:pic>
      <p:sp>
        <p:nvSpPr>
          <p:cNvPr id="9" name="TextBox 8">
            <a:extLst>
              <a:ext uri="{FF2B5EF4-FFF2-40B4-BE49-F238E27FC236}">
                <a16:creationId xmlns:a16="http://schemas.microsoft.com/office/drawing/2014/main" id="{A1B2F465-0FD1-7E8D-3CA5-3C07CED587A7}"/>
              </a:ext>
            </a:extLst>
          </p:cNvPr>
          <p:cNvSpPr txBox="1"/>
          <p:nvPr/>
        </p:nvSpPr>
        <p:spPr>
          <a:xfrm>
            <a:off x="280469" y="270819"/>
            <a:ext cx="8903927" cy="707886"/>
          </a:xfrm>
          <a:prstGeom prst="rect">
            <a:avLst/>
          </a:prstGeom>
          <a:noFill/>
          <a:effectLst/>
        </p:spPr>
        <p:txBody>
          <a:bodyPr wrap="square" rtlCol="0">
            <a:spAutoFit/>
          </a:bodyPr>
          <a:lstStyle/>
          <a:p>
            <a:r>
              <a:rPr lang="en-US" sz="4000" dirty="0">
                <a:solidFill>
                  <a:schemeClr val="accent4">
                    <a:lumMod val="75000"/>
                  </a:schemeClr>
                </a:solidFill>
                <a:latin typeface="Century Gothic" panose="020B0502020202020204" pitchFamily="34" charset="0"/>
              </a:rPr>
              <a:t>4. Status and Acceptance Criteria</a:t>
            </a:r>
          </a:p>
        </p:txBody>
      </p:sp>
    </p:spTree>
    <p:extLst>
      <p:ext uri="{BB962C8B-B14F-4D97-AF65-F5344CB8AC3E}">
        <p14:creationId xmlns:p14="http://schemas.microsoft.com/office/powerpoint/2010/main" val="56701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1B7FC-0224-EAAF-97B2-0AE62618D98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F146CCB-EA14-B5CC-522F-61B963B560F6}"/>
              </a:ext>
            </a:extLst>
          </p:cNvPr>
          <p:cNvSpPr/>
          <p:nvPr/>
        </p:nvSpPr>
        <p:spPr>
          <a:xfrm>
            <a:off x="0" y="0"/>
            <a:ext cx="4572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FFC06C-BC4D-1B93-A3DF-A110DF7B2737}"/>
              </a:ext>
            </a:extLst>
          </p:cNvPr>
          <p:cNvPicPr>
            <a:picLocks noChangeAspect="1"/>
          </p:cNvPicPr>
          <p:nvPr/>
        </p:nvPicPr>
        <p:blipFill>
          <a:blip r:embed="rId2"/>
          <a:srcRect l="-48" r="9681"/>
          <a:stretch/>
        </p:blipFill>
        <p:spPr>
          <a:xfrm>
            <a:off x="280469" y="978704"/>
            <a:ext cx="11395344" cy="5249817"/>
          </a:xfrm>
          <a:prstGeom prst="rect">
            <a:avLst/>
          </a:prstGeom>
          <a:effectLst>
            <a:reflection blurRad="6350" stA="50000" endA="300" endPos="55000" dir="5400000" sy="-100000" algn="bl" rotWithShape="0"/>
          </a:effectLst>
        </p:spPr>
      </p:pic>
      <p:sp>
        <p:nvSpPr>
          <p:cNvPr id="9" name="TextBox 8">
            <a:extLst>
              <a:ext uri="{FF2B5EF4-FFF2-40B4-BE49-F238E27FC236}">
                <a16:creationId xmlns:a16="http://schemas.microsoft.com/office/drawing/2014/main" id="{183D7428-6142-58EE-BAEE-22F35D5F5467}"/>
              </a:ext>
            </a:extLst>
          </p:cNvPr>
          <p:cNvSpPr txBox="1"/>
          <p:nvPr/>
        </p:nvSpPr>
        <p:spPr>
          <a:xfrm>
            <a:off x="280469" y="270819"/>
            <a:ext cx="9209409" cy="707886"/>
          </a:xfrm>
          <a:prstGeom prst="rect">
            <a:avLst/>
          </a:prstGeom>
          <a:noFill/>
          <a:effectLst/>
        </p:spPr>
        <p:txBody>
          <a:bodyPr wrap="square" rtlCol="0">
            <a:spAutoFit/>
          </a:bodyPr>
          <a:lstStyle/>
          <a:p>
            <a:r>
              <a:rPr lang="en-US" sz="4000" dirty="0">
                <a:solidFill>
                  <a:schemeClr val="accent4">
                    <a:lumMod val="75000"/>
                  </a:schemeClr>
                </a:solidFill>
                <a:latin typeface="Century Gothic" panose="020B0502020202020204" pitchFamily="34" charset="0"/>
              </a:rPr>
              <a:t>5. Gantt Chart Timeline</a:t>
            </a:r>
          </a:p>
        </p:txBody>
      </p:sp>
    </p:spTree>
    <p:extLst>
      <p:ext uri="{BB962C8B-B14F-4D97-AF65-F5344CB8AC3E}">
        <p14:creationId xmlns:p14="http://schemas.microsoft.com/office/powerpoint/2010/main" val="2130928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TotalTime>
  <Words>287</Words>
  <Application>Microsoft Macintosh PowerPoint</Application>
  <PresentationFormat>Widescreen</PresentationFormat>
  <Paragraphs>78</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6</cp:revision>
  <dcterms:created xsi:type="dcterms:W3CDTF">2022-04-18T18:36:26Z</dcterms:created>
  <dcterms:modified xsi:type="dcterms:W3CDTF">2025-01-23T22:42:41Z</dcterms:modified>
</cp:coreProperties>
</file>