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53" r:id="rId2"/>
    <p:sldId id="377" r:id="rId3"/>
    <p:sldId id="378" r:id="rId4"/>
    <p:sldId id="372" r:id="rId5"/>
    <p:sldId id="369" r:id="rId6"/>
    <p:sldId id="374" r:id="rId7"/>
    <p:sldId id="379" r:id="rId8"/>
    <p:sldId id="380" r:id="rId9"/>
    <p:sldId id="381" r:id="rId10"/>
    <p:sldId id="37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BB1"/>
    <a:srgbClr val="D0F0EC"/>
    <a:srgbClr val="F2F8F8"/>
    <a:srgbClr val="ECF8F7"/>
    <a:srgbClr val="B1F4F4"/>
    <a:srgbClr val="FF5C53"/>
    <a:srgbClr val="D6F593"/>
    <a:srgbClr val="A4BDFF"/>
    <a:srgbClr val="B0F5F1"/>
    <a:srgbClr val="FF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6058"/>
  </p:normalViewPr>
  <p:slideViewPr>
    <p:cSldViewPr snapToGrid="0" snapToObjects="1">
      <p:cViewPr varScale="1">
        <p:scale>
          <a:sx n="81" d="100"/>
          <a:sy n="81" d="100"/>
        </p:scale>
        <p:origin x="1584"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B3EE-C2AB-C63B-62C4-215BB8ABF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691BE-5D8A-8C10-75EC-D4165F2E8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0EAFA-AA49-F197-67CC-335F7A073B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56E660-B582-1987-D77F-AFCEB852229B}"/>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98487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9402-352F-24C7-16D3-8B3C7D540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FE703-A926-4AF8-CD8A-091C24941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54E2A-CB00-756B-9225-78E453762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32E1DE-344F-6692-F4CF-C2522ED8C09A}"/>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82016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B386-4E00-28DA-78DB-BFE0E08CD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3B91E-E8D7-A2DE-6B84-32A264AD2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88753-69B4-DB02-D5CD-34BA624225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36F18B-E461-32EB-DE3E-516C9AECE157}"/>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0960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B717-C060-1E8D-9682-32A05F5F3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F97CD-EC10-5080-6C3D-039B60F38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A2636-EE9E-A5EE-5C53-C201463F58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91609E-6A51-A70B-A630-E02C25F39A28}"/>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79727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1511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5B33-19D6-3FCA-AD95-DC82F9735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C66DA-4D9F-5427-F9A9-06FE4A3EF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DFDC1-6760-2735-1443-78D8CBE01B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6BB33B-1C9F-548E-9966-5BF78A795262}"/>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15868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4E31-831C-5FF0-189B-F91B65FB7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EED08-CBC2-188A-16F7-B2FDD4FDA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94124-AC66-4944-1085-DFD42A272B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B0671-FA40-E9D2-85A1-42D0C2F4E948}"/>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112261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1E721-A606-CDA9-4F90-0E4758074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1167C-D4EB-32FF-2464-8723C40C5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0E0FD-BDC6-97B3-A6B0-C687776B7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D20BB3-DF04-BB02-5BC1-5E542C7A346D}"/>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01584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F9481-D716-BDDF-DA83-B6CEF1871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B9F4C-A69D-29EC-1D60-B358049AE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F5A4F-DB37-887E-4756-124006E37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89C400-BA65-858E-1EA7-0F7759E18357}"/>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8507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8754&amp;utm_source=template-powerpoint&amp;utm_medium=content&amp;utm_campaign=Stakeholder+Salience+Model+Template-powerpoint-8754&amp;lpa=Stakeholder+Salience+Model+Template+powerpoint+8754"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377508"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Stakeholder Salience Model Template Example</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sp>
        <p:nvSpPr>
          <p:cNvPr id="2" name="TextBox 1">
            <a:extLst>
              <a:ext uri="{FF2B5EF4-FFF2-40B4-BE49-F238E27FC236}">
                <a16:creationId xmlns:a16="http://schemas.microsoft.com/office/drawing/2014/main" id="{C87FB53C-8DD2-D744-B1A2-FE48A04BC6DB}"/>
              </a:ext>
            </a:extLst>
          </p:cNvPr>
          <p:cNvSpPr txBox="1"/>
          <p:nvPr/>
        </p:nvSpPr>
        <p:spPr>
          <a:xfrm>
            <a:off x="249648" y="2947681"/>
            <a:ext cx="1724230" cy="2185214"/>
          </a:xfrm>
          <a:prstGeom prst="rect">
            <a:avLst/>
          </a:prstGeom>
          <a:noFill/>
          <a:effectLst/>
        </p:spPr>
        <p:txBody>
          <a:bodyPr wrap="square" rtlCol="0">
            <a:spAutoFit/>
          </a:bodyPr>
          <a:lstStyle/>
          <a:p>
            <a:pPr>
              <a:spcAft>
                <a:spcPts val="1200"/>
              </a:spcAft>
            </a:pPr>
            <a:r>
              <a:rPr lang="en-US" dirty="0">
                <a:solidFill>
                  <a:srgbClr val="001033"/>
                </a:solidFill>
                <a:latin typeface="Century Gothic" panose="020B0502020202020204" pitchFamily="34" charset="0"/>
              </a:rPr>
              <a:t>Opening slides contain sample data.  </a:t>
            </a:r>
          </a:p>
          <a:p>
            <a:pPr>
              <a:spcAft>
                <a:spcPts val="1200"/>
              </a:spcAft>
            </a:pPr>
            <a:r>
              <a:rPr lang="en-US" dirty="0">
                <a:solidFill>
                  <a:srgbClr val="001033"/>
                </a:solidFill>
                <a:latin typeface="Century Gothic" panose="020B0502020202020204" pitchFamily="34" charset="0"/>
              </a:rPr>
              <a:t>Blank template begins on slide 6.</a:t>
            </a:r>
          </a:p>
        </p:txBody>
      </p:sp>
      <p:grpSp>
        <p:nvGrpSpPr>
          <p:cNvPr id="5" name="Group 4">
            <a:extLst>
              <a:ext uri="{FF2B5EF4-FFF2-40B4-BE49-F238E27FC236}">
                <a16:creationId xmlns:a16="http://schemas.microsoft.com/office/drawing/2014/main" id="{195C4944-ED78-5E9A-C2C6-50C3C25A9E64}"/>
              </a:ext>
            </a:extLst>
          </p:cNvPr>
          <p:cNvGrpSpPr/>
          <p:nvPr/>
        </p:nvGrpSpPr>
        <p:grpSpPr>
          <a:xfrm>
            <a:off x="2199539" y="2977116"/>
            <a:ext cx="9766800" cy="3222137"/>
            <a:chOff x="3438068" y="3410271"/>
            <a:chExt cx="8453840" cy="2788982"/>
          </a:xfrm>
        </p:grpSpPr>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l="640" r="640"/>
            <a:stretch/>
          </p:blipFill>
          <p:spPr>
            <a:xfrm>
              <a:off x="6996223" y="3410273"/>
              <a:ext cx="4895685" cy="2781957"/>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pic>
          <p:nvPicPr>
            <p:cNvPr id="3" name="Picture 2">
              <a:extLst>
                <a:ext uri="{FF2B5EF4-FFF2-40B4-BE49-F238E27FC236}">
                  <a16:creationId xmlns:a16="http://schemas.microsoft.com/office/drawing/2014/main" id="{6FDFD3D3-F7B4-3168-24A5-7D860BBEA64E}"/>
                </a:ext>
              </a:extLst>
            </p:cNvPr>
            <p:cNvPicPr>
              <a:picLocks noChangeAspect="1"/>
            </p:cNvPicPr>
            <p:nvPr/>
          </p:nvPicPr>
          <p:blipFill>
            <a:blip r:embed="rId8"/>
            <a:srcRect t="8" b="8"/>
            <a:stretch/>
          </p:blipFill>
          <p:spPr>
            <a:xfrm>
              <a:off x="3438068" y="3410271"/>
              <a:ext cx="3428492" cy="2788982"/>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gr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FBD7C099-CBF2-6C4E-54D2-2844BBFB5FBF}"/>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FC126CE5-0F59-1AFC-DB50-F0E57BB390B8}"/>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 Box 1">
            <a:extLst>
              <a:ext uri="{FF2B5EF4-FFF2-40B4-BE49-F238E27FC236}">
                <a16:creationId xmlns:a16="http://schemas.microsoft.com/office/drawing/2014/main" id="{3D1076E1-223D-7508-4936-B5873ED9CED0}"/>
              </a:ext>
            </a:extLst>
          </p:cNvPr>
          <p:cNvSpPr txBox="1"/>
          <p:nvPr/>
        </p:nvSpPr>
        <p:spPr>
          <a:xfrm flipH="1">
            <a:off x="278206" y="137160"/>
            <a:ext cx="8432555" cy="6583680"/>
          </a:xfrm>
          <a:prstGeom prst="rect">
            <a:avLst/>
          </a:prstGeom>
          <a:gradFill>
            <a:gsLst>
              <a:gs pos="0">
                <a:schemeClr val="bg1"/>
              </a:gs>
              <a:gs pos="100000">
                <a:schemeClr val="bg1">
                  <a:alpha val="29000"/>
                </a:schemeClr>
              </a:gs>
            </a:gsLst>
            <a:lin ang="5400000" scaled="1"/>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5" name="Text Box 1">
            <a:extLst>
              <a:ext uri="{FF2B5EF4-FFF2-40B4-BE49-F238E27FC236}">
                <a16:creationId xmlns:a16="http://schemas.microsoft.com/office/drawing/2014/main" id="{AA4A6B6A-4117-03F3-2A77-849D21CB8753}"/>
              </a:ext>
            </a:extLst>
          </p:cNvPr>
          <p:cNvSpPr txBox="1"/>
          <p:nvPr/>
        </p:nvSpPr>
        <p:spPr>
          <a:xfrm>
            <a:off x="405072" y="187960"/>
            <a:ext cx="1731917"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rPr>
              <a:t>Notes </a:t>
            </a:r>
            <a:endParaRPr lang="en-US" sz="12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 Box 1">
            <a:extLst>
              <a:ext uri="{FF2B5EF4-FFF2-40B4-BE49-F238E27FC236}">
                <a16:creationId xmlns:a16="http://schemas.microsoft.com/office/drawing/2014/main" id="{A75CBA16-16B0-3376-DFFD-A3896F9093FE}"/>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2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 Box 1">
            <a:extLst>
              <a:ext uri="{FF2B5EF4-FFF2-40B4-BE49-F238E27FC236}">
                <a16:creationId xmlns:a16="http://schemas.microsoft.com/office/drawing/2014/main" id="{2B4B7F33-F2DF-512B-EDFA-E91B2279F483}"/>
              </a:ext>
            </a:extLst>
          </p:cNvPr>
          <p:cNvSpPr txBox="1"/>
          <p:nvPr/>
        </p:nvSpPr>
        <p:spPr>
          <a:xfrm>
            <a:off x="242012" y="137160"/>
            <a:ext cx="36195" cy="6583680"/>
          </a:xfrm>
          <a:prstGeom prst="rect">
            <a:avLst/>
          </a:prstGeom>
          <a:solidFill>
            <a:srgbClr val="6DAFA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0AB3D45-2A2E-436C-94A4-DB450591DFDA}"/>
              </a:ext>
            </a:extLst>
          </p:cNvPr>
          <p:cNvSpPr txBox="1"/>
          <p:nvPr/>
        </p:nvSpPr>
        <p:spPr>
          <a:xfrm>
            <a:off x="8873819" y="4781848"/>
            <a:ext cx="3129831" cy="1938992"/>
          </a:xfrm>
          <a:prstGeom prst="rect">
            <a:avLst/>
          </a:prstGeom>
          <a:noFill/>
          <a:effectLst/>
        </p:spPr>
        <p:txBody>
          <a:bodyPr wrap="square" rtlCol="0">
            <a:spAutoFit/>
          </a:bodyPr>
          <a:lstStyle/>
          <a:p>
            <a:pPr algn="r"/>
            <a:r>
              <a:rPr lang="en-US" sz="4000" dirty="0">
                <a:solidFill>
                  <a:schemeClr val="bg1"/>
                </a:solidFill>
                <a:latin typeface="Century Gothic" panose="020B0502020202020204" pitchFamily="34" charset="0"/>
              </a:rPr>
              <a:t>Stakeholder Salience Model</a:t>
            </a:r>
          </a:p>
        </p:txBody>
      </p:sp>
    </p:spTree>
    <p:extLst>
      <p:ext uri="{BB962C8B-B14F-4D97-AF65-F5344CB8AC3E}">
        <p14:creationId xmlns:p14="http://schemas.microsoft.com/office/powerpoint/2010/main" val="223742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129B73B2-49E0-FB50-11C4-5565DE18E5D0}"/>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204CAE90-D347-1727-E4EA-3A8E29EB17FB}"/>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Box 1">
            <a:extLst>
              <a:ext uri="{FF2B5EF4-FFF2-40B4-BE49-F238E27FC236}">
                <a16:creationId xmlns:a16="http://schemas.microsoft.com/office/drawing/2014/main" id="{378A373B-34A4-4D86-F954-39EF04744520}"/>
              </a:ext>
            </a:extLst>
          </p:cNvPr>
          <p:cNvSpPr txBox="1"/>
          <p:nvPr/>
        </p:nvSpPr>
        <p:spPr>
          <a:xfrm>
            <a:off x="6096000" y="3239995"/>
            <a:ext cx="5779623" cy="3323987"/>
          </a:xfrm>
          <a:prstGeom prst="rect">
            <a:avLst/>
          </a:prstGeom>
          <a:noFill/>
          <a:effectLst/>
        </p:spPr>
        <p:txBody>
          <a:bodyPr wrap="square" rtlCol="0">
            <a:spAutoFit/>
          </a:bodyPr>
          <a:lstStyle/>
          <a:p>
            <a:pPr algn="r"/>
            <a:r>
              <a:rPr lang="en-US" sz="7000" dirty="0">
                <a:solidFill>
                  <a:schemeClr val="bg1"/>
                </a:solidFill>
                <a:latin typeface="Century Gothic" panose="020B0502020202020204" pitchFamily="34" charset="0"/>
              </a:rPr>
              <a:t>Stakeholder Salience Model</a:t>
            </a:r>
          </a:p>
        </p:txBody>
      </p:sp>
      <p:sp>
        <p:nvSpPr>
          <p:cNvPr id="5" name="TextBox 4">
            <a:extLst>
              <a:ext uri="{FF2B5EF4-FFF2-40B4-BE49-F238E27FC236}">
                <a16:creationId xmlns:a16="http://schemas.microsoft.com/office/drawing/2014/main" id="{0628EE8C-D23C-4A8D-96AE-DB73EB7DDAC0}"/>
              </a:ext>
            </a:extLst>
          </p:cNvPr>
          <p:cNvSpPr txBox="1"/>
          <p:nvPr/>
        </p:nvSpPr>
        <p:spPr>
          <a:xfrm>
            <a:off x="285877" y="666426"/>
            <a:ext cx="1415605"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Name</a:t>
            </a:r>
          </a:p>
        </p:txBody>
      </p:sp>
      <p:sp>
        <p:nvSpPr>
          <p:cNvPr id="6" name="TextBox 5">
            <a:extLst>
              <a:ext uri="{FF2B5EF4-FFF2-40B4-BE49-F238E27FC236}">
                <a16:creationId xmlns:a16="http://schemas.microsoft.com/office/drawing/2014/main" id="{BC5CE240-11E0-A88E-5662-3E5AAA63C855}"/>
              </a:ext>
            </a:extLst>
          </p:cNvPr>
          <p:cNvSpPr txBox="1"/>
          <p:nvPr/>
        </p:nvSpPr>
        <p:spPr>
          <a:xfrm>
            <a:off x="285877" y="974203"/>
            <a:ext cx="5779261" cy="2308324"/>
          </a:xfrm>
          <a:prstGeom prst="rect">
            <a:avLst/>
          </a:prstGeom>
          <a:noFill/>
          <a:effectLst/>
        </p:spPr>
        <p:txBody>
          <a:bodyPr wrap="square" rtlCol="0">
            <a:spAutoFit/>
          </a:bodyPr>
          <a:lstStyle/>
          <a:p>
            <a:r>
              <a:rPr lang="en-US" sz="4800" dirty="0">
                <a:solidFill>
                  <a:srgbClr val="2C6864"/>
                </a:solidFill>
                <a:latin typeface="Century Gothic" panose="020B0502020202020204" pitchFamily="34" charset="0"/>
              </a:rPr>
              <a:t>Cloud-Based PM Software Implementation</a:t>
            </a:r>
          </a:p>
        </p:txBody>
      </p:sp>
      <p:sp>
        <p:nvSpPr>
          <p:cNvPr id="7" name="TextBox 6">
            <a:extLst>
              <a:ext uri="{FF2B5EF4-FFF2-40B4-BE49-F238E27FC236}">
                <a16:creationId xmlns:a16="http://schemas.microsoft.com/office/drawing/2014/main" id="{EB5AF5E0-C2D8-45E6-96CE-D99CB1ED7044}"/>
              </a:ext>
            </a:extLst>
          </p:cNvPr>
          <p:cNvSpPr txBox="1"/>
          <p:nvPr/>
        </p:nvSpPr>
        <p:spPr>
          <a:xfrm>
            <a:off x="285877" y="3566418"/>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Manager</a:t>
            </a:r>
          </a:p>
        </p:txBody>
      </p:sp>
      <p:sp>
        <p:nvSpPr>
          <p:cNvPr id="9" name="TextBox 8">
            <a:extLst>
              <a:ext uri="{FF2B5EF4-FFF2-40B4-BE49-F238E27FC236}">
                <a16:creationId xmlns:a16="http://schemas.microsoft.com/office/drawing/2014/main" id="{3F920E83-E15F-1AB0-FE3B-F4D71D5FBE47}"/>
              </a:ext>
            </a:extLst>
          </p:cNvPr>
          <p:cNvSpPr txBox="1"/>
          <p:nvPr/>
        </p:nvSpPr>
        <p:spPr>
          <a:xfrm>
            <a:off x="285877" y="3874195"/>
            <a:ext cx="2934401" cy="461665"/>
          </a:xfrm>
          <a:prstGeom prst="rect">
            <a:avLst/>
          </a:prstGeom>
          <a:noFill/>
          <a:effectLst/>
        </p:spPr>
        <p:txBody>
          <a:bodyPr wrap="square" rtlCol="0">
            <a:spAutoFit/>
          </a:bodyPr>
          <a:lstStyle/>
          <a:p>
            <a:r>
              <a:rPr lang="en-US" sz="2400" dirty="0">
                <a:latin typeface="Century Gothic" panose="020B0502020202020204" pitchFamily="34" charset="0"/>
              </a:rPr>
              <a:t>Victoria Pearson</a:t>
            </a:r>
          </a:p>
        </p:txBody>
      </p:sp>
      <p:sp>
        <p:nvSpPr>
          <p:cNvPr id="10" name="TextBox 9">
            <a:extLst>
              <a:ext uri="{FF2B5EF4-FFF2-40B4-BE49-F238E27FC236}">
                <a16:creationId xmlns:a16="http://schemas.microsoft.com/office/drawing/2014/main" id="{389AF309-99A7-4EA7-C50A-0129B62274EB}"/>
              </a:ext>
            </a:extLst>
          </p:cNvPr>
          <p:cNvSpPr txBox="1"/>
          <p:nvPr/>
        </p:nvSpPr>
        <p:spPr>
          <a:xfrm>
            <a:off x="285877" y="4566342"/>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Date</a:t>
            </a:r>
          </a:p>
        </p:txBody>
      </p:sp>
      <p:sp>
        <p:nvSpPr>
          <p:cNvPr id="11" name="TextBox 10">
            <a:extLst>
              <a:ext uri="{FF2B5EF4-FFF2-40B4-BE49-F238E27FC236}">
                <a16:creationId xmlns:a16="http://schemas.microsoft.com/office/drawing/2014/main" id="{58207FD9-1536-EF53-4E51-AFC35BEBA4D3}"/>
              </a:ext>
            </a:extLst>
          </p:cNvPr>
          <p:cNvSpPr txBox="1"/>
          <p:nvPr/>
        </p:nvSpPr>
        <p:spPr>
          <a:xfrm>
            <a:off x="285877" y="4874119"/>
            <a:ext cx="2086937" cy="461665"/>
          </a:xfrm>
          <a:prstGeom prst="rect">
            <a:avLst/>
          </a:prstGeom>
          <a:noFill/>
          <a:effectLst/>
        </p:spPr>
        <p:txBody>
          <a:bodyPr wrap="square" rtlCol="0">
            <a:spAutoFit/>
          </a:bodyPr>
          <a:lstStyle/>
          <a:p>
            <a:r>
              <a:rPr lang="en-US" sz="2400" dirty="0">
                <a:latin typeface="Century Gothic" panose="020B0502020202020204" pitchFamily="34" charset="0"/>
              </a:rPr>
              <a:t>02/28/20XX</a:t>
            </a:r>
          </a:p>
        </p:txBody>
      </p:sp>
      <p:sp>
        <p:nvSpPr>
          <p:cNvPr id="12" name="TextBox 11">
            <a:extLst>
              <a:ext uri="{FF2B5EF4-FFF2-40B4-BE49-F238E27FC236}">
                <a16:creationId xmlns:a16="http://schemas.microsoft.com/office/drawing/2014/main" id="{B4FB9F4D-B4E6-A7A3-DE68-9E8DC8786AFB}"/>
              </a:ext>
            </a:extLst>
          </p:cNvPr>
          <p:cNvSpPr txBox="1"/>
          <p:nvPr/>
        </p:nvSpPr>
        <p:spPr>
          <a:xfrm>
            <a:off x="285877" y="5585686"/>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Version</a:t>
            </a:r>
          </a:p>
        </p:txBody>
      </p:sp>
      <p:sp>
        <p:nvSpPr>
          <p:cNvPr id="13" name="TextBox 12">
            <a:extLst>
              <a:ext uri="{FF2B5EF4-FFF2-40B4-BE49-F238E27FC236}">
                <a16:creationId xmlns:a16="http://schemas.microsoft.com/office/drawing/2014/main" id="{8224854D-898D-E8EE-C451-8DB5F9FED9FF}"/>
              </a:ext>
            </a:extLst>
          </p:cNvPr>
          <p:cNvSpPr txBox="1"/>
          <p:nvPr/>
        </p:nvSpPr>
        <p:spPr>
          <a:xfrm>
            <a:off x="285877" y="5893463"/>
            <a:ext cx="2086937" cy="461665"/>
          </a:xfrm>
          <a:prstGeom prst="rect">
            <a:avLst/>
          </a:prstGeom>
          <a:noFill/>
          <a:effectLst/>
        </p:spPr>
        <p:txBody>
          <a:bodyPr wrap="square" rtlCol="0">
            <a:spAutoFit/>
          </a:bodyPr>
          <a:lstStyle/>
          <a:p>
            <a:r>
              <a:rPr lang="en-US" sz="2400" dirty="0">
                <a:latin typeface="Century Gothic" panose="020B0502020202020204" pitchFamily="34" charset="0"/>
              </a:rPr>
              <a:t>1.0.1</a:t>
            </a:r>
          </a:p>
        </p:txBody>
      </p:sp>
    </p:spTree>
    <p:extLst>
      <p:ext uri="{BB962C8B-B14F-4D97-AF65-F5344CB8AC3E}">
        <p14:creationId xmlns:p14="http://schemas.microsoft.com/office/powerpoint/2010/main" val="323791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B625C048-5E08-A2B2-2041-F957F6142810}"/>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6A671A6F-A1AD-4FE7-E477-49214182331B}"/>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Box 1">
            <a:extLst>
              <a:ext uri="{FF2B5EF4-FFF2-40B4-BE49-F238E27FC236}">
                <a16:creationId xmlns:a16="http://schemas.microsoft.com/office/drawing/2014/main" id="{943C666E-29FD-F59F-68FD-1A5A51745AD4}"/>
              </a:ext>
            </a:extLst>
          </p:cNvPr>
          <p:cNvSpPr txBox="1"/>
          <p:nvPr/>
        </p:nvSpPr>
        <p:spPr>
          <a:xfrm>
            <a:off x="5590001" y="599158"/>
            <a:ext cx="5481029" cy="707886"/>
          </a:xfrm>
          <a:prstGeom prst="rect">
            <a:avLst/>
          </a:prstGeom>
          <a:noFill/>
          <a:effectLst/>
        </p:spPr>
        <p:txBody>
          <a:bodyPr wrap="square" rtlCol="0">
            <a:spAutoFit/>
          </a:bodyPr>
          <a:lstStyle/>
          <a:p>
            <a:r>
              <a:rPr lang="en-US" sz="4000" dirty="0">
                <a:solidFill>
                  <a:schemeClr val="tx1">
                    <a:lumMod val="65000"/>
                    <a:lumOff val="35000"/>
                  </a:schemeClr>
                </a:solidFill>
                <a:latin typeface="Century Gothic" panose="020B0502020202020204" pitchFamily="34" charset="0"/>
              </a:rPr>
              <a:t>Stakeholder Type</a:t>
            </a:r>
          </a:p>
        </p:txBody>
      </p:sp>
      <p:grpSp>
        <p:nvGrpSpPr>
          <p:cNvPr id="6" name="Group 5">
            <a:extLst>
              <a:ext uri="{FF2B5EF4-FFF2-40B4-BE49-F238E27FC236}">
                <a16:creationId xmlns:a16="http://schemas.microsoft.com/office/drawing/2014/main" id="{410D1636-AD74-7243-BC93-79E61B43A714}"/>
              </a:ext>
            </a:extLst>
          </p:cNvPr>
          <p:cNvGrpSpPr/>
          <p:nvPr/>
        </p:nvGrpSpPr>
        <p:grpSpPr>
          <a:xfrm>
            <a:off x="275659" y="983879"/>
            <a:ext cx="4567167" cy="5373940"/>
            <a:chOff x="0" y="0"/>
            <a:chExt cx="4718752" cy="5674956"/>
          </a:xfrm>
        </p:grpSpPr>
        <p:grpSp>
          <p:nvGrpSpPr>
            <p:cNvPr id="7" name="Group 6">
              <a:extLst>
                <a:ext uri="{FF2B5EF4-FFF2-40B4-BE49-F238E27FC236}">
                  <a16:creationId xmlns:a16="http://schemas.microsoft.com/office/drawing/2014/main" id="{F8D66DDB-9E31-B5B2-4486-02CFC7E0F7B3}"/>
                </a:ext>
              </a:extLst>
            </p:cNvPr>
            <p:cNvGrpSpPr/>
            <p:nvPr/>
          </p:nvGrpSpPr>
          <p:grpSpPr>
            <a:xfrm rot="5400000">
              <a:off x="-119945" y="510615"/>
              <a:ext cx="4923485" cy="4606267"/>
              <a:chOff x="-119944" y="510615"/>
              <a:chExt cx="4741715" cy="4436206"/>
            </a:xfrm>
          </p:grpSpPr>
          <p:sp>
            <p:nvSpPr>
              <p:cNvPr id="26" name="Freeform 25">
                <a:extLst>
                  <a:ext uri="{FF2B5EF4-FFF2-40B4-BE49-F238E27FC236}">
                    <a16:creationId xmlns:a16="http://schemas.microsoft.com/office/drawing/2014/main" id="{6A11D584-042A-0748-80A3-B0AB7B2B520E}"/>
                  </a:ext>
                </a:extLst>
              </p:cNvPr>
              <p:cNvSpPr>
                <a:spLocks noChangeAspect="1"/>
              </p:cNvSpPr>
              <p:nvPr/>
            </p:nvSpPr>
            <p:spPr>
              <a:xfrm>
                <a:off x="741736" y="1967107"/>
                <a:ext cx="1414423" cy="1355190"/>
              </a:xfrm>
              <a:custGeom>
                <a:avLst/>
                <a:gdLst>
                  <a:gd name="connsiteX0" fmla="*/ 449256 w 1011557"/>
                  <a:gd name="connsiteY0" fmla="*/ 0 h 969195"/>
                  <a:gd name="connsiteX1" fmla="*/ 957139 w 1011557"/>
                  <a:gd name="connsiteY1" fmla="*/ 128601 h 969195"/>
                  <a:gd name="connsiteX2" fmla="*/ 1011557 w 1011557"/>
                  <a:gd name="connsiteY2" fmla="*/ 161661 h 969195"/>
                  <a:gd name="connsiteX3" fmla="*/ 982337 w 1011557"/>
                  <a:gd name="connsiteY3" fmla="*/ 183511 h 969195"/>
                  <a:gd name="connsiteX4" fmla="*/ 572292 w 1011557"/>
                  <a:gd name="connsiteY4" fmla="*/ 948640 h 969195"/>
                  <a:gd name="connsiteX5" fmla="*/ 571254 w 1011557"/>
                  <a:gd name="connsiteY5" fmla="*/ 969195 h 969195"/>
                  <a:gd name="connsiteX6" fmla="*/ 553759 w 1011557"/>
                  <a:gd name="connsiteY6" fmla="*/ 960767 h 969195"/>
                  <a:gd name="connsiteX7" fmla="*/ 1638 w 1011557"/>
                  <a:gd name="connsiteY7" fmla="*/ 132805 h 969195"/>
                  <a:gd name="connsiteX8" fmla="*/ 0 w 1011557"/>
                  <a:gd name="connsiteY8" fmla="*/ 100359 h 969195"/>
                  <a:gd name="connsiteX9" fmla="*/ 34513 w 1011557"/>
                  <a:gd name="connsiteY9" fmla="*/ 83733 h 969195"/>
                  <a:gd name="connsiteX10" fmla="*/ 449256 w 1011557"/>
                  <a:gd name="connsiteY10" fmla="*/ 0 h 96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7" h="969195">
                    <a:moveTo>
                      <a:pt x="449256" y="0"/>
                    </a:moveTo>
                    <a:cubicBezTo>
                      <a:pt x="633151" y="0"/>
                      <a:pt x="806164" y="46586"/>
                      <a:pt x="957139" y="128601"/>
                    </a:cubicBezTo>
                    <a:lnTo>
                      <a:pt x="1011557" y="161661"/>
                    </a:lnTo>
                    <a:lnTo>
                      <a:pt x="982337" y="183511"/>
                    </a:lnTo>
                    <a:cubicBezTo>
                      <a:pt x="756534" y="369860"/>
                      <a:pt x="603510" y="641246"/>
                      <a:pt x="572292" y="948640"/>
                    </a:cubicBezTo>
                    <a:lnTo>
                      <a:pt x="571254" y="969195"/>
                    </a:lnTo>
                    <a:lnTo>
                      <a:pt x="553759" y="960767"/>
                    </a:lnTo>
                    <a:cubicBezTo>
                      <a:pt x="251810" y="796738"/>
                      <a:pt x="38015" y="490996"/>
                      <a:pt x="1638" y="132805"/>
                    </a:cubicBezTo>
                    <a:lnTo>
                      <a:pt x="0" y="100359"/>
                    </a:lnTo>
                    <a:lnTo>
                      <a:pt x="34513" y="83733"/>
                    </a:lnTo>
                    <a:cubicBezTo>
                      <a:pt x="161989" y="29815"/>
                      <a:pt x="302141" y="0"/>
                      <a:pt x="449256" y="0"/>
                    </a:cubicBezTo>
                    <a:close/>
                  </a:path>
                </a:pathLst>
              </a:custGeom>
              <a:solidFill>
                <a:srgbClr val="FFB1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27" name="Freeform 26">
                <a:extLst>
                  <a:ext uri="{FF2B5EF4-FFF2-40B4-BE49-F238E27FC236}">
                    <a16:creationId xmlns:a16="http://schemas.microsoft.com/office/drawing/2014/main" id="{D96546DC-D15A-CC98-D44C-63A2A77589D0}"/>
                  </a:ext>
                </a:extLst>
              </p:cNvPr>
              <p:cNvSpPr>
                <a:spLocks noChangeAspect="1"/>
              </p:cNvSpPr>
              <p:nvPr/>
            </p:nvSpPr>
            <p:spPr>
              <a:xfrm>
                <a:off x="2345669" y="1967105"/>
                <a:ext cx="1366151" cy="1329030"/>
              </a:xfrm>
              <a:custGeom>
                <a:avLst/>
                <a:gdLst>
                  <a:gd name="connsiteX0" fmla="*/ 562301 w 977034"/>
                  <a:gd name="connsiteY0" fmla="*/ 0 h 950486"/>
                  <a:gd name="connsiteX1" fmla="*/ 879150 w 977034"/>
                  <a:gd name="connsiteY1" fmla="*/ 47903 h 950486"/>
                  <a:gd name="connsiteX2" fmla="*/ 977034 w 977034"/>
                  <a:gd name="connsiteY2" fmla="*/ 83729 h 950486"/>
                  <a:gd name="connsiteX3" fmla="*/ 974556 w 977034"/>
                  <a:gd name="connsiteY3" fmla="*/ 132805 h 950486"/>
                  <a:gd name="connsiteX4" fmla="*/ 510286 w 977034"/>
                  <a:gd name="connsiteY4" fmla="*/ 907396 h 950486"/>
                  <a:gd name="connsiteX5" fmla="*/ 439358 w 977034"/>
                  <a:gd name="connsiteY5" fmla="*/ 950486 h 950486"/>
                  <a:gd name="connsiteX6" fmla="*/ 439265 w 977034"/>
                  <a:gd name="connsiteY6" fmla="*/ 948640 h 950486"/>
                  <a:gd name="connsiteX7" fmla="*/ 29220 w 977034"/>
                  <a:gd name="connsiteY7" fmla="*/ 183511 h 950486"/>
                  <a:gd name="connsiteX8" fmla="*/ 0 w 977034"/>
                  <a:gd name="connsiteY8" fmla="*/ 161661 h 950486"/>
                  <a:gd name="connsiteX9" fmla="*/ 54418 w 977034"/>
                  <a:gd name="connsiteY9" fmla="*/ 128601 h 950486"/>
                  <a:gd name="connsiteX10" fmla="*/ 562301 w 977034"/>
                  <a:gd name="connsiteY10" fmla="*/ 0 h 9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034" h="950486">
                    <a:moveTo>
                      <a:pt x="562301" y="0"/>
                    </a:moveTo>
                    <a:cubicBezTo>
                      <a:pt x="672638" y="0"/>
                      <a:pt x="779057" y="16771"/>
                      <a:pt x="879150" y="47903"/>
                    </a:cubicBezTo>
                    <a:lnTo>
                      <a:pt x="977034" y="83729"/>
                    </a:lnTo>
                    <a:lnTo>
                      <a:pt x="974556" y="132805"/>
                    </a:lnTo>
                    <a:cubicBezTo>
                      <a:pt x="941817" y="455177"/>
                      <a:pt x="765370" y="735065"/>
                      <a:pt x="510286" y="907396"/>
                    </a:cubicBezTo>
                    <a:lnTo>
                      <a:pt x="439358" y="950486"/>
                    </a:lnTo>
                    <a:lnTo>
                      <a:pt x="439265" y="948640"/>
                    </a:lnTo>
                    <a:cubicBezTo>
                      <a:pt x="408047" y="641246"/>
                      <a:pt x="255023" y="369860"/>
                      <a:pt x="29220" y="183511"/>
                    </a:cubicBezTo>
                    <a:lnTo>
                      <a:pt x="0" y="161661"/>
                    </a:lnTo>
                    <a:lnTo>
                      <a:pt x="54418" y="128601"/>
                    </a:lnTo>
                    <a:cubicBezTo>
                      <a:pt x="205393" y="46586"/>
                      <a:pt x="378407" y="0"/>
                      <a:pt x="562301" y="0"/>
                    </a:cubicBezTo>
                    <a:close/>
                  </a:path>
                </a:pathLst>
              </a:custGeom>
              <a:solidFill>
                <a:srgbClr val="D6F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E90216C-C67D-C8BF-381C-C8F42696C622}"/>
                  </a:ext>
                </a:extLst>
              </p:cNvPr>
              <p:cNvSpPr>
                <a:spLocks noChangeAspect="1"/>
              </p:cNvSpPr>
              <p:nvPr/>
            </p:nvSpPr>
            <p:spPr>
              <a:xfrm>
                <a:off x="1643602" y="3467826"/>
                <a:ext cx="1215620" cy="1188652"/>
              </a:xfrm>
              <a:custGeom>
                <a:avLst/>
                <a:gdLst>
                  <a:gd name="connsiteX0" fmla="*/ 869378 w 869378"/>
                  <a:gd name="connsiteY0" fmla="*/ 0 h 850091"/>
                  <a:gd name="connsiteX1" fmla="*/ 864269 w 869378"/>
                  <a:gd name="connsiteY1" fmla="*/ 101174 h 850091"/>
                  <a:gd name="connsiteX2" fmla="*/ 482025 w 869378"/>
                  <a:gd name="connsiteY2" fmla="*/ 814427 h 850091"/>
                  <a:gd name="connsiteX3" fmla="*/ 434333 w 869378"/>
                  <a:gd name="connsiteY3" fmla="*/ 850091 h 850091"/>
                  <a:gd name="connsiteX4" fmla="*/ 386640 w 869378"/>
                  <a:gd name="connsiteY4" fmla="*/ 814427 h 850091"/>
                  <a:gd name="connsiteX5" fmla="*/ 4396 w 869378"/>
                  <a:gd name="connsiteY5" fmla="*/ 101174 h 850091"/>
                  <a:gd name="connsiteX6" fmla="*/ 0 w 869378"/>
                  <a:gd name="connsiteY6" fmla="*/ 14109 h 850091"/>
                  <a:gd name="connsiteX7" fmla="*/ 76758 w 869378"/>
                  <a:gd name="connsiteY7" fmla="*/ 42203 h 850091"/>
                  <a:gd name="connsiteX8" fmla="*/ 416651 w 869378"/>
                  <a:gd name="connsiteY8" fmla="*/ 93590 h 850091"/>
                  <a:gd name="connsiteX9" fmla="*/ 861558 w 869378"/>
                  <a:gd name="connsiteY9" fmla="*/ 3767 h 850091"/>
                  <a:gd name="connsiteX10" fmla="*/ 869378 w 869378"/>
                  <a:gd name="connsiteY10" fmla="*/ 0 h 8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78" h="850091">
                    <a:moveTo>
                      <a:pt x="869378" y="0"/>
                    </a:moveTo>
                    <a:lnTo>
                      <a:pt x="864269" y="101174"/>
                    </a:lnTo>
                    <a:cubicBezTo>
                      <a:pt x="835168" y="387727"/>
                      <a:pt x="692519" y="640713"/>
                      <a:pt x="482025" y="814427"/>
                    </a:cubicBezTo>
                    <a:lnTo>
                      <a:pt x="434333" y="850091"/>
                    </a:lnTo>
                    <a:lnTo>
                      <a:pt x="386640" y="814427"/>
                    </a:lnTo>
                    <a:cubicBezTo>
                      <a:pt x="176146" y="640713"/>
                      <a:pt x="33497" y="387727"/>
                      <a:pt x="4396" y="101174"/>
                    </a:cubicBezTo>
                    <a:lnTo>
                      <a:pt x="0" y="14109"/>
                    </a:lnTo>
                    <a:lnTo>
                      <a:pt x="76758" y="42203"/>
                    </a:lnTo>
                    <a:cubicBezTo>
                      <a:pt x="184130" y="75599"/>
                      <a:pt x="298290" y="93590"/>
                      <a:pt x="416651" y="93590"/>
                    </a:cubicBezTo>
                    <a:cubicBezTo>
                      <a:pt x="574466" y="93590"/>
                      <a:pt x="724812" y="61606"/>
                      <a:pt x="861558" y="3767"/>
                    </a:cubicBezTo>
                    <a:lnTo>
                      <a:pt x="869378" y="0"/>
                    </a:lnTo>
                    <a:close/>
                  </a:path>
                </a:pathLst>
              </a:custGeom>
              <a:solidFill>
                <a:srgbClr val="A4B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29" name="Freeform 28">
                <a:extLst>
                  <a:ext uri="{FF2B5EF4-FFF2-40B4-BE49-F238E27FC236}">
                    <a16:creationId xmlns:a16="http://schemas.microsoft.com/office/drawing/2014/main" id="{74BA9F02-0D18-BC35-B739-0A58E3383FA9}"/>
                  </a:ext>
                </a:extLst>
              </p:cNvPr>
              <p:cNvSpPr>
                <a:spLocks noChangeAspect="1"/>
              </p:cNvSpPr>
              <p:nvPr/>
            </p:nvSpPr>
            <p:spPr>
              <a:xfrm>
                <a:off x="736881" y="510615"/>
                <a:ext cx="2977622" cy="1613443"/>
              </a:xfrm>
              <a:custGeom>
                <a:avLst/>
                <a:gdLst>
                  <a:gd name="connsiteX0" fmla="*/ 1065113 w 2129514"/>
                  <a:gd name="connsiteY0" fmla="*/ 0 h 1153890"/>
                  <a:gd name="connsiteX1" fmla="*/ 2125117 w 2129514"/>
                  <a:gd name="connsiteY1" fmla="*/ 956563 h 1153890"/>
                  <a:gd name="connsiteX2" fmla="*/ 2129514 w 2129514"/>
                  <a:gd name="connsiteY2" fmla="*/ 1043628 h 1153890"/>
                  <a:gd name="connsiteX3" fmla="*/ 2052755 w 2129514"/>
                  <a:gd name="connsiteY3" fmla="*/ 1015534 h 1153890"/>
                  <a:gd name="connsiteX4" fmla="*/ 1712862 w 2129514"/>
                  <a:gd name="connsiteY4" fmla="*/ 964147 h 1153890"/>
                  <a:gd name="connsiteX5" fmla="*/ 1168041 w 2129514"/>
                  <a:gd name="connsiteY5" fmla="*/ 1102101 h 1153890"/>
                  <a:gd name="connsiteX6" fmla="*/ 1082795 w 2129514"/>
                  <a:gd name="connsiteY6" fmla="*/ 1153890 h 1153890"/>
                  <a:gd name="connsiteX7" fmla="*/ 997548 w 2129514"/>
                  <a:gd name="connsiteY7" fmla="*/ 1102101 h 1153890"/>
                  <a:gd name="connsiteX8" fmla="*/ 452727 w 2129514"/>
                  <a:gd name="connsiteY8" fmla="*/ 964147 h 1153890"/>
                  <a:gd name="connsiteX9" fmla="*/ 7820 w 2129514"/>
                  <a:gd name="connsiteY9" fmla="*/ 1053970 h 1153890"/>
                  <a:gd name="connsiteX10" fmla="*/ 0 w 2129514"/>
                  <a:gd name="connsiteY10" fmla="*/ 1057737 h 1153890"/>
                  <a:gd name="connsiteX11" fmla="*/ 5109 w 2129514"/>
                  <a:gd name="connsiteY11" fmla="*/ 956563 h 1153890"/>
                  <a:gd name="connsiteX12" fmla="*/ 1065113 w 2129514"/>
                  <a:gd name="connsiteY12" fmla="*/ 0 h 11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514" h="1153890">
                    <a:moveTo>
                      <a:pt x="1065113" y="0"/>
                    </a:moveTo>
                    <a:cubicBezTo>
                      <a:pt x="1616796" y="0"/>
                      <a:pt x="2070553" y="419276"/>
                      <a:pt x="2125117" y="956563"/>
                    </a:cubicBezTo>
                    <a:lnTo>
                      <a:pt x="2129514" y="1043628"/>
                    </a:lnTo>
                    <a:lnTo>
                      <a:pt x="2052755" y="1015534"/>
                    </a:lnTo>
                    <a:cubicBezTo>
                      <a:pt x="1945383" y="982138"/>
                      <a:pt x="1831224" y="964147"/>
                      <a:pt x="1712862" y="964147"/>
                    </a:cubicBezTo>
                    <a:cubicBezTo>
                      <a:pt x="1515593" y="964147"/>
                      <a:pt x="1329996" y="1014122"/>
                      <a:pt x="1168041" y="1102101"/>
                    </a:cubicBezTo>
                    <a:lnTo>
                      <a:pt x="1082795" y="1153890"/>
                    </a:lnTo>
                    <a:lnTo>
                      <a:pt x="997548" y="1102101"/>
                    </a:lnTo>
                    <a:cubicBezTo>
                      <a:pt x="835593" y="1014122"/>
                      <a:pt x="649996" y="964147"/>
                      <a:pt x="452727" y="964147"/>
                    </a:cubicBezTo>
                    <a:cubicBezTo>
                      <a:pt x="294912" y="964147"/>
                      <a:pt x="144567" y="996131"/>
                      <a:pt x="7820" y="1053970"/>
                    </a:cubicBezTo>
                    <a:lnTo>
                      <a:pt x="0" y="1057737"/>
                    </a:lnTo>
                    <a:lnTo>
                      <a:pt x="5109" y="956563"/>
                    </a:lnTo>
                    <a:cubicBezTo>
                      <a:pt x="59674" y="419276"/>
                      <a:pt x="513430" y="0"/>
                      <a:pt x="1065113" y="0"/>
                    </a:cubicBezTo>
                    <a:close/>
                  </a:path>
                </a:pathLst>
              </a:custGeom>
              <a:solidFill>
                <a:srgbClr val="FFDB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C79C37FB-9694-1372-FDD9-53AB03E71585}"/>
                  </a:ext>
                </a:extLst>
              </p:cNvPr>
              <p:cNvSpPr>
                <a:spLocks noChangeAspect="1"/>
              </p:cNvSpPr>
              <p:nvPr/>
            </p:nvSpPr>
            <p:spPr>
              <a:xfrm>
                <a:off x="2345669" y="2135140"/>
                <a:ext cx="2276102" cy="2811681"/>
              </a:xfrm>
              <a:custGeom>
                <a:avLst/>
                <a:gdLst>
                  <a:gd name="connsiteX0" fmla="*/ 1052689 w 1627806"/>
                  <a:gd name="connsiteY0" fmla="*/ 0 h 2010837"/>
                  <a:gd name="connsiteX1" fmla="*/ 1070184 w 1627806"/>
                  <a:gd name="connsiteY1" fmla="*/ 8428 h 2010837"/>
                  <a:gd name="connsiteX2" fmla="*/ 1627806 w 1627806"/>
                  <a:gd name="connsiteY2" fmla="*/ 945332 h 2010837"/>
                  <a:gd name="connsiteX3" fmla="*/ 562301 w 1627806"/>
                  <a:gd name="connsiteY3" fmla="*/ 2010837 h 2010837"/>
                  <a:gd name="connsiteX4" fmla="*/ 54418 w 1627806"/>
                  <a:gd name="connsiteY4" fmla="*/ 1882236 h 2010837"/>
                  <a:gd name="connsiteX5" fmla="*/ 0 w 1627806"/>
                  <a:gd name="connsiteY5" fmla="*/ 1849176 h 2010837"/>
                  <a:gd name="connsiteX6" fmla="*/ 29220 w 1627806"/>
                  <a:gd name="connsiteY6" fmla="*/ 1827326 h 2010837"/>
                  <a:gd name="connsiteX7" fmla="*/ 445166 w 1627806"/>
                  <a:gd name="connsiteY7" fmla="*/ 945332 h 2010837"/>
                  <a:gd name="connsiteX8" fmla="*/ 443700 w 1627806"/>
                  <a:gd name="connsiteY8" fmla="*/ 916286 h 2010837"/>
                  <a:gd name="connsiteX9" fmla="*/ 459373 w 1627806"/>
                  <a:gd name="connsiteY9" fmla="*/ 908736 h 2010837"/>
                  <a:gd name="connsiteX10" fmla="*/ 1051651 w 1627806"/>
                  <a:gd name="connsiteY10" fmla="*/ 20555 h 2010837"/>
                  <a:gd name="connsiteX11" fmla="*/ 1052689 w 1627806"/>
                  <a:gd name="connsiteY11" fmla="*/ 0 h 20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2010837">
                    <a:moveTo>
                      <a:pt x="1052689" y="0"/>
                    </a:moveTo>
                    <a:lnTo>
                      <a:pt x="1070184" y="8428"/>
                    </a:lnTo>
                    <a:cubicBezTo>
                      <a:pt x="1402329" y="188860"/>
                      <a:pt x="1627806" y="540765"/>
                      <a:pt x="1627806" y="945332"/>
                    </a:cubicBezTo>
                    <a:cubicBezTo>
                      <a:pt x="1627806" y="1533794"/>
                      <a:pt x="1150763" y="2010837"/>
                      <a:pt x="562301" y="2010837"/>
                    </a:cubicBezTo>
                    <a:cubicBezTo>
                      <a:pt x="378407" y="2010837"/>
                      <a:pt x="205393" y="1964251"/>
                      <a:pt x="54418" y="1882236"/>
                    </a:cubicBezTo>
                    <a:lnTo>
                      <a:pt x="0" y="1849176"/>
                    </a:lnTo>
                    <a:lnTo>
                      <a:pt x="29220" y="1827326"/>
                    </a:lnTo>
                    <a:cubicBezTo>
                      <a:pt x="283249" y="1617683"/>
                      <a:pt x="445166" y="1300416"/>
                      <a:pt x="445166" y="945332"/>
                    </a:cubicBezTo>
                    <a:lnTo>
                      <a:pt x="443700" y="916286"/>
                    </a:lnTo>
                    <a:lnTo>
                      <a:pt x="459373" y="908736"/>
                    </a:lnTo>
                    <a:cubicBezTo>
                      <a:pt x="783285" y="732777"/>
                      <a:pt x="1012629" y="404798"/>
                      <a:pt x="1051651" y="20555"/>
                    </a:cubicBezTo>
                    <a:lnTo>
                      <a:pt x="1052689" y="0"/>
                    </a:lnTo>
                    <a:close/>
                  </a:path>
                </a:pathLst>
              </a:custGeom>
              <a:solidFill>
                <a:srgbClr val="AFF5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31" name="Freeform 30">
                <a:extLst>
                  <a:ext uri="{FF2B5EF4-FFF2-40B4-BE49-F238E27FC236}">
                    <a16:creationId xmlns:a16="http://schemas.microsoft.com/office/drawing/2014/main" id="{DD299CFB-C761-A7D7-A3FE-53CDA48A5EFA}"/>
                  </a:ext>
                </a:extLst>
              </p:cNvPr>
              <p:cNvSpPr>
                <a:spLocks noChangeAspect="1"/>
              </p:cNvSpPr>
              <p:nvPr/>
            </p:nvSpPr>
            <p:spPr>
              <a:xfrm>
                <a:off x="-119944" y="2161299"/>
                <a:ext cx="2276102" cy="2785521"/>
              </a:xfrm>
              <a:custGeom>
                <a:avLst/>
                <a:gdLst>
                  <a:gd name="connsiteX0" fmla="*/ 540699 w 1627806"/>
                  <a:gd name="connsiteY0" fmla="*/ 0 h 1992128"/>
                  <a:gd name="connsiteX1" fmla="*/ 540792 w 1627806"/>
                  <a:gd name="connsiteY1" fmla="*/ 1846 h 1992128"/>
                  <a:gd name="connsiteX2" fmla="*/ 1133070 w 1627806"/>
                  <a:gd name="connsiteY2" fmla="*/ 890027 h 1992128"/>
                  <a:gd name="connsiteX3" fmla="*/ 1183267 w 1627806"/>
                  <a:gd name="connsiteY3" fmla="*/ 914208 h 1992128"/>
                  <a:gd name="connsiteX4" fmla="*/ 1182640 w 1627806"/>
                  <a:gd name="connsiteY4" fmla="*/ 926623 h 1992128"/>
                  <a:gd name="connsiteX5" fmla="*/ 1598586 w 1627806"/>
                  <a:gd name="connsiteY5" fmla="*/ 1808617 h 1992128"/>
                  <a:gd name="connsiteX6" fmla="*/ 1627806 w 1627806"/>
                  <a:gd name="connsiteY6" fmla="*/ 1830467 h 1992128"/>
                  <a:gd name="connsiteX7" fmla="*/ 1573388 w 1627806"/>
                  <a:gd name="connsiteY7" fmla="*/ 1863527 h 1992128"/>
                  <a:gd name="connsiteX8" fmla="*/ 1065505 w 1627806"/>
                  <a:gd name="connsiteY8" fmla="*/ 1992128 h 1992128"/>
                  <a:gd name="connsiteX9" fmla="*/ 0 w 1627806"/>
                  <a:gd name="connsiteY9" fmla="*/ 926623 h 1992128"/>
                  <a:gd name="connsiteX10" fmla="*/ 469771 w 1627806"/>
                  <a:gd name="connsiteY10" fmla="*/ 43090 h 1992128"/>
                  <a:gd name="connsiteX11" fmla="*/ 540699 w 1627806"/>
                  <a:gd name="connsiteY11" fmla="*/ 0 h 1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1992128">
                    <a:moveTo>
                      <a:pt x="540699" y="0"/>
                    </a:moveTo>
                    <a:lnTo>
                      <a:pt x="540792" y="1846"/>
                    </a:lnTo>
                    <a:cubicBezTo>
                      <a:pt x="579814" y="386089"/>
                      <a:pt x="809159" y="714068"/>
                      <a:pt x="1133070" y="890027"/>
                    </a:cubicBezTo>
                    <a:lnTo>
                      <a:pt x="1183267" y="914208"/>
                    </a:lnTo>
                    <a:lnTo>
                      <a:pt x="1182640" y="926623"/>
                    </a:lnTo>
                    <a:cubicBezTo>
                      <a:pt x="1182640" y="1281707"/>
                      <a:pt x="1344558" y="1598974"/>
                      <a:pt x="1598586" y="1808617"/>
                    </a:cubicBezTo>
                    <a:lnTo>
                      <a:pt x="1627806" y="1830467"/>
                    </a:lnTo>
                    <a:lnTo>
                      <a:pt x="1573388" y="1863527"/>
                    </a:lnTo>
                    <a:cubicBezTo>
                      <a:pt x="1422413" y="1945542"/>
                      <a:pt x="1249400" y="1992128"/>
                      <a:pt x="1065505" y="1992128"/>
                    </a:cubicBezTo>
                    <a:cubicBezTo>
                      <a:pt x="477043" y="1992128"/>
                      <a:pt x="0" y="1515085"/>
                      <a:pt x="0" y="926623"/>
                    </a:cubicBezTo>
                    <a:cubicBezTo>
                      <a:pt x="0" y="558834"/>
                      <a:pt x="186345" y="234569"/>
                      <a:pt x="469771" y="43090"/>
                    </a:cubicBezTo>
                    <a:lnTo>
                      <a:pt x="540699" y="0"/>
                    </a:lnTo>
                    <a:close/>
                  </a:path>
                </a:pathLst>
              </a:custGeom>
              <a:solidFill>
                <a:srgbClr val="FFC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19F1441F-C55F-911D-996F-199B75A4F177}"/>
                  </a:ext>
                </a:extLst>
              </p:cNvPr>
              <p:cNvSpPr>
                <a:spLocks noChangeAspect="1"/>
              </p:cNvSpPr>
              <p:nvPr/>
            </p:nvSpPr>
            <p:spPr>
              <a:xfrm>
                <a:off x="1646284" y="2257449"/>
                <a:ext cx="1208086" cy="1232880"/>
              </a:xfrm>
              <a:custGeom>
                <a:avLst/>
                <a:gdLst>
                  <a:gd name="connsiteX0" fmla="*/ 432415 w 863990"/>
                  <a:gd name="connsiteY0" fmla="*/ 0 h 881722"/>
                  <a:gd name="connsiteX1" fmla="*/ 480107 w 863990"/>
                  <a:gd name="connsiteY1" fmla="*/ 35664 h 881722"/>
                  <a:gd name="connsiteX2" fmla="*/ 862351 w 863990"/>
                  <a:gd name="connsiteY2" fmla="*/ 748917 h 881722"/>
                  <a:gd name="connsiteX3" fmla="*/ 863990 w 863990"/>
                  <a:gd name="connsiteY3" fmla="*/ 781363 h 881722"/>
                  <a:gd name="connsiteX4" fmla="*/ 829476 w 863990"/>
                  <a:gd name="connsiteY4" fmla="*/ 797989 h 881722"/>
                  <a:gd name="connsiteX5" fmla="*/ 414733 w 863990"/>
                  <a:gd name="connsiteY5" fmla="*/ 881722 h 881722"/>
                  <a:gd name="connsiteX6" fmla="*/ 97884 w 863990"/>
                  <a:gd name="connsiteY6" fmla="*/ 833819 h 881722"/>
                  <a:gd name="connsiteX7" fmla="*/ 0 w 863990"/>
                  <a:gd name="connsiteY7" fmla="*/ 797993 h 881722"/>
                  <a:gd name="connsiteX8" fmla="*/ 2478 w 863990"/>
                  <a:gd name="connsiteY8" fmla="*/ 748917 h 881722"/>
                  <a:gd name="connsiteX9" fmla="*/ 384722 w 863990"/>
                  <a:gd name="connsiteY9" fmla="*/ 35664 h 881722"/>
                  <a:gd name="connsiteX10" fmla="*/ 432415 w 863990"/>
                  <a:gd name="connsiteY10" fmla="*/ 0 h 8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990" h="881722">
                    <a:moveTo>
                      <a:pt x="432415" y="0"/>
                    </a:moveTo>
                    <a:lnTo>
                      <a:pt x="480107" y="35664"/>
                    </a:lnTo>
                    <a:cubicBezTo>
                      <a:pt x="690601" y="209379"/>
                      <a:pt x="833250" y="462364"/>
                      <a:pt x="862351" y="748917"/>
                    </a:cubicBezTo>
                    <a:lnTo>
                      <a:pt x="863990" y="781363"/>
                    </a:lnTo>
                    <a:lnTo>
                      <a:pt x="829476" y="797989"/>
                    </a:lnTo>
                    <a:cubicBezTo>
                      <a:pt x="702001" y="851907"/>
                      <a:pt x="561849" y="881722"/>
                      <a:pt x="414733" y="881722"/>
                    </a:cubicBezTo>
                    <a:cubicBezTo>
                      <a:pt x="304397" y="881722"/>
                      <a:pt x="197977" y="864951"/>
                      <a:pt x="97884" y="833819"/>
                    </a:cubicBezTo>
                    <a:lnTo>
                      <a:pt x="0" y="797993"/>
                    </a:lnTo>
                    <a:lnTo>
                      <a:pt x="2478" y="748917"/>
                    </a:lnTo>
                    <a:cubicBezTo>
                      <a:pt x="31579" y="462364"/>
                      <a:pt x="174228" y="209379"/>
                      <a:pt x="384722" y="35664"/>
                    </a:cubicBezTo>
                    <a:lnTo>
                      <a:pt x="432415" y="0"/>
                    </a:lnTo>
                    <a:close/>
                  </a:path>
                </a:pathLst>
              </a:custGeom>
              <a:solidFill>
                <a:srgbClr val="FF5C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bg1"/>
                  </a:solidFill>
                </a:endParaRPr>
              </a:p>
            </p:txBody>
          </p:sp>
        </p:grpSp>
        <p:sp>
          <p:nvSpPr>
            <p:cNvPr id="9" name="TextBox 11">
              <a:extLst>
                <a:ext uri="{FF2B5EF4-FFF2-40B4-BE49-F238E27FC236}">
                  <a16:creationId xmlns:a16="http://schemas.microsoft.com/office/drawing/2014/main" id="{504E3BA7-5B97-C1E5-1D23-2AD35A9685E4}"/>
                </a:ext>
              </a:extLst>
            </p:cNvPr>
            <p:cNvSpPr txBox="1"/>
            <p:nvPr/>
          </p:nvSpPr>
          <p:spPr>
            <a:xfrm>
              <a:off x="350123" y="2658362"/>
              <a:ext cx="1311005"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Century Gothic" panose="020B0502020202020204" pitchFamily="34" charset="0"/>
                </a:rPr>
                <a:t>Dangerous</a:t>
              </a:r>
            </a:p>
          </p:txBody>
        </p:sp>
        <p:sp>
          <p:nvSpPr>
            <p:cNvPr id="10" name="TextBox 27">
              <a:extLst>
                <a:ext uri="{FF2B5EF4-FFF2-40B4-BE49-F238E27FC236}">
                  <a16:creationId xmlns:a16="http://schemas.microsoft.com/office/drawing/2014/main" id="{9D52FF54-2C52-3853-C8B9-3DE804DA5F24}"/>
                </a:ext>
              </a:extLst>
            </p:cNvPr>
            <p:cNvSpPr txBox="1"/>
            <p:nvPr/>
          </p:nvSpPr>
          <p:spPr>
            <a:xfrm>
              <a:off x="0" y="0"/>
              <a:ext cx="1438213"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Century Gothic" panose="020B0502020202020204" pitchFamily="34" charset="0"/>
                </a:rPr>
                <a:t>Power</a:t>
              </a:r>
            </a:p>
          </p:txBody>
        </p:sp>
        <p:sp>
          <p:nvSpPr>
            <p:cNvPr id="11" name="TextBox 28">
              <a:extLst>
                <a:ext uri="{FF2B5EF4-FFF2-40B4-BE49-F238E27FC236}">
                  <a16:creationId xmlns:a16="http://schemas.microsoft.com/office/drawing/2014/main" id="{A787AB01-2B67-8C80-3389-053EC6D7F303}"/>
                </a:ext>
              </a:extLst>
            </p:cNvPr>
            <p:cNvSpPr txBox="1"/>
            <p:nvPr/>
          </p:nvSpPr>
          <p:spPr>
            <a:xfrm>
              <a:off x="2794833" y="716098"/>
              <a:ext cx="1923919"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400" dirty="0">
                  <a:latin typeface="Century Gothic" panose="020B0502020202020204" pitchFamily="34" charset="0"/>
                </a:rPr>
                <a:t>Legitimacy</a:t>
              </a:r>
            </a:p>
          </p:txBody>
        </p:sp>
        <p:sp>
          <p:nvSpPr>
            <p:cNvPr id="12" name="TextBox 29">
              <a:extLst>
                <a:ext uri="{FF2B5EF4-FFF2-40B4-BE49-F238E27FC236}">
                  <a16:creationId xmlns:a16="http://schemas.microsoft.com/office/drawing/2014/main" id="{2461BF6B-2F7D-1856-71A0-E061EDB702A1}"/>
                </a:ext>
              </a:extLst>
            </p:cNvPr>
            <p:cNvSpPr txBox="1"/>
            <p:nvPr/>
          </p:nvSpPr>
          <p:spPr>
            <a:xfrm>
              <a:off x="4281" y="5187431"/>
              <a:ext cx="1748348"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Century Gothic" panose="020B0502020202020204" pitchFamily="34" charset="0"/>
                </a:rPr>
                <a:t>Urgency</a:t>
              </a:r>
            </a:p>
          </p:txBody>
        </p:sp>
        <p:sp>
          <p:nvSpPr>
            <p:cNvPr id="13" name="TextBox 1">
              <a:extLst>
                <a:ext uri="{FF2B5EF4-FFF2-40B4-BE49-F238E27FC236}">
                  <a16:creationId xmlns:a16="http://schemas.microsoft.com/office/drawing/2014/main" id="{C92C0D86-B67A-BF5E-B3F0-D7C008BAFAF7}"/>
                </a:ext>
              </a:extLst>
            </p:cNvPr>
            <p:cNvSpPr txBox="1"/>
            <p:nvPr/>
          </p:nvSpPr>
          <p:spPr>
            <a:xfrm>
              <a:off x="680650" y="531431"/>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1</a:t>
              </a:r>
            </a:p>
          </p:txBody>
        </p:sp>
        <p:sp>
          <p:nvSpPr>
            <p:cNvPr id="14" name="TextBox 4">
              <a:extLst>
                <a:ext uri="{FF2B5EF4-FFF2-40B4-BE49-F238E27FC236}">
                  <a16:creationId xmlns:a16="http://schemas.microsoft.com/office/drawing/2014/main" id="{C9A79D24-88A7-97E8-F142-560A76B1C3FA}"/>
                </a:ext>
              </a:extLst>
            </p:cNvPr>
            <p:cNvSpPr txBox="1"/>
            <p:nvPr/>
          </p:nvSpPr>
          <p:spPr>
            <a:xfrm>
              <a:off x="4284462" y="2552753"/>
              <a:ext cx="394229"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2</a:t>
              </a:r>
            </a:p>
          </p:txBody>
        </p:sp>
        <p:sp>
          <p:nvSpPr>
            <p:cNvPr id="15" name="TextBox 5">
              <a:extLst>
                <a:ext uri="{FF2B5EF4-FFF2-40B4-BE49-F238E27FC236}">
                  <a16:creationId xmlns:a16="http://schemas.microsoft.com/office/drawing/2014/main" id="{B54A01A2-BF0E-EF17-E4B0-3DF033751AD4}"/>
                </a:ext>
              </a:extLst>
            </p:cNvPr>
            <p:cNvSpPr txBox="1"/>
            <p:nvPr/>
          </p:nvSpPr>
          <p:spPr>
            <a:xfrm>
              <a:off x="673962" y="4593689"/>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3</a:t>
              </a:r>
            </a:p>
          </p:txBody>
        </p:sp>
        <p:sp>
          <p:nvSpPr>
            <p:cNvPr id="16" name="TextBox 6">
              <a:extLst>
                <a:ext uri="{FF2B5EF4-FFF2-40B4-BE49-F238E27FC236}">
                  <a16:creationId xmlns:a16="http://schemas.microsoft.com/office/drawing/2014/main" id="{492AE840-1CF3-4519-3836-4CEA86EE2E32}"/>
                </a:ext>
              </a:extLst>
            </p:cNvPr>
            <p:cNvSpPr txBox="1"/>
            <p:nvPr/>
          </p:nvSpPr>
          <p:spPr>
            <a:xfrm>
              <a:off x="2656108" y="2183643"/>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4</a:t>
              </a:r>
            </a:p>
          </p:txBody>
        </p:sp>
        <p:sp>
          <p:nvSpPr>
            <p:cNvPr id="17" name="TextBox 7">
              <a:extLst>
                <a:ext uri="{FF2B5EF4-FFF2-40B4-BE49-F238E27FC236}">
                  <a16:creationId xmlns:a16="http://schemas.microsoft.com/office/drawing/2014/main" id="{E861A15A-4FE8-99F2-7CFC-F2BF1A5BB8F5}"/>
                </a:ext>
              </a:extLst>
            </p:cNvPr>
            <p:cNvSpPr txBox="1"/>
            <p:nvPr/>
          </p:nvSpPr>
          <p:spPr>
            <a:xfrm>
              <a:off x="1096481" y="2976113"/>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5</a:t>
              </a:r>
            </a:p>
          </p:txBody>
        </p:sp>
        <p:sp>
          <p:nvSpPr>
            <p:cNvPr id="18" name="TextBox 8">
              <a:extLst>
                <a:ext uri="{FF2B5EF4-FFF2-40B4-BE49-F238E27FC236}">
                  <a16:creationId xmlns:a16="http://schemas.microsoft.com/office/drawing/2014/main" id="{0386CDEB-BD44-2519-170B-0E97826AD65D}"/>
                </a:ext>
              </a:extLst>
            </p:cNvPr>
            <p:cNvSpPr txBox="1"/>
            <p:nvPr/>
          </p:nvSpPr>
          <p:spPr>
            <a:xfrm>
              <a:off x="2650161" y="2973856"/>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6</a:t>
              </a:r>
            </a:p>
          </p:txBody>
        </p:sp>
        <p:sp>
          <p:nvSpPr>
            <p:cNvPr id="19" name="TextBox 9">
              <a:extLst>
                <a:ext uri="{FF2B5EF4-FFF2-40B4-BE49-F238E27FC236}">
                  <a16:creationId xmlns:a16="http://schemas.microsoft.com/office/drawing/2014/main" id="{97A0B094-2F8C-66F8-8738-8F22D7DF362B}"/>
                </a:ext>
              </a:extLst>
            </p:cNvPr>
            <p:cNvSpPr txBox="1"/>
            <p:nvPr/>
          </p:nvSpPr>
          <p:spPr>
            <a:xfrm>
              <a:off x="1615627" y="2177000"/>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7</a:t>
              </a:r>
            </a:p>
          </p:txBody>
        </p:sp>
        <p:sp>
          <p:nvSpPr>
            <p:cNvPr id="20" name="TextBox 10">
              <a:extLst>
                <a:ext uri="{FF2B5EF4-FFF2-40B4-BE49-F238E27FC236}">
                  <a16:creationId xmlns:a16="http://schemas.microsoft.com/office/drawing/2014/main" id="{3F23EB4D-C6ED-9B27-8086-8406A1807CEE}"/>
                </a:ext>
              </a:extLst>
            </p:cNvPr>
            <p:cNvSpPr txBox="1"/>
            <p:nvPr/>
          </p:nvSpPr>
          <p:spPr>
            <a:xfrm>
              <a:off x="1600156" y="2642247"/>
              <a:ext cx="1129927" cy="3575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Century Gothic" panose="020B0502020202020204" pitchFamily="34" charset="0"/>
                </a:rPr>
                <a:t>Definitive</a:t>
              </a:r>
            </a:p>
          </p:txBody>
        </p:sp>
        <p:sp>
          <p:nvSpPr>
            <p:cNvPr id="21" name="TextBox 12">
              <a:extLst>
                <a:ext uri="{FF2B5EF4-FFF2-40B4-BE49-F238E27FC236}">
                  <a16:creationId xmlns:a16="http://schemas.microsoft.com/office/drawing/2014/main" id="{4686FA2F-90D9-24A7-0DD7-DAEEB75CB6FA}"/>
                </a:ext>
              </a:extLst>
            </p:cNvPr>
            <p:cNvSpPr txBox="1"/>
            <p:nvPr/>
          </p:nvSpPr>
          <p:spPr>
            <a:xfrm>
              <a:off x="2906301" y="2658362"/>
              <a:ext cx="1514722"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Century Gothic" panose="020B0502020202020204" pitchFamily="34" charset="0"/>
                </a:rPr>
                <a:t>Discretionary</a:t>
              </a:r>
            </a:p>
          </p:txBody>
        </p:sp>
        <p:sp>
          <p:nvSpPr>
            <p:cNvPr id="22" name="TextBox 30">
              <a:extLst>
                <a:ext uri="{FF2B5EF4-FFF2-40B4-BE49-F238E27FC236}">
                  <a16:creationId xmlns:a16="http://schemas.microsoft.com/office/drawing/2014/main" id="{B210D1E0-3389-ADAC-50FE-2070D9A82058}"/>
                </a:ext>
              </a:extLst>
            </p:cNvPr>
            <p:cNvSpPr txBox="1"/>
            <p:nvPr/>
          </p:nvSpPr>
          <p:spPr>
            <a:xfrm>
              <a:off x="1877777" y="3595007"/>
              <a:ext cx="1376193"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Century Gothic" panose="020B0502020202020204" pitchFamily="34" charset="0"/>
                </a:rPr>
                <a:t>Dependent</a:t>
              </a:r>
            </a:p>
          </p:txBody>
        </p:sp>
        <p:sp>
          <p:nvSpPr>
            <p:cNvPr id="23" name="TextBox 31">
              <a:extLst>
                <a:ext uri="{FF2B5EF4-FFF2-40B4-BE49-F238E27FC236}">
                  <a16:creationId xmlns:a16="http://schemas.microsoft.com/office/drawing/2014/main" id="{9D746BF5-AF01-206A-7264-E388DD74FB94}"/>
                </a:ext>
              </a:extLst>
            </p:cNvPr>
            <p:cNvSpPr txBox="1"/>
            <p:nvPr/>
          </p:nvSpPr>
          <p:spPr>
            <a:xfrm>
              <a:off x="1949621" y="1662470"/>
              <a:ext cx="1166779"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Century Gothic" panose="020B0502020202020204" pitchFamily="34" charset="0"/>
                </a:rPr>
                <a:t>Dominant</a:t>
              </a:r>
            </a:p>
          </p:txBody>
        </p:sp>
        <p:sp>
          <p:nvSpPr>
            <p:cNvPr id="24" name="TextBox 32">
              <a:extLst>
                <a:ext uri="{FF2B5EF4-FFF2-40B4-BE49-F238E27FC236}">
                  <a16:creationId xmlns:a16="http://schemas.microsoft.com/office/drawing/2014/main" id="{4DCED57B-E03B-193E-C0D0-772A51CEE693}"/>
                </a:ext>
              </a:extLst>
            </p:cNvPr>
            <p:cNvSpPr txBox="1"/>
            <p:nvPr/>
          </p:nvSpPr>
          <p:spPr>
            <a:xfrm>
              <a:off x="346162" y="3912307"/>
              <a:ext cx="1407128"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latin typeface="Century Gothic" panose="020B0502020202020204" pitchFamily="34" charset="0"/>
                </a:rPr>
                <a:t>Demanding</a:t>
              </a:r>
            </a:p>
          </p:txBody>
        </p:sp>
        <p:sp>
          <p:nvSpPr>
            <p:cNvPr id="25" name="TextBox 33">
              <a:extLst>
                <a:ext uri="{FF2B5EF4-FFF2-40B4-BE49-F238E27FC236}">
                  <a16:creationId xmlns:a16="http://schemas.microsoft.com/office/drawing/2014/main" id="{C0F10A0D-F919-0DC5-C61B-BD0BA50C541F}"/>
                </a:ext>
              </a:extLst>
            </p:cNvPr>
            <p:cNvSpPr txBox="1"/>
            <p:nvPr/>
          </p:nvSpPr>
          <p:spPr>
            <a:xfrm>
              <a:off x="337353" y="1233004"/>
              <a:ext cx="1166779"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latin typeface="Century Gothic" panose="020B0502020202020204" pitchFamily="34" charset="0"/>
                </a:rPr>
                <a:t>Dormant</a:t>
              </a:r>
            </a:p>
          </p:txBody>
        </p:sp>
      </p:grpSp>
      <p:graphicFrame>
        <p:nvGraphicFramePr>
          <p:cNvPr id="34" name="Table 33">
            <a:extLst>
              <a:ext uri="{FF2B5EF4-FFF2-40B4-BE49-F238E27FC236}">
                <a16:creationId xmlns:a16="http://schemas.microsoft.com/office/drawing/2014/main" id="{9E6A5511-E0C2-D79E-8517-6AA439968AF5}"/>
              </a:ext>
            </a:extLst>
          </p:cNvPr>
          <p:cNvGraphicFramePr>
            <a:graphicFrameLocks noGrp="1"/>
          </p:cNvGraphicFramePr>
          <p:nvPr>
            <p:extLst>
              <p:ext uri="{D42A27DB-BD31-4B8C-83A1-F6EECF244321}">
                <p14:modId xmlns:p14="http://schemas.microsoft.com/office/powerpoint/2010/main" val="4213851887"/>
              </p:ext>
            </p:extLst>
          </p:nvPr>
        </p:nvGraphicFramePr>
        <p:xfrm>
          <a:off x="5669514" y="1445544"/>
          <a:ext cx="6287260" cy="3124933"/>
        </p:xfrm>
        <a:graphic>
          <a:graphicData uri="http://schemas.openxmlformats.org/drawingml/2006/table">
            <a:tbl>
              <a:tblPr>
                <a:tableStyleId>{5C22544A-7EE6-4342-B048-85BDC9FD1C3A}</a:tableStyleId>
              </a:tblPr>
              <a:tblGrid>
                <a:gridCol w="2184868">
                  <a:extLst>
                    <a:ext uri="{9D8B030D-6E8A-4147-A177-3AD203B41FA5}">
                      <a16:colId xmlns:a16="http://schemas.microsoft.com/office/drawing/2014/main" val="4032476033"/>
                    </a:ext>
                  </a:extLst>
                </a:gridCol>
                <a:gridCol w="4102392">
                  <a:extLst>
                    <a:ext uri="{9D8B030D-6E8A-4147-A177-3AD203B41FA5}">
                      <a16:colId xmlns:a16="http://schemas.microsoft.com/office/drawing/2014/main" val="984850241"/>
                    </a:ext>
                  </a:extLst>
                </a:gridCol>
              </a:tblGrid>
              <a:tr h="446419">
                <a:tc>
                  <a:txBody>
                    <a:bodyPr/>
                    <a:lstStyle/>
                    <a:p>
                      <a:pPr algn="l" fontAlgn="ctr"/>
                      <a:r>
                        <a:rPr lang="en-US" sz="1800" u="none" strike="noStrike" dirty="0">
                          <a:effectLst/>
                          <a:latin typeface="Century Gothic" panose="020B0502020202020204" pitchFamily="34" charset="0"/>
                        </a:rPr>
                        <a:t>1 - Dormant</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3FF"/>
                    </a:solidFill>
                  </a:tcPr>
                </a:tc>
                <a:tc>
                  <a:txBody>
                    <a:bodyPr/>
                    <a:lstStyle/>
                    <a:p>
                      <a:pPr algn="l" fontAlgn="ctr"/>
                      <a:r>
                        <a:rPr lang="en-US" sz="1800" u="none" strike="noStrike" dirty="0">
                          <a:effectLst/>
                          <a:latin typeface="Century Gothic" panose="020B0502020202020204" pitchFamily="34" charset="0"/>
                        </a:rPr>
                        <a:t>Power only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002042914"/>
                  </a:ext>
                </a:extLst>
              </a:tr>
              <a:tr h="446419">
                <a:tc>
                  <a:txBody>
                    <a:bodyPr/>
                    <a:lstStyle/>
                    <a:p>
                      <a:pPr algn="l" fontAlgn="ctr"/>
                      <a:r>
                        <a:rPr lang="en-US" sz="1800" u="none" strike="noStrike" dirty="0">
                          <a:effectLst/>
                          <a:latin typeface="Century Gothic" panose="020B0502020202020204" pitchFamily="34" charset="0"/>
                        </a:rPr>
                        <a:t>2 - Discretionary</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DB8D"/>
                    </a:solidFill>
                  </a:tcPr>
                </a:tc>
                <a:tc>
                  <a:txBody>
                    <a:bodyPr/>
                    <a:lstStyle/>
                    <a:p>
                      <a:pPr algn="l" fontAlgn="ctr"/>
                      <a:r>
                        <a:rPr lang="en-US" sz="1800" u="none" strike="noStrike" dirty="0">
                          <a:effectLst/>
                          <a:latin typeface="Century Gothic" panose="020B0502020202020204" pitchFamily="34" charset="0"/>
                        </a:rPr>
                        <a:t>Legitimacy only </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595098205"/>
                  </a:ext>
                </a:extLst>
              </a:tr>
              <a:tr h="446419">
                <a:tc>
                  <a:txBody>
                    <a:bodyPr/>
                    <a:lstStyle/>
                    <a:p>
                      <a:pPr algn="l" fontAlgn="ctr"/>
                      <a:r>
                        <a:rPr lang="en-US" sz="1800" u="none" strike="noStrike" dirty="0">
                          <a:effectLst/>
                          <a:latin typeface="Century Gothic" panose="020B0502020202020204" pitchFamily="34" charset="0"/>
                        </a:rPr>
                        <a:t>3 - Demanding</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FF5F0"/>
                    </a:solidFill>
                  </a:tcPr>
                </a:tc>
                <a:tc>
                  <a:txBody>
                    <a:bodyPr/>
                    <a:lstStyle/>
                    <a:p>
                      <a:pPr algn="l" fontAlgn="ctr"/>
                      <a:r>
                        <a:rPr lang="en-US" sz="1800" u="none" strike="noStrike" dirty="0">
                          <a:effectLst/>
                          <a:latin typeface="Century Gothic" panose="020B0502020202020204" pitchFamily="34" charset="0"/>
                        </a:rPr>
                        <a:t>Urgency only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016027603"/>
                  </a:ext>
                </a:extLst>
              </a:tr>
              <a:tr h="446419">
                <a:tc>
                  <a:txBody>
                    <a:bodyPr/>
                    <a:lstStyle/>
                    <a:p>
                      <a:pPr algn="l" fontAlgn="ctr"/>
                      <a:r>
                        <a:rPr lang="en-US" sz="1800" u="none" strike="noStrike" dirty="0">
                          <a:effectLst/>
                          <a:latin typeface="Century Gothic" panose="020B0502020202020204" pitchFamily="34" charset="0"/>
                        </a:rPr>
                        <a:t>4 - Dominant</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B15D"/>
                    </a:solidFill>
                  </a:tcPr>
                </a:tc>
                <a:tc>
                  <a:txBody>
                    <a:bodyPr/>
                    <a:lstStyle/>
                    <a:p>
                      <a:pPr algn="l" fontAlgn="ctr"/>
                      <a:r>
                        <a:rPr lang="en-US" sz="1800" u="none" strike="noStrike" dirty="0">
                          <a:effectLst/>
                          <a:latin typeface="Century Gothic" panose="020B0502020202020204" pitchFamily="34" charset="0"/>
                        </a:rPr>
                        <a:t>Power and Legitimacy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038895846"/>
                  </a:ext>
                </a:extLst>
              </a:tr>
              <a:tr h="446419">
                <a:tc>
                  <a:txBody>
                    <a:bodyPr/>
                    <a:lstStyle/>
                    <a:p>
                      <a:pPr algn="l" fontAlgn="ctr"/>
                      <a:r>
                        <a:rPr lang="en-US" sz="1800" u="none" strike="noStrike" dirty="0">
                          <a:effectLst/>
                          <a:latin typeface="Century Gothic" panose="020B0502020202020204" pitchFamily="34" charset="0"/>
                        </a:rPr>
                        <a:t>5 - Dangerous</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4BCFF"/>
                    </a:solidFill>
                  </a:tcPr>
                </a:tc>
                <a:tc>
                  <a:txBody>
                    <a:bodyPr/>
                    <a:lstStyle/>
                    <a:p>
                      <a:pPr algn="l" fontAlgn="ctr"/>
                      <a:r>
                        <a:rPr lang="en-US" sz="1800" u="none" strike="noStrike" dirty="0">
                          <a:effectLst/>
                          <a:latin typeface="Century Gothic" panose="020B0502020202020204" pitchFamily="34" charset="0"/>
                        </a:rPr>
                        <a:t>Power and Urgency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951812113"/>
                  </a:ext>
                </a:extLst>
              </a:tr>
              <a:tr h="446419">
                <a:tc>
                  <a:txBody>
                    <a:bodyPr/>
                    <a:lstStyle/>
                    <a:p>
                      <a:pPr algn="l" fontAlgn="ctr"/>
                      <a:r>
                        <a:rPr lang="en-US" sz="1800" u="none" strike="noStrike" dirty="0">
                          <a:effectLst/>
                          <a:latin typeface="Century Gothic" panose="020B0502020202020204" pitchFamily="34" charset="0"/>
                        </a:rPr>
                        <a:t>6 - Dependent</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6F593"/>
                    </a:solidFill>
                  </a:tcPr>
                </a:tc>
                <a:tc>
                  <a:txBody>
                    <a:bodyPr/>
                    <a:lstStyle/>
                    <a:p>
                      <a:pPr algn="l" fontAlgn="ctr"/>
                      <a:r>
                        <a:rPr lang="en-US" sz="1800" u="none" strike="noStrike" dirty="0">
                          <a:effectLst/>
                          <a:latin typeface="Century Gothic" panose="020B0502020202020204" pitchFamily="34" charset="0"/>
                        </a:rPr>
                        <a:t>Legitimacy and Urgency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989834864"/>
                  </a:ext>
                </a:extLst>
              </a:tr>
              <a:tr h="446419">
                <a:tc>
                  <a:txBody>
                    <a:bodyPr/>
                    <a:lstStyle/>
                    <a:p>
                      <a:pPr algn="l" fontAlgn="ctr"/>
                      <a:r>
                        <a:rPr lang="en-US" sz="1800" u="none" strike="noStrike" dirty="0">
                          <a:effectLst/>
                          <a:latin typeface="Century Gothic" panose="020B0502020202020204" pitchFamily="34" charset="0"/>
                        </a:rPr>
                        <a:t>7 - Definitive</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l" fontAlgn="ctr"/>
                      <a:r>
                        <a:rPr lang="en-US" sz="1800" u="none" strike="noStrike" dirty="0">
                          <a:effectLst/>
                          <a:latin typeface="Century Gothic" panose="020B0502020202020204" pitchFamily="34" charset="0"/>
                        </a:rPr>
                        <a:t>Power, Legitimacy, and Urgency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195726344"/>
                  </a:ext>
                </a:extLst>
              </a:tr>
            </a:tbl>
          </a:graphicData>
        </a:graphic>
      </p:graphicFrame>
      <p:sp>
        <p:nvSpPr>
          <p:cNvPr id="35" name="TextBox 34">
            <a:extLst>
              <a:ext uri="{FF2B5EF4-FFF2-40B4-BE49-F238E27FC236}">
                <a16:creationId xmlns:a16="http://schemas.microsoft.com/office/drawing/2014/main" id="{D134860E-E74A-EF9B-2257-B3CB5D1E6825}"/>
              </a:ext>
            </a:extLst>
          </p:cNvPr>
          <p:cNvSpPr txBox="1"/>
          <p:nvPr/>
        </p:nvSpPr>
        <p:spPr>
          <a:xfrm>
            <a:off x="8873819" y="4781848"/>
            <a:ext cx="3129831" cy="1938992"/>
          </a:xfrm>
          <a:prstGeom prst="rect">
            <a:avLst/>
          </a:prstGeom>
          <a:noFill/>
          <a:effectLst/>
        </p:spPr>
        <p:txBody>
          <a:bodyPr wrap="square" rtlCol="0">
            <a:spAutoFit/>
          </a:bodyPr>
          <a:lstStyle/>
          <a:p>
            <a:pPr algn="r"/>
            <a:r>
              <a:rPr lang="en-US" sz="4000" dirty="0">
                <a:solidFill>
                  <a:schemeClr val="bg1"/>
                </a:solidFill>
                <a:latin typeface="Century Gothic" panose="020B0502020202020204" pitchFamily="34" charset="0"/>
              </a:rPr>
              <a:t>Stakeholder Salience Model</a:t>
            </a:r>
          </a:p>
        </p:txBody>
      </p:sp>
    </p:spTree>
    <p:extLst>
      <p:ext uri="{BB962C8B-B14F-4D97-AF65-F5344CB8AC3E}">
        <p14:creationId xmlns:p14="http://schemas.microsoft.com/office/powerpoint/2010/main" val="156162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041B6F64-C523-BFD4-3A78-CB57CBF03E57}"/>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9135F8F7-79CE-B9A7-06C9-A6D14145A424}"/>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63" name="Rectangle 62">
            <a:extLst>
              <a:ext uri="{FF2B5EF4-FFF2-40B4-BE49-F238E27FC236}">
                <a16:creationId xmlns:a16="http://schemas.microsoft.com/office/drawing/2014/main" id="{A228A85E-4CC0-2F78-5C9E-5891CB4D5631}"/>
              </a:ext>
            </a:extLst>
          </p:cNvPr>
          <p:cNvSpPr/>
          <p:nvPr/>
        </p:nvSpPr>
        <p:spPr>
          <a:xfrm>
            <a:off x="-1" y="0"/>
            <a:ext cx="3737113" cy="692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86CD74AC-51B8-2E2B-F005-E39DA8951307}"/>
              </a:ext>
            </a:extLst>
          </p:cNvPr>
          <p:cNvGraphicFramePr>
            <a:graphicFrameLocks noGrp="1"/>
          </p:cNvGraphicFramePr>
          <p:nvPr>
            <p:extLst>
              <p:ext uri="{D42A27DB-BD31-4B8C-83A1-F6EECF244321}">
                <p14:modId xmlns:p14="http://schemas.microsoft.com/office/powerpoint/2010/main" val="69886924"/>
              </p:ext>
            </p:extLst>
          </p:nvPr>
        </p:nvGraphicFramePr>
        <p:xfrm>
          <a:off x="3945833" y="856336"/>
          <a:ext cx="8026428" cy="5493608"/>
        </p:xfrm>
        <a:graphic>
          <a:graphicData uri="http://schemas.openxmlformats.org/drawingml/2006/table">
            <a:tbl>
              <a:tblPr>
                <a:tableStyleId>{5C22544A-7EE6-4342-B048-85BDC9FD1C3A}</a:tableStyleId>
              </a:tblPr>
              <a:tblGrid>
                <a:gridCol w="1636260">
                  <a:extLst>
                    <a:ext uri="{9D8B030D-6E8A-4147-A177-3AD203B41FA5}">
                      <a16:colId xmlns:a16="http://schemas.microsoft.com/office/drawing/2014/main" val="308784240"/>
                    </a:ext>
                  </a:extLst>
                </a:gridCol>
                <a:gridCol w="2009554">
                  <a:extLst>
                    <a:ext uri="{9D8B030D-6E8A-4147-A177-3AD203B41FA5}">
                      <a16:colId xmlns:a16="http://schemas.microsoft.com/office/drawing/2014/main" val="2526209343"/>
                    </a:ext>
                  </a:extLst>
                </a:gridCol>
                <a:gridCol w="935665">
                  <a:extLst>
                    <a:ext uri="{9D8B030D-6E8A-4147-A177-3AD203B41FA5}">
                      <a16:colId xmlns:a16="http://schemas.microsoft.com/office/drawing/2014/main" val="3850966006"/>
                    </a:ext>
                  </a:extLst>
                </a:gridCol>
                <a:gridCol w="1105786">
                  <a:extLst>
                    <a:ext uri="{9D8B030D-6E8A-4147-A177-3AD203B41FA5}">
                      <a16:colId xmlns:a16="http://schemas.microsoft.com/office/drawing/2014/main" val="183338725"/>
                    </a:ext>
                  </a:extLst>
                </a:gridCol>
                <a:gridCol w="946297">
                  <a:extLst>
                    <a:ext uri="{9D8B030D-6E8A-4147-A177-3AD203B41FA5}">
                      <a16:colId xmlns:a16="http://schemas.microsoft.com/office/drawing/2014/main" val="2568937860"/>
                    </a:ext>
                  </a:extLst>
                </a:gridCol>
                <a:gridCol w="1392866">
                  <a:extLst>
                    <a:ext uri="{9D8B030D-6E8A-4147-A177-3AD203B41FA5}">
                      <a16:colId xmlns:a16="http://schemas.microsoft.com/office/drawing/2014/main" val="1602220233"/>
                    </a:ext>
                  </a:extLst>
                </a:gridCol>
              </a:tblGrid>
              <a:tr h="293348">
                <a:tc>
                  <a:txBody>
                    <a:bodyPr/>
                    <a:lstStyle/>
                    <a:p>
                      <a:pPr algn="l" fontAlgn="b"/>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L="7921" marR="7921" marT="7921" marB="0" anchor="b">
                    <a:lnL w="12700" cmpd="sng">
                      <a:noFill/>
                    </a:lnL>
                    <a:lnR w="12700" cmpd="sng">
                      <a:noFill/>
                    </a:lnR>
                    <a:lnT w="12700" cmpd="sng">
                      <a:noFill/>
                    </a:lnT>
                    <a:lnB w="38100" cap="flat" cmpd="sng" algn="ctr">
                      <a:solidFill>
                        <a:srgbClr val="B8CDCF"/>
                      </a:solidFill>
                      <a:prstDash val="solid"/>
                      <a:round/>
                      <a:headEnd type="none" w="med" len="med"/>
                      <a:tailEnd type="none" w="med" len="med"/>
                    </a:lnB>
                    <a:noFill/>
                  </a:tcPr>
                </a:tc>
                <a:tc>
                  <a:txBody>
                    <a:bodyPr/>
                    <a:lstStyle/>
                    <a:p>
                      <a:pPr algn="l"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7921" marR="7921" marT="7921" marB="0" anchor="b">
                    <a:lnL w="12700" cmpd="sng">
                      <a:noFill/>
                    </a:lnL>
                    <a:lnR w="12700" cap="flat" cmpd="sng" algn="ctr">
                      <a:solidFill>
                        <a:srgbClr val="B8CDCF"/>
                      </a:solidFill>
                      <a:prstDash val="solid"/>
                      <a:round/>
                      <a:headEnd type="none" w="med" len="med"/>
                      <a:tailEnd type="none" w="med" len="med"/>
                    </a:lnR>
                    <a:lnT w="12700" cmpd="sng">
                      <a:noFill/>
                    </a:lnT>
                    <a:lnB w="38100" cap="flat" cmpd="sng" algn="ctr">
                      <a:solidFill>
                        <a:srgbClr val="B8CDCF"/>
                      </a:solidFill>
                      <a:prstDash val="solid"/>
                      <a:round/>
                      <a:headEnd type="none" w="med" len="med"/>
                      <a:tailEnd type="none" w="med" len="med"/>
                    </a:lnB>
                    <a:noFill/>
                  </a:tcPr>
                </a:tc>
                <a:tc gridSpan="3">
                  <a:txBody>
                    <a:bodyPr/>
                    <a:lstStyle/>
                    <a:p>
                      <a:pPr algn="ctr" fontAlgn="ctr"/>
                      <a:r>
                        <a:rPr lang="en-US" sz="1200" u="none" strike="noStrike" dirty="0">
                          <a:effectLst/>
                          <a:latin typeface="Century Gothic" panose="020B0502020202020204" pitchFamily="34" charset="0"/>
                        </a:rPr>
                        <a:t>High  –  Medium  –  Low</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538685"/>
                      </a:solidFill>
                      <a:prstDash val="solid"/>
                      <a:round/>
                      <a:headEnd type="none" w="med" len="med"/>
                      <a:tailEnd type="none" w="med" len="med"/>
                    </a:lnT>
                    <a:lnB w="38100" cap="flat" cmpd="sng" algn="ctr">
                      <a:solidFill>
                        <a:srgbClr val="B8CDCF"/>
                      </a:solidFill>
                      <a:prstDash val="solid"/>
                      <a:round/>
                      <a:headEnd type="none" w="med" len="med"/>
                      <a:tailEnd type="none" w="med" len="med"/>
                    </a:lnB>
                    <a:solidFill>
                      <a:srgbClr val="B8CDCF"/>
                    </a:solidFill>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7921" marR="7921" marT="7921" marB="0" anchor="b">
                    <a:lnL w="12700" cap="flat" cmpd="sng" algn="ctr">
                      <a:solidFill>
                        <a:srgbClr val="B8CDCF"/>
                      </a:solidFill>
                      <a:prstDash val="solid"/>
                      <a:round/>
                      <a:headEnd type="none" w="med" len="med"/>
                      <a:tailEnd type="none" w="med" len="med"/>
                    </a:lnL>
                    <a:lnR w="12700" cmpd="sng">
                      <a:noFill/>
                    </a:lnR>
                    <a:lnT w="12700" cmpd="sng">
                      <a:noFill/>
                    </a:lnT>
                    <a:lnB w="38100" cap="flat" cmpd="sng" algn="ctr">
                      <a:solidFill>
                        <a:srgbClr val="B8CDCF"/>
                      </a:solidFill>
                      <a:prstDash val="solid"/>
                      <a:round/>
                      <a:headEnd type="none" w="med" len="med"/>
                      <a:tailEnd type="none" w="med" len="med"/>
                    </a:lnB>
                    <a:noFill/>
                  </a:tcPr>
                </a:tc>
                <a:extLst>
                  <a:ext uri="{0D108BD9-81ED-4DB2-BD59-A6C34878D82A}">
                    <a16:rowId xmlns:a16="http://schemas.microsoft.com/office/drawing/2014/main" val="3078238733"/>
                  </a:ext>
                </a:extLst>
              </a:tr>
              <a:tr h="400020">
                <a:tc>
                  <a:txBody>
                    <a:bodyPr/>
                    <a:lstStyle/>
                    <a:p>
                      <a:pPr algn="l" fontAlgn="ctr"/>
                      <a:r>
                        <a:rPr lang="en-US" sz="1200" u="none" strike="noStrike" dirty="0">
                          <a:effectLst/>
                          <a:latin typeface="Century Gothic" panose="020B0502020202020204" pitchFamily="34" charset="0"/>
                        </a:rPr>
                        <a:t>Stakeholder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200" u="none" strike="noStrike" dirty="0">
                          <a:effectLst/>
                          <a:latin typeface="Century Gothic" panose="020B0502020202020204" pitchFamily="34" charset="0"/>
                        </a:rPr>
                        <a:t>Role</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ctr" fontAlgn="ctr"/>
                      <a:r>
                        <a:rPr lang="en-US" sz="1300" u="none" strike="noStrike" dirty="0">
                          <a:effectLst/>
                          <a:latin typeface="Century Gothic" panose="020B0502020202020204" pitchFamily="34" charset="0"/>
                        </a:rPr>
                        <a:t>Power</a:t>
                      </a:r>
                      <a:endParaRPr lang="en-US" sz="13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BEB"/>
                    </a:solidFill>
                  </a:tcPr>
                </a:tc>
                <a:tc>
                  <a:txBody>
                    <a:bodyPr/>
                    <a:lstStyle/>
                    <a:p>
                      <a:pPr algn="ctr" fontAlgn="ctr"/>
                      <a:r>
                        <a:rPr lang="en-US" sz="1300" u="none" strike="noStrike" dirty="0">
                          <a:effectLst/>
                          <a:latin typeface="Century Gothic" panose="020B0502020202020204" pitchFamily="34" charset="0"/>
                        </a:rPr>
                        <a:t>Legitimacy</a:t>
                      </a:r>
                      <a:endParaRPr lang="en-US" sz="13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BEB"/>
                    </a:solidFill>
                  </a:tcPr>
                </a:tc>
                <a:tc>
                  <a:txBody>
                    <a:bodyPr/>
                    <a:lstStyle/>
                    <a:p>
                      <a:pPr algn="ctr" fontAlgn="ctr"/>
                      <a:r>
                        <a:rPr lang="en-US" sz="1300" u="none" strike="noStrike" dirty="0">
                          <a:effectLst/>
                          <a:latin typeface="Century Gothic" panose="020B0502020202020204" pitchFamily="34" charset="0"/>
                        </a:rPr>
                        <a:t>Urgency</a:t>
                      </a:r>
                      <a:endParaRPr lang="en-US" sz="13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BEB"/>
                    </a:solidFill>
                  </a:tcPr>
                </a:tc>
                <a:tc>
                  <a:txBody>
                    <a:bodyPr/>
                    <a:lstStyle/>
                    <a:p>
                      <a:pPr algn="l" fontAlgn="ctr"/>
                      <a:r>
                        <a:rPr lang="en-US" sz="1200" u="none" strike="noStrike" dirty="0">
                          <a:effectLst/>
                          <a:latin typeface="Century Gothic" panose="020B0502020202020204" pitchFamily="34" charset="0"/>
                        </a:rPr>
                        <a:t>Type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extLst>
                  <a:ext uri="{0D108BD9-81ED-4DB2-BD59-A6C34878D82A}">
                    <a16:rowId xmlns:a16="http://schemas.microsoft.com/office/drawing/2014/main" val="808828480"/>
                  </a:ext>
                </a:extLst>
              </a:tr>
              <a:tr h="533360">
                <a:tc>
                  <a:txBody>
                    <a:bodyPr/>
                    <a:lstStyle/>
                    <a:p>
                      <a:pPr algn="l" fontAlgn="ctr"/>
                      <a:r>
                        <a:rPr lang="en-US" sz="1200" u="none" strike="noStrike" dirty="0">
                          <a:effectLst/>
                          <a:latin typeface="Century Gothic" panose="020B0502020202020204" pitchFamily="34" charset="0"/>
                        </a:rPr>
                        <a:t>Victoria Pearson</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Project Manager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Medium</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l" fontAlgn="ctr"/>
                      <a:r>
                        <a:rPr lang="en-US" sz="1200" u="none" strike="noStrike" dirty="0">
                          <a:effectLst/>
                          <a:latin typeface="Century Gothic" panose="020B0502020202020204" pitchFamily="34" charset="0"/>
                        </a:rPr>
                        <a:t>4 - Dominant</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B15D"/>
                    </a:solidFill>
                  </a:tcPr>
                </a:tc>
                <a:extLst>
                  <a:ext uri="{0D108BD9-81ED-4DB2-BD59-A6C34878D82A}">
                    <a16:rowId xmlns:a16="http://schemas.microsoft.com/office/drawing/2014/main" val="4116730024"/>
                  </a:ext>
                </a:extLst>
              </a:tr>
              <a:tr h="533360">
                <a:tc>
                  <a:txBody>
                    <a:bodyPr/>
                    <a:lstStyle/>
                    <a:p>
                      <a:pPr algn="l" fontAlgn="ctr"/>
                      <a:r>
                        <a:rPr lang="en-US" sz="1200" u="none" strike="noStrike" dirty="0">
                          <a:effectLst/>
                          <a:latin typeface="Century Gothic" panose="020B0502020202020204" pitchFamily="34" charset="0"/>
                        </a:rPr>
                        <a:t>Raghu Prakash</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Project Leader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a:effectLst/>
                          <a:latin typeface="Century Gothic" panose="020B0502020202020204" pitchFamily="34" charset="0"/>
                        </a:rPr>
                        <a:t>High</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Medium</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l" fontAlgn="ctr"/>
                      <a:r>
                        <a:rPr lang="en-US" sz="1200" u="none" strike="noStrike" dirty="0">
                          <a:effectLst/>
                          <a:latin typeface="Century Gothic" panose="020B0502020202020204" pitchFamily="34" charset="0"/>
                        </a:rPr>
                        <a:t>4 - Dominant</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B15D"/>
                    </a:solidFill>
                  </a:tcPr>
                </a:tc>
                <a:extLst>
                  <a:ext uri="{0D108BD9-81ED-4DB2-BD59-A6C34878D82A}">
                    <a16:rowId xmlns:a16="http://schemas.microsoft.com/office/drawing/2014/main" val="2162439702"/>
                  </a:ext>
                </a:extLst>
              </a:tr>
              <a:tr h="533360">
                <a:tc>
                  <a:txBody>
                    <a:bodyPr/>
                    <a:lstStyle/>
                    <a:p>
                      <a:pPr algn="l" fontAlgn="ctr"/>
                      <a:r>
                        <a:rPr lang="en-US" sz="1200" u="none" strike="noStrike" dirty="0">
                          <a:effectLst/>
                          <a:latin typeface="Century Gothic" panose="020B0502020202020204" pitchFamily="34" charset="0"/>
                        </a:rPr>
                        <a:t>Jonathon Wong</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Partner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a:effectLst/>
                          <a:latin typeface="Century Gothic" panose="020B0502020202020204" pitchFamily="34" charset="0"/>
                        </a:rPr>
                        <a:t>High</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l" fontAlgn="ctr"/>
                      <a:r>
                        <a:rPr lang="en-US" sz="1200" u="none" strike="noStrike" dirty="0">
                          <a:effectLst/>
                          <a:latin typeface="Century Gothic" panose="020B0502020202020204" pitchFamily="34" charset="0"/>
                        </a:rPr>
                        <a:t>7 - Definitive</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extLst>
                  <a:ext uri="{0D108BD9-81ED-4DB2-BD59-A6C34878D82A}">
                    <a16:rowId xmlns:a16="http://schemas.microsoft.com/office/drawing/2014/main" val="2088036569"/>
                  </a:ext>
                </a:extLst>
              </a:tr>
              <a:tr h="533360">
                <a:tc>
                  <a:txBody>
                    <a:bodyPr/>
                    <a:lstStyle/>
                    <a:p>
                      <a:pPr algn="l" fontAlgn="ctr"/>
                      <a:r>
                        <a:rPr lang="en-US" sz="1200" u="none" strike="noStrike" dirty="0">
                          <a:effectLst/>
                          <a:latin typeface="Century Gothic" panose="020B0502020202020204" pitchFamily="34" charset="0"/>
                        </a:rPr>
                        <a:t>Hazel Christensen</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Creative Director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dirty="0">
                          <a:effectLst/>
                          <a:latin typeface="Century Gothic" panose="020B0502020202020204" pitchFamily="34" charset="0"/>
                        </a:rPr>
                        <a:t>Medium</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Medium </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l" fontAlgn="ctr"/>
                      <a:r>
                        <a:rPr lang="en-US" sz="1200" u="none" strike="noStrike" dirty="0">
                          <a:effectLst/>
                          <a:latin typeface="Century Gothic" panose="020B0502020202020204" pitchFamily="34" charset="0"/>
                        </a:rPr>
                        <a:t>2 - Discretionary</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DB8D"/>
                    </a:solidFill>
                  </a:tcPr>
                </a:tc>
                <a:extLst>
                  <a:ext uri="{0D108BD9-81ED-4DB2-BD59-A6C34878D82A}">
                    <a16:rowId xmlns:a16="http://schemas.microsoft.com/office/drawing/2014/main" val="1800337696"/>
                  </a:ext>
                </a:extLst>
              </a:tr>
              <a:tr h="533360">
                <a:tc>
                  <a:txBody>
                    <a:bodyPr/>
                    <a:lstStyle/>
                    <a:p>
                      <a:pPr algn="l" fontAlgn="ctr"/>
                      <a:r>
                        <a:rPr lang="en-US" sz="1200" u="none" strike="noStrike" dirty="0">
                          <a:effectLst/>
                          <a:latin typeface="Century Gothic" panose="020B0502020202020204" pitchFamily="34" charset="0"/>
                        </a:rPr>
                        <a:t>Carmen Robertson</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Social Media Manager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dirty="0">
                          <a:effectLst/>
                          <a:latin typeface="Century Gothic" panose="020B0502020202020204" pitchFamily="34" charset="0"/>
                        </a:rPr>
                        <a:t>Medium</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Medium </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l" fontAlgn="ctr"/>
                      <a:r>
                        <a:rPr lang="en-US" sz="1200" u="none" strike="noStrike" dirty="0">
                          <a:effectLst/>
                          <a:latin typeface="Century Gothic" panose="020B0502020202020204" pitchFamily="34" charset="0"/>
                        </a:rPr>
                        <a:t>2 - Discretionary</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DB8D"/>
                    </a:solidFill>
                  </a:tcPr>
                </a:tc>
                <a:extLst>
                  <a:ext uri="{0D108BD9-81ED-4DB2-BD59-A6C34878D82A}">
                    <a16:rowId xmlns:a16="http://schemas.microsoft.com/office/drawing/2014/main" val="2004545872"/>
                  </a:ext>
                </a:extLst>
              </a:tr>
              <a:tr h="533360">
                <a:tc>
                  <a:txBody>
                    <a:bodyPr/>
                    <a:lstStyle/>
                    <a:p>
                      <a:pPr algn="l" fontAlgn="ctr"/>
                      <a:r>
                        <a:rPr lang="en-US" sz="1200" u="none" strike="noStrike" dirty="0">
                          <a:effectLst/>
                          <a:latin typeface="Century Gothic" panose="020B0502020202020204" pitchFamily="34" charset="0"/>
                        </a:rPr>
                        <a:t>Brian Gorman</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Investor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a:effectLst/>
                          <a:latin typeface="Century Gothic" panose="020B0502020202020204" pitchFamily="34" charset="0"/>
                        </a:rPr>
                        <a:t>High</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ctr" fontAlgn="ctr"/>
                      <a:r>
                        <a:rPr lang="en-US" sz="1200" u="none" strike="noStrike" dirty="0">
                          <a:effectLst/>
                          <a:latin typeface="Century Gothic" panose="020B0502020202020204" pitchFamily="34" charset="0"/>
                        </a:rPr>
                        <a:t>Low</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1F4F4"/>
                    </a:solidFill>
                  </a:tcPr>
                </a:tc>
                <a:tc>
                  <a:txBody>
                    <a:bodyPr/>
                    <a:lstStyle/>
                    <a:p>
                      <a:pPr algn="ctr" fontAlgn="ctr"/>
                      <a:r>
                        <a:rPr lang="en-US" sz="1200" u="none" strike="noStrike" dirty="0">
                          <a:effectLst/>
                          <a:latin typeface="Century Gothic" panose="020B0502020202020204" pitchFamily="34" charset="0"/>
                        </a:rPr>
                        <a:t>Low</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1F4F4"/>
                    </a:solidFill>
                  </a:tcPr>
                </a:tc>
                <a:tc>
                  <a:txBody>
                    <a:bodyPr/>
                    <a:lstStyle/>
                    <a:p>
                      <a:pPr algn="l" fontAlgn="ctr"/>
                      <a:r>
                        <a:rPr lang="en-US" sz="1200" u="none" strike="noStrike" dirty="0">
                          <a:effectLst/>
                          <a:latin typeface="Century Gothic" panose="020B0502020202020204" pitchFamily="34" charset="0"/>
                        </a:rPr>
                        <a:t>1 - Dormant</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3FF"/>
                    </a:solidFill>
                  </a:tcPr>
                </a:tc>
                <a:extLst>
                  <a:ext uri="{0D108BD9-81ED-4DB2-BD59-A6C34878D82A}">
                    <a16:rowId xmlns:a16="http://schemas.microsoft.com/office/drawing/2014/main" val="3947958463"/>
                  </a:ext>
                </a:extLst>
              </a:tr>
              <a:tr h="533360">
                <a:tc>
                  <a:txBody>
                    <a:bodyPr/>
                    <a:lstStyle/>
                    <a:p>
                      <a:pPr algn="l" fontAlgn="ctr"/>
                      <a:r>
                        <a:rPr lang="en-US" sz="1200" u="none" strike="noStrike" dirty="0">
                          <a:effectLst/>
                          <a:latin typeface="Century Gothic" panose="020B0502020202020204" pitchFamily="34" charset="0"/>
                        </a:rPr>
                        <a:t>Jose Price</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Customer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dirty="0">
                          <a:effectLst/>
                          <a:latin typeface="Century Gothic" panose="020B0502020202020204" pitchFamily="34" charset="0"/>
                        </a:rPr>
                        <a:t>Low</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1F4F4"/>
                    </a:solidFill>
                  </a:tcPr>
                </a:tc>
                <a:tc>
                  <a:txBody>
                    <a:bodyPr/>
                    <a:lstStyle/>
                    <a:p>
                      <a:pPr algn="ctr" fontAlgn="ctr"/>
                      <a:r>
                        <a:rPr lang="en-US" sz="1200" u="none" strike="noStrike" dirty="0">
                          <a:effectLst/>
                          <a:latin typeface="Century Gothic" panose="020B0502020202020204" pitchFamily="34" charset="0"/>
                        </a:rPr>
                        <a:t>Low</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1F4F4"/>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l" fontAlgn="ctr"/>
                      <a:r>
                        <a:rPr lang="en-US" sz="1200" u="none" strike="noStrike" dirty="0">
                          <a:effectLst/>
                          <a:latin typeface="Century Gothic" panose="020B0502020202020204" pitchFamily="34" charset="0"/>
                        </a:rPr>
                        <a:t>3 - Demanding</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0F5F1"/>
                    </a:solidFill>
                  </a:tcPr>
                </a:tc>
                <a:extLst>
                  <a:ext uri="{0D108BD9-81ED-4DB2-BD59-A6C34878D82A}">
                    <a16:rowId xmlns:a16="http://schemas.microsoft.com/office/drawing/2014/main" val="2591307598"/>
                  </a:ext>
                </a:extLst>
              </a:tr>
              <a:tr h="533360">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5 - Dangerous</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4BDFF"/>
                    </a:solidFill>
                  </a:tcPr>
                </a:tc>
                <a:extLst>
                  <a:ext uri="{0D108BD9-81ED-4DB2-BD59-A6C34878D82A}">
                    <a16:rowId xmlns:a16="http://schemas.microsoft.com/office/drawing/2014/main" val="2549781463"/>
                  </a:ext>
                </a:extLst>
              </a:tr>
              <a:tr h="533360">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6 - Dependent</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6F593"/>
                    </a:solidFill>
                  </a:tcPr>
                </a:tc>
                <a:extLst>
                  <a:ext uri="{0D108BD9-81ED-4DB2-BD59-A6C34878D82A}">
                    <a16:rowId xmlns:a16="http://schemas.microsoft.com/office/drawing/2014/main" val="1095316817"/>
                  </a:ext>
                </a:extLst>
              </a:tr>
            </a:tbl>
          </a:graphicData>
        </a:graphic>
      </p:graphicFrame>
      <p:graphicFrame>
        <p:nvGraphicFramePr>
          <p:cNvPr id="60" name="Table 59">
            <a:extLst>
              <a:ext uri="{FF2B5EF4-FFF2-40B4-BE49-F238E27FC236}">
                <a16:creationId xmlns:a16="http://schemas.microsoft.com/office/drawing/2014/main" id="{1B8B90E7-60C3-1167-3EF8-198E6259884F}"/>
              </a:ext>
            </a:extLst>
          </p:cNvPr>
          <p:cNvGraphicFramePr>
            <a:graphicFrameLocks noGrp="1"/>
          </p:cNvGraphicFramePr>
          <p:nvPr>
            <p:extLst>
              <p:ext uri="{D42A27DB-BD31-4B8C-83A1-F6EECF244321}">
                <p14:modId xmlns:p14="http://schemas.microsoft.com/office/powerpoint/2010/main" val="3540098603"/>
              </p:ext>
            </p:extLst>
          </p:nvPr>
        </p:nvGraphicFramePr>
        <p:xfrm>
          <a:off x="129207" y="4260625"/>
          <a:ext cx="3390901" cy="2361142"/>
        </p:xfrm>
        <a:graphic>
          <a:graphicData uri="http://schemas.openxmlformats.org/drawingml/2006/table">
            <a:tbl>
              <a:tblPr>
                <a:tableStyleId>{5C22544A-7EE6-4342-B048-85BDC9FD1C3A}</a:tableStyleId>
              </a:tblPr>
              <a:tblGrid>
                <a:gridCol w="1178363">
                  <a:extLst>
                    <a:ext uri="{9D8B030D-6E8A-4147-A177-3AD203B41FA5}">
                      <a16:colId xmlns:a16="http://schemas.microsoft.com/office/drawing/2014/main" val="4032476033"/>
                    </a:ext>
                  </a:extLst>
                </a:gridCol>
                <a:gridCol w="2212538">
                  <a:extLst>
                    <a:ext uri="{9D8B030D-6E8A-4147-A177-3AD203B41FA5}">
                      <a16:colId xmlns:a16="http://schemas.microsoft.com/office/drawing/2014/main" val="984850241"/>
                    </a:ext>
                  </a:extLst>
                </a:gridCol>
              </a:tblGrid>
              <a:tr h="337306">
                <a:tc>
                  <a:txBody>
                    <a:bodyPr/>
                    <a:lstStyle/>
                    <a:p>
                      <a:pPr algn="l" fontAlgn="ctr"/>
                      <a:r>
                        <a:rPr lang="en-US" sz="1000" u="none" strike="noStrike" dirty="0">
                          <a:effectLst/>
                          <a:latin typeface="Century Gothic" panose="020B0502020202020204" pitchFamily="34" charset="0"/>
                        </a:rPr>
                        <a:t>1 - Dormant</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3FF"/>
                    </a:solidFill>
                  </a:tcPr>
                </a:tc>
                <a:tc>
                  <a:txBody>
                    <a:bodyPr/>
                    <a:lstStyle/>
                    <a:p>
                      <a:pPr algn="l" fontAlgn="ctr"/>
                      <a:r>
                        <a:rPr lang="en-US" sz="1000" u="none" strike="noStrike" dirty="0">
                          <a:effectLst/>
                          <a:latin typeface="Century Gothic" panose="020B0502020202020204" pitchFamily="34" charset="0"/>
                        </a:rPr>
                        <a:t>Power only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002042914"/>
                  </a:ext>
                </a:extLst>
              </a:tr>
              <a:tr h="337306">
                <a:tc>
                  <a:txBody>
                    <a:bodyPr/>
                    <a:lstStyle/>
                    <a:p>
                      <a:pPr algn="l" fontAlgn="ctr"/>
                      <a:r>
                        <a:rPr lang="en-US" sz="1000" u="none" strike="noStrike" dirty="0">
                          <a:effectLst/>
                          <a:latin typeface="Century Gothic" panose="020B0502020202020204" pitchFamily="34" charset="0"/>
                        </a:rPr>
                        <a:t>2 - Discretionary</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DB8D"/>
                    </a:solidFill>
                  </a:tcPr>
                </a:tc>
                <a:tc>
                  <a:txBody>
                    <a:bodyPr/>
                    <a:lstStyle/>
                    <a:p>
                      <a:pPr algn="l" fontAlgn="ctr"/>
                      <a:r>
                        <a:rPr lang="en-US" sz="1000" u="none" strike="noStrike" dirty="0">
                          <a:effectLst/>
                          <a:latin typeface="Century Gothic" panose="020B0502020202020204" pitchFamily="34" charset="0"/>
                        </a:rPr>
                        <a:t>Legitimacy only </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595098205"/>
                  </a:ext>
                </a:extLst>
              </a:tr>
              <a:tr h="337306">
                <a:tc>
                  <a:txBody>
                    <a:bodyPr/>
                    <a:lstStyle/>
                    <a:p>
                      <a:pPr algn="l" fontAlgn="ctr"/>
                      <a:r>
                        <a:rPr lang="en-US" sz="1000" u="none" strike="noStrike" dirty="0">
                          <a:effectLst/>
                          <a:latin typeface="Century Gothic" panose="020B0502020202020204" pitchFamily="34" charset="0"/>
                        </a:rPr>
                        <a:t>3 - Demanding</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FF5F0"/>
                    </a:solidFill>
                  </a:tcPr>
                </a:tc>
                <a:tc>
                  <a:txBody>
                    <a:bodyPr/>
                    <a:lstStyle/>
                    <a:p>
                      <a:pPr algn="l" fontAlgn="ctr"/>
                      <a:r>
                        <a:rPr lang="en-US" sz="1000" u="none" strike="noStrike" dirty="0">
                          <a:effectLst/>
                          <a:latin typeface="Century Gothic" panose="020B0502020202020204" pitchFamily="34" charset="0"/>
                        </a:rPr>
                        <a:t>Urgency only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016027603"/>
                  </a:ext>
                </a:extLst>
              </a:tr>
              <a:tr h="337306">
                <a:tc>
                  <a:txBody>
                    <a:bodyPr/>
                    <a:lstStyle/>
                    <a:p>
                      <a:pPr algn="l" fontAlgn="ctr"/>
                      <a:r>
                        <a:rPr lang="en-US" sz="1000" u="none" strike="noStrike" dirty="0">
                          <a:effectLst/>
                          <a:latin typeface="Century Gothic" panose="020B0502020202020204" pitchFamily="34" charset="0"/>
                        </a:rPr>
                        <a:t>4 - Dominant</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B15D"/>
                    </a:solidFill>
                  </a:tcPr>
                </a:tc>
                <a:tc>
                  <a:txBody>
                    <a:bodyPr/>
                    <a:lstStyle/>
                    <a:p>
                      <a:pPr algn="l" fontAlgn="ctr"/>
                      <a:r>
                        <a:rPr lang="en-US" sz="1000" u="none" strike="noStrike" dirty="0">
                          <a:effectLst/>
                          <a:latin typeface="Century Gothic" panose="020B0502020202020204" pitchFamily="34" charset="0"/>
                        </a:rPr>
                        <a:t>Power and Legitimacy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038895846"/>
                  </a:ext>
                </a:extLst>
              </a:tr>
              <a:tr h="337306">
                <a:tc>
                  <a:txBody>
                    <a:bodyPr/>
                    <a:lstStyle/>
                    <a:p>
                      <a:pPr algn="l" fontAlgn="ctr"/>
                      <a:r>
                        <a:rPr lang="en-US" sz="1000" u="none" strike="noStrike" dirty="0">
                          <a:effectLst/>
                          <a:latin typeface="Century Gothic" panose="020B0502020202020204" pitchFamily="34" charset="0"/>
                        </a:rPr>
                        <a:t>5 - Dangerous</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4BCFF"/>
                    </a:solidFill>
                  </a:tcPr>
                </a:tc>
                <a:tc>
                  <a:txBody>
                    <a:bodyPr/>
                    <a:lstStyle/>
                    <a:p>
                      <a:pPr algn="l" fontAlgn="ctr"/>
                      <a:r>
                        <a:rPr lang="en-US" sz="1000" u="none" strike="noStrike" dirty="0">
                          <a:effectLst/>
                          <a:latin typeface="Century Gothic" panose="020B0502020202020204" pitchFamily="34" charset="0"/>
                        </a:rPr>
                        <a:t>Power and Urgency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951812113"/>
                  </a:ext>
                </a:extLst>
              </a:tr>
              <a:tr h="337306">
                <a:tc>
                  <a:txBody>
                    <a:bodyPr/>
                    <a:lstStyle/>
                    <a:p>
                      <a:pPr algn="l" fontAlgn="ctr"/>
                      <a:r>
                        <a:rPr lang="en-US" sz="1000" u="none" strike="noStrike" dirty="0">
                          <a:effectLst/>
                          <a:latin typeface="Century Gothic" panose="020B0502020202020204" pitchFamily="34" charset="0"/>
                        </a:rPr>
                        <a:t>6 - Dependent</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6F593"/>
                    </a:solidFill>
                  </a:tcPr>
                </a:tc>
                <a:tc>
                  <a:txBody>
                    <a:bodyPr/>
                    <a:lstStyle/>
                    <a:p>
                      <a:pPr algn="l" fontAlgn="ctr"/>
                      <a:r>
                        <a:rPr lang="en-US" sz="1000" u="none" strike="noStrike" dirty="0">
                          <a:effectLst/>
                          <a:latin typeface="Century Gothic" panose="020B0502020202020204" pitchFamily="34" charset="0"/>
                        </a:rPr>
                        <a:t>Legitimacy and Urgency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989834864"/>
                  </a:ext>
                </a:extLst>
              </a:tr>
              <a:tr h="337306">
                <a:tc>
                  <a:txBody>
                    <a:bodyPr/>
                    <a:lstStyle/>
                    <a:p>
                      <a:pPr algn="l" fontAlgn="ctr"/>
                      <a:r>
                        <a:rPr lang="en-US" sz="1000" u="none" strike="noStrike" dirty="0">
                          <a:effectLst/>
                          <a:latin typeface="Century Gothic" panose="020B0502020202020204" pitchFamily="34" charset="0"/>
                        </a:rPr>
                        <a:t>7 - Definitive</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l" fontAlgn="ctr"/>
                      <a:r>
                        <a:rPr lang="en-US" sz="1000" u="none" strike="noStrike" dirty="0">
                          <a:effectLst/>
                          <a:latin typeface="Century Gothic" panose="020B0502020202020204" pitchFamily="34" charset="0"/>
                        </a:rPr>
                        <a:t>Power, Legitimacy, and Urgency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195726344"/>
                  </a:ext>
                </a:extLst>
              </a:tr>
            </a:tbl>
          </a:graphicData>
        </a:graphic>
      </p:graphicFrame>
      <p:pic>
        <p:nvPicPr>
          <p:cNvPr id="62" name="Picture 61" descr="A diagram of a variety of colored circles&#10;&#10;Description automatically generated">
            <a:extLst>
              <a:ext uri="{FF2B5EF4-FFF2-40B4-BE49-F238E27FC236}">
                <a16:creationId xmlns:a16="http://schemas.microsoft.com/office/drawing/2014/main" id="{B31A946A-C3E5-DD05-9B0A-AE9DCB829DB0}"/>
              </a:ext>
            </a:extLst>
          </p:cNvPr>
          <p:cNvPicPr>
            <a:picLocks noChangeAspect="1"/>
          </p:cNvPicPr>
          <p:nvPr/>
        </p:nvPicPr>
        <p:blipFill>
          <a:blip r:embed="rId5"/>
          <a:stretch>
            <a:fillRect/>
          </a:stretch>
        </p:blipFill>
        <p:spPr>
          <a:xfrm>
            <a:off x="77228" y="139312"/>
            <a:ext cx="3525306" cy="4106255"/>
          </a:xfrm>
          <a:prstGeom prst="rect">
            <a:avLst/>
          </a:prstGeom>
        </p:spPr>
      </p:pic>
      <p:sp>
        <p:nvSpPr>
          <p:cNvPr id="64" name="TextBox 63">
            <a:extLst>
              <a:ext uri="{FF2B5EF4-FFF2-40B4-BE49-F238E27FC236}">
                <a16:creationId xmlns:a16="http://schemas.microsoft.com/office/drawing/2014/main" id="{43E1F2CA-7159-6D32-DB6D-D287334B612B}"/>
              </a:ext>
            </a:extLst>
          </p:cNvPr>
          <p:cNvSpPr txBox="1"/>
          <p:nvPr/>
        </p:nvSpPr>
        <p:spPr>
          <a:xfrm>
            <a:off x="6581552" y="151169"/>
            <a:ext cx="5490439" cy="553998"/>
          </a:xfrm>
          <a:prstGeom prst="rect">
            <a:avLst/>
          </a:prstGeom>
          <a:noFill/>
          <a:effectLst/>
        </p:spPr>
        <p:txBody>
          <a:bodyPr wrap="square" rtlCol="0">
            <a:spAutoFit/>
          </a:bodyPr>
          <a:lstStyle/>
          <a:p>
            <a:pPr algn="r"/>
            <a:r>
              <a:rPr lang="en-US" sz="3000" dirty="0">
                <a:solidFill>
                  <a:srgbClr val="001033"/>
                </a:solidFill>
                <a:latin typeface="Century Gothic" panose="020B0502020202020204" pitchFamily="34" charset="0"/>
              </a:rPr>
              <a:t>Stakeholder Salience Model</a:t>
            </a:r>
          </a:p>
        </p:txBody>
      </p:sp>
    </p:spTree>
    <p:extLst>
      <p:ext uri="{BB962C8B-B14F-4D97-AF65-F5344CB8AC3E}">
        <p14:creationId xmlns:p14="http://schemas.microsoft.com/office/powerpoint/2010/main" val="40979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p:cNvGrpSpPr/>
        <p:nvPr/>
      </p:nvGrpSpPr>
      <p:grpSpPr>
        <a:xfrm>
          <a:off x="0" y="0"/>
          <a:ext cx="0" cy="0"/>
          <a:chOff x="0" y="0"/>
          <a:chExt cx="0" cy="0"/>
        </a:xfrm>
      </p:grpSpPr>
      <p:pic>
        <p:nvPicPr>
          <p:cNvPr id="109" name="Picture 108" descr="Abstract green shape flowing">
            <a:extLst>
              <a:ext uri="{FF2B5EF4-FFF2-40B4-BE49-F238E27FC236}">
                <a16:creationId xmlns:a16="http://schemas.microsoft.com/office/drawing/2014/main" id="{8B714BB8-E61B-31EA-9342-639DC05C2723}"/>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110" name="Round Same Side Corner Rectangle 109">
            <a:extLst>
              <a:ext uri="{FF2B5EF4-FFF2-40B4-BE49-F238E27FC236}">
                <a16:creationId xmlns:a16="http://schemas.microsoft.com/office/drawing/2014/main" id="{50DCDEB9-A16A-9B93-0D52-1256004F3893}"/>
              </a:ext>
            </a:extLst>
          </p:cNvPr>
          <p:cNvSpPr/>
          <p:nvPr/>
        </p:nvSpPr>
        <p:spPr>
          <a:xfrm rot="5400000">
            <a:off x="-1339050" y="-182511"/>
            <a:ext cx="6857998" cy="7223023"/>
          </a:xfrm>
          <a:prstGeom prst="round2SameRect">
            <a:avLst>
              <a:gd name="adj1" fmla="val 50000"/>
              <a:gd name="adj2" fmla="val 7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E0E8B427-8BC3-2F67-E625-EE028D4D3349}"/>
              </a:ext>
            </a:extLst>
          </p:cNvPr>
          <p:cNvGrpSpPr/>
          <p:nvPr/>
        </p:nvGrpSpPr>
        <p:grpSpPr>
          <a:xfrm>
            <a:off x="317600" y="698709"/>
            <a:ext cx="4718752" cy="5456578"/>
            <a:chOff x="801692" y="528137"/>
            <a:chExt cx="4718752" cy="5456578"/>
          </a:xfrm>
        </p:grpSpPr>
        <p:grpSp>
          <p:nvGrpSpPr>
            <p:cNvPr id="3" name="Group 2">
              <a:extLst>
                <a:ext uri="{FF2B5EF4-FFF2-40B4-BE49-F238E27FC236}">
                  <a16:creationId xmlns:a16="http://schemas.microsoft.com/office/drawing/2014/main" id="{363BE11B-34A6-7980-D3F2-E103F63B9DD2}"/>
                </a:ext>
              </a:extLst>
            </p:cNvPr>
            <p:cNvGrpSpPr/>
            <p:nvPr/>
          </p:nvGrpSpPr>
          <p:grpSpPr>
            <a:xfrm rot="5400000">
              <a:off x="681748" y="926759"/>
              <a:ext cx="4923486" cy="4606266"/>
              <a:chOff x="2201143" y="1210897"/>
              <a:chExt cx="4741715" cy="4436206"/>
            </a:xfrm>
          </p:grpSpPr>
          <p:sp>
            <p:nvSpPr>
              <p:cNvPr id="4" name="Freeform 3">
                <a:extLst>
                  <a:ext uri="{FF2B5EF4-FFF2-40B4-BE49-F238E27FC236}">
                    <a16:creationId xmlns:a16="http://schemas.microsoft.com/office/drawing/2014/main" id="{D83E81C8-FBF0-89CC-ED46-7C4A553D79E9}"/>
                  </a:ext>
                </a:extLst>
              </p:cNvPr>
              <p:cNvSpPr>
                <a:spLocks noChangeAspect="1"/>
              </p:cNvSpPr>
              <p:nvPr/>
            </p:nvSpPr>
            <p:spPr>
              <a:xfrm>
                <a:off x="3062823" y="2667389"/>
                <a:ext cx="1414423" cy="1355190"/>
              </a:xfrm>
              <a:custGeom>
                <a:avLst/>
                <a:gdLst>
                  <a:gd name="connsiteX0" fmla="*/ 449256 w 1011557"/>
                  <a:gd name="connsiteY0" fmla="*/ 0 h 969195"/>
                  <a:gd name="connsiteX1" fmla="*/ 957139 w 1011557"/>
                  <a:gd name="connsiteY1" fmla="*/ 128601 h 969195"/>
                  <a:gd name="connsiteX2" fmla="*/ 1011557 w 1011557"/>
                  <a:gd name="connsiteY2" fmla="*/ 161661 h 969195"/>
                  <a:gd name="connsiteX3" fmla="*/ 982337 w 1011557"/>
                  <a:gd name="connsiteY3" fmla="*/ 183511 h 969195"/>
                  <a:gd name="connsiteX4" fmla="*/ 572292 w 1011557"/>
                  <a:gd name="connsiteY4" fmla="*/ 948640 h 969195"/>
                  <a:gd name="connsiteX5" fmla="*/ 571254 w 1011557"/>
                  <a:gd name="connsiteY5" fmla="*/ 969195 h 969195"/>
                  <a:gd name="connsiteX6" fmla="*/ 553759 w 1011557"/>
                  <a:gd name="connsiteY6" fmla="*/ 960767 h 969195"/>
                  <a:gd name="connsiteX7" fmla="*/ 1638 w 1011557"/>
                  <a:gd name="connsiteY7" fmla="*/ 132805 h 969195"/>
                  <a:gd name="connsiteX8" fmla="*/ 0 w 1011557"/>
                  <a:gd name="connsiteY8" fmla="*/ 100359 h 969195"/>
                  <a:gd name="connsiteX9" fmla="*/ 34513 w 1011557"/>
                  <a:gd name="connsiteY9" fmla="*/ 83733 h 969195"/>
                  <a:gd name="connsiteX10" fmla="*/ 449256 w 1011557"/>
                  <a:gd name="connsiteY10" fmla="*/ 0 h 96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7" h="969195">
                    <a:moveTo>
                      <a:pt x="449256" y="0"/>
                    </a:moveTo>
                    <a:cubicBezTo>
                      <a:pt x="633151" y="0"/>
                      <a:pt x="806164" y="46586"/>
                      <a:pt x="957139" y="128601"/>
                    </a:cubicBezTo>
                    <a:lnTo>
                      <a:pt x="1011557" y="161661"/>
                    </a:lnTo>
                    <a:lnTo>
                      <a:pt x="982337" y="183511"/>
                    </a:lnTo>
                    <a:cubicBezTo>
                      <a:pt x="756534" y="369860"/>
                      <a:pt x="603510" y="641246"/>
                      <a:pt x="572292" y="948640"/>
                    </a:cubicBezTo>
                    <a:lnTo>
                      <a:pt x="571254" y="969195"/>
                    </a:lnTo>
                    <a:lnTo>
                      <a:pt x="553759" y="960767"/>
                    </a:lnTo>
                    <a:cubicBezTo>
                      <a:pt x="251810" y="796738"/>
                      <a:pt x="38015" y="490996"/>
                      <a:pt x="1638" y="132805"/>
                    </a:cubicBezTo>
                    <a:lnTo>
                      <a:pt x="0" y="100359"/>
                    </a:lnTo>
                    <a:lnTo>
                      <a:pt x="34513" y="83733"/>
                    </a:lnTo>
                    <a:cubicBezTo>
                      <a:pt x="161989" y="29815"/>
                      <a:pt x="302141" y="0"/>
                      <a:pt x="449256" y="0"/>
                    </a:cubicBezTo>
                    <a:close/>
                  </a:path>
                </a:pathLst>
              </a:custGeom>
              <a:solidFill>
                <a:srgbClr val="FFB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7F032BF6-459B-0890-3FD3-AF4280A674B3}"/>
                  </a:ext>
                </a:extLst>
              </p:cNvPr>
              <p:cNvSpPr>
                <a:spLocks noChangeAspect="1"/>
              </p:cNvSpPr>
              <p:nvPr/>
            </p:nvSpPr>
            <p:spPr>
              <a:xfrm>
                <a:off x="4666756" y="2667387"/>
                <a:ext cx="1366151" cy="1329030"/>
              </a:xfrm>
              <a:custGeom>
                <a:avLst/>
                <a:gdLst>
                  <a:gd name="connsiteX0" fmla="*/ 562301 w 977034"/>
                  <a:gd name="connsiteY0" fmla="*/ 0 h 950486"/>
                  <a:gd name="connsiteX1" fmla="*/ 879150 w 977034"/>
                  <a:gd name="connsiteY1" fmla="*/ 47903 h 950486"/>
                  <a:gd name="connsiteX2" fmla="*/ 977034 w 977034"/>
                  <a:gd name="connsiteY2" fmla="*/ 83729 h 950486"/>
                  <a:gd name="connsiteX3" fmla="*/ 974556 w 977034"/>
                  <a:gd name="connsiteY3" fmla="*/ 132805 h 950486"/>
                  <a:gd name="connsiteX4" fmla="*/ 510286 w 977034"/>
                  <a:gd name="connsiteY4" fmla="*/ 907396 h 950486"/>
                  <a:gd name="connsiteX5" fmla="*/ 439358 w 977034"/>
                  <a:gd name="connsiteY5" fmla="*/ 950486 h 950486"/>
                  <a:gd name="connsiteX6" fmla="*/ 439265 w 977034"/>
                  <a:gd name="connsiteY6" fmla="*/ 948640 h 950486"/>
                  <a:gd name="connsiteX7" fmla="*/ 29220 w 977034"/>
                  <a:gd name="connsiteY7" fmla="*/ 183511 h 950486"/>
                  <a:gd name="connsiteX8" fmla="*/ 0 w 977034"/>
                  <a:gd name="connsiteY8" fmla="*/ 161661 h 950486"/>
                  <a:gd name="connsiteX9" fmla="*/ 54418 w 977034"/>
                  <a:gd name="connsiteY9" fmla="*/ 128601 h 950486"/>
                  <a:gd name="connsiteX10" fmla="*/ 562301 w 977034"/>
                  <a:gd name="connsiteY10" fmla="*/ 0 h 9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034" h="950486">
                    <a:moveTo>
                      <a:pt x="562301" y="0"/>
                    </a:moveTo>
                    <a:cubicBezTo>
                      <a:pt x="672638" y="0"/>
                      <a:pt x="779057" y="16771"/>
                      <a:pt x="879150" y="47903"/>
                    </a:cubicBezTo>
                    <a:lnTo>
                      <a:pt x="977034" y="83729"/>
                    </a:lnTo>
                    <a:lnTo>
                      <a:pt x="974556" y="132805"/>
                    </a:lnTo>
                    <a:cubicBezTo>
                      <a:pt x="941817" y="455177"/>
                      <a:pt x="765370" y="735065"/>
                      <a:pt x="510286" y="907396"/>
                    </a:cubicBezTo>
                    <a:lnTo>
                      <a:pt x="439358" y="950486"/>
                    </a:lnTo>
                    <a:lnTo>
                      <a:pt x="439265" y="948640"/>
                    </a:lnTo>
                    <a:cubicBezTo>
                      <a:pt x="408047" y="641246"/>
                      <a:pt x="255023" y="369860"/>
                      <a:pt x="29220" y="183511"/>
                    </a:cubicBezTo>
                    <a:lnTo>
                      <a:pt x="0" y="161661"/>
                    </a:lnTo>
                    <a:lnTo>
                      <a:pt x="54418" y="128601"/>
                    </a:lnTo>
                    <a:cubicBezTo>
                      <a:pt x="205393" y="46586"/>
                      <a:pt x="378407" y="0"/>
                      <a:pt x="562301" y="0"/>
                    </a:cubicBezTo>
                    <a:close/>
                  </a:path>
                </a:pathLst>
              </a:custGeom>
              <a:solidFill>
                <a:srgbClr val="D6F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4">
                <a:extLst>
                  <a:ext uri="{FF2B5EF4-FFF2-40B4-BE49-F238E27FC236}">
                    <a16:creationId xmlns:a16="http://schemas.microsoft.com/office/drawing/2014/main" id="{735CF9EE-447F-9181-7D31-005BB576834A}"/>
                  </a:ext>
                </a:extLst>
              </p:cNvPr>
              <p:cNvSpPr>
                <a:spLocks noChangeAspect="1"/>
              </p:cNvSpPr>
              <p:nvPr/>
            </p:nvSpPr>
            <p:spPr>
              <a:xfrm>
                <a:off x="3964689" y="4168108"/>
                <a:ext cx="1215620" cy="1188652"/>
              </a:xfrm>
              <a:custGeom>
                <a:avLst/>
                <a:gdLst>
                  <a:gd name="connsiteX0" fmla="*/ 869378 w 869378"/>
                  <a:gd name="connsiteY0" fmla="*/ 0 h 850091"/>
                  <a:gd name="connsiteX1" fmla="*/ 864269 w 869378"/>
                  <a:gd name="connsiteY1" fmla="*/ 101174 h 850091"/>
                  <a:gd name="connsiteX2" fmla="*/ 482025 w 869378"/>
                  <a:gd name="connsiteY2" fmla="*/ 814427 h 850091"/>
                  <a:gd name="connsiteX3" fmla="*/ 434333 w 869378"/>
                  <a:gd name="connsiteY3" fmla="*/ 850091 h 850091"/>
                  <a:gd name="connsiteX4" fmla="*/ 386640 w 869378"/>
                  <a:gd name="connsiteY4" fmla="*/ 814427 h 850091"/>
                  <a:gd name="connsiteX5" fmla="*/ 4396 w 869378"/>
                  <a:gd name="connsiteY5" fmla="*/ 101174 h 850091"/>
                  <a:gd name="connsiteX6" fmla="*/ 0 w 869378"/>
                  <a:gd name="connsiteY6" fmla="*/ 14109 h 850091"/>
                  <a:gd name="connsiteX7" fmla="*/ 76758 w 869378"/>
                  <a:gd name="connsiteY7" fmla="*/ 42203 h 850091"/>
                  <a:gd name="connsiteX8" fmla="*/ 416651 w 869378"/>
                  <a:gd name="connsiteY8" fmla="*/ 93590 h 850091"/>
                  <a:gd name="connsiteX9" fmla="*/ 861558 w 869378"/>
                  <a:gd name="connsiteY9" fmla="*/ 3767 h 850091"/>
                  <a:gd name="connsiteX10" fmla="*/ 869378 w 869378"/>
                  <a:gd name="connsiteY10" fmla="*/ 0 h 8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78" h="850091">
                    <a:moveTo>
                      <a:pt x="869378" y="0"/>
                    </a:moveTo>
                    <a:lnTo>
                      <a:pt x="864269" y="101174"/>
                    </a:lnTo>
                    <a:cubicBezTo>
                      <a:pt x="835168" y="387727"/>
                      <a:pt x="692519" y="640713"/>
                      <a:pt x="482025" y="814427"/>
                    </a:cubicBezTo>
                    <a:lnTo>
                      <a:pt x="434333" y="850091"/>
                    </a:lnTo>
                    <a:lnTo>
                      <a:pt x="386640" y="814427"/>
                    </a:lnTo>
                    <a:cubicBezTo>
                      <a:pt x="176146" y="640713"/>
                      <a:pt x="33497" y="387727"/>
                      <a:pt x="4396" y="101174"/>
                    </a:cubicBezTo>
                    <a:lnTo>
                      <a:pt x="0" y="14109"/>
                    </a:lnTo>
                    <a:lnTo>
                      <a:pt x="76758" y="42203"/>
                    </a:lnTo>
                    <a:cubicBezTo>
                      <a:pt x="184130" y="75599"/>
                      <a:pt x="298290" y="93590"/>
                      <a:pt x="416651" y="93590"/>
                    </a:cubicBezTo>
                    <a:cubicBezTo>
                      <a:pt x="574466" y="93590"/>
                      <a:pt x="724812" y="61606"/>
                      <a:pt x="861558" y="3767"/>
                    </a:cubicBezTo>
                    <a:lnTo>
                      <a:pt x="869378" y="0"/>
                    </a:lnTo>
                    <a:close/>
                  </a:path>
                </a:pathLst>
              </a:custGeom>
              <a:solidFill>
                <a:srgbClr val="A4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a:extLst>
                  <a:ext uri="{FF2B5EF4-FFF2-40B4-BE49-F238E27FC236}">
                    <a16:creationId xmlns:a16="http://schemas.microsoft.com/office/drawing/2014/main" id="{1EE4987E-8EA1-9AE1-BFD2-045F9DE466C9}"/>
                  </a:ext>
                </a:extLst>
              </p:cNvPr>
              <p:cNvSpPr>
                <a:spLocks noChangeAspect="1"/>
              </p:cNvSpPr>
              <p:nvPr/>
            </p:nvSpPr>
            <p:spPr>
              <a:xfrm>
                <a:off x="3057968" y="1210897"/>
                <a:ext cx="2977622" cy="1613443"/>
              </a:xfrm>
              <a:custGeom>
                <a:avLst/>
                <a:gdLst>
                  <a:gd name="connsiteX0" fmla="*/ 1065113 w 2129514"/>
                  <a:gd name="connsiteY0" fmla="*/ 0 h 1153890"/>
                  <a:gd name="connsiteX1" fmla="*/ 2125117 w 2129514"/>
                  <a:gd name="connsiteY1" fmla="*/ 956563 h 1153890"/>
                  <a:gd name="connsiteX2" fmla="*/ 2129514 w 2129514"/>
                  <a:gd name="connsiteY2" fmla="*/ 1043628 h 1153890"/>
                  <a:gd name="connsiteX3" fmla="*/ 2052755 w 2129514"/>
                  <a:gd name="connsiteY3" fmla="*/ 1015534 h 1153890"/>
                  <a:gd name="connsiteX4" fmla="*/ 1712862 w 2129514"/>
                  <a:gd name="connsiteY4" fmla="*/ 964147 h 1153890"/>
                  <a:gd name="connsiteX5" fmla="*/ 1168041 w 2129514"/>
                  <a:gd name="connsiteY5" fmla="*/ 1102101 h 1153890"/>
                  <a:gd name="connsiteX6" fmla="*/ 1082795 w 2129514"/>
                  <a:gd name="connsiteY6" fmla="*/ 1153890 h 1153890"/>
                  <a:gd name="connsiteX7" fmla="*/ 997548 w 2129514"/>
                  <a:gd name="connsiteY7" fmla="*/ 1102101 h 1153890"/>
                  <a:gd name="connsiteX8" fmla="*/ 452727 w 2129514"/>
                  <a:gd name="connsiteY8" fmla="*/ 964147 h 1153890"/>
                  <a:gd name="connsiteX9" fmla="*/ 7820 w 2129514"/>
                  <a:gd name="connsiteY9" fmla="*/ 1053970 h 1153890"/>
                  <a:gd name="connsiteX10" fmla="*/ 0 w 2129514"/>
                  <a:gd name="connsiteY10" fmla="*/ 1057737 h 1153890"/>
                  <a:gd name="connsiteX11" fmla="*/ 5109 w 2129514"/>
                  <a:gd name="connsiteY11" fmla="*/ 956563 h 1153890"/>
                  <a:gd name="connsiteX12" fmla="*/ 1065113 w 2129514"/>
                  <a:gd name="connsiteY12" fmla="*/ 0 h 11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514" h="1153890">
                    <a:moveTo>
                      <a:pt x="1065113" y="0"/>
                    </a:moveTo>
                    <a:cubicBezTo>
                      <a:pt x="1616796" y="0"/>
                      <a:pt x="2070553" y="419276"/>
                      <a:pt x="2125117" y="956563"/>
                    </a:cubicBezTo>
                    <a:lnTo>
                      <a:pt x="2129514" y="1043628"/>
                    </a:lnTo>
                    <a:lnTo>
                      <a:pt x="2052755" y="1015534"/>
                    </a:lnTo>
                    <a:cubicBezTo>
                      <a:pt x="1945383" y="982138"/>
                      <a:pt x="1831224" y="964147"/>
                      <a:pt x="1712862" y="964147"/>
                    </a:cubicBezTo>
                    <a:cubicBezTo>
                      <a:pt x="1515593" y="964147"/>
                      <a:pt x="1329996" y="1014122"/>
                      <a:pt x="1168041" y="1102101"/>
                    </a:cubicBezTo>
                    <a:lnTo>
                      <a:pt x="1082795" y="1153890"/>
                    </a:lnTo>
                    <a:lnTo>
                      <a:pt x="997548" y="1102101"/>
                    </a:lnTo>
                    <a:cubicBezTo>
                      <a:pt x="835593" y="1014122"/>
                      <a:pt x="649996" y="964147"/>
                      <a:pt x="452727" y="964147"/>
                    </a:cubicBezTo>
                    <a:cubicBezTo>
                      <a:pt x="294912" y="964147"/>
                      <a:pt x="144567" y="996131"/>
                      <a:pt x="7820" y="1053970"/>
                    </a:cubicBezTo>
                    <a:lnTo>
                      <a:pt x="0" y="1057737"/>
                    </a:lnTo>
                    <a:lnTo>
                      <a:pt x="5109" y="956563"/>
                    </a:lnTo>
                    <a:cubicBezTo>
                      <a:pt x="59674" y="419276"/>
                      <a:pt x="513430" y="0"/>
                      <a:pt x="1065113" y="0"/>
                    </a:cubicBezTo>
                    <a:close/>
                  </a:path>
                </a:pathLst>
              </a:custGeom>
              <a:solidFill>
                <a:srgbClr val="FFD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6">
                <a:extLst>
                  <a:ext uri="{FF2B5EF4-FFF2-40B4-BE49-F238E27FC236}">
                    <a16:creationId xmlns:a16="http://schemas.microsoft.com/office/drawing/2014/main" id="{8357D930-4628-9465-EBCD-A6EEC8850FF8}"/>
                  </a:ext>
                </a:extLst>
              </p:cNvPr>
              <p:cNvSpPr>
                <a:spLocks noChangeAspect="1"/>
              </p:cNvSpPr>
              <p:nvPr/>
            </p:nvSpPr>
            <p:spPr>
              <a:xfrm>
                <a:off x="4666756" y="2835422"/>
                <a:ext cx="2276102" cy="2811681"/>
              </a:xfrm>
              <a:custGeom>
                <a:avLst/>
                <a:gdLst>
                  <a:gd name="connsiteX0" fmla="*/ 1052689 w 1627806"/>
                  <a:gd name="connsiteY0" fmla="*/ 0 h 2010837"/>
                  <a:gd name="connsiteX1" fmla="*/ 1070184 w 1627806"/>
                  <a:gd name="connsiteY1" fmla="*/ 8428 h 2010837"/>
                  <a:gd name="connsiteX2" fmla="*/ 1627806 w 1627806"/>
                  <a:gd name="connsiteY2" fmla="*/ 945332 h 2010837"/>
                  <a:gd name="connsiteX3" fmla="*/ 562301 w 1627806"/>
                  <a:gd name="connsiteY3" fmla="*/ 2010837 h 2010837"/>
                  <a:gd name="connsiteX4" fmla="*/ 54418 w 1627806"/>
                  <a:gd name="connsiteY4" fmla="*/ 1882236 h 2010837"/>
                  <a:gd name="connsiteX5" fmla="*/ 0 w 1627806"/>
                  <a:gd name="connsiteY5" fmla="*/ 1849176 h 2010837"/>
                  <a:gd name="connsiteX6" fmla="*/ 29220 w 1627806"/>
                  <a:gd name="connsiteY6" fmla="*/ 1827326 h 2010837"/>
                  <a:gd name="connsiteX7" fmla="*/ 445166 w 1627806"/>
                  <a:gd name="connsiteY7" fmla="*/ 945332 h 2010837"/>
                  <a:gd name="connsiteX8" fmla="*/ 443700 w 1627806"/>
                  <a:gd name="connsiteY8" fmla="*/ 916286 h 2010837"/>
                  <a:gd name="connsiteX9" fmla="*/ 459373 w 1627806"/>
                  <a:gd name="connsiteY9" fmla="*/ 908736 h 2010837"/>
                  <a:gd name="connsiteX10" fmla="*/ 1051651 w 1627806"/>
                  <a:gd name="connsiteY10" fmla="*/ 20555 h 2010837"/>
                  <a:gd name="connsiteX11" fmla="*/ 1052689 w 1627806"/>
                  <a:gd name="connsiteY11" fmla="*/ 0 h 20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2010837">
                    <a:moveTo>
                      <a:pt x="1052689" y="0"/>
                    </a:moveTo>
                    <a:lnTo>
                      <a:pt x="1070184" y="8428"/>
                    </a:lnTo>
                    <a:cubicBezTo>
                      <a:pt x="1402329" y="188860"/>
                      <a:pt x="1627806" y="540765"/>
                      <a:pt x="1627806" y="945332"/>
                    </a:cubicBezTo>
                    <a:cubicBezTo>
                      <a:pt x="1627806" y="1533794"/>
                      <a:pt x="1150763" y="2010837"/>
                      <a:pt x="562301" y="2010837"/>
                    </a:cubicBezTo>
                    <a:cubicBezTo>
                      <a:pt x="378407" y="2010837"/>
                      <a:pt x="205393" y="1964251"/>
                      <a:pt x="54418" y="1882236"/>
                    </a:cubicBezTo>
                    <a:lnTo>
                      <a:pt x="0" y="1849176"/>
                    </a:lnTo>
                    <a:lnTo>
                      <a:pt x="29220" y="1827326"/>
                    </a:lnTo>
                    <a:cubicBezTo>
                      <a:pt x="283249" y="1617683"/>
                      <a:pt x="445166" y="1300416"/>
                      <a:pt x="445166" y="945332"/>
                    </a:cubicBezTo>
                    <a:lnTo>
                      <a:pt x="443700" y="916286"/>
                    </a:lnTo>
                    <a:lnTo>
                      <a:pt x="459373" y="908736"/>
                    </a:lnTo>
                    <a:cubicBezTo>
                      <a:pt x="783285" y="732777"/>
                      <a:pt x="1012629" y="404798"/>
                      <a:pt x="1051651" y="20555"/>
                    </a:cubicBezTo>
                    <a:lnTo>
                      <a:pt x="1052689" y="0"/>
                    </a:lnTo>
                    <a:close/>
                  </a:path>
                </a:pathLst>
              </a:custGeom>
              <a:solidFill>
                <a:srgbClr val="AF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7">
                <a:extLst>
                  <a:ext uri="{FF2B5EF4-FFF2-40B4-BE49-F238E27FC236}">
                    <a16:creationId xmlns:a16="http://schemas.microsoft.com/office/drawing/2014/main" id="{E1F1078A-9945-A0AF-0988-286C50B1BDD4}"/>
                  </a:ext>
                </a:extLst>
              </p:cNvPr>
              <p:cNvSpPr>
                <a:spLocks noChangeAspect="1"/>
              </p:cNvSpPr>
              <p:nvPr/>
            </p:nvSpPr>
            <p:spPr>
              <a:xfrm>
                <a:off x="2201143" y="2861581"/>
                <a:ext cx="2276102" cy="2785521"/>
              </a:xfrm>
              <a:custGeom>
                <a:avLst/>
                <a:gdLst>
                  <a:gd name="connsiteX0" fmla="*/ 540699 w 1627806"/>
                  <a:gd name="connsiteY0" fmla="*/ 0 h 1992128"/>
                  <a:gd name="connsiteX1" fmla="*/ 540792 w 1627806"/>
                  <a:gd name="connsiteY1" fmla="*/ 1846 h 1992128"/>
                  <a:gd name="connsiteX2" fmla="*/ 1133070 w 1627806"/>
                  <a:gd name="connsiteY2" fmla="*/ 890027 h 1992128"/>
                  <a:gd name="connsiteX3" fmla="*/ 1183267 w 1627806"/>
                  <a:gd name="connsiteY3" fmla="*/ 914208 h 1992128"/>
                  <a:gd name="connsiteX4" fmla="*/ 1182640 w 1627806"/>
                  <a:gd name="connsiteY4" fmla="*/ 926623 h 1992128"/>
                  <a:gd name="connsiteX5" fmla="*/ 1598586 w 1627806"/>
                  <a:gd name="connsiteY5" fmla="*/ 1808617 h 1992128"/>
                  <a:gd name="connsiteX6" fmla="*/ 1627806 w 1627806"/>
                  <a:gd name="connsiteY6" fmla="*/ 1830467 h 1992128"/>
                  <a:gd name="connsiteX7" fmla="*/ 1573388 w 1627806"/>
                  <a:gd name="connsiteY7" fmla="*/ 1863527 h 1992128"/>
                  <a:gd name="connsiteX8" fmla="*/ 1065505 w 1627806"/>
                  <a:gd name="connsiteY8" fmla="*/ 1992128 h 1992128"/>
                  <a:gd name="connsiteX9" fmla="*/ 0 w 1627806"/>
                  <a:gd name="connsiteY9" fmla="*/ 926623 h 1992128"/>
                  <a:gd name="connsiteX10" fmla="*/ 469771 w 1627806"/>
                  <a:gd name="connsiteY10" fmla="*/ 43090 h 1992128"/>
                  <a:gd name="connsiteX11" fmla="*/ 540699 w 1627806"/>
                  <a:gd name="connsiteY11" fmla="*/ 0 h 1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1992128">
                    <a:moveTo>
                      <a:pt x="540699" y="0"/>
                    </a:moveTo>
                    <a:lnTo>
                      <a:pt x="540792" y="1846"/>
                    </a:lnTo>
                    <a:cubicBezTo>
                      <a:pt x="579814" y="386089"/>
                      <a:pt x="809159" y="714068"/>
                      <a:pt x="1133070" y="890027"/>
                    </a:cubicBezTo>
                    <a:lnTo>
                      <a:pt x="1183267" y="914208"/>
                    </a:lnTo>
                    <a:lnTo>
                      <a:pt x="1182640" y="926623"/>
                    </a:lnTo>
                    <a:cubicBezTo>
                      <a:pt x="1182640" y="1281707"/>
                      <a:pt x="1344558" y="1598974"/>
                      <a:pt x="1598586" y="1808617"/>
                    </a:cubicBezTo>
                    <a:lnTo>
                      <a:pt x="1627806" y="1830467"/>
                    </a:lnTo>
                    <a:lnTo>
                      <a:pt x="1573388" y="1863527"/>
                    </a:lnTo>
                    <a:cubicBezTo>
                      <a:pt x="1422413" y="1945542"/>
                      <a:pt x="1249400" y="1992128"/>
                      <a:pt x="1065505" y="1992128"/>
                    </a:cubicBezTo>
                    <a:cubicBezTo>
                      <a:pt x="477043" y="1992128"/>
                      <a:pt x="0" y="1515085"/>
                      <a:pt x="0" y="926623"/>
                    </a:cubicBezTo>
                    <a:cubicBezTo>
                      <a:pt x="0" y="558834"/>
                      <a:pt x="186345" y="234569"/>
                      <a:pt x="469771" y="43090"/>
                    </a:cubicBezTo>
                    <a:lnTo>
                      <a:pt x="540699" y="0"/>
                    </a:lnTo>
                    <a:close/>
                  </a:path>
                </a:pathLst>
              </a:custGeom>
              <a:solidFill>
                <a:srgbClr val="FF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18">
                <a:extLst>
                  <a:ext uri="{FF2B5EF4-FFF2-40B4-BE49-F238E27FC236}">
                    <a16:creationId xmlns:a16="http://schemas.microsoft.com/office/drawing/2014/main" id="{6B90F545-EE4C-F7DD-9378-03FA55220BC2}"/>
                  </a:ext>
                </a:extLst>
              </p:cNvPr>
              <p:cNvSpPr>
                <a:spLocks noChangeAspect="1"/>
              </p:cNvSpPr>
              <p:nvPr/>
            </p:nvSpPr>
            <p:spPr>
              <a:xfrm>
                <a:off x="3967371" y="2957731"/>
                <a:ext cx="1208086" cy="1232880"/>
              </a:xfrm>
              <a:custGeom>
                <a:avLst/>
                <a:gdLst>
                  <a:gd name="connsiteX0" fmla="*/ 432415 w 863990"/>
                  <a:gd name="connsiteY0" fmla="*/ 0 h 881722"/>
                  <a:gd name="connsiteX1" fmla="*/ 480107 w 863990"/>
                  <a:gd name="connsiteY1" fmla="*/ 35664 h 881722"/>
                  <a:gd name="connsiteX2" fmla="*/ 862351 w 863990"/>
                  <a:gd name="connsiteY2" fmla="*/ 748917 h 881722"/>
                  <a:gd name="connsiteX3" fmla="*/ 863990 w 863990"/>
                  <a:gd name="connsiteY3" fmla="*/ 781363 h 881722"/>
                  <a:gd name="connsiteX4" fmla="*/ 829476 w 863990"/>
                  <a:gd name="connsiteY4" fmla="*/ 797989 h 881722"/>
                  <a:gd name="connsiteX5" fmla="*/ 414733 w 863990"/>
                  <a:gd name="connsiteY5" fmla="*/ 881722 h 881722"/>
                  <a:gd name="connsiteX6" fmla="*/ 97884 w 863990"/>
                  <a:gd name="connsiteY6" fmla="*/ 833819 h 881722"/>
                  <a:gd name="connsiteX7" fmla="*/ 0 w 863990"/>
                  <a:gd name="connsiteY7" fmla="*/ 797993 h 881722"/>
                  <a:gd name="connsiteX8" fmla="*/ 2478 w 863990"/>
                  <a:gd name="connsiteY8" fmla="*/ 748917 h 881722"/>
                  <a:gd name="connsiteX9" fmla="*/ 384722 w 863990"/>
                  <a:gd name="connsiteY9" fmla="*/ 35664 h 881722"/>
                  <a:gd name="connsiteX10" fmla="*/ 432415 w 863990"/>
                  <a:gd name="connsiteY10" fmla="*/ 0 h 8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990" h="881722">
                    <a:moveTo>
                      <a:pt x="432415" y="0"/>
                    </a:moveTo>
                    <a:lnTo>
                      <a:pt x="480107" y="35664"/>
                    </a:lnTo>
                    <a:cubicBezTo>
                      <a:pt x="690601" y="209379"/>
                      <a:pt x="833250" y="462364"/>
                      <a:pt x="862351" y="748917"/>
                    </a:cubicBezTo>
                    <a:lnTo>
                      <a:pt x="863990" y="781363"/>
                    </a:lnTo>
                    <a:lnTo>
                      <a:pt x="829476" y="797989"/>
                    </a:lnTo>
                    <a:cubicBezTo>
                      <a:pt x="702001" y="851907"/>
                      <a:pt x="561849" y="881722"/>
                      <a:pt x="414733" y="881722"/>
                    </a:cubicBezTo>
                    <a:cubicBezTo>
                      <a:pt x="304397" y="881722"/>
                      <a:pt x="197977" y="864951"/>
                      <a:pt x="97884" y="833819"/>
                    </a:cubicBezTo>
                    <a:lnTo>
                      <a:pt x="0" y="797993"/>
                    </a:lnTo>
                    <a:lnTo>
                      <a:pt x="2478" y="748917"/>
                    </a:lnTo>
                    <a:cubicBezTo>
                      <a:pt x="31579" y="462364"/>
                      <a:pt x="174228" y="209379"/>
                      <a:pt x="384722" y="35664"/>
                    </a:cubicBezTo>
                    <a:lnTo>
                      <a:pt x="432415" y="0"/>
                    </a:lnTo>
                    <a:close/>
                  </a:path>
                </a:pathLst>
              </a:custGeom>
              <a:solidFill>
                <a:srgbClr val="FF5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 name="TextBox 11">
              <a:extLst>
                <a:ext uri="{FF2B5EF4-FFF2-40B4-BE49-F238E27FC236}">
                  <a16:creationId xmlns:a16="http://schemas.microsoft.com/office/drawing/2014/main" id="{4F3EF08E-AF49-95D0-9D32-38C2FB48534E}"/>
                </a:ext>
              </a:extLst>
            </p:cNvPr>
            <p:cNvSpPr txBox="1"/>
            <p:nvPr/>
          </p:nvSpPr>
          <p:spPr>
            <a:xfrm>
              <a:off x="1147853" y="3076850"/>
              <a:ext cx="1166780" cy="307777"/>
            </a:xfrm>
            <a:prstGeom prst="rect">
              <a:avLst/>
            </a:prstGeom>
            <a:noFill/>
          </p:spPr>
          <p:txBody>
            <a:bodyPr wrap="square" rtlCol="0">
              <a:spAutoFit/>
            </a:bodyPr>
            <a:lstStyle/>
            <a:p>
              <a:r>
                <a:rPr lang="en-US" sz="1400" dirty="0">
                  <a:latin typeface="Century Gothic" panose="020B0502020202020204" pitchFamily="34" charset="0"/>
                </a:rPr>
                <a:t>Dangerous</a:t>
              </a:r>
            </a:p>
          </p:txBody>
        </p:sp>
        <p:sp>
          <p:nvSpPr>
            <p:cNvPr id="28" name="TextBox 27">
              <a:extLst>
                <a:ext uri="{FF2B5EF4-FFF2-40B4-BE49-F238E27FC236}">
                  <a16:creationId xmlns:a16="http://schemas.microsoft.com/office/drawing/2014/main" id="{A2BC52C8-FBD4-1A9F-5359-AA8D8AEF73C5}"/>
                </a:ext>
              </a:extLst>
            </p:cNvPr>
            <p:cNvSpPr txBox="1"/>
            <p:nvPr/>
          </p:nvSpPr>
          <p:spPr>
            <a:xfrm>
              <a:off x="801692" y="528137"/>
              <a:ext cx="962123" cy="400110"/>
            </a:xfrm>
            <a:prstGeom prst="rect">
              <a:avLst/>
            </a:prstGeom>
            <a:noFill/>
          </p:spPr>
          <p:txBody>
            <a:bodyPr wrap="none" rtlCol="0">
              <a:spAutoFit/>
            </a:bodyPr>
            <a:lstStyle/>
            <a:p>
              <a:r>
                <a:rPr lang="en-US" sz="2000" dirty="0">
                  <a:latin typeface="Century Gothic" panose="020B0502020202020204" pitchFamily="34" charset="0"/>
                </a:rPr>
                <a:t>Power</a:t>
              </a:r>
            </a:p>
          </p:txBody>
        </p:sp>
        <p:sp>
          <p:nvSpPr>
            <p:cNvPr id="29" name="TextBox 28">
              <a:extLst>
                <a:ext uri="{FF2B5EF4-FFF2-40B4-BE49-F238E27FC236}">
                  <a16:creationId xmlns:a16="http://schemas.microsoft.com/office/drawing/2014/main" id="{82154480-AF6E-50F6-2D03-21DBE6C3B0E7}"/>
                </a:ext>
              </a:extLst>
            </p:cNvPr>
            <p:cNvSpPr txBox="1"/>
            <p:nvPr/>
          </p:nvSpPr>
          <p:spPr>
            <a:xfrm>
              <a:off x="3968416" y="1280365"/>
              <a:ext cx="1552028" cy="400110"/>
            </a:xfrm>
            <a:prstGeom prst="rect">
              <a:avLst/>
            </a:prstGeom>
            <a:noFill/>
          </p:spPr>
          <p:txBody>
            <a:bodyPr wrap="none" rtlCol="0">
              <a:spAutoFit/>
            </a:bodyPr>
            <a:lstStyle/>
            <a:p>
              <a:pPr algn="r"/>
              <a:r>
                <a:rPr lang="en-US" sz="2000" dirty="0">
                  <a:latin typeface="Century Gothic" panose="020B0502020202020204" pitchFamily="34" charset="0"/>
                </a:rPr>
                <a:t>Legitimacy</a:t>
              </a:r>
            </a:p>
          </p:txBody>
        </p:sp>
        <p:sp>
          <p:nvSpPr>
            <p:cNvPr id="30" name="TextBox 29">
              <a:extLst>
                <a:ext uri="{FF2B5EF4-FFF2-40B4-BE49-F238E27FC236}">
                  <a16:creationId xmlns:a16="http://schemas.microsoft.com/office/drawing/2014/main" id="{92EF2ADD-1DDD-AC64-C814-9F758FD168EC}"/>
                </a:ext>
              </a:extLst>
            </p:cNvPr>
            <p:cNvSpPr txBox="1"/>
            <p:nvPr/>
          </p:nvSpPr>
          <p:spPr>
            <a:xfrm>
              <a:off x="805973" y="5584605"/>
              <a:ext cx="1231427" cy="400110"/>
            </a:xfrm>
            <a:prstGeom prst="rect">
              <a:avLst/>
            </a:prstGeom>
            <a:noFill/>
          </p:spPr>
          <p:txBody>
            <a:bodyPr wrap="none" rtlCol="0">
              <a:spAutoFit/>
            </a:bodyPr>
            <a:lstStyle/>
            <a:p>
              <a:r>
                <a:rPr lang="en-US" sz="2000" dirty="0">
                  <a:latin typeface="Century Gothic" panose="020B0502020202020204" pitchFamily="34" charset="0"/>
                </a:rPr>
                <a:t>Urgency</a:t>
              </a:r>
            </a:p>
          </p:txBody>
        </p:sp>
        <p:sp>
          <p:nvSpPr>
            <p:cNvPr id="2" name="TextBox 1">
              <a:extLst>
                <a:ext uri="{FF2B5EF4-FFF2-40B4-BE49-F238E27FC236}">
                  <a16:creationId xmlns:a16="http://schemas.microsoft.com/office/drawing/2014/main" id="{AFF7685D-A855-4D6F-CE5E-F9C8D1E53944}"/>
                </a:ext>
              </a:extLst>
            </p:cNvPr>
            <p:cNvSpPr txBox="1"/>
            <p:nvPr/>
          </p:nvSpPr>
          <p:spPr>
            <a:xfrm>
              <a:off x="1482343" y="947574"/>
              <a:ext cx="427383" cy="461665"/>
            </a:xfrm>
            <a:prstGeom prst="rect">
              <a:avLst/>
            </a:prstGeom>
            <a:noFill/>
          </p:spPr>
          <p:txBody>
            <a:bodyPr wrap="square" rtlCol="0">
              <a:spAutoFit/>
            </a:bodyPr>
            <a:lstStyle/>
            <a:p>
              <a:pPr algn="ctr"/>
              <a:r>
                <a:rPr lang="en-US" sz="2400" dirty="0">
                  <a:solidFill>
                    <a:schemeClr val="tx1">
                      <a:alpha val="50000"/>
                    </a:schemeClr>
                  </a:solidFill>
                </a:rPr>
                <a:t>1</a:t>
              </a:r>
            </a:p>
          </p:txBody>
        </p:sp>
        <p:sp>
          <p:nvSpPr>
            <p:cNvPr id="5" name="TextBox 4">
              <a:extLst>
                <a:ext uri="{FF2B5EF4-FFF2-40B4-BE49-F238E27FC236}">
                  <a16:creationId xmlns:a16="http://schemas.microsoft.com/office/drawing/2014/main" id="{3BA4CB6B-7AF6-3AE6-B7B9-4907823196F7}"/>
                </a:ext>
              </a:extLst>
            </p:cNvPr>
            <p:cNvSpPr txBox="1"/>
            <p:nvPr/>
          </p:nvSpPr>
          <p:spPr>
            <a:xfrm>
              <a:off x="5078909" y="2998450"/>
              <a:ext cx="394228" cy="461665"/>
            </a:xfrm>
            <a:prstGeom prst="rect">
              <a:avLst/>
            </a:prstGeom>
            <a:noFill/>
          </p:spPr>
          <p:txBody>
            <a:bodyPr wrap="square" rtlCol="0">
              <a:spAutoFit/>
            </a:bodyPr>
            <a:lstStyle/>
            <a:p>
              <a:pPr algn="ctr"/>
              <a:r>
                <a:rPr lang="en-US" sz="2400" dirty="0">
                  <a:solidFill>
                    <a:schemeClr val="tx1">
                      <a:alpha val="50000"/>
                    </a:schemeClr>
                  </a:solidFill>
                </a:rPr>
                <a:t>2</a:t>
              </a:r>
            </a:p>
          </p:txBody>
        </p:sp>
        <p:sp>
          <p:nvSpPr>
            <p:cNvPr id="6" name="TextBox 5">
              <a:extLst>
                <a:ext uri="{FF2B5EF4-FFF2-40B4-BE49-F238E27FC236}">
                  <a16:creationId xmlns:a16="http://schemas.microsoft.com/office/drawing/2014/main" id="{627EE529-0426-F6FF-4F38-9EC93616E0A9}"/>
                </a:ext>
              </a:extLst>
            </p:cNvPr>
            <p:cNvSpPr txBox="1"/>
            <p:nvPr/>
          </p:nvSpPr>
          <p:spPr>
            <a:xfrm>
              <a:off x="1475654" y="5009832"/>
              <a:ext cx="427383" cy="461665"/>
            </a:xfrm>
            <a:prstGeom prst="rect">
              <a:avLst/>
            </a:prstGeom>
            <a:noFill/>
          </p:spPr>
          <p:txBody>
            <a:bodyPr wrap="square" rtlCol="0">
              <a:spAutoFit/>
            </a:bodyPr>
            <a:lstStyle/>
            <a:p>
              <a:pPr algn="ctr"/>
              <a:r>
                <a:rPr lang="en-US" sz="2400" dirty="0">
                  <a:solidFill>
                    <a:schemeClr val="tx1">
                      <a:alpha val="50000"/>
                    </a:schemeClr>
                  </a:solidFill>
                </a:rPr>
                <a:t>3</a:t>
              </a:r>
            </a:p>
          </p:txBody>
        </p:sp>
        <p:sp>
          <p:nvSpPr>
            <p:cNvPr id="7" name="TextBox 6">
              <a:extLst>
                <a:ext uri="{FF2B5EF4-FFF2-40B4-BE49-F238E27FC236}">
                  <a16:creationId xmlns:a16="http://schemas.microsoft.com/office/drawing/2014/main" id="{AC07996C-170C-801B-F3A6-516925CFBAA1}"/>
                </a:ext>
              </a:extLst>
            </p:cNvPr>
            <p:cNvSpPr txBox="1"/>
            <p:nvPr/>
          </p:nvSpPr>
          <p:spPr>
            <a:xfrm>
              <a:off x="3457801" y="2599786"/>
              <a:ext cx="427383" cy="461665"/>
            </a:xfrm>
            <a:prstGeom prst="rect">
              <a:avLst/>
            </a:prstGeom>
            <a:noFill/>
          </p:spPr>
          <p:txBody>
            <a:bodyPr wrap="square" rtlCol="0">
              <a:spAutoFit/>
            </a:bodyPr>
            <a:lstStyle/>
            <a:p>
              <a:pPr algn="ctr"/>
              <a:r>
                <a:rPr lang="en-US" sz="2400" dirty="0">
                  <a:solidFill>
                    <a:schemeClr val="tx1">
                      <a:alpha val="50000"/>
                    </a:schemeClr>
                  </a:solidFill>
                </a:rPr>
                <a:t>4</a:t>
              </a:r>
            </a:p>
          </p:txBody>
        </p:sp>
        <p:sp>
          <p:nvSpPr>
            <p:cNvPr id="8" name="TextBox 7">
              <a:extLst>
                <a:ext uri="{FF2B5EF4-FFF2-40B4-BE49-F238E27FC236}">
                  <a16:creationId xmlns:a16="http://schemas.microsoft.com/office/drawing/2014/main" id="{3B3AFC4E-B143-E892-5600-26B3EFB83F41}"/>
                </a:ext>
              </a:extLst>
            </p:cNvPr>
            <p:cNvSpPr txBox="1"/>
            <p:nvPr/>
          </p:nvSpPr>
          <p:spPr>
            <a:xfrm>
              <a:off x="1898173" y="3392256"/>
              <a:ext cx="427383" cy="461665"/>
            </a:xfrm>
            <a:prstGeom prst="rect">
              <a:avLst/>
            </a:prstGeom>
            <a:noFill/>
          </p:spPr>
          <p:txBody>
            <a:bodyPr wrap="square" rtlCol="0">
              <a:spAutoFit/>
            </a:bodyPr>
            <a:lstStyle/>
            <a:p>
              <a:pPr algn="ctr"/>
              <a:r>
                <a:rPr lang="en-US" sz="2400" dirty="0">
                  <a:solidFill>
                    <a:schemeClr val="tx1">
                      <a:alpha val="50000"/>
                    </a:schemeClr>
                  </a:solidFill>
                </a:rPr>
                <a:t>5</a:t>
              </a:r>
            </a:p>
          </p:txBody>
        </p:sp>
        <p:sp>
          <p:nvSpPr>
            <p:cNvPr id="9" name="TextBox 8">
              <a:extLst>
                <a:ext uri="{FF2B5EF4-FFF2-40B4-BE49-F238E27FC236}">
                  <a16:creationId xmlns:a16="http://schemas.microsoft.com/office/drawing/2014/main" id="{53E2A8E7-3130-FFEF-D3F7-81A8B279F5EF}"/>
                </a:ext>
              </a:extLst>
            </p:cNvPr>
            <p:cNvSpPr txBox="1"/>
            <p:nvPr/>
          </p:nvSpPr>
          <p:spPr>
            <a:xfrm>
              <a:off x="3451854" y="3389998"/>
              <a:ext cx="427383" cy="461665"/>
            </a:xfrm>
            <a:prstGeom prst="rect">
              <a:avLst/>
            </a:prstGeom>
            <a:noFill/>
          </p:spPr>
          <p:txBody>
            <a:bodyPr wrap="square" rtlCol="0">
              <a:spAutoFit/>
            </a:bodyPr>
            <a:lstStyle/>
            <a:p>
              <a:pPr algn="ctr"/>
              <a:r>
                <a:rPr lang="en-US" sz="2400" dirty="0">
                  <a:solidFill>
                    <a:schemeClr val="tx1">
                      <a:alpha val="50000"/>
                    </a:schemeClr>
                  </a:solidFill>
                </a:rPr>
                <a:t>6</a:t>
              </a:r>
            </a:p>
          </p:txBody>
        </p:sp>
        <p:sp>
          <p:nvSpPr>
            <p:cNvPr id="10" name="TextBox 9">
              <a:extLst>
                <a:ext uri="{FF2B5EF4-FFF2-40B4-BE49-F238E27FC236}">
                  <a16:creationId xmlns:a16="http://schemas.microsoft.com/office/drawing/2014/main" id="{FDA6742A-3708-D9F9-39E6-A0129501A010}"/>
                </a:ext>
              </a:extLst>
            </p:cNvPr>
            <p:cNvSpPr txBox="1"/>
            <p:nvPr/>
          </p:nvSpPr>
          <p:spPr>
            <a:xfrm>
              <a:off x="2417319" y="2593143"/>
              <a:ext cx="427383" cy="461665"/>
            </a:xfrm>
            <a:prstGeom prst="rect">
              <a:avLst/>
            </a:prstGeom>
            <a:noFill/>
          </p:spPr>
          <p:txBody>
            <a:bodyPr wrap="square" rtlCol="0">
              <a:spAutoFit/>
            </a:bodyPr>
            <a:lstStyle/>
            <a:p>
              <a:pPr algn="ctr"/>
              <a:r>
                <a:rPr lang="en-US" sz="2400" dirty="0">
                  <a:solidFill>
                    <a:schemeClr val="tx1">
                      <a:alpha val="50000"/>
                    </a:schemeClr>
                  </a:solidFill>
                </a:rPr>
                <a:t>7</a:t>
              </a:r>
            </a:p>
          </p:txBody>
        </p:sp>
        <p:sp>
          <p:nvSpPr>
            <p:cNvPr id="11" name="TextBox 10">
              <a:extLst>
                <a:ext uri="{FF2B5EF4-FFF2-40B4-BE49-F238E27FC236}">
                  <a16:creationId xmlns:a16="http://schemas.microsoft.com/office/drawing/2014/main" id="{6F0E0D77-BE77-327B-FDDA-9F60DECD85CC}"/>
                </a:ext>
              </a:extLst>
            </p:cNvPr>
            <p:cNvSpPr txBox="1"/>
            <p:nvPr/>
          </p:nvSpPr>
          <p:spPr>
            <a:xfrm>
              <a:off x="2408769" y="3061461"/>
              <a:ext cx="1099981" cy="338554"/>
            </a:xfrm>
            <a:prstGeom prst="rect">
              <a:avLst/>
            </a:prstGeom>
            <a:noFill/>
          </p:spPr>
          <p:txBody>
            <a:bodyPr wrap="none" rtlCol="0">
              <a:spAutoFit/>
            </a:bodyPr>
            <a:lstStyle/>
            <a:p>
              <a:pPr algn="ctr"/>
              <a:r>
                <a:rPr lang="en-US" sz="1600" dirty="0">
                  <a:latin typeface="Century Gothic" panose="020B0502020202020204" pitchFamily="34" charset="0"/>
                </a:rPr>
                <a:t>Definitive</a:t>
              </a:r>
            </a:p>
          </p:txBody>
        </p:sp>
        <p:sp>
          <p:nvSpPr>
            <p:cNvPr id="13" name="TextBox 12">
              <a:extLst>
                <a:ext uri="{FF2B5EF4-FFF2-40B4-BE49-F238E27FC236}">
                  <a16:creationId xmlns:a16="http://schemas.microsoft.com/office/drawing/2014/main" id="{12AAFC6A-6765-A2EE-E435-DC3A4B2C34D5}"/>
                </a:ext>
              </a:extLst>
            </p:cNvPr>
            <p:cNvSpPr txBox="1"/>
            <p:nvPr/>
          </p:nvSpPr>
          <p:spPr>
            <a:xfrm>
              <a:off x="3815587" y="3076850"/>
              <a:ext cx="1407128" cy="307777"/>
            </a:xfrm>
            <a:prstGeom prst="rect">
              <a:avLst/>
            </a:prstGeom>
            <a:noFill/>
          </p:spPr>
          <p:txBody>
            <a:bodyPr wrap="square" rtlCol="0">
              <a:spAutoFit/>
            </a:bodyPr>
            <a:lstStyle/>
            <a:p>
              <a:pPr algn="ctr"/>
              <a:r>
                <a:rPr lang="en-US" sz="1400" dirty="0">
                  <a:latin typeface="Century Gothic" panose="020B0502020202020204" pitchFamily="34" charset="0"/>
                </a:rPr>
                <a:t>Discretionary</a:t>
              </a:r>
            </a:p>
          </p:txBody>
        </p:sp>
        <p:sp>
          <p:nvSpPr>
            <p:cNvPr id="31" name="TextBox 30">
              <a:extLst>
                <a:ext uri="{FF2B5EF4-FFF2-40B4-BE49-F238E27FC236}">
                  <a16:creationId xmlns:a16="http://schemas.microsoft.com/office/drawing/2014/main" id="{AA5BE8F3-7145-E448-F327-18611239C99B}"/>
                </a:ext>
              </a:extLst>
            </p:cNvPr>
            <p:cNvSpPr txBox="1"/>
            <p:nvPr/>
          </p:nvSpPr>
          <p:spPr>
            <a:xfrm>
              <a:off x="2709186" y="4011152"/>
              <a:ext cx="1286432" cy="307777"/>
            </a:xfrm>
            <a:prstGeom prst="rect">
              <a:avLst/>
            </a:prstGeom>
            <a:noFill/>
          </p:spPr>
          <p:txBody>
            <a:bodyPr wrap="square" rtlCol="0">
              <a:spAutoFit/>
            </a:bodyPr>
            <a:lstStyle/>
            <a:p>
              <a:pPr algn="ctr"/>
              <a:r>
                <a:rPr lang="en-US" sz="1400" dirty="0">
                  <a:latin typeface="Century Gothic" panose="020B0502020202020204" pitchFamily="34" charset="0"/>
                </a:rPr>
                <a:t>Dependent</a:t>
              </a:r>
            </a:p>
          </p:txBody>
        </p:sp>
        <p:sp>
          <p:nvSpPr>
            <p:cNvPr id="32" name="TextBox 31">
              <a:extLst>
                <a:ext uri="{FF2B5EF4-FFF2-40B4-BE49-F238E27FC236}">
                  <a16:creationId xmlns:a16="http://schemas.microsoft.com/office/drawing/2014/main" id="{DA26C220-BFA0-3ABC-AEEC-9D993F7CAA53}"/>
                </a:ext>
              </a:extLst>
            </p:cNvPr>
            <p:cNvSpPr txBox="1"/>
            <p:nvPr/>
          </p:nvSpPr>
          <p:spPr>
            <a:xfrm>
              <a:off x="2751312" y="2130329"/>
              <a:ext cx="1166780" cy="307777"/>
            </a:xfrm>
            <a:prstGeom prst="rect">
              <a:avLst/>
            </a:prstGeom>
            <a:noFill/>
          </p:spPr>
          <p:txBody>
            <a:bodyPr wrap="square" rtlCol="0">
              <a:spAutoFit/>
            </a:bodyPr>
            <a:lstStyle/>
            <a:p>
              <a:pPr algn="ctr"/>
              <a:r>
                <a:rPr lang="en-US" sz="1400" dirty="0">
                  <a:latin typeface="Century Gothic" panose="020B0502020202020204" pitchFamily="34" charset="0"/>
                </a:rPr>
                <a:t>Dominant</a:t>
              </a:r>
            </a:p>
          </p:txBody>
        </p:sp>
        <p:sp>
          <p:nvSpPr>
            <p:cNvPr id="33" name="TextBox 32">
              <a:extLst>
                <a:ext uri="{FF2B5EF4-FFF2-40B4-BE49-F238E27FC236}">
                  <a16:creationId xmlns:a16="http://schemas.microsoft.com/office/drawing/2014/main" id="{39814556-0436-C0A5-DD59-FB61A5A9CEF0}"/>
                </a:ext>
              </a:extLst>
            </p:cNvPr>
            <p:cNvSpPr txBox="1"/>
            <p:nvPr/>
          </p:nvSpPr>
          <p:spPr>
            <a:xfrm>
              <a:off x="1147853" y="4328451"/>
              <a:ext cx="1407128" cy="307777"/>
            </a:xfrm>
            <a:prstGeom prst="rect">
              <a:avLst/>
            </a:prstGeom>
            <a:noFill/>
          </p:spPr>
          <p:txBody>
            <a:bodyPr wrap="square" rtlCol="0">
              <a:spAutoFit/>
            </a:bodyPr>
            <a:lstStyle/>
            <a:p>
              <a:r>
                <a:rPr lang="en-US" sz="1400" dirty="0">
                  <a:latin typeface="Century Gothic" panose="020B0502020202020204" pitchFamily="34" charset="0"/>
                </a:rPr>
                <a:t>Demanding</a:t>
              </a:r>
            </a:p>
          </p:txBody>
        </p:sp>
        <p:sp>
          <p:nvSpPr>
            <p:cNvPr id="34" name="TextBox 33">
              <a:extLst>
                <a:ext uri="{FF2B5EF4-FFF2-40B4-BE49-F238E27FC236}">
                  <a16:creationId xmlns:a16="http://schemas.microsoft.com/office/drawing/2014/main" id="{7D6103B9-1899-6B60-5CBF-CAF676AF8E5B}"/>
                </a:ext>
              </a:extLst>
            </p:cNvPr>
            <p:cNvSpPr txBox="1"/>
            <p:nvPr/>
          </p:nvSpPr>
          <p:spPr>
            <a:xfrm>
              <a:off x="1139046" y="1649147"/>
              <a:ext cx="1166780" cy="307777"/>
            </a:xfrm>
            <a:prstGeom prst="rect">
              <a:avLst/>
            </a:prstGeom>
            <a:noFill/>
          </p:spPr>
          <p:txBody>
            <a:bodyPr wrap="square" rtlCol="0">
              <a:spAutoFit/>
            </a:bodyPr>
            <a:lstStyle/>
            <a:p>
              <a:r>
                <a:rPr lang="en-US" sz="1400" dirty="0">
                  <a:latin typeface="Century Gothic" panose="020B0502020202020204" pitchFamily="34" charset="0"/>
                </a:rPr>
                <a:t>Dormant</a:t>
              </a:r>
            </a:p>
          </p:txBody>
        </p:sp>
      </p:grpSp>
      <p:grpSp>
        <p:nvGrpSpPr>
          <p:cNvPr id="65" name="Group 64">
            <a:extLst>
              <a:ext uri="{FF2B5EF4-FFF2-40B4-BE49-F238E27FC236}">
                <a16:creationId xmlns:a16="http://schemas.microsoft.com/office/drawing/2014/main" id="{86CC61D3-CF2B-A7D1-D883-28BFD86E1EB0}"/>
              </a:ext>
            </a:extLst>
          </p:cNvPr>
          <p:cNvGrpSpPr/>
          <p:nvPr/>
        </p:nvGrpSpPr>
        <p:grpSpPr>
          <a:xfrm>
            <a:off x="5401545" y="95967"/>
            <a:ext cx="6537287" cy="6633316"/>
            <a:chOff x="5401545" y="95967"/>
            <a:chExt cx="6537287" cy="6633316"/>
          </a:xfrm>
        </p:grpSpPr>
        <p:grpSp>
          <p:nvGrpSpPr>
            <p:cNvPr id="36" name="Group 35">
              <a:extLst>
                <a:ext uri="{FF2B5EF4-FFF2-40B4-BE49-F238E27FC236}">
                  <a16:creationId xmlns:a16="http://schemas.microsoft.com/office/drawing/2014/main" id="{FF6130CF-A29D-F483-F535-4827E1BAA7EB}"/>
                </a:ext>
              </a:extLst>
            </p:cNvPr>
            <p:cNvGrpSpPr/>
            <p:nvPr/>
          </p:nvGrpSpPr>
          <p:grpSpPr>
            <a:xfrm>
              <a:off x="5783400" y="95967"/>
              <a:ext cx="6155432" cy="6579339"/>
              <a:chOff x="840358" y="768149"/>
              <a:chExt cx="4606266" cy="4923486"/>
            </a:xfrm>
          </p:grpSpPr>
          <p:grpSp>
            <p:nvGrpSpPr>
              <p:cNvPr id="37" name="Group 36">
                <a:extLst>
                  <a:ext uri="{FF2B5EF4-FFF2-40B4-BE49-F238E27FC236}">
                    <a16:creationId xmlns:a16="http://schemas.microsoft.com/office/drawing/2014/main" id="{12162234-CDE5-CC74-89C8-D09EF679A906}"/>
                  </a:ext>
                </a:extLst>
              </p:cNvPr>
              <p:cNvGrpSpPr/>
              <p:nvPr/>
            </p:nvGrpSpPr>
            <p:grpSpPr>
              <a:xfrm rot="5400000">
                <a:off x="681748" y="926759"/>
                <a:ext cx="4923486" cy="4606266"/>
                <a:chOff x="2201143" y="1210897"/>
                <a:chExt cx="4741715" cy="4436206"/>
              </a:xfrm>
            </p:grpSpPr>
            <p:sp>
              <p:nvSpPr>
                <p:cNvPr id="55" name="Freeform 54">
                  <a:extLst>
                    <a:ext uri="{FF2B5EF4-FFF2-40B4-BE49-F238E27FC236}">
                      <a16:creationId xmlns:a16="http://schemas.microsoft.com/office/drawing/2014/main" id="{CAB1E26C-8777-E4C8-586A-A17FAD6EE92F}"/>
                    </a:ext>
                  </a:extLst>
                </p:cNvPr>
                <p:cNvSpPr>
                  <a:spLocks noChangeAspect="1"/>
                </p:cNvSpPr>
                <p:nvPr/>
              </p:nvSpPr>
              <p:spPr>
                <a:xfrm>
                  <a:off x="3062823" y="2667389"/>
                  <a:ext cx="1414423" cy="1355190"/>
                </a:xfrm>
                <a:custGeom>
                  <a:avLst/>
                  <a:gdLst>
                    <a:gd name="connsiteX0" fmla="*/ 449256 w 1011557"/>
                    <a:gd name="connsiteY0" fmla="*/ 0 h 969195"/>
                    <a:gd name="connsiteX1" fmla="*/ 957139 w 1011557"/>
                    <a:gd name="connsiteY1" fmla="*/ 128601 h 969195"/>
                    <a:gd name="connsiteX2" fmla="*/ 1011557 w 1011557"/>
                    <a:gd name="connsiteY2" fmla="*/ 161661 h 969195"/>
                    <a:gd name="connsiteX3" fmla="*/ 982337 w 1011557"/>
                    <a:gd name="connsiteY3" fmla="*/ 183511 h 969195"/>
                    <a:gd name="connsiteX4" fmla="*/ 572292 w 1011557"/>
                    <a:gd name="connsiteY4" fmla="*/ 948640 h 969195"/>
                    <a:gd name="connsiteX5" fmla="*/ 571254 w 1011557"/>
                    <a:gd name="connsiteY5" fmla="*/ 969195 h 969195"/>
                    <a:gd name="connsiteX6" fmla="*/ 553759 w 1011557"/>
                    <a:gd name="connsiteY6" fmla="*/ 960767 h 969195"/>
                    <a:gd name="connsiteX7" fmla="*/ 1638 w 1011557"/>
                    <a:gd name="connsiteY7" fmla="*/ 132805 h 969195"/>
                    <a:gd name="connsiteX8" fmla="*/ 0 w 1011557"/>
                    <a:gd name="connsiteY8" fmla="*/ 100359 h 969195"/>
                    <a:gd name="connsiteX9" fmla="*/ 34513 w 1011557"/>
                    <a:gd name="connsiteY9" fmla="*/ 83733 h 969195"/>
                    <a:gd name="connsiteX10" fmla="*/ 449256 w 1011557"/>
                    <a:gd name="connsiteY10" fmla="*/ 0 h 96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7" h="969195">
                      <a:moveTo>
                        <a:pt x="449256" y="0"/>
                      </a:moveTo>
                      <a:cubicBezTo>
                        <a:pt x="633151" y="0"/>
                        <a:pt x="806164" y="46586"/>
                        <a:pt x="957139" y="128601"/>
                      </a:cubicBezTo>
                      <a:lnTo>
                        <a:pt x="1011557" y="161661"/>
                      </a:lnTo>
                      <a:lnTo>
                        <a:pt x="982337" y="183511"/>
                      </a:lnTo>
                      <a:cubicBezTo>
                        <a:pt x="756534" y="369860"/>
                        <a:pt x="603510" y="641246"/>
                        <a:pt x="572292" y="948640"/>
                      </a:cubicBezTo>
                      <a:lnTo>
                        <a:pt x="571254" y="969195"/>
                      </a:lnTo>
                      <a:lnTo>
                        <a:pt x="553759" y="960767"/>
                      </a:lnTo>
                      <a:cubicBezTo>
                        <a:pt x="251810" y="796738"/>
                        <a:pt x="38015" y="490996"/>
                        <a:pt x="1638" y="132805"/>
                      </a:cubicBezTo>
                      <a:lnTo>
                        <a:pt x="0" y="100359"/>
                      </a:lnTo>
                      <a:lnTo>
                        <a:pt x="34513" y="83733"/>
                      </a:lnTo>
                      <a:cubicBezTo>
                        <a:pt x="161989" y="29815"/>
                        <a:pt x="302141" y="0"/>
                        <a:pt x="449256" y="0"/>
                      </a:cubicBezTo>
                      <a:close/>
                    </a:path>
                  </a:pathLst>
                </a:custGeom>
                <a:solidFill>
                  <a:srgbClr val="FFB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eeform 55">
                  <a:extLst>
                    <a:ext uri="{FF2B5EF4-FFF2-40B4-BE49-F238E27FC236}">
                      <a16:creationId xmlns:a16="http://schemas.microsoft.com/office/drawing/2014/main" id="{F5628AB6-17D3-3C66-6B4E-D2396BDC2399}"/>
                    </a:ext>
                  </a:extLst>
                </p:cNvPr>
                <p:cNvSpPr>
                  <a:spLocks noChangeAspect="1"/>
                </p:cNvSpPr>
                <p:nvPr/>
              </p:nvSpPr>
              <p:spPr>
                <a:xfrm>
                  <a:off x="4666756" y="2667387"/>
                  <a:ext cx="1366151" cy="1329030"/>
                </a:xfrm>
                <a:custGeom>
                  <a:avLst/>
                  <a:gdLst>
                    <a:gd name="connsiteX0" fmla="*/ 562301 w 977034"/>
                    <a:gd name="connsiteY0" fmla="*/ 0 h 950486"/>
                    <a:gd name="connsiteX1" fmla="*/ 879150 w 977034"/>
                    <a:gd name="connsiteY1" fmla="*/ 47903 h 950486"/>
                    <a:gd name="connsiteX2" fmla="*/ 977034 w 977034"/>
                    <a:gd name="connsiteY2" fmla="*/ 83729 h 950486"/>
                    <a:gd name="connsiteX3" fmla="*/ 974556 w 977034"/>
                    <a:gd name="connsiteY3" fmla="*/ 132805 h 950486"/>
                    <a:gd name="connsiteX4" fmla="*/ 510286 w 977034"/>
                    <a:gd name="connsiteY4" fmla="*/ 907396 h 950486"/>
                    <a:gd name="connsiteX5" fmla="*/ 439358 w 977034"/>
                    <a:gd name="connsiteY5" fmla="*/ 950486 h 950486"/>
                    <a:gd name="connsiteX6" fmla="*/ 439265 w 977034"/>
                    <a:gd name="connsiteY6" fmla="*/ 948640 h 950486"/>
                    <a:gd name="connsiteX7" fmla="*/ 29220 w 977034"/>
                    <a:gd name="connsiteY7" fmla="*/ 183511 h 950486"/>
                    <a:gd name="connsiteX8" fmla="*/ 0 w 977034"/>
                    <a:gd name="connsiteY8" fmla="*/ 161661 h 950486"/>
                    <a:gd name="connsiteX9" fmla="*/ 54418 w 977034"/>
                    <a:gd name="connsiteY9" fmla="*/ 128601 h 950486"/>
                    <a:gd name="connsiteX10" fmla="*/ 562301 w 977034"/>
                    <a:gd name="connsiteY10" fmla="*/ 0 h 9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034" h="950486">
                      <a:moveTo>
                        <a:pt x="562301" y="0"/>
                      </a:moveTo>
                      <a:cubicBezTo>
                        <a:pt x="672638" y="0"/>
                        <a:pt x="779057" y="16771"/>
                        <a:pt x="879150" y="47903"/>
                      </a:cubicBezTo>
                      <a:lnTo>
                        <a:pt x="977034" y="83729"/>
                      </a:lnTo>
                      <a:lnTo>
                        <a:pt x="974556" y="132805"/>
                      </a:lnTo>
                      <a:cubicBezTo>
                        <a:pt x="941817" y="455177"/>
                        <a:pt x="765370" y="735065"/>
                        <a:pt x="510286" y="907396"/>
                      </a:cubicBezTo>
                      <a:lnTo>
                        <a:pt x="439358" y="950486"/>
                      </a:lnTo>
                      <a:lnTo>
                        <a:pt x="439265" y="948640"/>
                      </a:lnTo>
                      <a:cubicBezTo>
                        <a:pt x="408047" y="641246"/>
                        <a:pt x="255023" y="369860"/>
                        <a:pt x="29220" y="183511"/>
                      </a:cubicBezTo>
                      <a:lnTo>
                        <a:pt x="0" y="161661"/>
                      </a:lnTo>
                      <a:lnTo>
                        <a:pt x="54418" y="128601"/>
                      </a:lnTo>
                      <a:cubicBezTo>
                        <a:pt x="205393" y="46586"/>
                        <a:pt x="378407" y="0"/>
                        <a:pt x="562301" y="0"/>
                      </a:cubicBezTo>
                      <a:close/>
                    </a:path>
                  </a:pathLst>
                </a:custGeom>
                <a:solidFill>
                  <a:srgbClr val="D6F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56">
                  <a:extLst>
                    <a:ext uri="{FF2B5EF4-FFF2-40B4-BE49-F238E27FC236}">
                      <a16:creationId xmlns:a16="http://schemas.microsoft.com/office/drawing/2014/main" id="{9694A0E0-D710-519D-E34E-641C6112FDC8}"/>
                    </a:ext>
                  </a:extLst>
                </p:cNvPr>
                <p:cNvSpPr>
                  <a:spLocks noChangeAspect="1"/>
                </p:cNvSpPr>
                <p:nvPr/>
              </p:nvSpPr>
              <p:spPr>
                <a:xfrm>
                  <a:off x="3964689" y="4168108"/>
                  <a:ext cx="1215620" cy="1188652"/>
                </a:xfrm>
                <a:custGeom>
                  <a:avLst/>
                  <a:gdLst>
                    <a:gd name="connsiteX0" fmla="*/ 869378 w 869378"/>
                    <a:gd name="connsiteY0" fmla="*/ 0 h 850091"/>
                    <a:gd name="connsiteX1" fmla="*/ 864269 w 869378"/>
                    <a:gd name="connsiteY1" fmla="*/ 101174 h 850091"/>
                    <a:gd name="connsiteX2" fmla="*/ 482025 w 869378"/>
                    <a:gd name="connsiteY2" fmla="*/ 814427 h 850091"/>
                    <a:gd name="connsiteX3" fmla="*/ 434333 w 869378"/>
                    <a:gd name="connsiteY3" fmla="*/ 850091 h 850091"/>
                    <a:gd name="connsiteX4" fmla="*/ 386640 w 869378"/>
                    <a:gd name="connsiteY4" fmla="*/ 814427 h 850091"/>
                    <a:gd name="connsiteX5" fmla="*/ 4396 w 869378"/>
                    <a:gd name="connsiteY5" fmla="*/ 101174 h 850091"/>
                    <a:gd name="connsiteX6" fmla="*/ 0 w 869378"/>
                    <a:gd name="connsiteY6" fmla="*/ 14109 h 850091"/>
                    <a:gd name="connsiteX7" fmla="*/ 76758 w 869378"/>
                    <a:gd name="connsiteY7" fmla="*/ 42203 h 850091"/>
                    <a:gd name="connsiteX8" fmla="*/ 416651 w 869378"/>
                    <a:gd name="connsiteY8" fmla="*/ 93590 h 850091"/>
                    <a:gd name="connsiteX9" fmla="*/ 861558 w 869378"/>
                    <a:gd name="connsiteY9" fmla="*/ 3767 h 850091"/>
                    <a:gd name="connsiteX10" fmla="*/ 869378 w 869378"/>
                    <a:gd name="connsiteY10" fmla="*/ 0 h 8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78" h="850091">
                      <a:moveTo>
                        <a:pt x="869378" y="0"/>
                      </a:moveTo>
                      <a:lnTo>
                        <a:pt x="864269" y="101174"/>
                      </a:lnTo>
                      <a:cubicBezTo>
                        <a:pt x="835168" y="387727"/>
                        <a:pt x="692519" y="640713"/>
                        <a:pt x="482025" y="814427"/>
                      </a:cubicBezTo>
                      <a:lnTo>
                        <a:pt x="434333" y="850091"/>
                      </a:lnTo>
                      <a:lnTo>
                        <a:pt x="386640" y="814427"/>
                      </a:lnTo>
                      <a:cubicBezTo>
                        <a:pt x="176146" y="640713"/>
                        <a:pt x="33497" y="387727"/>
                        <a:pt x="4396" y="101174"/>
                      </a:cubicBezTo>
                      <a:lnTo>
                        <a:pt x="0" y="14109"/>
                      </a:lnTo>
                      <a:lnTo>
                        <a:pt x="76758" y="42203"/>
                      </a:lnTo>
                      <a:cubicBezTo>
                        <a:pt x="184130" y="75599"/>
                        <a:pt x="298290" y="93590"/>
                        <a:pt x="416651" y="93590"/>
                      </a:cubicBezTo>
                      <a:cubicBezTo>
                        <a:pt x="574466" y="93590"/>
                        <a:pt x="724812" y="61606"/>
                        <a:pt x="861558" y="3767"/>
                      </a:cubicBezTo>
                      <a:lnTo>
                        <a:pt x="869378" y="0"/>
                      </a:lnTo>
                      <a:close/>
                    </a:path>
                  </a:pathLst>
                </a:custGeom>
                <a:solidFill>
                  <a:srgbClr val="A4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eeform 57">
                  <a:extLst>
                    <a:ext uri="{FF2B5EF4-FFF2-40B4-BE49-F238E27FC236}">
                      <a16:creationId xmlns:a16="http://schemas.microsoft.com/office/drawing/2014/main" id="{056C523C-4D79-BA6E-B8B5-FA8E1AC1D9F9}"/>
                    </a:ext>
                  </a:extLst>
                </p:cNvPr>
                <p:cNvSpPr>
                  <a:spLocks noChangeAspect="1"/>
                </p:cNvSpPr>
                <p:nvPr/>
              </p:nvSpPr>
              <p:spPr>
                <a:xfrm>
                  <a:off x="3057968" y="1210897"/>
                  <a:ext cx="2977622" cy="1613443"/>
                </a:xfrm>
                <a:custGeom>
                  <a:avLst/>
                  <a:gdLst>
                    <a:gd name="connsiteX0" fmla="*/ 1065113 w 2129514"/>
                    <a:gd name="connsiteY0" fmla="*/ 0 h 1153890"/>
                    <a:gd name="connsiteX1" fmla="*/ 2125117 w 2129514"/>
                    <a:gd name="connsiteY1" fmla="*/ 956563 h 1153890"/>
                    <a:gd name="connsiteX2" fmla="*/ 2129514 w 2129514"/>
                    <a:gd name="connsiteY2" fmla="*/ 1043628 h 1153890"/>
                    <a:gd name="connsiteX3" fmla="*/ 2052755 w 2129514"/>
                    <a:gd name="connsiteY3" fmla="*/ 1015534 h 1153890"/>
                    <a:gd name="connsiteX4" fmla="*/ 1712862 w 2129514"/>
                    <a:gd name="connsiteY4" fmla="*/ 964147 h 1153890"/>
                    <a:gd name="connsiteX5" fmla="*/ 1168041 w 2129514"/>
                    <a:gd name="connsiteY5" fmla="*/ 1102101 h 1153890"/>
                    <a:gd name="connsiteX6" fmla="*/ 1082795 w 2129514"/>
                    <a:gd name="connsiteY6" fmla="*/ 1153890 h 1153890"/>
                    <a:gd name="connsiteX7" fmla="*/ 997548 w 2129514"/>
                    <a:gd name="connsiteY7" fmla="*/ 1102101 h 1153890"/>
                    <a:gd name="connsiteX8" fmla="*/ 452727 w 2129514"/>
                    <a:gd name="connsiteY8" fmla="*/ 964147 h 1153890"/>
                    <a:gd name="connsiteX9" fmla="*/ 7820 w 2129514"/>
                    <a:gd name="connsiteY9" fmla="*/ 1053970 h 1153890"/>
                    <a:gd name="connsiteX10" fmla="*/ 0 w 2129514"/>
                    <a:gd name="connsiteY10" fmla="*/ 1057737 h 1153890"/>
                    <a:gd name="connsiteX11" fmla="*/ 5109 w 2129514"/>
                    <a:gd name="connsiteY11" fmla="*/ 956563 h 1153890"/>
                    <a:gd name="connsiteX12" fmla="*/ 1065113 w 2129514"/>
                    <a:gd name="connsiteY12" fmla="*/ 0 h 11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514" h="1153890">
                      <a:moveTo>
                        <a:pt x="1065113" y="0"/>
                      </a:moveTo>
                      <a:cubicBezTo>
                        <a:pt x="1616796" y="0"/>
                        <a:pt x="2070553" y="419276"/>
                        <a:pt x="2125117" y="956563"/>
                      </a:cubicBezTo>
                      <a:lnTo>
                        <a:pt x="2129514" y="1043628"/>
                      </a:lnTo>
                      <a:lnTo>
                        <a:pt x="2052755" y="1015534"/>
                      </a:lnTo>
                      <a:cubicBezTo>
                        <a:pt x="1945383" y="982138"/>
                        <a:pt x="1831224" y="964147"/>
                        <a:pt x="1712862" y="964147"/>
                      </a:cubicBezTo>
                      <a:cubicBezTo>
                        <a:pt x="1515593" y="964147"/>
                        <a:pt x="1329996" y="1014122"/>
                        <a:pt x="1168041" y="1102101"/>
                      </a:cubicBezTo>
                      <a:lnTo>
                        <a:pt x="1082795" y="1153890"/>
                      </a:lnTo>
                      <a:lnTo>
                        <a:pt x="997548" y="1102101"/>
                      </a:lnTo>
                      <a:cubicBezTo>
                        <a:pt x="835593" y="1014122"/>
                        <a:pt x="649996" y="964147"/>
                        <a:pt x="452727" y="964147"/>
                      </a:cubicBezTo>
                      <a:cubicBezTo>
                        <a:pt x="294912" y="964147"/>
                        <a:pt x="144567" y="996131"/>
                        <a:pt x="7820" y="1053970"/>
                      </a:cubicBezTo>
                      <a:lnTo>
                        <a:pt x="0" y="1057737"/>
                      </a:lnTo>
                      <a:lnTo>
                        <a:pt x="5109" y="956563"/>
                      </a:lnTo>
                      <a:cubicBezTo>
                        <a:pt x="59674" y="419276"/>
                        <a:pt x="513430" y="0"/>
                        <a:pt x="1065113" y="0"/>
                      </a:cubicBezTo>
                      <a:close/>
                    </a:path>
                  </a:pathLst>
                </a:custGeom>
                <a:solidFill>
                  <a:srgbClr val="FFD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eeform 58">
                  <a:extLst>
                    <a:ext uri="{FF2B5EF4-FFF2-40B4-BE49-F238E27FC236}">
                      <a16:creationId xmlns:a16="http://schemas.microsoft.com/office/drawing/2014/main" id="{BAED3CF7-2A84-1C66-FB92-E7DDFC1735E2}"/>
                    </a:ext>
                  </a:extLst>
                </p:cNvPr>
                <p:cNvSpPr>
                  <a:spLocks noChangeAspect="1"/>
                </p:cNvSpPr>
                <p:nvPr/>
              </p:nvSpPr>
              <p:spPr>
                <a:xfrm>
                  <a:off x="4666756" y="2835422"/>
                  <a:ext cx="2276102" cy="2811681"/>
                </a:xfrm>
                <a:custGeom>
                  <a:avLst/>
                  <a:gdLst>
                    <a:gd name="connsiteX0" fmla="*/ 1052689 w 1627806"/>
                    <a:gd name="connsiteY0" fmla="*/ 0 h 2010837"/>
                    <a:gd name="connsiteX1" fmla="*/ 1070184 w 1627806"/>
                    <a:gd name="connsiteY1" fmla="*/ 8428 h 2010837"/>
                    <a:gd name="connsiteX2" fmla="*/ 1627806 w 1627806"/>
                    <a:gd name="connsiteY2" fmla="*/ 945332 h 2010837"/>
                    <a:gd name="connsiteX3" fmla="*/ 562301 w 1627806"/>
                    <a:gd name="connsiteY3" fmla="*/ 2010837 h 2010837"/>
                    <a:gd name="connsiteX4" fmla="*/ 54418 w 1627806"/>
                    <a:gd name="connsiteY4" fmla="*/ 1882236 h 2010837"/>
                    <a:gd name="connsiteX5" fmla="*/ 0 w 1627806"/>
                    <a:gd name="connsiteY5" fmla="*/ 1849176 h 2010837"/>
                    <a:gd name="connsiteX6" fmla="*/ 29220 w 1627806"/>
                    <a:gd name="connsiteY6" fmla="*/ 1827326 h 2010837"/>
                    <a:gd name="connsiteX7" fmla="*/ 445166 w 1627806"/>
                    <a:gd name="connsiteY7" fmla="*/ 945332 h 2010837"/>
                    <a:gd name="connsiteX8" fmla="*/ 443700 w 1627806"/>
                    <a:gd name="connsiteY8" fmla="*/ 916286 h 2010837"/>
                    <a:gd name="connsiteX9" fmla="*/ 459373 w 1627806"/>
                    <a:gd name="connsiteY9" fmla="*/ 908736 h 2010837"/>
                    <a:gd name="connsiteX10" fmla="*/ 1051651 w 1627806"/>
                    <a:gd name="connsiteY10" fmla="*/ 20555 h 2010837"/>
                    <a:gd name="connsiteX11" fmla="*/ 1052689 w 1627806"/>
                    <a:gd name="connsiteY11" fmla="*/ 0 h 20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2010837">
                      <a:moveTo>
                        <a:pt x="1052689" y="0"/>
                      </a:moveTo>
                      <a:lnTo>
                        <a:pt x="1070184" y="8428"/>
                      </a:lnTo>
                      <a:cubicBezTo>
                        <a:pt x="1402329" y="188860"/>
                        <a:pt x="1627806" y="540765"/>
                        <a:pt x="1627806" y="945332"/>
                      </a:cubicBezTo>
                      <a:cubicBezTo>
                        <a:pt x="1627806" y="1533794"/>
                        <a:pt x="1150763" y="2010837"/>
                        <a:pt x="562301" y="2010837"/>
                      </a:cubicBezTo>
                      <a:cubicBezTo>
                        <a:pt x="378407" y="2010837"/>
                        <a:pt x="205393" y="1964251"/>
                        <a:pt x="54418" y="1882236"/>
                      </a:cubicBezTo>
                      <a:lnTo>
                        <a:pt x="0" y="1849176"/>
                      </a:lnTo>
                      <a:lnTo>
                        <a:pt x="29220" y="1827326"/>
                      </a:lnTo>
                      <a:cubicBezTo>
                        <a:pt x="283249" y="1617683"/>
                        <a:pt x="445166" y="1300416"/>
                        <a:pt x="445166" y="945332"/>
                      </a:cubicBezTo>
                      <a:lnTo>
                        <a:pt x="443700" y="916286"/>
                      </a:lnTo>
                      <a:lnTo>
                        <a:pt x="459373" y="908736"/>
                      </a:lnTo>
                      <a:cubicBezTo>
                        <a:pt x="783285" y="732777"/>
                        <a:pt x="1012629" y="404798"/>
                        <a:pt x="1051651" y="20555"/>
                      </a:cubicBezTo>
                      <a:lnTo>
                        <a:pt x="1052689" y="0"/>
                      </a:lnTo>
                      <a:close/>
                    </a:path>
                  </a:pathLst>
                </a:custGeom>
                <a:solidFill>
                  <a:srgbClr val="AF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59">
                  <a:extLst>
                    <a:ext uri="{FF2B5EF4-FFF2-40B4-BE49-F238E27FC236}">
                      <a16:creationId xmlns:a16="http://schemas.microsoft.com/office/drawing/2014/main" id="{C2E15B93-9784-FF9F-E5F4-F82E181EE9D6}"/>
                    </a:ext>
                  </a:extLst>
                </p:cNvPr>
                <p:cNvSpPr>
                  <a:spLocks noChangeAspect="1"/>
                </p:cNvSpPr>
                <p:nvPr/>
              </p:nvSpPr>
              <p:spPr>
                <a:xfrm>
                  <a:off x="2201143" y="2861581"/>
                  <a:ext cx="2276102" cy="2785521"/>
                </a:xfrm>
                <a:custGeom>
                  <a:avLst/>
                  <a:gdLst>
                    <a:gd name="connsiteX0" fmla="*/ 540699 w 1627806"/>
                    <a:gd name="connsiteY0" fmla="*/ 0 h 1992128"/>
                    <a:gd name="connsiteX1" fmla="*/ 540792 w 1627806"/>
                    <a:gd name="connsiteY1" fmla="*/ 1846 h 1992128"/>
                    <a:gd name="connsiteX2" fmla="*/ 1133070 w 1627806"/>
                    <a:gd name="connsiteY2" fmla="*/ 890027 h 1992128"/>
                    <a:gd name="connsiteX3" fmla="*/ 1183267 w 1627806"/>
                    <a:gd name="connsiteY3" fmla="*/ 914208 h 1992128"/>
                    <a:gd name="connsiteX4" fmla="*/ 1182640 w 1627806"/>
                    <a:gd name="connsiteY4" fmla="*/ 926623 h 1992128"/>
                    <a:gd name="connsiteX5" fmla="*/ 1598586 w 1627806"/>
                    <a:gd name="connsiteY5" fmla="*/ 1808617 h 1992128"/>
                    <a:gd name="connsiteX6" fmla="*/ 1627806 w 1627806"/>
                    <a:gd name="connsiteY6" fmla="*/ 1830467 h 1992128"/>
                    <a:gd name="connsiteX7" fmla="*/ 1573388 w 1627806"/>
                    <a:gd name="connsiteY7" fmla="*/ 1863527 h 1992128"/>
                    <a:gd name="connsiteX8" fmla="*/ 1065505 w 1627806"/>
                    <a:gd name="connsiteY8" fmla="*/ 1992128 h 1992128"/>
                    <a:gd name="connsiteX9" fmla="*/ 0 w 1627806"/>
                    <a:gd name="connsiteY9" fmla="*/ 926623 h 1992128"/>
                    <a:gd name="connsiteX10" fmla="*/ 469771 w 1627806"/>
                    <a:gd name="connsiteY10" fmla="*/ 43090 h 1992128"/>
                    <a:gd name="connsiteX11" fmla="*/ 540699 w 1627806"/>
                    <a:gd name="connsiteY11" fmla="*/ 0 h 1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1992128">
                      <a:moveTo>
                        <a:pt x="540699" y="0"/>
                      </a:moveTo>
                      <a:lnTo>
                        <a:pt x="540792" y="1846"/>
                      </a:lnTo>
                      <a:cubicBezTo>
                        <a:pt x="579814" y="386089"/>
                        <a:pt x="809159" y="714068"/>
                        <a:pt x="1133070" y="890027"/>
                      </a:cubicBezTo>
                      <a:lnTo>
                        <a:pt x="1183267" y="914208"/>
                      </a:lnTo>
                      <a:lnTo>
                        <a:pt x="1182640" y="926623"/>
                      </a:lnTo>
                      <a:cubicBezTo>
                        <a:pt x="1182640" y="1281707"/>
                        <a:pt x="1344558" y="1598974"/>
                        <a:pt x="1598586" y="1808617"/>
                      </a:cubicBezTo>
                      <a:lnTo>
                        <a:pt x="1627806" y="1830467"/>
                      </a:lnTo>
                      <a:lnTo>
                        <a:pt x="1573388" y="1863527"/>
                      </a:lnTo>
                      <a:cubicBezTo>
                        <a:pt x="1422413" y="1945542"/>
                        <a:pt x="1249400" y="1992128"/>
                        <a:pt x="1065505" y="1992128"/>
                      </a:cubicBezTo>
                      <a:cubicBezTo>
                        <a:pt x="477043" y="1992128"/>
                        <a:pt x="0" y="1515085"/>
                        <a:pt x="0" y="926623"/>
                      </a:cubicBezTo>
                      <a:cubicBezTo>
                        <a:pt x="0" y="558834"/>
                        <a:pt x="186345" y="234569"/>
                        <a:pt x="469771" y="43090"/>
                      </a:cubicBezTo>
                      <a:lnTo>
                        <a:pt x="540699" y="0"/>
                      </a:lnTo>
                      <a:close/>
                    </a:path>
                  </a:pathLst>
                </a:custGeom>
                <a:solidFill>
                  <a:srgbClr val="FF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eeform 60">
                  <a:extLst>
                    <a:ext uri="{FF2B5EF4-FFF2-40B4-BE49-F238E27FC236}">
                      <a16:creationId xmlns:a16="http://schemas.microsoft.com/office/drawing/2014/main" id="{C588E187-7D54-848D-23AF-5AE7262C63D9}"/>
                    </a:ext>
                  </a:extLst>
                </p:cNvPr>
                <p:cNvSpPr>
                  <a:spLocks noChangeAspect="1"/>
                </p:cNvSpPr>
                <p:nvPr/>
              </p:nvSpPr>
              <p:spPr>
                <a:xfrm>
                  <a:off x="3967371" y="2957731"/>
                  <a:ext cx="1208086" cy="1232880"/>
                </a:xfrm>
                <a:custGeom>
                  <a:avLst/>
                  <a:gdLst>
                    <a:gd name="connsiteX0" fmla="*/ 432415 w 863990"/>
                    <a:gd name="connsiteY0" fmla="*/ 0 h 881722"/>
                    <a:gd name="connsiteX1" fmla="*/ 480107 w 863990"/>
                    <a:gd name="connsiteY1" fmla="*/ 35664 h 881722"/>
                    <a:gd name="connsiteX2" fmla="*/ 862351 w 863990"/>
                    <a:gd name="connsiteY2" fmla="*/ 748917 h 881722"/>
                    <a:gd name="connsiteX3" fmla="*/ 863990 w 863990"/>
                    <a:gd name="connsiteY3" fmla="*/ 781363 h 881722"/>
                    <a:gd name="connsiteX4" fmla="*/ 829476 w 863990"/>
                    <a:gd name="connsiteY4" fmla="*/ 797989 h 881722"/>
                    <a:gd name="connsiteX5" fmla="*/ 414733 w 863990"/>
                    <a:gd name="connsiteY5" fmla="*/ 881722 h 881722"/>
                    <a:gd name="connsiteX6" fmla="*/ 97884 w 863990"/>
                    <a:gd name="connsiteY6" fmla="*/ 833819 h 881722"/>
                    <a:gd name="connsiteX7" fmla="*/ 0 w 863990"/>
                    <a:gd name="connsiteY7" fmla="*/ 797993 h 881722"/>
                    <a:gd name="connsiteX8" fmla="*/ 2478 w 863990"/>
                    <a:gd name="connsiteY8" fmla="*/ 748917 h 881722"/>
                    <a:gd name="connsiteX9" fmla="*/ 384722 w 863990"/>
                    <a:gd name="connsiteY9" fmla="*/ 35664 h 881722"/>
                    <a:gd name="connsiteX10" fmla="*/ 432415 w 863990"/>
                    <a:gd name="connsiteY10" fmla="*/ 0 h 8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990" h="881722">
                      <a:moveTo>
                        <a:pt x="432415" y="0"/>
                      </a:moveTo>
                      <a:lnTo>
                        <a:pt x="480107" y="35664"/>
                      </a:lnTo>
                      <a:cubicBezTo>
                        <a:pt x="690601" y="209379"/>
                        <a:pt x="833250" y="462364"/>
                        <a:pt x="862351" y="748917"/>
                      </a:cubicBezTo>
                      <a:lnTo>
                        <a:pt x="863990" y="781363"/>
                      </a:lnTo>
                      <a:lnTo>
                        <a:pt x="829476" y="797989"/>
                      </a:lnTo>
                      <a:cubicBezTo>
                        <a:pt x="702001" y="851907"/>
                        <a:pt x="561849" y="881722"/>
                        <a:pt x="414733" y="881722"/>
                      </a:cubicBezTo>
                      <a:cubicBezTo>
                        <a:pt x="304397" y="881722"/>
                        <a:pt x="197977" y="864951"/>
                        <a:pt x="97884" y="833819"/>
                      </a:cubicBezTo>
                      <a:lnTo>
                        <a:pt x="0" y="797993"/>
                      </a:lnTo>
                      <a:lnTo>
                        <a:pt x="2478" y="748917"/>
                      </a:lnTo>
                      <a:cubicBezTo>
                        <a:pt x="31579" y="462364"/>
                        <a:pt x="174228" y="209379"/>
                        <a:pt x="384722" y="35664"/>
                      </a:cubicBezTo>
                      <a:lnTo>
                        <a:pt x="432415" y="0"/>
                      </a:lnTo>
                      <a:close/>
                    </a:path>
                  </a:pathLst>
                </a:custGeom>
                <a:solidFill>
                  <a:srgbClr val="FF5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8" name="TextBox 37">
                <a:extLst>
                  <a:ext uri="{FF2B5EF4-FFF2-40B4-BE49-F238E27FC236}">
                    <a16:creationId xmlns:a16="http://schemas.microsoft.com/office/drawing/2014/main" id="{B3A02B2A-48DB-01D7-B0DB-7D1C8412D2CD}"/>
                  </a:ext>
                </a:extLst>
              </p:cNvPr>
              <p:cNvSpPr txBox="1"/>
              <p:nvPr/>
            </p:nvSpPr>
            <p:spPr>
              <a:xfrm>
                <a:off x="1240095" y="3108215"/>
                <a:ext cx="1066327" cy="230317"/>
              </a:xfrm>
              <a:prstGeom prst="rect">
                <a:avLst/>
              </a:prstGeom>
              <a:noFill/>
            </p:spPr>
            <p:txBody>
              <a:bodyPr wrap="square" rtlCol="0" anchor="ctr" anchorCtr="0">
                <a:spAutoFit/>
              </a:bodyPr>
              <a:lstStyle/>
              <a:p>
                <a:pPr algn="ctr"/>
                <a:endParaRPr lang="en-US" sz="1400" dirty="0">
                  <a:latin typeface="Century Gothic" panose="020B0502020202020204" pitchFamily="34" charset="0"/>
                </a:endParaRPr>
              </a:p>
            </p:txBody>
          </p:sp>
          <p:sp>
            <p:nvSpPr>
              <p:cNvPr id="42" name="TextBox 41">
                <a:extLst>
                  <a:ext uri="{FF2B5EF4-FFF2-40B4-BE49-F238E27FC236}">
                    <a16:creationId xmlns:a16="http://schemas.microsoft.com/office/drawing/2014/main" id="{4291DD77-34BC-F0B7-0673-171B1852FEC8}"/>
                  </a:ext>
                </a:extLst>
              </p:cNvPr>
              <p:cNvSpPr txBox="1"/>
              <p:nvPr/>
            </p:nvSpPr>
            <p:spPr>
              <a:xfrm>
                <a:off x="1381791" y="1082343"/>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1</a:t>
                </a:r>
              </a:p>
            </p:txBody>
          </p:sp>
          <p:sp>
            <p:nvSpPr>
              <p:cNvPr id="43" name="TextBox 42">
                <a:extLst>
                  <a:ext uri="{FF2B5EF4-FFF2-40B4-BE49-F238E27FC236}">
                    <a16:creationId xmlns:a16="http://schemas.microsoft.com/office/drawing/2014/main" id="{E91A41DB-F1C9-27FB-1AA1-1B38AFB1F540}"/>
                  </a:ext>
                </a:extLst>
              </p:cNvPr>
              <p:cNvSpPr txBox="1"/>
              <p:nvPr/>
            </p:nvSpPr>
            <p:spPr>
              <a:xfrm>
                <a:off x="5170918" y="3075508"/>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2</a:t>
                </a:r>
              </a:p>
            </p:txBody>
          </p:sp>
          <p:sp>
            <p:nvSpPr>
              <p:cNvPr id="44" name="TextBox 43">
                <a:extLst>
                  <a:ext uri="{FF2B5EF4-FFF2-40B4-BE49-F238E27FC236}">
                    <a16:creationId xmlns:a16="http://schemas.microsoft.com/office/drawing/2014/main" id="{1755BFAC-4833-D760-41CB-DCF5618067A0}"/>
                  </a:ext>
                </a:extLst>
              </p:cNvPr>
              <p:cNvSpPr txBox="1"/>
              <p:nvPr/>
            </p:nvSpPr>
            <p:spPr>
              <a:xfrm>
                <a:off x="1418785" y="5103159"/>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3</a:t>
                </a:r>
              </a:p>
            </p:txBody>
          </p:sp>
          <p:sp>
            <p:nvSpPr>
              <p:cNvPr id="45" name="TextBox 44">
                <a:extLst>
                  <a:ext uri="{FF2B5EF4-FFF2-40B4-BE49-F238E27FC236}">
                    <a16:creationId xmlns:a16="http://schemas.microsoft.com/office/drawing/2014/main" id="{A21B2B3A-089B-AB7B-CF48-11B92693A116}"/>
                  </a:ext>
                </a:extLst>
              </p:cNvPr>
              <p:cNvSpPr txBox="1"/>
              <p:nvPr/>
            </p:nvSpPr>
            <p:spPr>
              <a:xfrm>
                <a:off x="3541023" y="2625541"/>
                <a:ext cx="273706" cy="273707"/>
              </a:xfrm>
              <a:prstGeom prst="rect">
                <a:avLst/>
              </a:prstGeom>
              <a:noFill/>
            </p:spPr>
            <p:txBody>
              <a:bodyPr wrap="square" lIns="0" tIns="0" rIns="0" bIns="0" rtlCol="0">
                <a:spAutoFit/>
              </a:bodyPr>
              <a:lstStyle/>
              <a:p>
                <a:pPr algn="ctr"/>
                <a:r>
                  <a:rPr lang="en-US" sz="2400" dirty="0">
                    <a:solidFill>
                      <a:schemeClr val="tx1">
                        <a:alpha val="50000"/>
                      </a:schemeClr>
                    </a:solidFill>
                  </a:rPr>
                  <a:t>4</a:t>
                </a:r>
              </a:p>
            </p:txBody>
          </p:sp>
          <p:sp>
            <p:nvSpPr>
              <p:cNvPr id="46" name="TextBox 45">
                <a:extLst>
                  <a:ext uri="{FF2B5EF4-FFF2-40B4-BE49-F238E27FC236}">
                    <a16:creationId xmlns:a16="http://schemas.microsoft.com/office/drawing/2014/main" id="{103C3A87-CD7C-1EC2-6E2A-F9CB123DDC13}"/>
                  </a:ext>
                </a:extLst>
              </p:cNvPr>
              <p:cNvSpPr txBox="1"/>
              <p:nvPr/>
            </p:nvSpPr>
            <p:spPr>
              <a:xfrm>
                <a:off x="1981395" y="3475478"/>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5</a:t>
                </a:r>
              </a:p>
            </p:txBody>
          </p:sp>
          <p:sp>
            <p:nvSpPr>
              <p:cNvPr id="47" name="TextBox 46">
                <a:extLst>
                  <a:ext uri="{FF2B5EF4-FFF2-40B4-BE49-F238E27FC236}">
                    <a16:creationId xmlns:a16="http://schemas.microsoft.com/office/drawing/2014/main" id="{EBF2EB8D-3A62-D707-FC6D-1E216A68A262}"/>
                  </a:ext>
                </a:extLst>
              </p:cNvPr>
              <p:cNvSpPr txBox="1"/>
              <p:nvPr/>
            </p:nvSpPr>
            <p:spPr>
              <a:xfrm>
                <a:off x="3535076" y="3473220"/>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6</a:t>
                </a:r>
              </a:p>
            </p:txBody>
          </p:sp>
          <p:sp>
            <p:nvSpPr>
              <p:cNvPr id="48" name="TextBox 47">
                <a:extLst>
                  <a:ext uri="{FF2B5EF4-FFF2-40B4-BE49-F238E27FC236}">
                    <a16:creationId xmlns:a16="http://schemas.microsoft.com/office/drawing/2014/main" id="{2C16BC6C-F319-4F90-D69E-4C14699DDE1C}"/>
                  </a:ext>
                </a:extLst>
              </p:cNvPr>
              <p:cNvSpPr txBox="1"/>
              <p:nvPr/>
            </p:nvSpPr>
            <p:spPr>
              <a:xfrm>
                <a:off x="2426565" y="2624204"/>
                <a:ext cx="273707" cy="276380"/>
              </a:xfrm>
              <a:prstGeom prst="rect">
                <a:avLst/>
              </a:prstGeom>
              <a:noFill/>
            </p:spPr>
            <p:txBody>
              <a:bodyPr wrap="square" lIns="0" tIns="0" rIns="0" bIns="0" rtlCol="0">
                <a:spAutoFit/>
              </a:bodyPr>
              <a:lstStyle/>
              <a:p>
                <a:pPr algn="ctr"/>
                <a:r>
                  <a:rPr lang="en-US" sz="2400" dirty="0">
                    <a:solidFill>
                      <a:schemeClr val="tx1">
                        <a:alpha val="50000"/>
                      </a:schemeClr>
                    </a:solidFill>
                  </a:rPr>
                  <a:t>7</a:t>
                </a:r>
              </a:p>
            </p:txBody>
          </p:sp>
          <p:sp>
            <p:nvSpPr>
              <p:cNvPr id="49" name="TextBox 48">
                <a:extLst>
                  <a:ext uri="{FF2B5EF4-FFF2-40B4-BE49-F238E27FC236}">
                    <a16:creationId xmlns:a16="http://schemas.microsoft.com/office/drawing/2014/main" id="{A616ABDD-03B5-547B-274A-FDC712C3332A}"/>
                  </a:ext>
                </a:extLst>
              </p:cNvPr>
              <p:cNvSpPr txBox="1"/>
              <p:nvPr/>
            </p:nvSpPr>
            <p:spPr>
              <a:xfrm>
                <a:off x="2328464" y="3087942"/>
                <a:ext cx="1186612" cy="230317"/>
              </a:xfrm>
              <a:prstGeom prst="rect">
                <a:avLst/>
              </a:prstGeom>
              <a:noFill/>
            </p:spPr>
            <p:txBody>
              <a:bodyPr wrap="none" rtlCol="0" anchor="ctr" anchorCtr="0">
                <a:spAutoFit/>
              </a:bodyPr>
              <a:lstStyle/>
              <a:p>
                <a:pPr algn="ctr"/>
                <a:r>
                  <a:rPr lang="en-US" sz="1400" dirty="0">
                    <a:latin typeface="Century Gothic" panose="020B0502020202020204" pitchFamily="34" charset="0"/>
                  </a:rPr>
                  <a:t>Jonathon Wong</a:t>
                </a:r>
              </a:p>
            </p:txBody>
          </p:sp>
          <p:sp>
            <p:nvSpPr>
              <p:cNvPr id="50" name="TextBox 49">
                <a:extLst>
                  <a:ext uri="{FF2B5EF4-FFF2-40B4-BE49-F238E27FC236}">
                    <a16:creationId xmlns:a16="http://schemas.microsoft.com/office/drawing/2014/main" id="{5A228E1A-390A-1A53-3A3F-D2AFDF753D66}"/>
                  </a:ext>
                </a:extLst>
              </p:cNvPr>
              <p:cNvSpPr txBox="1"/>
              <p:nvPr/>
            </p:nvSpPr>
            <p:spPr>
              <a:xfrm>
                <a:off x="3823544" y="3027604"/>
                <a:ext cx="1407128" cy="391539"/>
              </a:xfrm>
              <a:prstGeom prst="rect">
                <a:avLst/>
              </a:prstGeom>
              <a:noFill/>
            </p:spPr>
            <p:txBody>
              <a:bodyPr wrap="square" rtlCol="0" anchor="ctr" anchorCtr="0">
                <a:spAutoFit/>
              </a:bodyPr>
              <a:lstStyle/>
              <a:p>
                <a:pPr algn="ctr"/>
                <a:r>
                  <a:rPr lang="en-US" sz="1400" dirty="0">
                    <a:latin typeface="Century Gothic" panose="020B0502020202020204" pitchFamily="34" charset="0"/>
                  </a:rPr>
                  <a:t>Hazel Christensen</a:t>
                </a:r>
              </a:p>
              <a:p>
                <a:pPr algn="ctr"/>
                <a:r>
                  <a:rPr lang="en-US" sz="1400" dirty="0">
                    <a:latin typeface="Century Gothic" panose="020B0502020202020204" pitchFamily="34" charset="0"/>
                  </a:rPr>
                  <a:t>Carmen Robertson</a:t>
                </a:r>
              </a:p>
            </p:txBody>
          </p:sp>
          <p:sp>
            <p:nvSpPr>
              <p:cNvPr id="51" name="TextBox 50">
                <a:extLst>
                  <a:ext uri="{FF2B5EF4-FFF2-40B4-BE49-F238E27FC236}">
                    <a16:creationId xmlns:a16="http://schemas.microsoft.com/office/drawing/2014/main" id="{63AD3766-AB15-8CE5-CF22-2AB60311B39C}"/>
                  </a:ext>
                </a:extLst>
              </p:cNvPr>
              <p:cNvSpPr txBox="1"/>
              <p:nvPr/>
            </p:nvSpPr>
            <p:spPr>
              <a:xfrm>
                <a:off x="2709186" y="4053088"/>
                <a:ext cx="1286432" cy="230317"/>
              </a:xfrm>
              <a:prstGeom prst="rect">
                <a:avLst/>
              </a:prstGeom>
              <a:noFill/>
            </p:spPr>
            <p:txBody>
              <a:bodyPr wrap="square" rtlCol="0" anchor="ctr" anchorCtr="0">
                <a:spAutoFit/>
              </a:bodyPr>
              <a:lstStyle/>
              <a:p>
                <a:pPr algn="ctr"/>
                <a:endParaRPr lang="en-US" sz="1400" dirty="0">
                  <a:latin typeface="Century Gothic" panose="020B0502020202020204" pitchFamily="34" charset="0"/>
                </a:endParaRPr>
              </a:p>
            </p:txBody>
          </p:sp>
          <p:sp>
            <p:nvSpPr>
              <p:cNvPr id="52" name="TextBox 51">
                <a:extLst>
                  <a:ext uri="{FF2B5EF4-FFF2-40B4-BE49-F238E27FC236}">
                    <a16:creationId xmlns:a16="http://schemas.microsoft.com/office/drawing/2014/main" id="{1EBF3C3E-69A2-0D26-7A76-124764C61924}"/>
                  </a:ext>
                </a:extLst>
              </p:cNvPr>
              <p:cNvSpPr txBox="1"/>
              <p:nvPr/>
            </p:nvSpPr>
            <p:spPr>
              <a:xfrm>
                <a:off x="2677734" y="2113051"/>
                <a:ext cx="1335017" cy="391539"/>
              </a:xfrm>
              <a:prstGeom prst="rect">
                <a:avLst/>
              </a:prstGeom>
              <a:noFill/>
            </p:spPr>
            <p:txBody>
              <a:bodyPr wrap="square" rtlCol="0" anchor="ctr" anchorCtr="0">
                <a:spAutoFit/>
              </a:bodyPr>
              <a:lstStyle/>
              <a:p>
                <a:pPr algn="ctr"/>
                <a:r>
                  <a:rPr lang="en-US" sz="1400" dirty="0">
                    <a:latin typeface="Century Gothic" panose="020B0502020202020204" pitchFamily="34" charset="0"/>
                  </a:rPr>
                  <a:t>Victoria Pearson</a:t>
                </a:r>
              </a:p>
              <a:p>
                <a:pPr algn="ctr"/>
                <a:r>
                  <a:rPr lang="en-US" sz="1400" dirty="0">
                    <a:latin typeface="Century Gothic" panose="020B0502020202020204" pitchFamily="34" charset="0"/>
                  </a:rPr>
                  <a:t>Raghu Prakash</a:t>
                </a:r>
              </a:p>
            </p:txBody>
          </p:sp>
          <p:sp>
            <p:nvSpPr>
              <p:cNvPr id="53" name="TextBox 52">
                <a:extLst>
                  <a:ext uri="{FF2B5EF4-FFF2-40B4-BE49-F238E27FC236}">
                    <a16:creationId xmlns:a16="http://schemas.microsoft.com/office/drawing/2014/main" id="{A1613E3D-4A6F-D3DB-A8FA-1C4ABBB8074D}"/>
                  </a:ext>
                </a:extLst>
              </p:cNvPr>
              <p:cNvSpPr txBox="1"/>
              <p:nvPr/>
            </p:nvSpPr>
            <p:spPr>
              <a:xfrm>
                <a:off x="1147853" y="4430390"/>
                <a:ext cx="1407128" cy="230317"/>
              </a:xfrm>
              <a:prstGeom prst="rect">
                <a:avLst/>
              </a:prstGeom>
              <a:noFill/>
            </p:spPr>
            <p:txBody>
              <a:bodyPr wrap="square" rtlCol="0" anchor="ctr" anchorCtr="0">
                <a:spAutoFit/>
              </a:bodyPr>
              <a:lstStyle/>
              <a:p>
                <a:r>
                  <a:rPr lang="en-US" sz="1400" dirty="0">
                    <a:latin typeface="Century Gothic" panose="020B0502020202020204" pitchFamily="34" charset="0"/>
                  </a:rPr>
                  <a:t>Jose Price</a:t>
                </a:r>
              </a:p>
            </p:txBody>
          </p:sp>
          <p:sp>
            <p:nvSpPr>
              <p:cNvPr id="54" name="TextBox 53">
                <a:extLst>
                  <a:ext uri="{FF2B5EF4-FFF2-40B4-BE49-F238E27FC236}">
                    <a16:creationId xmlns:a16="http://schemas.microsoft.com/office/drawing/2014/main" id="{9151D6AD-EA9B-5EB1-5CD0-4EC65BC3ABDD}"/>
                  </a:ext>
                </a:extLst>
              </p:cNvPr>
              <p:cNvSpPr txBox="1"/>
              <p:nvPr/>
            </p:nvSpPr>
            <p:spPr>
              <a:xfrm>
                <a:off x="1139046" y="1686346"/>
                <a:ext cx="1166780" cy="230317"/>
              </a:xfrm>
              <a:prstGeom prst="rect">
                <a:avLst/>
              </a:prstGeom>
              <a:noFill/>
            </p:spPr>
            <p:txBody>
              <a:bodyPr wrap="square" rtlCol="0" anchor="ctr" anchorCtr="0">
                <a:spAutoFit/>
              </a:bodyPr>
              <a:lstStyle/>
              <a:p>
                <a:r>
                  <a:rPr lang="en-US" sz="1400" dirty="0">
                    <a:latin typeface="Century Gothic" panose="020B0502020202020204" pitchFamily="34" charset="0"/>
                  </a:rPr>
                  <a:t>Brian Gorman</a:t>
                </a:r>
              </a:p>
            </p:txBody>
          </p:sp>
        </p:grpSp>
        <p:sp>
          <p:nvSpPr>
            <p:cNvPr id="62" name="TextBox 61">
              <a:extLst>
                <a:ext uri="{FF2B5EF4-FFF2-40B4-BE49-F238E27FC236}">
                  <a16:creationId xmlns:a16="http://schemas.microsoft.com/office/drawing/2014/main" id="{565AEF7C-5742-3849-96E7-9E0EE32526F7}"/>
                </a:ext>
              </a:extLst>
            </p:cNvPr>
            <p:cNvSpPr txBox="1"/>
            <p:nvPr/>
          </p:nvSpPr>
          <p:spPr>
            <a:xfrm>
              <a:off x="5401545" y="180815"/>
              <a:ext cx="1119217" cy="461665"/>
            </a:xfrm>
            <a:prstGeom prst="rect">
              <a:avLst/>
            </a:prstGeom>
            <a:noFill/>
          </p:spPr>
          <p:txBody>
            <a:bodyPr wrap="none" rtlCol="0">
              <a:spAutoFit/>
            </a:bodyPr>
            <a:lstStyle/>
            <a:p>
              <a:r>
                <a:rPr lang="en-US" sz="2400" dirty="0">
                  <a:latin typeface="Century Gothic" panose="020B0502020202020204" pitchFamily="34" charset="0"/>
                </a:rPr>
                <a:t>Power</a:t>
              </a:r>
            </a:p>
          </p:txBody>
        </p:sp>
        <p:sp>
          <p:nvSpPr>
            <p:cNvPr id="63" name="TextBox 62">
              <a:extLst>
                <a:ext uri="{FF2B5EF4-FFF2-40B4-BE49-F238E27FC236}">
                  <a16:creationId xmlns:a16="http://schemas.microsoft.com/office/drawing/2014/main" id="{0CF0F1F3-EC46-3ABA-5A83-F4E99049E8CF}"/>
                </a:ext>
              </a:extLst>
            </p:cNvPr>
            <p:cNvSpPr txBox="1"/>
            <p:nvPr/>
          </p:nvSpPr>
          <p:spPr>
            <a:xfrm>
              <a:off x="10109532" y="823185"/>
              <a:ext cx="1822936" cy="461665"/>
            </a:xfrm>
            <a:prstGeom prst="rect">
              <a:avLst/>
            </a:prstGeom>
            <a:noFill/>
          </p:spPr>
          <p:txBody>
            <a:bodyPr wrap="none" rtlCol="0">
              <a:spAutoFit/>
            </a:bodyPr>
            <a:lstStyle/>
            <a:p>
              <a:pPr algn="r"/>
              <a:r>
                <a:rPr lang="en-US" sz="2400" dirty="0">
                  <a:latin typeface="Century Gothic" panose="020B0502020202020204" pitchFamily="34" charset="0"/>
                </a:rPr>
                <a:t>Legitimacy</a:t>
              </a:r>
            </a:p>
          </p:txBody>
        </p:sp>
        <p:sp>
          <p:nvSpPr>
            <p:cNvPr id="64" name="TextBox 63">
              <a:extLst>
                <a:ext uri="{FF2B5EF4-FFF2-40B4-BE49-F238E27FC236}">
                  <a16:creationId xmlns:a16="http://schemas.microsoft.com/office/drawing/2014/main" id="{32CDAE6D-9718-18D7-BA44-AA04DE7A08FA}"/>
                </a:ext>
              </a:extLst>
            </p:cNvPr>
            <p:cNvSpPr txBox="1"/>
            <p:nvPr/>
          </p:nvSpPr>
          <p:spPr>
            <a:xfrm>
              <a:off x="5405826" y="6267618"/>
              <a:ext cx="1438214" cy="461665"/>
            </a:xfrm>
            <a:prstGeom prst="rect">
              <a:avLst/>
            </a:prstGeom>
            <a:noFill/>
          </p:spPr>
          <p:txBody>
            <a:bodyPr wrap="none" rtlCol="0">
              <a:spAutoFit/>
            </a:bodyPr>
            <a:lstStyle/>
            <a:p>
              <a:r>
                <a:rPr lang="en-US" sz="2400" dirty="0">
                  <a:latin typeface="Century Gothic" panose="020B0502020202020204" pitchFamily="34" charset="0"/>
                </a:rPr>
                <a:t>Urgency</a:t>
              </a:r>
            </a:p>
          </p:txBody>
        </p:sp>
      </p:grpSp>
      <p:sp>
        <p:nvSpPr>
          <p:cNvPr id="111" name="TextBox 110">
            <a:extLst>
              <a:ext uri="{FF2B5EF4-FFF2-40B4-BE49-F238E27FC236}">
                <a16:creationId xmlns:a16="http://schemas.microsoft.com/office/drawing/2014/main" id="{42A8695A-1714-3187-D828-6914E640586E}"/>
              </a:ext>
            </a:extLst>
          </p:cNvPr>
          <p:cNvSpPr txBox="1"/>
          <p:nvPr/>
        </p:nvSpPr>
        <p:spPr>
          <a:xfrm>
            <a:off x="8873819" y="5397401"/>
            <a:ext cx="3129831" cy="1323439"/>
          </a:xfrm>
          <a:prstGeom prst="rect">
            <a:avLst/>
          </a:prstGeom>
          <a:noFill/>
          <a:effectLst/>
        </p:spPr>
        <p:txBody>
          <a:bodyPr wrap="square" rtlCol="0" anchor="b" anchorCtr="0">
            <a:spAutoFit/>
          </a:bodyPr>
          <a:lstStyle/>
          <a:p>
            <a:pPr algn="r"/>
            <a:r>
              <a:rPr lang="en-US" sz="4000" dirty="0">
                <a:solidFill>
                  <a:schemeClr val="bg1"/>
                </a:solidFill>
                <a:latin typeface="Century Gothic" panose="020B0502020202020204" pitchFamily="34" charset="0"/>
              </a:rPr>
              <a:t>Salience Model</a:t>
            </a:r>
          </a:p>
        </p:txBody>
      </p:sp>
    </p:spTree>
    <p:extLst>
      <p:ext uri="{BB962C8B-B14F-4D97-AF65-F5344CB8AC3E}">
        <p14:creationId xmlns:p14="http://schemas.microsoft.com/office/powerpoint/2010/main" val="119845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6AD89AAF-425D-A739-1DE4-EE6CF455FB90}"/>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1DAA6747-AEFA-0D48-50E8-016120127629}"/>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5" name="TextBox 4">
            <a:extLst>
              <a:ext uri="{FF2B5EF4-FFF2-40B4-BE49-F238E27FC236}">
                <a16:creationId xmlns:a16="http://schemas.microsoft.com/office/drawing/2014/main" id="{F09C586C-FF9A-FD92-8722-5C52C684135F}"/>
              </a:ext>
            </a:extLst>
          </p:cNvPr>
          <p:cNvSpPr txBox="1"/>
          <p:nvPr/>
        </p:nvSpPr>
        <p:spPr>
          <a:xfrm>
            <a:off x="285877" y="666426"/>
            <a:ext cx="1415605"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Name</a:t>
            </a:r>
          </a:p>
        </p:txBody>
      </p:sp>
      <p:sp>
        <p:nvSpPr>
          <p:cNvPr id="6" name="TextBox 5">
            <a:extLst>
              <a:ext uri="{FF2B5EF4-FFF2-40B4-BE49-F238E27FC236}">
                <a16:creationId xmlns:a16="http://schemas.microsoft.com/office/drawing/2014/main" id="{B5EACB70-17FA-5FCF-FCA8-3997A59BFAE2}"/>
              </a:ext>
            </a:extLst>
          </p:cNvPr>
          <p:cNvSpPr txBox="1"/>
          <p:nvPr/>
        </p:nvSpPr>
        <p:spPr>
          <a:xfrm>
            <a:off x="285877" y="974203"/>
            <a:ext cx="5779261" cy="830997"/>
          </a:xfrm>
          <a:prstGeom prst="rect">
            <a:avLst/>
          </a:prstGeom>
          <a:noFill/>
          <a:effectLst/>
        </p:spPr>
        <p:txBody>
          <a:bodyPr wrap="square" rtlCol="0">
            <a:spAutoFit/>
          </a:bodyPr>
          <a:lstStyle/>
          <a:p>
            <a:r>
              <a:rPr lang="en-US" sz="4800" dirty="0">
                <a:solidFill>
                  <a:srgbClr val="2C6864"/>
                </a:solidFill>
                <a:latin typeface="Century Gothic" panose="020B0502020202020204" pitchFamily="34" charset="0"/>
              </a:rPr>
              <a:t>Text</a:t>
            </a:r>
          </a:p>
        </p:txBody>
      </p:sp>
      <p:sp>
        <p:nvSpPr>
          <p:cNvPr id="7" name="TextBox 6">
            <a:extLst>
              <a:ext uri="{FF2B5EF4-FFF2-40B4-BE49-F238E27FC236}">
                <a16:creationId xmlns:a16="http://schemas.microsoft.com/office/drawing/2014/main" id="{CD3DB7AE-AFBA-F8C4-AD06-1AC723306EC5}"/>
              </a:ext>
            </a:extLst>
          </p:cNvPr>
          <p:cNvSpPr txBox="1"/>
          <p:nvPr/>
        </p:nvSpPr>
        <p:spPr>
          <a:xfrm>
            <a:off x="285877" y="3566418"/>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Manager</a:t>
            </a:r>
          </a:p>
        </p:txBody>
      </p:sp>
      <p:sp>
        <p:nvSpPr>
          <p:cNvPr id="9" name="TextBox 8">
            <a:extLst>
              <a:ext uri="{FF2B5EF4-FFF2-40B4-BE49-F238E27FC236}">
                <a16:creationId xmlns:a16="http://schemas.microsoft.com/office/drawing/2014/main" id="{E249B578-FFC1-108C-08CD-03C71ED09172}"/>
              </a:ext>
            </a:extLst>
          </p:cNvPr>
          <p:cNvSpPr txBox="1"/>
          <p:nvPr/>
        </p:nvSpPr>
        <p:spPr>
          <a:xfrm>
            <a:off x="285877" y="3874195"/>
            <a:ext cx="5568271" cy="461665"/>
          </a:xfrm>
          <a:prstGeom prst="rect">
            <a:avLst/>
          </a:prstGeom>
          <a:noFill/>
          <a:effectLst/>
        </p:spPr>
        <p:txBody>
          <a:bodyPr wrap="square" rtlCol="0">
            <a:spAutoFit/>
          </a:bodyPr>
          <a:lstStyle/>
          <a:p>
            <a:r>
              <a:rPr lang="en-US" sz="2400" dirty="0">
                <a:latin typeface="Century Gothic" panose="020B0502020202020204" pitchFamily="34" charset="0"/>
              </a:rPr>
              <a:t>Text</a:t>
            </a:r>
          </a:p>
        </p:txBody>
      </p:sp>
      <p:sp>
        <p:nvSpPr>
          <p:cNvPr id="10" name="TextBox 9">
            <a:extLst>
              <a:ext uri="{FF2B5EF4-FFF2-40B4-BE49-F238E27FC236}">
                <a16:creationId xmlns:a16="http://schemas.microsoft.com/office/drawing/2014/main" id="{B8931FB4-7260-320E-4310-0DF19A6A0C7E}"/>
              </a:ext>
            </a:extLst>
          </p:cNvPr>
          <p:cNvSpPr txBox="1"/>
          <p:nvPr/>
        </p:nvSpPr>
        <p:spPr>
          <a:xfrm>
            <a:off x="285877" y="4566342"/>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Date</a:t>
            </a:r>
          </a:p>
        </p:txBody>
      </p:sp>
      <p:sp>
        <p:nvSpPr>
          <p:cNvPr id="11" name="TextBox 10">
            <a:extLst>
              <a:ext uri="{FF2B5EF4-FFF2-40B4-BE49-F238E27FC236}">
                <a16:creationId xmlns:a16="http://schemas.microsoft.com/office/drawing/2014/main" id="{88B0731D-8AC2-C6FE-006A-0AC91D68BBD2}"/>
              </a:ext>
            </a:extLst>
          </p:cNvPr>
          <p:cNvSpPr txBox="1"/>
          <p:nvPr/>
        </p:nvSpPr>
        <p:spPr>
          <a:xfrm>
            <a:off x="285877" y="4874119"/>
            <a:ext cx="2086937" cy="461665"/>
          </a:xfrm>
          <a:prstGeom prst="rect">
            <a:avLst/>
          </a:prstGeom>
          <a:noFill/>
          <a:effectLst/>
        </p:spPr>
        <p:txBody>
          <a:bodyPr wrap="square" rtlCol="0">
            <a:spAutoFit/>
          </a:bodyPr>
          <a:lstStyle/>
          <a:p>
            <a:r>
              <a:rPr lang="en-US" sz="2400" dirty="0">
                <a:latin typeface="Century Gothic" panose="020B0502020202020204" pitchFamily="34" charset="0"/>
              </a:rPr>
              <a:t>00/00/0000</a:t>
            </a:r>
          </a:p>
        </p:txBody>
      </p:sp>
      <p:sp>
        <p:nvSpPr>
          <p:cNvPr id="12" name="TextBox 11">
            <a:extLst>
              <a:ext uri="{FF2B5EF4-FFF2-40B4-BE49-F238E27FC236}">
                <a16:creationId xmlns:a16="http://schemas.microsoft.com/office/drawing/2014/main" id="{4A601929-DE30-9D99-8CF2-2DFAA606F308}"/>
              </a:ext>
            </a:extLst>
          </p:cNvPr>
          <p:cNvSpPr txBox="1"/>
          <p:nvPr/>
        </p:nvSpPr>
        <p:spPr>
          <a:xfrm>
            <a:off x="285877" y="5585686"/>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Version</a:t>
            </a:r>
          </a:p>
        </p:txBody>
      </p:sp>
      <p:sp>
        <p:nvSpPr>
          <p:cNvPr id="13" name="TextBox 12">
            <a:extLst>
              <a:ext uri="{FF2B5EF4-FFF2-40B4-BE49-F238E27FC236}">
                <a16:creationId xmlns:a16="http://schemas.microsoft.com/office/drawing/2014/main" id="{7140E004-A336-3992-12D1-48B7BBDD0B16}"/>
              </a:ext>
            </a:extLst>
          </p:cNvPr>
          <p:cNvSpPr txBox="1"/>
          <p:nvPr/>
        </p:nvSpPr>
        <p:spPr>
          <a:xfrm>
            <a:off x="285877" y="5893463"/>
            <a:ext cx="2086937" cy="461665"/>
          </a:xfrm>
          <a:prstGeom prst="rect">
            <a:avLst/>
          </a:prstGeom>
          <a:noFill/>
          <a:effectLst/>
        </p:spPr>
        <p:txBody>
          <a:bodyPr wrap="square" rtlCol="0">
            <a:spAutoFit/>
          </a:bodyPr>
          <a:lstStyle/>
          <a:p>
            <a:r>
              <a:rPr lang="en-US" sz="2400" dirty="0">
                <a:latin typeface="Century Gothic" panose="020B0502020202020204" pitchFamily="34" charset="0"/>
              </a:rPr>
              <a:t>1.0.1</a:t>
            </a:r>
          </a:p>
        </p:txBody>
      </p:sp>
      <p:sp>
        <p:nvSpPr>
          <p:cNvPr id="3" name="TextBox 2">
            <a:extLst>
              <a:ext uri="{FF2B5EF4-FFF2-40B4-BE49-F238E27FC236}">
                <a16:creationId xmlns:a16="http://schemas.microsoft.com/office/drawing/2014/main" id="{0B52F43C-FD7F-563F-C1E1-F82DECDF4085}"/>
              </a:ext>
            </a:extLst>
          </p:cNvPr>
          <p:cNvSpPr txBox="1"/>
          <p:nvPr/>
        </p:nvSpPr>
        <p:spPr>
          <a:xfrm>
            <a:off x="6096000" y="3239995"/>
            <a:ext cx="5779623" cy="3323987"/>
          </a:xfrm>
          <a:prstGeom prst="rect">
            <a:avLst/>
          </a:prstGeom>
          <a:noFill/>
          <a:effectLst/>
        </p:spPr>
        <p:txBody>
          <a:bodyPr wrap="square" rtlCol="0">
            <a:spAutoFit/>
          </a:bodyPr>
          <a:lstStyle/>
          <a:p>
            <a:pPr algn="r"/>
            <a:r>
              <a:rPr lang="en-US" sz="7000" dirty="0">
                <a:solidFill>
                  <a:schemeClr val="bg1"/>
                </a:solidFill>
                <a:latin typeface="Century Gothic" panose="020B0502020202020204" pitchFamily="34" charset="0"/>
              </a:rPr>
              <a:t>Stakeholder Salience Model</a:t>
            </a:r>
          </a:p>
        </p:txBody>
      </p:sp>
    </p:spTree>
    <p:extLst>
      <p:ext uri="{BB962C8B-B14F-4D97-AF65-F5344CB8AC3E}">
        <p14:creationId xmlns:p14="http://schemas.microsoft.com/office/powerpoint/2010/main" val="51478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C1BC8EE7-C8D8-584B-CD32-98EB703D342C}"/>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8402B4BF-AB68-2450-4F0C-C76A39BEF48C}"/>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Box 1">
            <a:extLst>
              <a:ext uri="{FF2B5EF4-FFF2-40B4-BE49-F238E27FC236}">
                <a16:creationId xmlns:a16="http://schemas.microsoft.com/office/drawing/2014/main" id="{2478A2A9-3B80-6484-5B1E-47329FA5C96F}"/>
              </a:ext>
            </a:extLst>
          </p:cNvPr>
          <p:cNvSpPr txBox="1"/>
          <p:nvPr/>
        </p:nvSpPr>
        <p:spPr>
          <a:xfrm>
            <a:off x="5590001" y="599158"/>
            <a:ext cx="5481029" cy="707886"/>
          </a:xfrm>
          <a:prstGeom prst="rect">
            <a:avLst/>
          </a:prstGeom>
          <a:noFill/>
          <a:effectLst/>
        </p:spPr>
        <p:txBody>
          <a:bodyPr wrap="square" rtlCol="0">
            <a:spAutoFit/>
          </a:bodyPr>
          <a:lstStyle/>
          <a:p>
            <a:r>
              <a:rPr lang="en-US" sz="4000" dirty="0">
                <a:solidFill>
                  <a:schemeClr val="tx1">
                    <a:lumMod val="65000"/>
                    <a:lumOff val="35000"/>
                  </a:schemeClr>
                </a:solidFill>
                <a:latin typeface="Century Gothic" panose="020B0502020202020204" pitchFamily="34" charset="0"/>
              </a:rPr>
              <a:t>Stakeholder Type</a:t>
            </a:r>
          </a:p>
        </p:txBody>
      </p:sp>
      <p:grpSp>
        <p:nvGrpSpPr>
          <p:cNvPr id="6" name="Group 5">
            <a:extLst>
              <a:ext uri="{FF2B5EF4-FFF2-40B4-BE49-F238E27FC236}">
                <a16:creationId xmlns:a16="http://schemas.microsoft.com/office/drawing/2014/main" id="{13FA97F3-6A3E-B44A-96FE-FEFE9D5C77E1}"/>
              </a:ext>
            </a:extLst>
          </p:cNvPr>
          <p:cNvGrpSpPr/>
          <p:nvPr/>
        </p:nvGrpSpPr>
        <p:grpSpPr>
          <a:xfrm>
            <a:off x="275659" y="983879"/>
            <a:ext cx="4567167" cy="5373940"/>
            <a:chOff x="0" y="0"/>
            <a:chExt cx="4718752" cy="5674956"/>
          </a:xfrm>
        </p:grpSpPr>
        <p:grpSp>
          <p:nvGrpSpPr>
            <p:cNvPr id="7" name="Group 6">
              <a:extLst>
                <a:ext uri="{FF2B5EF4-FFF2-40B4-BE49-F238E27FC236}">
                  <a16:creationId xmlns:a16="http://schemas.microsoft.com/office/drawing/2014/main" id="{AA0A99A1-C842-7188-BB11-5BBCCABDC81A}"/>
                </a:ext>
              </a:extLst>
            </p:cNvPr>
            <p:cNvGrpSpPr/>
            <p:nvPr/>
          </p:nvGrpSpPr>
          <p:grpSpPr>
            <a:xfrm rot="5400000">
              <a:off x="-119945" y="510615"/>
              <a:ext cx="4923485" cy="4606267"/>
              <a:chOff x="-119944" y="510615"/>
              <a:chExt cx="4741715" cy="4436206"/>
            </a:xfrm>
          </p:grpSpPr>
          <p:sp>
            <p:nvSpPr>
              <p:cNvPr id="26" name="Freeform 25">
                <a:extLst>
                  <a:ext uri="{FF2B5EF4-FFF2-40B4-BE49-F238E27FC236}">
                    <a16:creationId xmlns:a16="http://schemas.microsoft.com/office/drawing/2014/main" id="{892B7C34-8B58-8B50-0B33-CF61CF85D014}"/>
                  </a:ext>
                </a:extLst>
              </p:cNvPr>
              <p:cNvSpPr>
                <a:spLocks noChangeAspect="1"/>
              </p:cNvSpPr>
              <p:nvPr/>
            </p:nvSpPr>
            <p:spPr>
              <a:xfrm>
                <a:off x="741736" y="1967107"/>
                <a:ext cx="1414423" cy="1355190"/>
              </a:xfrm>
              <a:custGeom>
                <a:avLst/>
                <a:gdLst>
                  <a:gd name="connsiteX0" fmla="*/ 449256 w 1011557"/>
                  <a:gd name="connsiteY0" fmla="*/ 0 h 969195"/>
                  <a:gd name="connsiteX1" fmla="*/ 957139 w 1011557"/>
                  <a:gd name="connsiteY1" fmla="*/ 128601 h 969195"/>
                  <a:gd name="connsiteX2" fmla="*/ 1011557 w 1011557"/>
                  <a:gd name="connsiteY2" fmla="*/ 161661 h 969195"/>
                  <a:gd name="connsiteX3" fmla="*/ 982337 w 1011557"/>
                  <a:gd name="connsiteY3" fmla="*/ 183511 h 969195"/>
                  <a:gd name="connsiteX4" fmla="*/ 572292 w 1011557"/>
                  <a:gd name="connsiteY4" fmla="*/ 948640 h 969195"/>
                  <a:gd name="connsiteX5" fmla="*/ 571254 w 1011557"/>
                  <a:gd name="connsiteY5" fmla="*/ 969195 h 969195"/>
                  <a:gd name="connsiteX6" fmla="*/ 553759 w 1011557"/>
                  <a:gd name="connsiteY6" fmla="*/ 960767 h 969195"/>
                  <a:gd name="connsiteX7" fmla="*/ 1638 w 1011557"/>
                  <a:gd name="connsiteY7" fmla="*/ 132805 h 969195"/>
                  <a:gd name="connsiteX8" fmla="*/ 0 w 1011557"/>
                  <a:gd name="connsiteY8" fmla="*/ 100359 h 969195"/>
                  <a:gd name="connsiteX9" fmla="*/ 34513 w 1011557"/>
                  <a:gd name="connsiteY9" fmla="*/ 83733 h 969195"/>
                  <a:gd name="connsiteX10" fmla="*/ 449256 w 1011557"/>
                  <a:gd name="connsiteY10" fmla="*/ 0 h 96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7" h="969195">
                    <a:moveTo>
                      <a:pt x="449256" y="0"/>
                    </a:moveTo>
                    <a:cubicBezTo>
                      <a:pt x="633151" y="0"/>
                      <a:pt x="806164" y="46586"/>
                      <a:pt x="957139" y="128601"/>
                    </a:cubicBezTo>
                    <a:lnTo>
                      <a:pt x="1011557" y="161661"/>
                    </a:lnTo>
                    <a:lnTo>
                      <a:pt x="982337" y="183511"/>
                    </a:lnTo>
                    <a:cubicBezTo>
                      <a:pt x="756534" y="369860"/>
                      <a:pt x="603510" y="641246"/>
                      <a:pt x="572292" y="948640"/>
                    </a:cubicBezTo>
                    <a:lnTo>
                      <a:pt x="571254" y="969195"/>
                    </a:lnTo>
                    <a:lnTo>
                      <a:pt x="553759" y="960767"/>
                    </a:lnTo>
                    <a:cubicBezTo>
                      <a:pt x="251810" y="796738"/>
                      <a:pt x="38015" y="490996"/>
                      <a:pt x="1638" y="132805"/>
                    </a:cubicBezTo>
                    <a:lnTo>
                      <a:pt x="0" y="100359"/>
                    </a:lnTo>
                    <a:lnTo>
                      <a:pt x="34513" y="83733"/>
                    </a:lnTo>
                    <a:cubicBezTo>
                      <a:pt x="161989" y="29815"/>
                      <a:pt x="302141" y="0"/>
                      <a:pt x="449256" y="0"/>
                    </a:cubicBezTo>
                    <a:close/>
                  </a:path>
                </a:pathLst>
              </a:custGeom>
              <a:solidFill>
                <a:srgbClr val="FFB1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27" name="Freeform 26">
                <a:extLst>
                  <a:ext uri="{FF2B5EF4-FFF2-40B4-BE49-F238E27FC236}">
                    <a16:creationId xmlns:a16="http://schemas.microsoft.com/office/drawing/2014/main" id="{5B30D2B4-3F08-EEAB-6264-010905575344}"/>
                  </a:ext>
                </a:extLst>
              </p:cNvPr>
              <p:cNvSpPr>
                <a:spLocks noChangeAspect="1"/>
              </p:cNvSpPr>
              <p:nvPr/>
            </p:nvSpPr>
            <p:spPr>
              <a:xfrm>
                <a:off x="2345669" y="1967105"/>
                <a:ext cx="1366151" cy="1329030"/>
              </a:xfrm>
              <a:custGeom>
                <a:avLst/>
                <a:gdLst>
                  <a:gd name="connsiteX0" fmla="*/ 562301 w 977034"/>
                  <a:gd name="connsiteY0" fmla="*/ 0 h 950486"/>
                  <a:gd name="connsiteX1" fmla="*/ 879150 w 977034"/>
                  <a:gd name="connsiteY1" fmla="*/ 47903 h 950486"/>
                  <a:gd name="connsiteX2" fmla="*/ 977034 w 977034"/>
                  <a:gd name="connsiteY2" fmla="*/ 83729 h 950486"/>
                  <a:gd name="connsiteX3" fmla="*/ 974556 w 977034"/>
                  <a:gd name="connsiteY3" fmla="*/ 132805 h 950486"/>
                  <a:gd name="connsiteX4" fmla="*/ 510286 w 977034"/>
                  <a:gd name="connsiteY4" fmla="*/ 907396 h 950486"/>
                  <a:gd name="connsiteX5" fmla="*/ 439358 w 977034"/>
                  <a:gd name="connsiteY5" fmla="*/ 950486 h 950486"/>
                  <a:gd name="connsiteX6" fmla="*/ 439265 w 977034"/>
                  <a:gd name="connsiteY6" fmla="*/ 948640 h 950486"/>
                  <a:gd name="connsiteX7" fmla="*/ 29220 w 977034"/>
                  <a:gd name="connsiteY7" fmla="*/ 183511 h 950486"/>
                  <a:gd name="connsiteX8" fmla="*/ 0 w 977034"/>
                  <a:gd name="connsiteY8" fmla="*/ 161661 h 950486"/>
                  <a:gd name="connsiteX9" fmla="*/ 54418 w 977034"/>
                  <a:gd name="connsiteY9" fmla="*/ 128601 h 950486"/>
                  <a:gd name="connsiteX10" fmla="*/ 562301 w 977034"/>
                  <a:gd name="connsiteY10" fmla="*/ 0 h 9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034" h="950486">
                    <a:moveTo>
                      <a:pt x="562301" y="0"/>
                    </a:moveTo>
                    <a:cubicBezTo>
                      <a:pt x="672638" y="0"/>
                      <a:pt x="779057" y="16771"/>
                      <a:pt x="879150" y="47903"/>
                    </a:cubicBezTo>
                    <a:lnTo>
                      <a:pt x="977034" y="83729"/>
                    </a:lnTo>
                    <a:lnTo>
                      <a:pt x="974556" y="132805"/>
                    </a:lnTo>
                    <a:cubicBezTo>
                      <a:pt x="941817" y="455177"/>
                      <a:pt x="765370" y="735065"/>
                      <a:pt x="510286" y="907396"/>
                    </a:cubicBezTo>
                    <a:lnTo>
                      <a:pt x="439358" y="950486"/>
                    </a:lnTo>
                    <a:lnTo>
                      <a:pt x="439265" y="948640"/>
                    </a:lnTo>
                    <a:cubicBezTo>
                      <a:pt x="408047" y="641246"/>
                      <a:pt x="255023" y="369860"/>
                      <a:pt x="29220" y="183511"/>
                    </a:cubicBezTo>
                    <a:lnTo>
                      <a:pt x="0" y="161661"/>
                    </a:lnTo>
                    <a:lnTo>
                      <a:pt x="54418" y="128601"/>
                    </a:lnTo>
                    <a:cubicBezTo>
                      <a:pt x="205393" y="46586"/>
                      <a:pt x="378407" y="0"/>
                      <a:pt x="562301" y="0"/>
                    </a:cubicBezTo>
                    <a:close/>
                  </a:path>
                </a:pathLst>
              </a:custGeom>
              <a:solidFill>
                <a:srgbClr val="D6F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3507E48B-1895-9733-A678-0034959607BD}"/>
                  </a:ext>
                </a:extLst>
              </p:cNvPr>
              <p:cNvSpPr>
                <a:spLocks noChangeAspect="1"/>
              </p:cNvSpPr>
              <p:nvPr/>
            </p:nvSpPr>
            <p:spPr>
              <a:xfrm>
                <a:off x="1643602" y="3467826"/>
                <a:ext cx="1215620" cy="1188652"/>
              </a:xfrm>
              <a:custGeom>
                <a:avLst/>
                <a:gdLst>
                  <a:gd name="connsiteX0" fmla="*/ 869378 w 869378"/>
                  <a:gd name="connsiteY0" fmla="*/ 0 h 850091"/>
                  <a:gd name="connsiteX1" fmla="*/ 864269 w 869378"/>
                  <a:gd name="connsiteY1" fmla="*/ 101174 h 850091"/>
                  <a:gd name="connsiteX2" fmla="*/ 482025 w 869378"/>
                  <a:gd name="connsiteY2" fmla="*/ 814427 h 850091"/>
                  <a:gd name="connsiteX3" fmla="*/ 434333 w 869378"/>
                  <a:gd name="connsiteY3" fmla="*/ 850091 h 850091"/>
                  <a:gd name="connsiteX4" fmla="*/ 386640 w 869378"/>
                  <a:gd name="connsiteY4" fmla="*/ 814427 h 850091"/>
                  <a:gd name="connsiteX5" fmla="*/ 4396 w 869378"/>
                  <a:gd name="connsiteY5" fmla="*/ 101174 h 850091"/>
                  <a:gd name="connsiteX6" fmla="*/ 0 w 869378"/>
                  <a:gd name="connsiteY6" fmla="*/ 14109 h 850091"/>
                  <a:gd name="connsiteX7" fmla="*/ 76758 w 869378"/>
                  <a:gd name="connsiteY7" fmla="*/ 42203 h 850091"/>
                  <a:gd name="connsiteX8" fmla="*/ 416651 w 869378"/>
                  <a:gd name="connsiteY8" fmla="*/ 93590 h 850091"/>
                  <a:gd name="connsiteX9" fmla="*/ 861558 w 869378"/>
                  <a:gd name="connsiteY9" fmla="*/ 3767 h 850091"/>
                  <a:gd name="connsiteX10" fmla="*/ 869378 w 869378"/>
                  <a:gd name="connsiteY10" fmla="*/ 0 h 8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78" h="850091">
                    <a:moveTo>
                      <a:pt x="869378" y="0"/>
                    </a:moveTo>
                    <a:lnTo>
                      <a:pt x="864269" y="101174"/>
                    </a:lnTo>
                    <a:cubicBezTo>
                      <a:pt x="835168" y="387727"/>
                      <a:pt x="692519" y="640713"/>
                      <a:pt x="482025" y="814427"/>
                    </a:cubicBezTo>
                    <a:lnTo>
                      <a:pt x="434333" y="850091"/>
                    </a:lnTo>
                    <a:lnTo>
                      <a:pt x="386640" y="814427"/>
                    </a:lnTo>
                    <a:cubicBezTo>
                      <a:pt x="176146" y="640713"/>
                      <a:pt x="33497" y="387727"/>
                      <a:pt x="4396" y="101174"/>
                    </a:cubicBezTo>
                    <a:lnTo>
                      <a:pt x="0" y="14109"/>
                    </a:lnTo>
                    <a:lnTo>
                      <a:pt x="76758" y="42203"/>
                    </a:lnTo>
                    <a:cubicBezTo>
                      <a:pt x="184130" y="75599"/>
                      <a:pt x="298290" y="93590"/>
                      <a:pt x="416651" y="93590"/>
                    </a:cubicBezTo>
                    <a:cubicBezTo>
                      <a:pt x="574466" y="93590"/>
                      <a:pt x="724812" y="61606"/>
                      <a:pt x="861558" y="3767"/>
                    </a:cubicBezTo>
                    <a:lnTo>
                      <a:pt x="869378" y="0"/>
                    </a:lnTo>
                    <a:close/>
                  </a:path>
                </a:pathLst>
              </a:custGeom>
              <a:solidFill>
                <a:srgbClr val="A4B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29" name="Freeform 28">
                <a:extLst>
                  <a:ext uri="{FF2B5EF4-FFF2-40B4-BE49-F238E27FC236}">
                    <a16:creationId xmlns:a16="http://schemas.microsoft.com/office/drawing/2014/main" id="{CC7C07E9-C3DE-810F-AD82-57DAA6D04FE3}"/>
                  </a:ext>
                </a:extLst>
              </p:cNvPr>
              <p:cNvSpPr>
                <a:spLocks noChangeAspect="1"/>
              </p:cNvSpPr>
              <p:nvPr/>
            </p:nvSpPr>
            <p:spPr>
              <a:xfrm>
                <a:off x="736881" y="510615"/>
                <a:ext cx="2977622" cy="1613443"/>
              </a:xfrm>
              <a:custGeom>
                <a:avLst/>
                <a:gdLst>
                  <a:gd name="connsiteX0" fmla="*/ 1065113 w 2129514"/>
                  <a:gd name="connsiteY0" fmla="*/ 0 h 1153890"/>
                  <a:gd name="connsiteX1" fmla="*/ 2125117 w 2129514"/>
                  <a:gd name="connsiteY1" fmla="*/ 956563 h 1153890"/>
                  <a:gd name="connsiteX2" fmla="*/ 2129514 w 2129514"/>
                  <a:gd name="connsiteY2" fmla="*/ 1043628 h 1153890"/>
                  <a:gd name="connsiteX3" fmla="*/ 2052755 w 2129514"/>
                  <a:gd name="connsiteY3" fmla="*/ 1015534 h 1153890"/>
                  <a:gd name="connsiteX4" fmla="*/ 1712862 w 2129514"/>
                  <a:gd name="connsiteY4" fmla="*/ 964147 h 1153890"/>
                  <a:gd name="connsiteX5" fmla="*/ 1168041 w 2129514"/>
                  <a:gd name="connsiteY5" fmla="*/ 1102101 h 1153890"/>
                  <a:gd name="connsiteX6" fmla="*/ 1082795 w 2129514"/>
                  <a:gd name="connsiteY6" fmla="*/ 1153890 h 1153890"/>
                  <a:gd name="connsiteX7" fmla="*/ 997548 w 2129514"/>
                  <a:gd name="connsiteY7" fmla="*/ 1102101 h 1153890"/>
                  <a:gd name="connsiteX8" fmla="*/ 452727 w 2129514"/>
                  <a:gd name="connsiteY8" fmla="*/ 964147 h 1153890"/>
                  <a:gd name="connsiteX9" fmla="*/ 7820 w 2129514"/>
                  <a:gd name="connsiteY9" fmla="*/ 1053970 h 1153890"/>
                  <a:gd name="connsiteX10" fmla="*/ 0 w 2129514"/>
                  <a:gd name="connsiteY10" fmla="*/ 1057737 h 1153890"/>
                  <a:gd name="connsiteX11" fmla="*/ 5109 w 2129514"/>
                  <a:gd name="connsiteY11" fmla="*/ 956563 h 1153890"/>
                  <a:gd name="connsiteX12" fmla="*/ 1065113 w 2129514"/>
                  <a:gd name="connsiteY12" fmla="*/ 0 h 11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514" h="1153890">
                    <a:moveTo>
                      <a:pt x="1065113" y="0"/>
                    </a:moveTo>
                    <a:cubicBezTo>
                      <a:pt x="1616796" y="0"/>
                      <a:pt x="2070553" y="419276"/>
                      <a:pt x="2125117" y="956563"/>
                    </a:cubicBezTo>
                    <a:lnTo>
                      <a:pt x="2129514" y="1043628"/>
                    </a:lnTo>
                    <a:lnTo>
                      <a:pt x="2052755" y="1015534"/>
                    </a:lnTo>
                    <a:cubicBezTo>
                      <a:pt x="1945383" y="982138"/>
                      <a:pt x="1831224" y="964147"/>
                      <a:pt x="1712862" y="964147"/>
                    </a:cubicBezTo>
                    <a:cubicBezTo>
                      <a:pt x="1515593" y="964147"/>
                      <a:pt x="1329996" y="1014122"/>
                      <a:pt x="1168041" y="1102101"/>
                    </a:cubicBezTo>
                    <a:lnTo>
                      <a:pt x="1082795" y="1153890"/>
                    </a:lnTo>
                    <a:lnTo>
                      <a:pt x="997548" y="1102101"/>
                    </a:lnTo>
                    <a:cubicBezTo>
                      <a:pt x="835593" y="1014122"/>
                      <a:pt x="649996" y="964147"/>
                      <a:pt x="452727" y="964147"/>
                    </a:cubicBezTo>
                    <a:cubicBezTo>
                      <a:pt x="294912" y="964147"/>
                      <a:pt x="144567" y="996131"/>
                      <a:pt x="7820" y="1053970"/>
                    </a:cubicBezTo>
                    <a:lnTo>
                      <a:pt x="0" y="1057737"/>
                    </a:lnTo>
                    <a:lnTo>
                      <a:pt x="5109" y="956563"/>
                    </a:lnTo>
                    <a:cubicBezTo>
                      <a:pt x="59674" y="419276"/>
                      <a:pt x="513430" y="0"/>
                      <a:pt x="1065113" y="0"/>
                    </a:cubicBezTo>
                    <a:close/>
                  </a:path>
                </a:pathLst>
              </a:custGeom>
              <a:solidFill>
                <a:srgbClr val="FFDB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15393B50-7149-9804-77B7-613150FCF8C2}"/>
                  </a:ext>
                </a:extLst>
              </p:cNvPr>
              <p:cNvSpPr>
                <a:spLocks noChangeAspect="1"/>
              </p:cNvSpPr>
              <p:nvPr/>
            </p:nvSpPr>
            <p:spPr>
              <a:xfrm>
                <a:off x="2345669" y="2135140"/>
                <a:ext cx="2276102" cy="2811681"/>
              </a:xfrm>
              <a:custGeom>
                <a:avLst/>
                <a:gdLst>
                  <a:gd name="connsiteX0" fmla="*/ 1052689 w 1627806"/>
                  <a:gd name="connsiteY0" fmla="*/ 0 h 2010837"/>
                  <a:gd name="connsiteX1" fmla="*/ 1070184 w 1627806"/>
                  <a:gd name="connsiteY1" fmla="*/ 8428 h 2010837"/>
                  <a:gd name="connsiteX2" fmla="*/ 1627806 w 1627806"/>
                  <a:gd name="connsiteY2" fmla="*/ 945332 h 2010837"/>
                  <a:gd name="connsiteX3" fmla="*/ 562301 w 1627806"/>
                  <a:gd name="connsiteY3" fmla="*/ 2010837 h 2010837"/>
                  <a:gd name="connsiteX4" fmla="*/ 54418 w 1627806"/>
                  <a:gd name="connsiteY4" fmla="*/ 1882236 h 2010837"/>
                  <a:gd name="connsiteX5" fmla="*/ 0 w 1627806"/>
                  <a:gd name="connsiteY5" fmla="*/ 1849176 h 2010837"/>
                  <a:gd name="connsiteX6" fmla="*/ 29220 w 1627806"/>
                  <a:gd name="connsiteY6" fmla="*/ 1827326 h 2010837"/>
                  <a:gd name="connsiteX7" fmla="*/ 445166 w 1627806"/>
                  <a:gd name="connsiteY7" fmla="*/ 945332 h 2010837"/>
                  <a:gd name="connsiteX8" fmla="*/ 443700 w 1627806"/>
                  <a:gd name="connsiteY8" fmla="*/ 916286 h 2010837"/>
                  <a:gd name="connsiteX9" fmla="*/ 459373 w 1627806"/>
                  <a:gd name="connsiteY9" fmla="*/ 908736 h 2010837"/>
                  <a:gd name="connsiteX10" fmla="*/ 1051651 w 1627806"/>
                  <a:gd name="connsiteY10" fmla="*/ 20555 h 2010837"/>
                  <a:gd name="connsiteX11" fmla="*/ 1052689 w 1627806"/>
                  <a:gd name="connsiteY11" fmla="*/ 0 h 20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2010837">
                    <a:moveTo>
                      <a:pt x="1052689" y="0"/>
                    </a:moveTo>
                    <a:lnTo>
                      <a:pt x="1070184" y="8428"/>
                    </a:lnTo>
                    <a:cubicBezTo>
                      <a:pt x="1402329" y="188860"/>
                      <a:pt x="1627806" y="540765"/>
                      <a:pt x="1627806" y="945332"/>
                    </a:cubicBezTo>
                    <a:cubicBezTo>
                      <a:pt x="1627806" y="1533794"/>
                      <a:pt x="1150763" y="2010837"/>
                      <a:pt x="562301" y="2010837"/>
                    </a:cubicBezTo>
                    <a:cubicBezTo>
                      <a:pt x="378407" y="2010837"/>
                      <a:pt x="205393" y="1964251"/>
                      <a:pt x="54418" y="1882236"/>
                    </a:cubicBezTo>
                    <a:lnTo>
                      <a:pt x="0" y="1849176"/>
                    </a:lnTo>
                    <a:lnTo>
                      <a:pt x="29220" y="1827326"/>
                    </a:lnTo>
                    <a:cubicBezTo>
                      <a:pt x="283249" y="1617683"/>
                      <a:pt x="445166" y="1300416"/>
                      <a:pt x="445166" y="945332"/>
                    </a:cubicBezTo>
                    <a:lnTo>
                      <a:pt x="443700" y="916286"/>
                    </a:lnTo>
                    <a:lnTo>
                      <a:pt x="459373" y="908736"/>
                    </a:lnTo>
                    <a:cubicBezTo>
                      <a:pt x="783285" y="732777"/>
                      <a:pt x="1012629" y="404798"/>
                      <a:pt x="1051651" y="20555"/>
                    </a:cubicBezTo>
                    <a:lnTo>
                      <a:pt x="1052689" y="0"/>
                    </a:lnTo>
                    <a:close/>
                  </a:path>
                </a:pathLst>
              </a:custGeom>
              <a:solidFill>
                <a:srgbClr val="AFF5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31" name="Freeform 30">
                <a:extLst>
                  <a:ext uri="{FF2B5EF4-FFF2-40B4-BE49-F238E27FC236}">
                    <a16:creationId xmlns:a16="http://schemas.microsoft.com/office/drawing/2014/main" id="{16D15FCD-9D04-6862-1624-AE3087A00299}"/>
                  </a:ext>
                </a:extLst>
              </p:cNvPr>
              <p:cNvSpPr>
                <a:spLocks noChangeAspect="1"/>
              </p:cNvSpPr>
              <p:nvPr/>
            </p:nvSpPr>
            <p:spPr>
              <a:xfrm>
                <a:off x="-119944" y="2161299"/>
                <a:ext cx="2276102" cy="2785521"/>
              </a:xfrm>
              <a:custGeom>
                <a:avLst/>
                <a:gdLst>
                  <a:gd name="connsiteX0" fmla="*/ 540699 w 1627806"/>
                  <a:gd name="connsiteY0" fmla="*/ 0 h 1992128"/>
                  <a:gd name="connsiteX1" fmla="*/ 540792 w 1627806"/>
                  <a:gd name="connsiteY1" fmla="*/ 1846 h 1992128"/>
                  <a:gd name="connsiteX2" fmla="*/ 1133070 w 1627806"/>
                  <a:gd name="connsiteY2" fmla="*/ 890027 h 1992128"/>
                  <a:gd name="connsiteX3" fmla="*/ 1183267 w 1627806"/>
                  <a:gd name="connsiteY3" fmla="*/ 914208 h 1992128"/>
                  <a:gd name="connsiteX4" fmla="*/ 1182640 w 1627806"/>
                  <a:gd name="connsiteY4" fmla="*/ 926623 h 1992128"/>
                  <a:gd name="connsiteX5" fmla="*/ 1598586 w 1627806"/>
                  <a:gd name="connsiteY5" fmla="*/ 1808617 h 1992128"/>
                  <a:gd name="connsiteX6" fmla="*/ 1627806 w 1627806"/>
                  <a:gd name="connsiteY6" fmla="*/ 1830467 h 1992128"/>
                  <a:gd name="connsiteX7" fmla="*/ 1573388 w 1627806"/>
                  <a:gd name="connsiteY7" fmla="*/ 1863527 h 1992128"/>
                  <a:gd name="connsiteX8" fmla="*/ 1065505 w 1627806"/>
                  <a:gd name="connsiteY8" fmla="*/ 1992128 h 1992128"/>
                  <a:gd name="connsiteX9" fmla="*/ 0 w 1627806"/>
                  <a:gd name="connsiteY9" fmla="*/ 926623 h 1992128"/>
                  <a:gd name="connsiteX10" fmla="*/ 469771 w 1627806"/>
                  <a:gd name="connsiteY10" fmla="*/ 43090 h 1992128"/>
                  <a:gd name="connsiteX11" fmla="*/ 540699 w 1627806"/>
                  <a:gd name="connsiteY11" fmla="*/ 0 h 1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1992128">
                    <a:moveTo>
                      <a:pt x="540699" y="0"/>
                    </a:moveTo>
                    <a:lnTo>
                      <a:pt x="540792" y="1846"/>
                    </a:lnTo>
                    <a:cubicBezTo>
                      <a:pt x="579814" y="386089"/>
                      <a:pt x="809159" y="714068"/>
                      <a:pt x="1133070" y="890027"/>
                    </a:cubicBezTo>
                    <a:lnTo>
                      <a:pt x="1183267" y="914208"/>
                    </a:lnTo>
                    <a:lnTo>
                      <a:pt x="1182640" y="926623"/>
                    </a:lnTo>
                    <a:cubicBezTo>
                      <a:pt x="1182640" y="1281707"/>
                      <a:pt x="1344558" y="1598974"/>
                      <a:pt x="1598586" y="1808617"/>
                    </a:cubicBezTo>
                    <a:lnTo>
                      <a:pt x="1627806" y="1830467"/>
                    </a:lnTo>
                    <a:lnTo>
                      <a:pt x="1573388" y="1863527"/>
                    </a:lnTo>
                    <a:cubicBezTo>
                      <a:pt x="1422413" y="1945542"/>
                      <a:pt x="1249400" y="1992128"/>
                      <a:pt x="1065505" y="1992128"/>
                    </a:cubicBezTo>
                    <a:cubicBezTo>
                      <a:pt x="477043" y="1992128"/>
                      <a:pt x="0" y="1515085"/>
                      <a:pt x="0" y="926623"/>
                    </a:cubicBezTo>
                    <a:cubicBezTo>
                      <a:pt x="0" y="558834"/>
                      <a:pt x="186345" y="234569"/>
                      <a:pt x="469771" y="43090"/>
                    </a:cubicBezTo>
                    <a:lnTo>
                      <a:pt x="540699" y="0"/>
                    </a:lnTo>
                    <a:close/>
                  </a:path>
                </a:pathLst>
              </a:custGeom>
              <a:solidFill>
                <a:srgbClr val="FFC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A09C69F0-8614-17F8-AE16-442F616DA06A}"/>
                  </a:ext>
                </a:extLst>
              </p:cNvPr>
              <p:cNvSpPr>
                <a:spLocks noChangeAspect="1"/>
              </p:cNvSpPr>
              <p:nvPr/>
            </p:nvSpPr>
            <p:spPr>
              <a:xfrm>
                <a:off x="1646284" y="2257449"/>
                <a:ext cx="1208086" cy="1232880"/>
              </a:xfrm>
              <a:custGeom>
                <a:avLst/>
                <a:gdLst>
                  <a:gd name="connsiteX0" fmla="*/ 432415 w 863990"/>
                  <a:gd name="connsiteY0" fmla="*/ 0 h 881722"/>
                  <a:gd name="connsiteX1" fmla="*/ 480107 w 863990"/>
                  <a:gd name="connsiteY1" fmla="*/ 35664 h 881722"/>
                  <a:gd name="connsiteX2" fmla="*/ 862351 w 863990"/>
                  <a:gd name="connsiteY2" fmla="*/ 748917 h 881722"/>
                  <a:gd name="connsiteX3" fmla="*/ 863990 w 863990"/>
                  <a:gd name="connsiteY3" fmla="*/ 781363 h 881722"/>
                  <a:gd name="connsiteX4" fmla="*/ 829476 w 863990"/>
                  <a:gd name="connsiteY4" fmla="*/ 797989 h 881722"/>
                  <a:gd name="connsiteX5" fmla="*/ 414733 w 863990"/>
                  <a:gd name="connsiteY5" fmla="*/ 881722 h 881722"/>
                  <a:gd name="connsiteX6" fmla="*/ 97884 w 863990"/>
                  <a:gd name="connsiteY6" fmla="*/ 833819 h 881722"/>
                  <a:gd name="connsiteX7" fmla="*/ 0 w 863990"/>
                  <a:gd name="connsiteY7" fmla="*/ 797993 h 881722"/>
                  <a:gd name="connsiteX8" fmla="*/ 2478 w 863990"/>
                  <a:gd name="connsiteY8" fmla="*/ 748917 h 881722"/>
                  <a:gd name="connsiteX9" fmla="*/ 384722 w 863990"/>
                  <a:gd name="connsiteY9" fmla="*/ 35664 h 881722"/>
                  <a:gd name="connsiteX10" fmla="*/ 432415 w 863990"/>
                  <a:gd name="connsiteY10" fmla="*/ 0 h 8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990" h="881722">
                    <a:moveTo>
                      <a:pt x="432415" y="0"/>
                    </a:moveTo>
                    <a:lnTo>
                      <a:pt x="480107" y="35664"/>
                    </a:lnTo>
                    <a:cubicBezTo>
                      <a:pt x="690601" y="209379"/>
                      <a:pt x="833250" y="462364"/>
                      <a:pt x="862351" y="748917"/>
                    </a:cubicBezTo>
                    <a:lnTo>
                      <a:pt x="863990" y="781363"/>
                    </a:lnTo>
                    <a:lnTo>
                      <a:pt x="829476" y="797989"/>
                    </a:lnTo>
                    <a:cubicBezTo>
                      <a:pt x="702001" y="851907"/>
                      <a:pt x="561849" y="881722"/>
                      <a:pt x="414733" y="881722"/>
                    </a:cubicBezTo>
                    <a:cubicBezTo>
                      <a:pt x="304397" y="881722"/>
                      <a:pt x="197977" y="864951"/>
                      <a:pt x="97884" y="833819"/>
                    </a:cubicBezTo>
                    <a:lnTo>
                      <a:pt x="0" y="797993"/>
                    </a:lnTo>
                    <a:lnTo>
                      <a:pt x="2478" y="748917"/>
                    </a:lnTo>
                    <a:cubicBezTo>
                      <a:pt x="31579" y="462364"/>
                      <a:pt x="174228" y="209379"/>
                      <a:pt x="384722" y="35664"/>
                    </a:cubicBezTo>
                    <a:lnTo>
                      <a:pt x="432415" y="0"/>
                    </a:lnTo>
                    <a:close/>
                  </a:path>
                </a:pathLst>
              </a:custGeom>
              <a:solidFill>
                <a:srgbClr val="FF5C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a:solidFill>
                    <a:schemeClr val="bg1"/>
                  </a:solidFill>
                </a:endParaRPr>
              </a:p>
            </p:txBody>
          </p:sp>
        </p:grpSp>
        <p:sp>
          <p:nvSpPr>
            <p:cNvPr id="9" name="TextBox 11">
              <a:extLst>
                <a:ext uri="{FF2B5EF4-FFF2-40B4-BE49-F238E27FC236}">
                  <a16:creationId xmlns:a16="http://schemas.microsoft.com/office/drawing/2014/main" id="{4052C41A-B84F-06FD-0464-3BB5EF41C064}"/>
                </a:ext>
              </a:extLst>
            </p:cNvPr>
            <p:cNvSpPr txBox="1"/>
            <p:nvPr/>
          </p:nvSpPr>
          <p:spPr>
            <a:xfrm>
              <a:off x="350123" y="2658362"/>
              <a:ext cx="1311005"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Century Gothic" panose="020B0502020202020204" pitchFamily="34" charset="0"/>
                </a:rPr>
                <a:t>Dangerous</a:t>
              </a:r>
            </a:p>
          </p:txBody>
        </p:sp>
        <p:sp>
          <p:nvSpPr>
            <p:cNvPr id="10" name="TextBox 27">
              <a:extLst>
                <a:ext uri="{FF2B5EF4-FFF2-40B4-BE49-F238E27FC236}">
                  <a16:creationId xmlns:a16="http://schemas.microsoft.com/office/drawing/2014/main" id="{44CB924B-6AA8-1DF7-7516-48B7B1CC3280}"/>
                </a:ext>
              </a:extLst>
            </p:cNvPr>
            <p:cNvSpPr txBox="1"/>
            <p:nvPr/>
          </p:nvSpPr>
          <p:spPr>
            <a:xfrm>
              <a:off x="0" y="0"/>
              <a:ext cx="1438213"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Century Gothic" panose="020B0502020202020204" pitchFamily="34" charset="0"/>
                </a:rPr>
                <a:t>Power</a:t>
              </a:r>
            </a:p>
          </p:txBody>
        </p:sp>
        <p:sp>
          <p:nvSpPr>
            <p:cNvPr id="11" name="TextBox 28">
              <a:extLst>
                <a:ext uri="{FF2B5EF4-FFF2-40B4-BE49-F238E27FC236}">
                  <a16:creationId xmlns:a16="http://schemas.microsoft.com/office/drawing/2014/main" id="{8F5C73B4-C626-28B2-2776-D9FF53286756}"/>
                </a:ext>
              </a:extLst>
            </p:cNvPr>
            <p:cNvSpPr txBox="1"/>
            <p:nvPr/>
          </p:nvSpPr>
          <p:spPr>
            <a:xfrm>
              <a:off x="2794833" y="716098"/>
              <a:ext cx="1923919"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400" dirty="0">
                  <a:latin typeface="Century Gothic" panose="020B0502020202020204" pitchFamily="34" charset="0"/>
                </a:rPr>
                <a:t>Legitimacy</a:t>
              </a:r>
            </a:p>
          </p:txBody>
        </p:sp>
        <p:sp>
          <p:nvSpPr>
            <p:cNvPr id="12" name="TextBox 29">
              <a:extLst>
                <a:ext uri="{FF2B5EF4-FFF2-40B4-BE49-F238E27FC236}">
                  <a16:creationId xmlns:a16="http://schemas.microsoft.com/office/drawing/2014/main" id="{BC60D9CF-D151-A0BC-DCAB-2ACF88A54CB5}"/>
                </a:ext>
              </a:extLst>
            </p:cNvPr>
            <p:cNvSpPr txBox="1"/>
            <p:nvPr/>
          </p:nvSpPr>
          <p:spPr>
            <a:xfrm>
              <a:off x="4281" y="5187431"/>
              <a:ext cx="1748348"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Century Gothic" panose="020B0502020202020204" pitchFamily="34" charset="0"/>
                </a:rPr>
                <a:t>Urgency</a:t>
              </a:r>
            </a:p>
          </p:txBody>
        </p:sp>
        <p:sp>
          <p:nvSpPr>
            <p:cNvPr id="13" name="TextBox 1">
              <a:extLst>
                <a:ext uri="{FF2B5EF4-FFF2-40B4-BE49-F238E27FC236}">
                  <a16:creationId xmlns:a16="http://schemas.microsoft.com/office/drawing/2014/main" id="{9E7D77C1-15F4-46BA-F9E5-70B74FBAA834}"/>
                </a:ext>
              </a:extLst>
            </p:cNvPr>
            <p:cNvSpPr txBox="1"/>
            <p:nvPr/>
          </p:nvSpPr>
          <p:spPr>
            <a:xfrm>
              <a:off x="680650" y="531431"/>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1</a:t>
              </a:r>
            </a:p>
          </p:txBody>
        </p:sp>
        <p:sp>
          <p:nvSpPr>
            <p:cNvPr id="14" name="TextBox 4">
              <a:extLst>
                <a:ext uri="{FF2B5EF4-FFF2-40B4-BE49-F238E27FC236}">
                  <a16:creationId xmlns:a16="http://schemas.microsoft.com/office/drawing/2014/main" id="{98742146-FFAD-2976-D3A1-1E7F5E3B6622}"/>
                </a:ext>
              </a:extLst>
            </p:cNvPr>
            <p:cNvSpPr txBox="1"/>
            <p:nvPr/>
          </p:nvSpPr>
          <p:spPr>
            <a:xfrm>
              <a:off x="4284462" y="2552753"/>
              <a:ext cx="394229"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2</a:t>
              </a:r>
            </a:p>
          </p:txBody>
        </p:sp>
        <p:sp>
          <p:nvSpPr>
            <p:cNvPr id="15" name="TextBox 5">
              <a:extLst>
                <a:ext uri="{FF2B5EF4-FFF2-40B4-BE49-F238E27FC236}">
                  <a16:creationId xmlns:a16="http://schemas.microsoft.com/office/drawing/2014/main" id="{A4245485-26C4-F4DE-203D-D386FB56097C}"/>
                </a:ext>
              </a:extLst>
            </p:cNvPr>
            <p:cNvSpPr txBox="1"/>
            <p:nvPr/>
          </p:nvSpPr>
          <p:spPr>
            <a:xfrm>
              <a:off x="673962" y="4593689"/>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3</a:t>
              </a:r>
            </a:p>
          </p:txBody>
        </p:sp>
        <p:sp>
          <p:nvSpPr>
            <p:cNvPr id="16" name="TextBox 6">
              <a:extLst>
                <a:ext uri="{FF2B5EF4-FFF2-40B4-BE49-F238E27FC236}">
                  <a16:creationId xmlns:a16="http://schemas.microsoft.com/office/drawing/2014/main" id="{33C8E538-87B3-36CB-73C4-97C0B701C109}"/>
                </a:ext>
              </a:extLst>
            </p:cNvPr>
            <p:cNvSpPr txBox="1"/>
            <p:nvPr/>
          </p:nvSpPr>
          <p:spPr>
            <a:xfrm>
              <a:off x="2656108" y="2183643"/>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4</a:t>
              </a:r>
            </a:p>
          </p:txBody>
        </p:sp>
        <p:sp>
          <p:nvSpPr>
            <p:cNvPr id="17" name="TextBox 7">
              <a:extLst>
                <a:ext uri="{FF2B5EF4-FFF2-40B4-BE49-F238E27FC236}">
                  <a16:creationId xmlns:a16="http://schemas.microsoft.com/office/drawing/2014/main" id="{71885364-5CA2-C8BF-C6F6-4D800E01847E}"/>
                </a:ext>
              </a:extLst>
            </p:cNvPr>
            <p:cNvSpPr txBox="1"/>
            <p:nvPr/>
          </p:nvSpPr>
          <p:spPr>
            <a:xfrm>
              <a:off x="1096481" y="2976113"/>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5</a:t>
              </a:r>
            </a:p>
          </p:txBody>
        </p:sp>
        <p:sp>
          <p:nvSpPr>
            <p:cNvPr id="18" name="TextBox 8">
              <a:extLst>
                <a:ext uri="{FF2B5EF4-FFF2-40B4-BE49-F238E27FC236}">
                  <a16:creationId xmlns:a16="http://schemas.microsoft.com/office/drawing/2014/main" id="{798DE597-DEEF-3917-EE6C-F7D7EE4E17C8}"/>
                </a:ext>
              </a:extLst>
            </p:cNvPr>
            <p:cNvSpPr txBox="1"/>
            <p:nvPr/>
          </p:nvSpPr>
          <p:spPr>
            <a:xfrm>
              <a:off x="2650161" y="2973856"/>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6</a:t>
              </a:r>
            </a:p>
          </p:txBody>
        </p:sp>
        <p:sp>
          <p:nvSpPr>
            <p:cNvPr id="19" name="TextBox 9">
              <a:extLst>
                <a:ext uri="{FF2B5EF4-FFF2-40B4-BE49-F238E27FC236}">
                  <a16:creationId xmlns:a16="http://schemas.microsoft.com/office/drawing/2014/main" id="{4B40ADD5-6104-9092-B866-BA2B8FFEDB67}"/>
                </a:ext>
              </a:extLst>
            </p:cNvPr>
            <p:cNvSpPr txBox="1"/>
            <p:nvPr/>
          </p:nvSpPr>
          <p:spPr>
            <a:xfrm>
              <a:off x="1615627" y="2177000"/>
              <a:ext cx="427384" cy="487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solidFill>
                    <a:schemeClr val="tx1">
                      <a:alpha val="50000"/>
                    </a:schemeClr>
                  </a:solidFill>
                </a:rPr>
                <a:t>7</a:t>
              </a:r>
            </a:p>
          </p:txBody>
        </p:sp>
        <p:sp>
          <p:nvSpPr>
            <p:cNvPr id="20" name="TextBox 10">
              <a:extLst>
                <a:ext uri="{FF2B5EF4-FFF2-40B4-BE49-F238E27FC236}">
                  <a16:creationId xmlns:a16="http://schemas.microsoft.com/office/drawing/2014/main" id="{8CABE221-8A72-1F13-495D-1644F06F75D9}"/>
                </a:ext>
              </a:extLst>
            </p:cNvPr>
            <p:cNvSpPr txBox="1"/>
            <p:nvPr/>
          </p:nvSpPr>
          <p:spPr>
            <a:xfrm>
              <a:off x="1600156" y="2642247"/>
              <a:ext cx="1129927" cy="3575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Century Gothic" panose="020B0502020202020204" pitchFamily="34" charset="0"/>
                </a:rPr>
                <a:t>Definitive</a:t>
              </a:r>
            </a:p>
          </p:txBody>
        </p:sp>
        <p:sp>
          <p:nvSpPr>
            <p:cNvPr id="21" name="TextBox 12">
              <a:extLst>
                <a:ext uri="{FF2B5EF4-FFF2-40B4-BE49-F238E27FC236}">
                  <a16:creationId xmlns:a16="http://schemas.microsoft.com/office/drawing/2014/main" id="{80339DAF-728C-E494-52CE-9BAEA2E47734}"/>
                </a:ext>
              </a:extLst>
            </p:cNvPr>
            <p:cNvSpPr txBox="1"/>
            <p:nvPr/>
          </p:nvSpPr>
          <p:spPr>
            <a:xfrm>
              <a:off x="2906301" y="2658362"/>
              <a:ext cx="1514722"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Century Gothic" panose="020B0502020202020204" pitchFamily="34" charset="0"/>
                </a:rPr>
                <a:t>Discretionary</a:t>
              </a:r>
            </a:p>
          </p:txBody>
        </p:sp>
        <p:sp>
          <p:nvSpPr>
            <p:cNvPr id="22" name="TextBox 30">
              <a:extLst>
                <a:ext uri="{FF2B5EF4-FFF2-40B4-BE49-F238E27FC236}">
                  <a16:creationId xmlns:a16="http://schemas.microsoft.com/office/drawing/2014/main" id="{B133467B-EF51-875F-F0F9-07F1C102DE77}"/>
                </a:ext>
              </a:extLst>
            </p:cNvPr>
            <p:cNvSpPr txBox="1"/>
            <p:nvPr/>
          </p:nvSpPr>
          <p:spPr>
            <a:xfrm>
              <a:off x="1877777" y="3595007"/>
              <a:ext cx="1376193"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Century Gothic" panose="020B0502020202020204" pitchFamily="34" charset="0"/>
                </a:rPr>
                <a:t>Dependent</a:t>
              </a:r>
            </a:p>
          </p:txBody>
        </p:sp>
        <p:sp>
          <p:nvSpPr>
            <p:cNvPr id="23" name="TextBox 31">
              <a:extLst>
                <a:ext uri="{FF2B5EF4-FFF2-40B4-BE49-F238E27FC236}">
                  <a16:creationId xmlns:a16="http://schemas.microsoft.com/office/drawing/2014/main" id="{68830825-60F9-BA48-ED13-F890D538BBC0}"/>
                </a:ext>
              </a:extLst>
            </p:cNvPr>
            <p:cNvSpPr txBox="1"/>
            <p:nvPr/>
          </p:nvSpPr>
          <p:spPr>
            <a:xfrm>
              <a:off x="1949621" y="1662470"/>
              <a:ext cx="1166779"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latin typeface="Century Gothic" panose="020B0502020202020204" pitchFamily="34" charset="0"/>
                </a:rPr>
                <a:t>Dominant</a:t>
              </a:r>
            </a:p>
          </p:txBody>
        </p:sp>
        <p:sp>
          <p:nvSpPr>
            <p:cNvPr id="24" name="TextBox 32">
              <a:extLst>
                <a:ext uri="{FF2B5EF4-FFF2-40B4-BE49-F238E27FC236}">
                  <a16:creationId xmlns:a16="http://schemas.microsoft.com/office/drawing/2014/main" id="{322CDB9B-2A82-CA1C-572C-3F675FC28B93}"/>
                </a:ext>
              </a:extLst>
            </p:cNvPr>
            <p:cNvSpPr txBox="1"/>
            <p:nvPr/>
          </p:nvSpPr>
          <p:spPr>
            <a:xfrm>
              <a:off x="346162" y="3912307"/>
              <a:ext cx="1407128"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latin typeface="Century Gothic" panose="020B0502020202020204" pitchFamily="34" charset="0"/>
                </a:rPr>
                <a:t>Demanding</a:t>
              </a:r>
            </a:p>
          </p:txBody>
        </p:sp>
        <p:sp>
          <p:nvSpPr>
            <p:cNvPr id="25" name="TextBox 33">
              <a:extLst>
                <a:ext uri="{FF2B5EF4-FFF2-40B4-BE49-F238E27FC236}">
                  <a16:creationId xmlns:a16="http://schemas.microsoft.com/office/drawing/2014/main" id="{A6605B7D-B063-1607-FD72-9DFF34B25876}"/>
                </a:ext>
              </a:extLst>
            </p:cNvPr>
            <p:cNvSpPr txBox="1"/>
            <p:nvPr/>
          </p:nvSpPr>
          <p:spPr>
            <a:xfrm>
              <a:off x="337353" y="1233004"/>
              <a:ext cx="1166779" cy="3250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latin typeface="Century Gothic" panose="020B0502020202020204" pitchFamily="34" charset="0"/>
                </a:rPr>
                <a:t>Dormant</a:t>
              </a:r>
            </a:p>
          </p:txBody>
        </p:sp>
      </p:grpSp>
      <p:graphicFrame>
        <p:nvGraphicFramePr>
          <p:cNvPr id="34" name="Table 33">
            <a:extLst>
              <a:ext uri="{FF2B5EF4-FFF2-40B4-BE49-F238E27FC236}">
                <a16:creationId xmlns:a16="http://schemas.microsoft.com/office/drawing/2014/main" id="{61FF9906-48DD-373A-EF77-12E1778C2AB6}"/>
              </a:ext>
            </a:extLst>
          </p:cNvPr>
          <p:cNvGraphicFramePr>
            <a:graphicFrameLocks noGrp="1"/>
          </p:cNvGraphicFramePr>
          <p:nvPr/>
        </p:nvGraphicFramePr>
        <p:xfrm>
          <a:off x="5669514" y="1445544"/>
          <a:ext cx="6287260" cy="3124933"/>
        </p:xfrm>
        <a:graphic>
          <a:graphicData uri="http://schemas.openxmlformats.org/drawingml/2006/table">
            <a:tbl>
              <a:tblPr>
                <a:tableStyleId>{5C22544A-7EE6-4342-B048-85BDC9FD1C3A}</a:tableStyleId>
              </a:tblPr>
              <a:tblGrid>
                <a:gridCol w="2184868">
                  <a:extLst>
                    <a:ext uri="{9D8B030D-6E8A-4147-A177-3AD203B41FA5}">
                      <a16:colId xmlns:a16="http://schemas.microsoft.com/office/drawing/2014/main" val="4032476033"/>
                    </a:ext>
                  </a:extLst>
                </a:gridCol>
                <a:gridCol w="4102392">
                  <a:extLst>
                    <a:ext uri="{9D8B030D-6E8A-4147-A177-3AD203B41FA5}">
                      <a16:colId xmlns:a16="http://schemas.microsoft.com/office/drawing/2014/main" val="984850241"/>
                    </a:ext>
                  </a:extLst>
                </a:gridCol>
              </a:tblGrid>
              <a:tr h="446419">
                <a:tc>
                  <a:txBody>
                    <a:bodyPr/>
                    <a:lstStyle/>
                    <a:p>
                      <a:pPr algn="l" fontAlgn="ctr"/>
                      <a:r>
                        <a:rPr lang="en-US" sz="1800" u="none" strike="noStrike" dirty="0">
                          <a:effectLst/>
                          <a:latin typeface="Century Gothic" panose="020B0502020202020204" pitchFamily="34" charset="0"/>
                        </a:rPr>
                        <a:t>1 - Dormant</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3FF"/>
                    </a:solidFill>
                  </a:tcPr>
                </a:tc>
                <a:tc>
                  <a:txBody>
                    <a:bodyPr/>
                    <a:lstStyle/>
                    <a:p>
                      <a:pPr algn="l" fontAlgn="ctr"/>
                      <a:r>
                        <a:rPr lang="en-US" sz="1800" u="none" strike="noStrike" dirty="0">
                          <a:effectLst/>
                          <a:latin typeface="Century Gothic" panose="020B0502020202020204" pitchFamily="34" charset="0"/>
                        </a:rPr>
                        <a:t>Power only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002042914"/>
                  </a:ext>
                </a:extLst>
              </a:tr>
              <a:tr h="446419">
                <a:tc>
                  <a:txBody>
                    <a:bodyPr/>
                    <a:lstStyle/>
                    <a:p>
                      <a:pPr algn="l" fontAlgn="ctr"/>
                      <a:r>
                        <a:rPr lang="en-US" sz="1800" u="none" strike="noStrike" dirty="0">
                          <a:effectLst/>
                          <a:latin typeface="Century Gothic" panose="020B0502020202020204" pitchFamily="34" charset="0"/>
                        </a:rPr>
                        <a:t>2 - Discretionary</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DB8D"/>
                    </a:solidFill>
                  </a:tcPr>
                </a:tc>
                <a:tc>
                  <a:txBody>
                    <a:bodyPr/>
                    <a:lstStyle/>
                    <a:p>
                      <a:pPr algn="l" fontAlgn="ctr"/>
                      <a:r>
                        <a:rPr lang="en-US" sz="1800" u="none" strike="noStrike" dirty="0">
                          <a:effectLst/>
                          <a:latin typeface="Century Gothic" panose="020B0502020202020204" pitchFamily="34" charset="0"/>
                        </a:rPr>
                        <a:t>Legitimacy only </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595098205"/>
                  </a:ext>
                </a:extLst>
              </a:tr>
              <a:tr h="446419">
                <a:tc>
                  <a:txBody>
                    <a:bodyPr/>
                    <a:lstStyle/>
                    <a:p>
                      <a:pPr algn="l" fontAlgn="ctr"/>
                      <a:r>
                        <a:rPr lang="en-US" sz="1800" u="none" strike="noStrike" dirty="0">
                          <a:effectLst/>
                          <a:latin typeface="Century Gothic" panose="020B0502020202020204" pitchFamily="34" charset="0"/>
                        </a:rPr>
                        <a:t>3 - Demanding</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FF5F0"/>
                    </a:solidFill>
                  </a:tcPr>
                </a:tc>
                <a:tc>
                  <a:txBody>
                    <a:bodyPr/>
                    <a:lstStyle/>
                    <a:p>
                      <a:pPr algn="l" fontAlgn="ctr"/>
                      <a:r>
                        <a:rPr lang="en-US" sz="1800" u="none" strike="noStrike" dirty="0">
                          <a:effectLst/>
                          <a:latin typeface="Century Gothic" panose="020B0502020202020204" pitchFamily="34" charset="0"/>
                        </a:rPr>
                        <a:t>Urgency only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016027603"/>
                  </a:ext>
                </a:extLst>
              </a:tr>
              <a:tr h="446419">
                <a:tc>
                  <a:txBody>
                    <a:bodyPr/>
                    <a:lstStyle/>
                    <a:p>
                      <a:pPr algn="l" fontAlgn="ctr"/>
                      <a:r>
                        <a:rPr lang="en-US" sz="1800" u="none" strike="noStrike" dirty="0">
                          <a:effectLst/>
                          <a:latin typeface="Century Gothic" panose="020B0502020202020204" pitchFamily="34" charset="0"/>
                        </a:rPr>
                        <a:t>4 - Dominant</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B15D"/>
                    </a:solidFill>
                  </a:tcPr>
                </a:tc>
                <a:tc>
                  <a:txBody>
                    <a:bodyPr/>
                    <a:lstStyle/>
                    <a:p>
                      <a:pPr algn="l" fontAlgn="ctr"/>
                      <a:r>
                        <a:rPr lang="en-US" sz="1800" u="none" strike="noStrike" dirty="0">
                          <a:effectLst/>
                          <a:latin typeface="Century Gothic" panose="020B0502020202020204" pitchFamily="34" charset="0"/>
                        </a:rPr>
                        <a:t>Power and Legitimacy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038895846"/>
                  </a:ext>
                </a:extLst>
              </a:tr>
              <a:tr h="446419">
                <a:tc>
                  <a:txBody>
                    <a:bodyPr/>
                    <a:lstStyle/>
                    <a:p>
                      <a:pPr algn="l" fontAlgn="ctr"/>
                      <a:r>
                        <a:rPr lang="en-US" sz="1800" u="none" strike="noStrike" dirty="0">
                          <a:effectLst/>
                          <a:latin typeface="Century Gothic" panose="020B0502020202020204" pitchFamily="34" charset="0"/>
                        </a:rPr>
                        <a:t>5 - Dangerous</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4BCFF"/>
                    </a:solidFill>
                  </a:tcPr>
                </a:tc>
                <a:tc>
                  <a:txBody>
                    <a:bodyPr/>
                    <a:lstStyle/>
                    <a:p>
                      <a:pPr algn="l" fontAlgn="ctr"/>
                      <a:r>
                        <a:rPr lang="en-US" sz="1800" u="none" strike="noStrike" dirty="0">
                          <a:effectLst/>
                          <a:latin typeface="Century Gothic" panose="020B0502020202020204" pitchFamily="34" charset="0"/>
                        </a:rPr>
                        <a:t>Power and Urgency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951812113"/>
                  </a:ext>
                </a:extLst>
              </a:tr>
              <a:tr h="446419">
                <a:tc>
                  <a:txBody>
                    <a:bodyPr/>
                    <a:lstStyle/>
                    <a:p>
                      <a:pPr algn="l" fontAlgn="ctr"/>
                      <a:r>
                        <a:rPr lang="en-US" sz="1800" u="none" strike="noStrike" dirty="0">
                          <a:effectLst/>
                          <a:latin typeface="Century Gothic" panose="020B0502020202020204" pitchFamily="34" charset="0"/>
                        </a:rPr>
                        <a:t>6 - Dependent</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6F593"/>
                    </a:solidFill>
                  </a:tcPr>
                </a:tc>
                <a:tc>
                  <a:txBody>
                    <a:bodyPr/>
                    <a:lstStyle/>
                    <a:p>
                      <a:pPr algn="l" fontAlgn="ctr"/>
                      <a:r>
                        <a:rPr lang="en-US" sz="1800" u="none" strike="noStrike" dirty="0">
                          <a:effectLst/>
                          <a:latin typeface="Century Gothic" panose="020B0502020202020204" pitchFamily="34" charset="0"/>
                        </a:rPr>
                        <a:t>Legitimacy and Urgency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989834864"/>
                  </a:ext>
                </a:extLst>
              </a:tr>
              <a:tr h="446419">
                <a:tc>
                  <a:txBody>
                    <a:bodyPr/>
                    <a:lstStyle/>
                    <a:p>
                      <a:pPr algn="l" fontAlgn="ctr"/>
                      <a:r>
                        <a:rPr lang="en-US" sz="1800" u="none" strike="noStrike" dirty="0">
                          <a:effectLst/>
                          <a:latin typeface="Century Gothic" panose="020B0502020202020204" pitchFamily="34" charset="0"/>
                        </a:rPr>
                        <a:t>7 - Definitive</a:t>
                      </a:r>
                      <a:endParaRPr lang="en-US" sz="1800" b="0" i="0" u="none" strike="noStrike" dirty="0">
                        <a:solidFill>
                          <a:srgbClr val="000000"/>
                        </a:solidFill>
                        <a:effectLst/>
                        <a:latin typeface="Century Gothic" panose="020B0502020202020204" pitchFamily="34" charset="0"/>
                      </a:endParaRPr>
                    </a:p>
                  </a:txBody>
                  <a:tcPr marL="19240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l" fontAlgn="ctr"/>
                      <a:r>
                        <a:rPr lang="en-US" sz="1800" u="none" strike="noStrike" dirty="0">
                          <a:effectLst/>
                          <a:latin typeface="Century Gothic" panose="020B0502020202020204" pitchFamily="34" charset="0"/>
                        </a:rPr>
                        <a:t>Power, Legitimacy, and Urgency</a:t>
                      </a:r>
                      <a:endParaRPr lang="en-US" sz="1800" b="0" i="0" u="none" strike="noStrike" dirty="0">
                        <a:solidFill>
                          <a:srgbClr val="000000"/>
                        </a:solidFill>
                        <a:effectLst/>
                        <a:latin typeface="Century Gothic" panose="020B0502020202020204" pitchFamily="34" charset="0"/>
                      </a:endParaRPr>
                    </a:p>
                  </a:txBody>
                  <a:tcPr marL="19240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195726344"/>
                  </a:ext>
                </a:extLst>
              </a:tr>
            </a:tbl>
          </a:graphicData>
        </a:graphic>
      </p:graphicFrame>
      <p:sp>
        <p:nvSpPr>
          <p:cNvPr id="35" name="TextBox 34">
            <a:extLst>
              <a:ext uri="{FF2B5EF4-FFF2-40B4-BE49-F238E27FC236}">
                <a16:creationId xmlns:a16="http://schemas.microsoft.com/office/drawing/2014/main" id="{A5795584-2DEE-B4E8-7442-DBF02D171AD2}"/>
              </a:ext>
            </a:extLst>
          </p:cNvPr>
          <p:cNvSpPr txBox="1"/>
          <p:nvPr/>
        </p:nvSpPr>
        <p:spPr>
          <a:xfrm>
            <a:off x="8873819" y="4781848"/>
            <a:ext cx="3129831" cy="1938992"/>
          </a:xfrm>
          <a:prstGeom prst="rect">
            <a:avLst/>
          </a:prstGeom>
          <a:noFill/>
          <a:effectLst/>
        </p:spPr>
        <p:txBody>
          <a:bodyPr wrap="square" rtlCol="0">
            <a:spAutoFit/>
          </a:bodyPr>
          <a:lstStyle/>
          <a:p>
            <a:pPr algn="r"/>
            <a:r>
              <a:rPr lang="en-US" sz="4000" dirty="0">
                <a:solidFill>
                  <a:schemeClr val="bg1"/>
                </a:solidFill>
                <a:latin typeface="Century Gothic" panose="020B0502020202020204" pitchFamily="34" charset="0"/>
              </a:rPr>
              <a:t>Stakeholder Salience Model</a:t>
            </a:r>
          </a:p>
        </p:txBody>
      </p:sp>
    </p:spTree>
    <p:extLst>
      <p:ext uri="{BB962C8B-B14F-4D97-AF65-F5344CB8AC3E}">
        <p14:creationId xmlns:p14="http://schemas.microsoft.com/office/powerpoint/2010/main" val="321007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0BC24BF6-A806-C252-DFC6-28F1D794D41C}"/>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557E9F17-25E6-62F1-5E68-35F61ADAEAB8}"/>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63" name="Rectangle 62">
            <a:extLst>
              <a:ext uri="{FF2B5EF4-FFF2-40B4-BE49-F238E27FC236}">
                <a16:creationId xmlns:a16="http://schemas.microsoft.com/office/drawing/2014/main" id="{7CD62E65-B88A-6262-0635-3C1CCB803689}"/>
              </a:ext>
            </a:extLst>
          </p:cNvPr>
          <p:cNvSpPr/>
          <p:nvPr/>
        </p:nvSpPr>
        <p:spPr>
          <a:xfrm>
            <a:off x="-1" y="0"/>
            <a:ext cx="3737113" cy="692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449557-E357-FB80-E2ED-72F3E2902F3C}"/>
              </a:ext>
            </a:extLst>
          </p:cNvPr>
          <p:cNvSpPr txBox="1"/>
          <p:nvPr/>
        </p:nvSpPr>
        <p:spPr>
          <a:xfrm>
            <a:off x="6581552" y="151169"/>
            <a:ext cx="5490439" cy="553998"/>
          </a:xfrm>
          <a:prstGeom prst="rect">
            <a:avLst/>
          </a:prstGeom>
          <a:noFill/>
          <a:effectLst/>
        </p:spPr>
        <p:txBody>
          <a:bodyPr wrap="square" rtlCol="0">
            <a:spAutoFit/>
          </a:bodyPr>
          <a:lstStyle/>
          <a:p>
            <a:pPr algn="r"/>
            <a:r>
              <a:rPr lang="en-US" sz="3000" dirty="0">
                <a:solidFill>
                  <a:srgbClr val="001033"/>
                </a:solidFill>
                <a:latin typeface="Century Gothic" panose="020B0502020202020204" pitchFamily="34" charset="0"/>
              </a:rPr>
              <a:t>Stakeholder Salience Model</a:t>
            </a:r>
          </a:p>
        </p:txBody>
      </p:sp>
      <p:graphicFrame>
        <p:nvGraphicFramePr>
          <p:cNvPr id="6" name="Table 5">
            <a:extLst>
              <a:ext uri="{FF2B5EF4-FFF2-40B4-BE49-F238E27FC236}">
                <a16:creationId xmlns:a16="http://schemas.microsoft.com/office/drawing/2014/main" id="{5C3B17DF-9944-E43F-6CE9-040D149C79FF}"/>
              </a:ext>
            </a:extLst>
          </p:cNvPr>
          <p:cNvGraphicFramePr>
            <a:graphicFrameLocks noGrp="1"/>
          </p:cNvGraphicFramePr>
          <p:nvPr>
            <p:extLst>
              <p:ext uri="{D42A27DB-BD31-4B8C-83A1-F6EECF244321}">
                <p14:modId xmlns:p14="http://schemas.microsoft.com/office/powerpoint/2010/main" val="3407930821"/>
              </p:ext>
            </p:extLst>
          </p:nvPr>
        </p:nvGraphicFramePr>
        <p:xfrm>
          <a:off x="3945833" y="856336"/>
          <a:ext cx="8026428" cy="5493608"/>
        </p:xfrm>
        <a:graphic>
          <a:graphicData uri="http://schemas.openxmlformats.org/drawingml/2006/table">
            <a:tbl>
              <a:tblPr>
                <a:tableStyleId>{5C22544A-7EE6-4342-B048-85BDC9FD1C3A}</a:tableStyleId>
              </a:tblPr>
              <a:tblGrid>
                <a:gridCol w="1636260">
                  <a:extLst>
                    <a:ext uri="{9D8B030D-6E8A-4147-A177-3AD203B41FA5}">
                      <a16:colId xmlns:a16="http://schemas.microsoft.com/office/drawing/2014/main" val="308784240"/>
                    </a:ext>
                  </a:extLst>
                </a:gridCol>
                <a:gridCol w="2009554">
                  <a:extLst>
                    <a:ext uri="{9D8B030D-6E8A-4147-A177-3AD203B41FA5}">
                      <a16:colId xmlns:a16="http://schemas.microsoft.com/office/drawing/2014/main" val="2526209343"/>
                    </a:ext>
                  </a:extLst>
                </a:gridCol>
                <a:gridCol w="935665">
                  <a:extLst>
                    <a:ext uri="{9D8B030D-6E8A-4147-A177-3AD203B41FA5}">
                      <a16:colId xmlns:a16="http://schemas.microsoft.com/office/drawing/2014/main" val="3850966006"/>
                    </a:ext>
                  </a:extLst>
                </a:gridCol>
                <a:gridCol w="1105786">
                  <a:extLst>
                    <a:ext uri="{9D8B030D-6E8A-4147-A177-3AD203B41FA5}">
                      <a16:colId xmlns:a16="http://schemas.microsoft.com/office/drawing/2014/main" val="183338725"/>
                    </a:ext>
                  </a:extLst>
                </a:gridCol>
                <a:gridCol w="946297">
                  <a:extLst>
                    <a:ext uri="{9D8B030D-6E8A-4147-A177-3AD203B41FA5}">
                      <a16:colId xmlns:a16="http://schemas.microsoft.com/office/drawing/2014/main" val="2568937860"/>
                    </a:ext>
                  </a:extLst>
                </a:gridCol>
                <a:gridCol w="1392866">
                  <a:extLst>
                    <a:ext uri="{9D8B030D-6E8A-4147-A177-3AD203B41FA5}">
                      <a16:colId xmlns:a16="http://schemas.microsoft.com/office/drawing/2014/main" val="1602220233"/>
                    </a:ext>
                  </a:extLst>
                </a:gridCol>
              </a:tblGrid>
              <a:tr h="293348">
                <a:tc>
                  <a:txBody>
                    <a:bodyPr/>
                    <a:lstStyle/>
                    <a:p>
                      <a:pPr algn="l" fontAlgn="b"/>
                      <a:r>
                        <a:rPr lang="en-US" sz="1100" u="none" strike="noStrike">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L="7921" marR="7921" marT="7921" marB="0" anchor="b">
                    <a:lnL w="12700" cmpd="sng">
                      <a:noFill/>
                    </a:lnL>
                    <a:lnR w="12700" cmpd="sng">
                      <a:noFill/>
                    </a:lnR>
                    <a:lnT w="12700" cmpd="sng">
                      <a:noFill/>
                    </a:lnT>
                    <a:lnB w="38100" cap="flat" cmpd="sng" algn="ctr">
                      <a:solidFill>
                        <a:srgbClr val="B8CDCF"/>
                      </a:solidFill>
                      <a:prstDash val="solid"/>
                      <a:round/>
                      <a:headEnd type="none" w="med" len="med"/>
                      <a:tailEnd type="none" w="med" len="med"/>
                    </a:lnB>
                    <a:noFill/>
                  </a:tcPr>
                </a:tc>
                <a:tc>
                  <a:txBody>
                    <a:bodyPr/>
                    <a:lstStyle/>
                    <a:p>
                      <a:pPr algn="l"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7921" marR="7921" marT="7921" marB="0" anchor="b">
                    <a:lnL w="12700" cmpd="sng">
                      <a:noFill/>
                    </a:lnL>
                    <a:lnR w="12700" cap="flat" cmpd="sng" algn="ctr">
                      <a:solidFill>
                        <a:srgbClr val="B8CDCF"/>
                      </a:solidFill>
                      <a:prstDash val="solid"/>
                      <a:round/>
                      <a:headEnd type="none" w="med" len="med"/>
                      <a:tailEnd type="none" w="med" len="med"/>
                    </a:lnR>
                    <a:lnT w="12700" cmpd="sng">
                      <a:noFill/>
                    </a:lnT>
                    <a:lnB w="38100" cap="flat" cmpd="sng" algn="ctr">
                      <a:solidFill>
                        <a:srgbClr val="B8CDCF"/>
                      </a:solidFill>
                      <a:prstDash val="solid"/>
                      <a:round/>
                      <a:headEnd type="none" w="med" len="med"/>
                      <a:tailEnd type="none" w="med" len="med"/>
                    </a:lnB>
                    <a:noFill/>
                  </a:tcPr>
                </a:tc>
                <a:tc gridSpan="3">
                  <a:txBody>
                    <a:bodyPr/>
                    <a:lstStyle/>
                    <a:p>
                      <a:pPr algn="ctr" fontAlgn="ctr"/>
                      <a:r>
                        <a:rPr lang="en-US" sz="1200" u="none" strike="noStrike" dirty="0">
                          <a:effectLst/>
                          <a:latin typeface="Century Gothic" panose="020B0502020202020204" pitchFamily="34" charset="0"/>
                        </a:rPr>
                        <a:t>High  –  Medium  –  Low</a:t>
                      </a: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538685"/>
                      </a:solidFill>
                      <a:prstDash val="solid"/>
                      <a:round/>
                      <a:headEnd type="none" w="med" len="med"/>
                      <a:tailEnd type="none" w="med" len="med"/>
                    </a:lnT>
                    <a:lnB w="38100" cap="flat" cmpd="sng" algn="ctr">
                      <a:solidFill>
                        <a:srgbClr val="B8CDCF"/>
                      </a:solidFill>
                      <a:prstDash val="solid"/>
                      <a:round/>
                      <a:headEnd type="none" w="med" len="med"/>
                      <a:tailEnd type="none" w="med" len="med"/>
                    </a:lnB>
                    <a:solidFill>
                      <a:srgbClr val="B8CDCF"/>
                    </a:solidFill>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L="7921" marR="7921" marT="7921" marB="0" anchor="b">
                    <a:lnL w="12700" cap="flat" cmpd="sng" algn="ctr">
                      <a:solidFill>
                        <a:srgbClr val="B8CDCF"/>
                      </a:solidFill>
                      <a:prstDash val="solid"/>
                      <a:round/>
                      <a:headEnd type="none" w="med" len="med"/>
                      <a:tailEnd type="none" w="med" len="med"/>
                    </a:lnL>
                    <a:lnR w="12700" cmpd="sng">
                      <a:noFill/>
                    </a:lnR>
                    <a:lnT w="12700" cmpd="sng">
                      <a:noFill/>
                    </a:lnT>
                    <a:lnB w="38100" cap="flat" cmpd="sng" algn="ctr">
                      <a:solidFill>
                        <a:srgbClr val="B8CDCF"/>
                      </a:solidFill>
                      <a:prstDash val="solid"/>
                      <a:round/>
                      <a:headEnd type="none" w="med" len="med"/>
                      <a:tailEnd type="none" w="med" len="med"/>
                    </a:lnB>
                    <a:noFill/>
                  </a:tcPr>
                </a:tc>
                <a:extLst>
                  <a:ext uri="{0D108BD9-81ED-4DB2-BD59-A6C34878D82A}">
                    <a16:rowId xmlns:a16="http://schemas.microsoft.com/office/drawing/2014/main" val="3078238733"/>
                  </a:ext>
                </a:extLst>
              </a:tr>
              <a:tr h="400020">
                <a:tc>
                  <a:txBody>
                    <a:bodyPr/>
                    <a:lstStyle/>
                    <a:p>
                      <a:pPr algn="l" fontAlgn="ctr"/>
                      <a:r>
                        <a:rPr lang="en-US" sz="1200" u="none" strike="noStrike" dirty="0">
                          <a:effectLst/>
                          <a:latin typeface="Century Gothic" panose="020B0502020202020204" pitchFamily="34" charset="0"/>
                        </a:rPr>
                        <a:t>Stakeholder</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200" u="none" strike="noStrike" dirty="0">
                          <a:effectLst/>
                          <a:latin typeface="Century Gothic" panose="020B0502020202020204" pitchFamily="34" charset="0"/>
                        </a:rPr>
                        <a:t>Role</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ctr" fontAlgn="ctr"/>
                      <a:r>
                        <a:rPr lang="en-US" sz="1300" u="none" strike="noStrike" dirty="0">
                          <a:effectLst/>
                          <a:latin typeface="Century Gothic" panose="020B0502020202020204" pitchFamily="34" charset="0"/>
                        </a:rPr>
                        <a:t>Power</a:t>
                      </a:r>
                      <a:endParaRPr lang="en-US" sz="13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BEB"/>
                    </a:solidFill>
                  </a:tcPr>
                </a:tc>
                <a:tc>
                  <a:txBody>
                    <a:bodyPr/>
                    <a:lstStyle/>
                    <a:p>
                      <a:pPr algn="ctr" fontAlgn="ctr"/>
                      <a:r>
                        <a:rPr lang="en-US" sz="1300" u="none" strike="noStrike" dirty="0">
                          <a:effectLst/>
                          <a:latin typeface="Century Gothic" panose="020B0502020202020204" pitchFamily="34" charset="0"/>
                        </a:rPr>
                        <a:t>Legitimacy</a:t>
                      </a:r>
                      <a:endParaRPr lang="en-US" sz="13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BEB"/>
                    </a:solidFill>
                  </a:tcPr>
                </a:tc>
                <a:tc>
                  <a:txBody>
                    <a:bodyPr/>
                    <a:lstStyle/>
                    <a:p>
                      <a:pPr algn="ctr" fontAlgn="ctr"/>
                      <a:r>
                        <a:rPr lang="en-US" sz="1300" u="none" strike="noStrike" dirty="0">
                          <a:effectLst/>
                          <a:latin typeface="Century Gothic" panose="020B0502020202020204" pitchFamily="34" charset="0"/>
                        </a:rPr>
                        <a:t>Urgency</a:t>
                      </a:r>
                      <a:endParaRPr lang="en-US" sz="13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BEB"/>
                    </a:solidFill>
                  </a:tcPr>
                </a:tc>
                <a:tc>
                  <a:txBody>
                    <a:bodyPr/>
                    <a:lstStyle/>
                    <a:p>
                      <a:pPr algn="l" fontAlgn="ctr"/>
                      <a:r>
                        <a:rPr lang="en-US" sz="1200" u="none" strike="noStrike" dirty="0">
                          <a:effectLst/>
                          <a:latin typeface="Century Gothic" panose="020B0502020202020204" pitchFamily="34" charset="0"/>
                        </a:rPr>
                        <a:t>Type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extLst>
                  <a:ext uri="{0D108BD9-81ED-4DB2-BD59-A6C34878D82A}">
                    <a16:rowId xmlns:a16="http://schemas.microsoft.com/office/drawing/2014/main" val="808828480"/>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4116730024"/>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2162439702"/>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2088036569"/>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1800337696"/>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2004545872"/>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3947958463"/>
                  </a:ext>
                </a:extLst>
              </a:tr>
              <a:tr h="53336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2591307598"/>
                  </a:ext>
                </a:extLst>
              </a:tr>
              <a:tr h="533360">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2549781463"/>
                  </a:ext>
                </a:extLst>
              </a:tr>
              <a:tr h="533360">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7921"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71290" marR="7921" marT="7921"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2F8F8"/>
                    </a:solidFill>
                  </a:tcPr>
                </a:tc>
                <a:extLst>
                  <a:ext uri="{0D108BD9-81ED-4DB2-BD59-A6C34878D82A}">
                    <a16:rowId xmlns:a16="http://schemas.microsoft.com/office/drawing/2014/main" val="1095316817"/>
                  </a:ext>
                </a:extLst>
              </a:tr>
            </a:tbl>
          </a:graphicData>
        </a:graphic>
      </p:graphicFrame>
      <p:graphicFrame>
        <p:nvGraphicFramePr>
          <p:cNvPr id="60" name="Table 59">
            <a:extLst>
              <a:ext uri="{FF2B5EF4-FFF2-40B4-BE49-F238E27FC236}">
                <a16:creationId xmlns:a16="http://schemas.microsoft.com/office/drawing/2014/main" id="{BE20B48B-87B1-56B3-073D-D211BF0887C0}"/>
              </a:ext>
            </a:extLst>
          </p:cNvPr>
          <p:cNvGraphicFramePr>
            <a:graphicFrameLocks noGrp="1"/>
          </p:cNvGraphicFramePr>
          <p:nvPr/>
        </p:nvGraphicFramePr>
        <p:xfrm>
          <a:off x="129207" y="4260625"/>
          <a:ext cx="3390901" cy="2361142"/>
        </p:xfrm>
        <a:graphic>
          <a:graphicData uri="http://schemas.openxmlformats.org/drawingml/2006/table">
            <a:tbl>
              <a:tblPr>
                <a:tableStyleId>{5C22544A-7EE6-4342-B048-85BDC9FD1C3A}</a:tableStyleId>
              </a:tblPr>
              <a:tblGrid>
                <a:gridCol w="1178363">
                  <a:extLst>
                    <a:ext uri="{9D8B030D-6E8A-4147-A177-3AD203B41FA5}">
                      <a16:colId xmlns:a16="http://schemas.microsoft.com/office/drawing/2014/main" val="4032476033"/>
                    </a:ext>
                  </a:extLst>
                </a:gridCol>
                <a:gridCol w="2212538">
                  <a:extLst>
                    <a:ext uri="{9D8B030D-6E8A-4147-A177-3AD203B41FA5}">
                      <a16:colId xmlns:a16="http://schemas.microsoft.com/office/drawing/2014/main" val="984850241"/>
                    </a:ext>
                  </a:extLst>
                </a:gridCol>
              </a:tblGrid>
              <a:tr h="337306">
                <a:tc>
                  <a:txBody>
                    <a:bodyPr/>
                    <a:lstStyle/>
                    <a:p>
                      <a:pPr algn="l" fontAlgn="ctr"/>
                      <a:r>
                        <a:rPr lang="en-US" sz="1000" u="none" strike="noStrike" dirty="0">
                          <a:effectLst/>
                          <a:latin typeface="Century Gothic" panose="020B0502020202020204" pitchFamily="34" charset="0"/>
                        </a:rPr>
                        <a:t>1 - Dormant</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3FF"/>
                    </a:solidFill>
                  </a:tcPr>
                </a:tc>
                <a:tc>
                  <a:txBody>
                    <a:bodyPr/>
                    <a:lstStyle/>
                    <a:p>
                      <a:pPr algn="l" fontAlgn="ctr"/>
                      <a:r>
                        <a:rPr lang="en-US" sz="1000" u="none" strike="noStrike" dirty="0">
                          <a:effectLst/>
                          <a:latin typeface="Century Gothic" panose="020B0502020202020204" pitchFamily="34" charset="0"/>
                        </a:rPr>
                        <a:t>Power only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002042914"/>
                  </a:ext>
                </a:extLst>
              </a:tr>
              <a:tr h="337306">
                <a:tc>
                  <a:txBody>
                    <a:bodyPr/>
                    <a:lstStyle/>
                    <a:p>
                      <a:pPr algn="l" fontAlgn="ctr"/>
                      <a:r>
                        <a:rPr lang="en-US" sz="1000" u="none" strike="noStrike" dirty="0">
                          <a:effectLst/>
                          <a:latin typeface="Century Gothic" panose="020B0502020202020204" pitchFamily="34" charset="0"/>
                        </a:rPr>
                        <a:t>2 - Discretionary</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DB8D"/>
                    </a:solidFill>
                  </a:tcPr>
                </a:tc>
                <a:tc>
                  <a:txBody>
                    <a:bodyPr/>
                    <a:lstStyle/>
                    <a:p>
                      <a:pPr algn="l" fontAlgn="ctr"/>
                      <a:r>
                        <a:rPr lang="en-US" sz="1000" u="none" strike="noStrike" dirty="0">
                          <a:effectLst/>
                          <a:latin typeface="Century Gothic" panose="020B0502020202020204" pitchFamily="34" charset="0"/>
                        </a:rPr>
                        <a:t>Legitimacy only </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595098205"/>
                  </a:ext>
                </a:extLst>
              </a:tr>
              <a:tr h="337306">
                <a:tc>
                  <a:txBody>
                    <a:bodyPr/>
                    <a:lstStyle/>
                    <a:p>
                      <a:pPr algn="l" fontAlgn="ctr"/>
                      <a:r>
                        <a:rPr lang="en-US" sz="1000" u="none" strike="noStrike" dirty="0">
                          <a:effectLst/>
                          <a:latin typeface="Century Gothic" panose="020B0502020202020204" pitchFamily="34" charset="0"/>
                        </a:rPr>
                        <a:t>3 - Demanding</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FF5F0"/>
                    </a:solidFill>
                  </a:tcPr>
                </a:tc>
                <a:tc>
                  <a:txBody>
                    <a:bodyPr/>
                    <a:lstStyle/>
                    <a:p>
                      <a:pPr algn="l" fontAlgn="ctr"/>
                      <a:r>
                        <a:rPr lang="en-US" sz="1000" u="none" strike="noStrike" dirty="0">
                          <a:effectLst/>
                          <a:latin typeface="Century Gothic" panose="020B0502020202020204" pitchFamily="34" charset="0"/>
                        </a:rPr>
                        <a:t>Urgency only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016027603"/>
                  </a:ext>
                </a:extLst>
              </a:tr>
              <a:tr h="337306">
                <a:tc>
                  <a:txBody>
                    <a:bodyPr/>
                    <a:lstStyle/>
                    <a:p>
                      <a:pPr algn="l" fontAlgn="ctr"/>
                      <a:r>
                        <a:rPr lang="en-US" sz="1000" u="none" strike="noStrike" dirty="0">
                          <a:effectLst/>
                          <a:latin typeface="Century Gothic" panose="020B0502020202020204" pitchFamily="34" charset="0"/>
                        </a:rPr>
                        <a:t>4 - Dominant</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B15D"/>
                    </a:solidFill>
                  </a:tcPr>
                </a:tc>
                <a:tc>
                  <a:txBody>
                    <a:bodyPr/>
                    <a:lstStyle/>
                    <a:p>
                      <a:pPr algn="l" fontAlgn="ctr"/>
                      <a:r>
                        <a:rPr lang="en-US" sz="1000" u="none" strike="noStrike" dirty="0">
                          <a:effectLst/>
                          <a:latin typeface="Century Gothic" panose="020B0502020202020204" pitchFamily="34" charset="0"/>
                        </a:rPr>
                        <a:t>Power and Legitimacy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038895846"/>
                  </a:ext>
                </a:extLst>
              </a:tr>
              <a:tr h="337306">
                <a:tc>
                  <a:txBody>
                    <a:bodyPr/>
                    <a:lstStyle/>
                    <a:p>
                      <a:pPr algn="l" fontAlgn="ctr"/>
                      <a:r>
                        <a:rPr lang="en-US" sz="1000" u="none" strike="noStrike" dirty="0">
                          <a:effectLst/>
                          <a:latin typeface="Century Gothic" panose="020B0502020202020204" pitchFamily="34" charset="0"/>
                        </a:rPr>
                        <a:t>5 - Dangerous</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A4BCFF"/>
                    </a:solidFill>
                  </a:tcPr>
                </a:tc>
                <a:tc>
                  <a:txBody>
                    <a:bodyPr/>
                    <a:lstStyle/>
                    <a:p>
                      <a:pPr algn="l" fontAlgn="ctr"/>
                      <a:r>
                        <a:rPr lang="en-US" sz="1000" u="none" strike="noStrike" dirty="0">
                          <a:effectLst/>
                          <a:latin typeface="Century Gothic" panose="020B0502020202020204" pitchFamily="34" charset="0"/>
                        </a:rPr>
                        <a:t>Power and Urgency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3951812113"/>
                  </a:ext>
                </a:extLst>
              </a:tr>
              <a:tr h="337306">
                <a:tc>
                  <a:txBody>
                    <a:bodyPr/>
                    <a:lstStyle/>
                    <a:p>
                      <a:pPr algn="l" fontAlgn="ctr"/>
                      <a:r>
                        <a:rPr lang="en-US" sz="1000" u="none" strike="noStrike" dirty="0">
                          <a:effectLst/>
                          <a:latin typeface="Century Gothic" panose="020B0502020202020204" pitchFamily="34" charset="0"/>
                        </a:rPr>
                        <a:t>6 - Dependent</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6F593"/>
                    </a:solidFill>
                  </a:tcPr>
                </a:tc>
                <a:tc>
                  <a:txBody>
                    <a:bodyPr/>
                    <a:lstStyle/>
                    <a:p>
                      <a:pPr algn="l" fontAlgn="ctr"/>
                      <a:r>
                        <a:rPr lang="en-US" sz="1000" u="none" strike="noStrike" dirty="0">
                          <a:effectLst/>
                          <a:latin typeface="Century Gothic" panose="020B0502020202020204" pitchFamily="34" charset="0"/>
                        </a:rPr>
                        <a:t>Legitimacy and Urgency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989834864"/>
                  </a:ext>
                </a:extLst>
              </a:tr>
              <a:tr h="337306">
                <a:tc>
                  <a:txBody>
                    <a:bodyPr/>
                    <a:lstStyle/>
                    <a:p>
                      <a:pPr algn="l" fontAlgn="ctr"/>
                      <a:r>
                        <a:rPr lang="en-US" sz="1000" u="none" strike="noStrike" dirty="0">
                          <a:effectLst/>
                          <a:latin typeface="Century Gothic" panose="020B0502020202020204" pitchFamily="34" charset="0"/>
                        </a:rPr>
                        <a:t>7 - Definitive</a:t>
                      </a:r>
                      <a:endParaRPr lang="en-US" sz="1000" b="0" i="0" u="none" strike="noStrike" dirty="0">
                        <a:solidFill>
                          <a:srgbClr val="000000"/>
                        </a:solidFill>
                        <a:effectLst/>
                        <a:latin typeface="Century Gothic" panose="020B0502020202020204" pitchFamily="34" charset="0"/>
                      </a:endParaRPr>
                    </a:p>
                  </a:txBody>
                  <a:tcPr marL="100965"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5C53"/>
                    </a:solidFill>
                  </a:tcPr>
                </a:tc>
                <a:tc>
                  <a:txBody>
                    <a:bodyPr/>
                    <a:lstStyle/>
                    <a:p>
                      <a:pPr algn="l" fontAlgn="ctr"/>
                      <a:r>
                        <a:rPr lang="en-US" sz="1000" u="none" strike="noStrike" dirty="0">
                          <a:effectLst/>
                          <a:latin typeface="Century Gothic" panose="020B0502020202020204" pitchFamily="34" charset="0"/>
                        </a:rPr>
                        <a:t>Power, Legitimacy, and Urgency</a:t>
                      </a:r>
                      <a:endParaRPr lang="en-US" sz="1000" b="0" i="0" u="none" strike="noStrike" dirty="0">
                        <a:solidFill>
                          <a:srgbClr val="000000"/>
                        </a:solidFill>
                        <a:effectLst/>
                        <a:latin typeface="Century Gothic" panose="020B0502020202020204" pitchFamily="34" charset="0"/>
                      </a:endParaRPr>
                    </a:p>
                  </a:txBody>
                  <a:tcPr marL="100965" marT="0"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195726344"/>
                  </a:ext>
                </a:extLst>
              </a:tr>
            </a:tbl>
          </a:graphicData>
        </a:graphic>
      </p:graphicFrame>
      <p:pic>
        <p:nvPicPr>
          <p:cNvPr id="62" name="Picture 61" descr="A diagram of a variety of colored circles&#10;&#10;Description automatically generated">
            <a:extLst>
              <a:ext uri="{FF2B5EF4-FFF2-40B4-BE49-F238E27FC236}">
                <a16:creationId xmlns:a16="http://schemas.microsoft.com/office/drawing/2014/main" id="{86935A9C-DEC3-25BC-BDE3-E51C8CDF38E1}"/>
              </a:ext>
            </a:extLst>
          </p:cNvPr>
          <p:cNvPicPr>
            <a:picLocks noChangeAspect="1"/>
          </p:cNvPicPr>
          <p:nvPr/>
        </p:nvPicPr>
        <p:blipFill>
          <a:blip r:embed="rId5"/>
          <a:stretch>
            <a:fillRect/>
          </a:stretch>
        </p:blipFill>
        <p:spPr>
          <a:xfrm>
            <a:off x="77228" y="139312"/>
            <a:ext cx="3525306" cy="4106255"/>
          </a:xfrm>
          <a:prstGeom prst="rect">
            <a:avLst/>
          </a:prstGeom>
        </p:spPr>
      </p:pic>
    </p:spTree>
    <p:extLst>
      <p:ext uri="{BB962C8B-B14F-4D97-AF65-F5344CB8AC3E}">
        <p14:creationId xmlns:p14="http://schemas.microsoft.com/office/powerpoint/2010/main" val="180877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D0F0EC"/>
            </a:gs>
            <a:gs pos="100000">
              <a:srgbClr val="91ABB1"/>
            </a:gs>
          </a:gsLst>
          <a:lin ang="2700000" scaled="1"/>
          <a:tileRect/>
        </a:gradFill>
        <a:effectLst/>
      </p:bgPr>
    </p:bg>
    <p:spTree>
      <p:nvGrpSpPr>
        <p:cNvPr id="1" name="">
          <a:extLst>
            <a:ext uri="{FF2B5EF4-FFF2-40B4-BE49-F238E27FC236}">
              <a16:creationId xmlns:a16="http://schemas.microsoft.com/office/drawing/2014/main" id="{75BD8544-BE32-3AC6-36F2-170AFC5D3F81}"/>
            </a:ext>
          </a:extLst>
        </p:cNvPr>
        <p:cNvGrpSpPr/>
        <p:nvPr/>
      </p:nvGrpSpPr>
      <p:grpSpPr>
        <a:xfrm>
          <a:off x="0" y="0"/>
          <a:ext cx="0" cy="0"/>
          <a:chOff x="0" y="0"/>
          <a:chExt cx="0" cy="0"/>
        </a:xfrm>
      </p:grpSpPr>
      <p:pic>
        <p:nvPicPr>
          <p:cNvPr id="20" name="Picture 19" descr="Abstract green shape flowing">
            <a:extLst>
              <a:ext uri="{FF2B5EF4-FFF2-40B4-BE49-F238E27FC236}">
                <a16:creationId xmlns:a16="http://schemas.microsoft.com/office/drawing/2014/main" id="{8FAE0D76-5C57-9C27-A6CD-8FE0B16131D9}"/>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81" name="Round Same Side Corner Rectangle 80">
            <a:extLst>
              <a:ext uri="{FF2B5EF4-FFF2-40B4-BE49-F238E27FC236}">
                <a16:creationId xmlns:a16="http://schemas.microsoft.com/office/drawing/2014/main" id="{600CB06C-EE9A-B5AD-DC21-A629E0873900}"/>
              </a:ext>
            </a:extLst>
          </p:cNvPr>
          <p:cNvSpPr/>
          <p:nvPr/>
        </p:nvSpPr>
        <p:spPr>
          <a:xfrm rot="5400000">
            <a:off x="-1339050" y="-182511"/>
            <a:ext cx="6857998" cy="7223023"/>
          </a:xfrm>
          <a:prstGeom prst="round2SameRect">
            <a:avLst>
              <a:gd name="adj1" fmla="val 50000"/>
              <a:gd name="adj2" fmla="val 7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DA11823-293F-5B65-E5B3-2C925B7B36DD}"/>
              </a:ext>
            </a:extLst>
          </p:cNvPr>
          <p:cNvGrpSpPr/>
          <p:nvPr/>
        </p:nvGrpSpPr>
        <p:grpSpPr>
          <a:xfrm>
            <a:off x="317600" y="698709"/>
            <a:ext cx="4718752" cy="5456578"/>
            <a:chOff x="801692" y="528137"/>
            <a:chExt cx="4718752" cy="5456578"/>
          </a:xfrm>
        </p:grpSpPr>
        <p:grpSp>
          <p:nvGrpSpPr>
            <p:cNvPr id="3" name="Group 2">
              <a:extLst>
                <a:ext uri="{FF2B5EF4-FFF2-40B4-BE49-F238E27FC236}">
                  <a16:creationId xmlns:a16="http://schemas.microsoft.com/office/drawing/2014/main" id="{90D3D9A4-A505-7902-A6EB-914B28F99BFF}"/>
                </a:ext>
              </a:extLst>
            </p:cNvPr>
            <p:cNvGrpSpPr/>
            <p:nvPr/>
          </p:nvGrpSpPr>
          <p:grpSpPr>
            <a:xfrm rot="5400000">
              <a:off x="681748" y="926759"/>
              <a:ext cx="4923486" cy="4606266"/>
              <a:chOff x="2201143" y="1210897"/>
              <a:chExt cx="4741715" cy="4436206"/>
            </a:xfrm>
          </p:grpSpPr>
          <p:sp>
            <p:nvSpPr>
              <p:cNvPr id="4" name="Freeform 3">
                <a:extLst>
                  <a:ext uri="{FF2B5EF4-FFF2-40B4-BE49-F238E27FC236}">
                    <a16:creationId xmlns:a16="http://schemas.microsoft.com/office/drawing/2014/main" id="{D0F7F9DA-2483-A77F-2501-F5779D0C0A2C}"/>
                  </a:ext>
                </a:extLst>
              </p:cNvPr>
              <p:cNvSpPr>
                <a:spLocks noChangeAspect="1"/>
              </p:cNvSpPr>
              <p:nvPr/>
            </p:nvSpPr>
            <p:spPr>
              <a:xfrm>
                <a:off x="3062823" y="2667389"/>
                <a:ext cx="1414423" cy="1355190"/>
              </a:xfrm>
              <a:custGeom>
                <a:avLst/>
                <a:gdLst>
                  <a:gd name="connsiteX0" fmla="*/ 449256 w 1011557"/>
                  <a:gd name="connsiteY0" fmla="*/ 0 h 969195"/>
                  <a:gd name="connsiteX1" fmla="*/ 957139 w 1011557"/>
                  <a:gd name="connsiteY1" fmla="*/ 128601 h 969195"/>
                  <a:gd name="connsiteX2" fmla="*/ 1011557 w 1011557"/>
                  <a:gd name="connsiteY2" fmla="*/ 161661 h 969195"/>
                  <a:gd name="connsiteX3" fmla="*/ 982337 w 1011557"/>
                  <a:gd name="connsiteY3" fmla="*/ 183511 h 969195"/>
                  <a:gd name="connsiteX4" fmla="*/ 572292 w 1011557"/>
                  <a:gd name="connsiteY4" fmla="*/ 948640 h 969195"/>
                  <a:gd name="connsiteX5" fmla="*/ 571254 w 1011557"/>
                  <a:gd name="connsiteY5" fmla="*/ 969195 h 969195"/>
                  <a:gd name="connsiteX6" fmla="*/ 553759 w 1011557"/>
                  <a:gd name="connsiteY6" fmla="*/ 960767 h 969195"/>
                  <a:gd name="connsiteX7" fmla="*/ 1638 w 1011557"/>
                  <a:gd name="connsiteY7" fmla="*/ 132805 h 969195"/>
                  <a:gd name="connsiteX8" fmla="*/ 0 w 1011557"/>
                  <a:gd name="connsiteY8" fmla="*/ 100359 h 969195"/>
                  <a:gd name="connsiteX9" fmla="*/ 34513 w 1011557"/>
                  <a:gd name="connsiteY9" fmla="*/ 83733 h 969195"/>
                  <a:gd name="connsiteX10" fmla="*/ 449256 w 1011557"/>
                  <a:gd name="connsiteY10" fmla="*/ 0 h 96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7" h="969195">
                    <a:moveTo>
                      <a:pt x="449256" y="0"/>
                    </a:moveTo>
                    <a:cubicBezTo>
                      <a:pt x="633151" y="0"/>
                      <a:pt x="806164" y="46586"/>
                      <a:pt x="957139" y="128601"/>
                    </a:cubicBezTo>
                    <a:lnTo>
                      <a:pt x="1011557" y="161661"/>
                    </a:lnTo>
                    <a:lnTo>
                      <a:pt x="982337" y="183511"/>
                    </a:lnTo>
                    <a:cubicBezTo>
                      <a:pt x="756534" y="369860"/>
                      <a:pt x="603510" y="641246"/>
                      <a:pt x="572292" y="948640"/>
                    </a:cubicBezTo>
                    <a:lnTo>
                      <a:pt x="571254" y="969195"/>
                    </a:lnTo>
                    <a:lnTo>
                      <a:pt x="553759" y="960767"/>
                    </a:lnTo>
                    <a:cubicBezTo>
                      <a:pt x="251810" y="796738"/>
                      <a:pt x="38015" y="490996"/>
                      <a:pt x="1638" y="132805"/>
                    </a:cubicBezTo>
                    <a:lnTo>
                      <a:pt x="0" y="100359"/>
                    </a:lnTo>
                    <a:lnTo>
                      <a:pt x="34513" y="83733"/>
                    </a:lnTo>
                    <a:cubicBezTo>
                      <a:pt x="161989" y="29815"/>
                      <a:pt x="302141" y="0"/>
                      <a:pt x="449256" y="0"/>
                    </a:cubicBezTo>
                    <a:close/>
                  </a:path>
                </a:pathLst>
              </a:custGeom>
              <a:solidFill>
                <a:srgbClr val="FFB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B28F8091-B70F-41F6-0D0A-635C940D19D3}"/>
                  </a:ext>
                </a:extLst>
              </p:cNvPr>
              <p:cNvSpPr>
                <a:spLocks noChangeAspect="1"/>
              </p:cNvSpPr>
              <p:nvPr/>
            </p:nvSpPr>
            <p:spPr>
              <a:xfrm>
                <a:off x="4666756" y="2667387"/>
                <a:ext cx="1366151" cy="1329030"/>
              </a:xfrm>
              <a:custGeom>
                <a:avLst/>
                <a:gdLst>
                  <a:gd name="connsiteX0" fmla="*/ 562301 w 977034"/>
                  <a:gd name="connsiteY0" fmla="*/ 0 h 950486"/>
                  <a:gd name="connsiteX1" fmla="*/ 879150 w 977034"/>
                  <a:gd name="connsiteY1" fmla="*/ 47903 h 950486"/>
                  <a:gd name="connsiteX2" fmla="*/ 977034 w 977034"/>
                  <a:gd name="connsiteY2" fmla="*/ 83729 h 950486"/>
                  <a:gd name="connsiteX3" fmla="*/ 974556 w 977034"/>
                  <a:gd name="connsiteY3" fmla="*/ 132805 h 950486"/>
                  <a:gd name="connsiteX4" fmla="*/ 510286 w 977034"/>
                  <a:gd name="connsiteY4" fmla="*/ 907396 h 950486"/>
                  <a:gd name="connsiteX5" fmla="*/ 439358 w 977034"/>
                  <a:gd name="connsiteY5" fmla="*/ 950486 h 950486"/>
                  <a:gd name="connsiteX6" fmla="*/ 439265 w 977034"/>
                  <a:gd name="connsiteY6" fmla="*/ 948640 h 950486"/>
                  <a:gd name="connsiteX7" fmla="*/ 29220 w 977034"/>
                  <a:gd name="connsiteY7" fmla="*/ 183511 h 950486"/>
                  <a:gd name="connsiteX8" fmla="*/ 0 w 977034"/>
                  <a:gd name="connsiteY8" fmla="*/ 161661 h 950486"/>
                  <a:gd name="connsiteX9" fmla="*/ 54418 w 977034"/>
                  <a:gd name="connsiteY9" fmla="*/ 128601 h 950486"/>
                  <a:gd name="connsiteX10" fmla="*/ 562301 w 977034"/>
                  <a:gd name="connsiteY10" fmla="*/ 0 h 9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034" h="950486">
                    <a:moveTo>
                      <a:pt x="562301" y="0"/>
                    </a:moveTo>
                    <a:cubicBezTo>
                      <a:pt x="672638" y="0"/>
                      <a:pt x="779057" y="16771"/>
                      <a:pt x="879150" y="47903"/>
                    </a:cubicBezTo>
                    <a:lnTo>
                      <a:pt x="977034" y="83729"/>
                    </a:lnTo>
                    <a:lnTo>
                      <a:pt x="974556" y="132805"/>
                    </a:lnTo>
                    <a:cubicBezTo>
                      <a:pt x="941817" y="455177"/>
                      <a:pt x="765370" y="735065"/>
                      <a:pt x="510286" y="907396"/>
                    </a:cubicBezTo>
                    <a:lnTo>
                      <a:pt x="439358" y="950486"/>
                    </a:lnTo>
                    <a:lnTo>
                      <a:pt x="439265" y="948640"/>
                    </a:lnTo>
                    <a:cubicBezTo>
                      <a:pt x="408047" y="641246"/>
                      <a:pt x="255023" y="369860"/>
                      <a:pt x="29220" y="183511"/>
                    </a:cubicBezTo>
                    <a:lnTo>
                      <a:pt x="0" y="161661"/>
                    </a:lnTo>
                    <a:lnTo>
                      <a:pt x="54418" y="128601"/>
                    </a:lnTo>
                    <a:cubicBezTo>
                      <a:pt x="205393" y="46586"/>
                      <a:pt x="378407" y="0"/>
                      <a:pt x="562301" y="0"/>
                    </a:cubicBezTo>
                    <a:close/>
                  </a:path>
                </a:pathLst>
              </a:custGeom>
              <a:solidFill>
                <a:srgbClr val="D6F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4">
                <a:extLst>
                  <a:ext uri="{FF2B5EF4-FFF2-40B4-BE49-F238E27FC236}">
                    <a16:creationId xmlns:a16="http://schemas.microsoft.com/office/drawing/2014/main" id="{42C95FFB-E775-66F2-921A-F5DDFBADE79D}"/>
                  </a:ext>
                </a:extLst>
              </p:cNvPr>
              <p:cNvSpPr>
                <a:spLocks noChangeAspect="1"/>
              </p:cNvSpPr>
              <p:nvPr/>
            </p:nvSpPr>
            <p:spPr>
              <a:xfrm>
                <a:off x="3964689" y="4168108"/>
                <a:ext cx="1215620" cy="1188652"/>
              </a:xfrm>
              <a:custGeom>
                <a:avLst/>
                <a:gdLst>
                  <a:gd name="connsiteX0" fmla="*/ 869378 w 869378"/>
                  <a:gd name="connsiteY0" fmla="*/ 0 h 850091"/>
                  <a:gd name="connsiteX1" fmla="*/ 864269 w 869378"/>
                  <a:gd name="connsiteY1" fmla="*/ 101174 h 850091"/>
                  <a:gd name="connsiteX2" fmla="*/ 482025 w 869378"/>
                  <a:gd name="connsiteY2" fmla="*/ 814427 h 850091"/>
                  <a:gd name="connsiteX3" fmla="*/ 434333 w 869378"/>
                  <a:gd name="connsiteY3" fmla="*/ 850091 h 850091"/>
                  <a:gd name="connsiteX4" fmla="*/ 386640 w 869378"/>
                  <a:gd name="connsiteY4" fmla="*/ 814427 h 850091"/>
                  <a:gd name="connsiteX5" fmla="*/ 4396 w 869378"/>
                  <a:gd name="connsiteY5" fmla="*/ 101174 h 850091"/>
                  <a:gd name="connsiteX6" fmla="*/ 0 w 869378"/>
                  <a:gd name="connsiteY6" fmla="*/ 14109 h 850091"/>
                  <a:gd name="connsiteX7" fmla="*/ 76758 w 869378"/>
                  <a:gd name="connsiteY7" fmla="*/ 42203 h 850091"/>
                  <a:gd name="connsiteX8" fmla="*/ 416651 w 869378"/>
                  <a:gd name="connsiteY8" fmla="*/ 93590 h 850091"/>
                  <a:gd name="connsiteX9" fmla="*/ 861558 w 869378"/>
                  <a:gd name="connsiteY9" fmla="*/ 3767 h 850091"/>
                  <a:gd name="connsiteX10" fmla="*/ 869378 w 869378"/>
                  <a:gd name="connsiteY10" fmla="*/ 0 h 8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78" h="850091">
                    <a:moveTo>
                      <a:pt x="869378" y="0"/>
                    </a:moveTo>
                    <a:lnTo>
                      <a:pt x="864269" y="101174"/>
                    </a:lnTo>
                    <a:cubicBezTo>
                      <a:pt x="835168" y="387727"/>
                      <a:pt x="692519" y="640713"/>
                      <a:pt x="482025" y="814427"/>
                    </a:cubicBezTo>
                    <a:lnTo>
                      <a:pt x="434333" y="850091"/>
                    </a:lnTo>
                    <a:lnTo>
                      <a:pt x="386640" y="814427"/>
                    </a:lnTo>
                    <a:cubicBezTo>
                      <a:pt x="176146" y="640713"/>
                      <a:pt x="33497" y="387727"/>
                      <a:pt x="4396" y="101174"/>
                    </a:cubicBezTo>
                    <a:lnTo>
                      <a:pt x="0" y="14109"/>
                    </a:lnTo>
                    <a:lnTo>
                      <a:pt x="76758" y="42203"/>
                    </a:lnTo>
                    <a:cubicBezTo>
                      <a:pt x="184130" y="75599"/>
                      <a:pt x="298290" y="93590"/>
                      <a:pt x="416651" y="93590"/>
                    </a:cubicBezTo>
                    <a:cubicBezTo>
                      <a:pt x="574466" y="93590"/>
                      <a:pt x="724812" y="61606"/>
                      <a:pt x="861558" y="3767"/>
                    </a:cubicBezTo>
                    <a:lnTo>
                      <a:pt x="869378" y="0"/>
                    </a:lnTo>
                    <a:close/>
                  </a:path>
                </a:pathLst>
              </a:custGeom>
              <a:solidFill>
                <a:srgbClr val="A4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a:extLst>
                  <a:ext uri="{FF2B5EF4-FFF2-40B4-BE49-F238E27FC236}">
                    <a16:creationId xmlns:a16="http://schemas.microsoft.com/office/drawing/2014/main" id="{82B80D45-2602-608F-C7D7-9C19D571D4A4}"/>
                  </a:ext>
                </a:extLst>
              </p:cNvPr>
              <p:cNvSpPr>
                <a:spLocks noChangeAspect="1"/>
              </p:cNvSpPr>
              <p:nvPr/>
            </p:nvSpPr>
            <p:spPr>
              <a:xfrm>
                <a:off x="3057968" y="1210897"/>
                <a:ext cx="2977622" cy="1613443"/>
              </a:xfrm>
              <a:custGeom>
                <a:avLst/>
                <a:gdLst>
                  <a:gd name="connsiteX0" fmla="*/ 1065113 w 2129514"/>
                  <a:gd name="connsiteY0" fmla="*/ 0 h 1153890"/>
                  <a:gd name="connsiteX1" fmla="*/ 2125117 w 2129514"/>
                  <a:gd name="connsiteY1" fmla="*/ 956563 h 1153890"/>
                  <a:gd name="connsiteX2" fmla="*/ 2129514 w 2129514"/>
                  <a:gd name="connsiteY2" fmla="*/ 1043628 h 1153890"/>
                  <a:gd name="connsiteX3" fmla="*/ 2052755 w 2129514"/>
                  <a:gd name="connsiteY3" fmla="*/ 1015534 h 1153890"/>
                  <a:gd name="connsiteX4" fmla="*/ 1712862 w 2129514"/>
                  <a:gd name="connsiteY4" fmla="*/ 964147 h 1153890"/>
                  <a:gd name="connsiteX5" fmla="*/ 1168041 w 2129514"/>
                  <a:gd name="connsiteY5" fmla="*/ 1102101 h 1153890"/>
                  <a:gd name="connsiteX6" fmla="*/ 1082795 w 2129514"/>
                  <a:gd name="connsiteY6" fmla="*/ 1153890 h 1153890"/>
                  <a:gd name="connsiteX7" fmla="*/ 997548 w 2129514"/>
                  <a:gd name="connsiteY7" fmla="*/ 1102101 h 1153890"/>
                  <a:gd name="connsiteX8" fmla="*/ 452727 w 2129514"/>
                  <a:gd name="connsiteY8" fmla="*/ 964147 h 1153890"/>
                  <a:gd name="connsiteX9" fmla="*/ 7820 w 2129514"/>
                  <a:gd name="connsiteY9" fmla="*/ 1053970 h 1153890"/>
                  <a:gd name="connsiteX10" fmla="*/ 0 w 2129514"/>
                  <a:gd name="connsiteY10" fmla="*/ 1057737 h 1153890"/>
                  <a:gd name="connsiteX11" fmla="*/ 5109 w 2129514"/>
                  <a:gd name="connsiteY11" fmla="*/ 956563 h 1153890"/>
                  <a:gd name="connsiteX12" fmla="*/ 1065113 w 2129514"/>
                  <a:gd name="connsiteY12" fmla="*/ 0 h 11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514" h="1153890">
                    <a:moveTo>
                      <a:pt x="1065113" y="0"/>
                    </a:moveTo>
                    <a:cubicBezTo>
                      <a:pt x="1616796" y="0"/>
                      <a:pt x="2070553" y="419276"/>
                      <a:pt x="2125117" y="956563"/>
                    </a:cubicBezTo>
                    <a:lnTo>
                      <a:pt x="2129514" y="1043628"/>
                    </a:lnTo>
                    <a:lnTo>
                      <a:pt x="2052755" y="1015534"/>
                    </a:lnTo>
                    <a:cubicBezTo>
                      <a:pt x="1945383" y="982138"/>
                      <a:pt x="1831224" y="964147"/>
                      <a:pt x="1712862" y="964147"/>
                    </a:cubicBezTo>
                    <a:cubicBezTo>
                      <a:pt x="1515593" y="964147"/>
                      <a:pt x="1329996" y="1014122"/>
                      <a:pt x="1168041" y="1102101"/>
                    </a:cubicBezTo>
                    <a:lnTo>
                      <a:pt x="1082795" y="1153890"/>
                    </a:lnTo>
                    <a:lnTo>
                      <a:pt x="997548" y="1102101"/>
                    </a:lnTo>
                    <a:cubicBezTo>
                      <a:pt x="835593" y="1014122"/>
                      <a:pt x="649996" y="964147"/>
                      <a:pt x="452727" y="964147"/>
                    </a:cubicBezTo>
                    <a:cubicBezTo>
                      <a:pt x="294912" y="964147"/>
                      <a:pt x="144567" y="996131"/>
                      <a:pt x="7820" y="1053970"/>
                    </a:cubicBezTo>
                    <a:lnTo>
                      <a:pt x="0" y="1057737"/>
                    </a:lnTo>
                    <a:lnTo>
                      <a:pt x="5109" y="956563"/>
                    </a:lnTo>
                    <a:cubicBezTo>
                      <a:pt x="59674" y="419276"/>
                      <a:pt x="513430" y="0"/>
                      <a:pt x="1065113" y="0"/>
                    </a:cubicBezTo>
                    <a:close/>
                  </a:path>
                </a:pathLst>
              </a:custGeom>
              <a:solidFill>
                <a:srgbClr val="FFD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6">
                <a:extLst>
                  <a:ext uri="{FF2B5EF4-FFF2-40B4-BE49-F238E27FC236}">
                    <a16:creationId xmlns:a16="http://schemas.microsoft.com/office/drawing/2014/main" id="{417693A9-2E3A-22CB-EA21-027F559D9A21}"/>
                  </a:ext>
                </a:extLst>
              </p:cNvPr>
              <p:cNvSpPr>
                <a:spLocks noChangeAspect="1"/>
              </p:cNvSpPr>
              <p:nvPr/>
            </p:nvSpPr>
            <p:spPr>
              <a:xfrm>
                <a:off x="4666756" y="2835422"/>
                <a:ext cx="2276102" cy="2811681"/>
              </a:xfrm>
              <a:custGeom>
                <a:avLst/>
                <a:gdLst>
                  <a:gd name="connsiteX0" fmla="*/ 1052689 w 1627806"/>
                  <a:gd name="connsiteY0" fmla="*/ 0 h 2010837"/>
                  <a:gd name="connsiteX1" fmla="*/ 1070184 w 1627806"/>
                  <a:gd name="connsiteY1" fmla="*/ 8428 h 2010837"/>
                  <a:gd name="connsiteX2" fmla="*/ 1627806 w 1627806"/>
                  <a:gd name="connsiteY2" fmla="*/ 945332 h 2010837"/>
                  <a:gd name="connsiteX3" fmla="*/ 562301 w 1627806"/>
                  <a:gd name="connsiteY3" fmla="*/ 2010837 h 2010837"/>
                  <a:gd name="connsiteX4" fmla="*/ 54418 w 1627806"/>
                  <a:gd name="connsiteY4" fmla="*/ 1882236 h 2010837"/>
                  <a:gd name="connsiteX5" fmla="*/ 0 w 1627806"/>
                  <a:gd name="connsiteY5" fmla="*/ 1849176 h 2010837"/>
                  <a:gd name="connsiteX6" fmla="*/ 29220 w 1627806"/>
                  <a:gd name="connsiteY6" fmla="*/ 1827326 h 2010837"/>
                  <a:gd name="connsiteX7" fmla="*/ 445166 w 1627806"/>
                  <a:gd name="connsiteY7" fmla="*/ 945332 h 2010837"/>
                  <a:gd name="connsiteX8" fmla="*/ 443700 w 1627806"/>
                  <a:gd name="connsiteY8" fmla="*/ 916286 h 2010837"/>
                  <a:gd name="connsiteX9" fmla="*/ 459373 w 1627806"/>
                  <a:gd name="connsiteY9" fmla="*/ 908736 h 2010837"/>
                  <a:gd name="connsiteX10" fmla="*/ 1051651 w 1627806"/>
                  <a:gd name="connsiteY10" fmla="*/ 20555 h 2010837"/>
                  <a:gd name="connsiteX11" fmla="*/ 1052689 w 1627806"/>
                  <a:gd name="connsiteY11" fmla="*/ 0 h 20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2010837">
                    <a:moveTo>
                      <a:pt x="1052689" y="0"/>
                    </a:moveTo>
                    <a:lnTo>
                      <a:pt x="1070184" y="8428"/>
                    </a:lnTo>
                    <a:cubicBezTo>
                      <a:pt x="1402329" y="188860"/>
                      <a:pt x="1627806" y="540765"/>
                      <a:pt x="1627806" y="945332"/>
                    </a:cubicBezTo>
                    <a:cubicBezTo>
                      <a:pt x="1627806" y="1533794"/>
                      <a:pt x="1150763" y="2010837"/>
                      <a:pt x="562301" y="2010837"/>
                    </a:cubicBezTo>
                    <a:cubicBezTo>
                      <a:pt x="378407" y="2010837"/>
                      <a:pt x="205393" y="1964251"/>
                      <a:pt x="54418" y="1882236"/>
                    </a:cubicBezTo>
                    <a:lnTo>
                      <a:pt x="0" y="1849176"/>
                    </a:lnTo>
                    <a:lnTo>
                      <a:pt x="29220" y="1827326"/>
                    </a:lnTo>
                    <a:cubicBezTo>
                      <a:pt x="283249" y="1617683"/>
                      <a:pt x="445166" y="1300416"/>
                      <a:pt x="445166" y="945332"/>
                    </a:cubicBezTo>
                    <a:lnTo>
                      <a:pt x="443700" y="916286"/>
                    </a:lnTo>
                    <a:lnTo>
                      <a:pt x="459373" y="908736"/>
                    </a:lnTo>
                    <a:cubicBezTo>
                      <a:pt x="783285" y="732777"/>
                      <a:pt x="1012629" y="404798"/>
                      <a:pt x="1051651" y="20555"/>
                    </a:cubicBezTo>
                    <a:lnTo>
                      <a:pt x="1052689" y="0"/>
                    </a:lnTo>
                    <a:close/>
                  </a:path>
                </a:pathLst>
              </a:custGeom>
              <a:solidFill>
                <a:srgbClr val="AF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7">
                <a:extLst>
                  <a:ext uri="{FF2B5EF4-FFF2-40B4-BE49-F238E27FC236}">
                    <a16:creationId xmlns:a16="http://schemas.microsoft.com/office/drawing/2014/main" id="{28FE547B-5ADF-76FC-1859-FD45EF3D9AE0}"/>
                  </a:ext>
                </a:extLst>
              </p:cNvPr>
              <p:cNvSpPr>
                <a:spLocks noChangeAspect="1"/>
              </p:cNvSpPr>
              <p:nvPr/>
            </p:nvSpPr>
            <p:spPr>
              <a:xfrm>
                <a:off x="2201143" y="2861581"/>
                <a:ext cx="2276102" cy="2785521"/>
              </a:xfrm>
              <a:custGeom>
                <a:avLst/>
                <a:gdLst>
                  <a:gd name="connsiteX0" fmla="*/ 540699 w 1627806"/>
                  <a:gd name="connsiteY0" fmla="*/ 0 h 1992128"/>
                  <a:gd name="connsiteX1" fmla="*/ 540792 w 1627806"/>
                  <a:gd name="connsiteY1" fmla="*/ 1846 h 1992128"/>
                  <a:gd name="connsiteX2" fmla="*/ 1133070 w 1627806"/>
                  <a:gd name="connsiteY2" fmla="*/ 890027 h 1992128"/>
                  <a:gd name="connsiteX3" fmla="*/ 1183267 w 1627806"/>
                  <a:gd name="connsiteY3" fmla="*/ 914208 h 1992128"/>
                  <a:gd name="connsiteX4" fmla="*/ 1182640 w 1627806"/>
                  <a:gd name="connsiteY4" fmla="*/ 926623 h 1992128"/>
                  <a:gd name="connsiteX5" fmla="*/ 1598586 w 1627806"/>
                  <a:gd name="connsiteY5" fmla="*/ 1808617 h 1992128"/>
                  <a:gd name="connsiteX6" fmla="*/ 1627806 w 1627806"/>
                  <a:gd name="connsiteY6" fmla="*/ 1830467 h 1992128"/>
                  <a:gd name="connsiteX7" fmla="*/ 1573388 w 1627806"/>
                  <a:gd name="connsiteY7" fmla="*/ 1863527 h 1992128"/>
                  <a:gd name="connsiteX8" fmla="*/ 1065505 w 1627806"/>
                  <a:gd name="connsiteY8" fmla="*/ 1992128 h 1992128"/>
                  <a:gd name="connsiteX9" fmla="*/ 0 w 1627806"/>
                  <a:gd name="connsiteY9" fmla="*/ 926623 h 1992128"/>
                  <a:gd name="connsiteX10" fmla="*/ 469771 w 1627806"/>
                  <a:gd name="connsiteY10" fmla="*/ 43090 h 1992128"/>
                  <a:gd name="connsiteX11" fmla="*/ 540699 w 1627806"/>
                  <a:gd name="connsiteY11" fmla="*/ 0 h 1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1992128">
                    <a:moveTo>
                      <a:pt x="540699" y="0"/>
                    </a:moveTo>
                    <a:lnTo>
                      <a:pt x="540792" y="1846"/>
                    </a:lnTo>
                    <a:cubicBezTo>
                      <a:pt x="579814" y="386089"/>
                      <a:pt x="809159" y="714068"/>
                      <a:pt x="1133070" y="890027"/>
                    </a:cubicBezTo>
                    <a:lnTo>
                      <a:pt x="1183267" y="914208"/>
                    </a:lnTo>
                    <a:lnTo>
                      <a:pt x="1182640" y="926623"/>
                    </a:lnTo>
                    <a:cubicBezTo>
                      <a:pt x="1182640" y="1281707"/>
                      <a:pt x="1344558" y="1598974"/>
                      <a:pt x="1598586" y="1808617"/>
                    </a:cubicBezTo>
                    <a:lnTo>
                      <a:pt x="1627806" y="1830467"/>
                    </a:lnTo>
                    <a:lnTo>
                      <a:pt x="1573388" y="1863527"/>
                    </a:lnTo>
                    <a:cubicBezTo>
                      <a:pt x="1422413" y="1945542"/>
                      <a:pt x="1249400" y="1992128"/>
                      <a:pt x="1065505" y="1992128"/>
                    </a:cubicBezTo>
                    <a:cubicBezTo>
                      <a:pt x="477043" y="1992128"/>
                      <a:pt x="0" y="1515085"/>
                      <a:pt x="0" y="926623"/>
                    </a:cubicBezTo>
                    <a:cubicBezTo>
                      <a:pt x="0" y="558834"/>
                      <a:pt x="186345" y="234569"/>
                      <a:pt x="469771" y="43090"/>
                    </a:cubicBezTo>
                    <a:lnTo>
                      <a:pt x="540699" y="0"/>
                    </a:lnTo>
                    <a:close/>
                  </a:path>
                </a:pathLst>
              </a:custGeom>
              <a:solidFill>
                <a:srgbClr val="FF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18">
                <a:extLst>
                  <a:ext uri="{FF2B5EF4-FFF2-40B4-BE49-F238E27FC236}">
                    <a16:creationId xmlns:a16="http://schemas.microsoft.com/office/drawing/2014/main" id="{D4E3558A-EB46-EBBE-BEF1-36E8896694E1}"/>
                  </a:ext>
                </a:extLst>
              </p:cNvPr>
              <p:cNvSpPr>
                <a:spLocks noChangeAspect="1"/>
              </p:cNvSpPr>
              <p:nvPr/>
            </p:nvSpPr>
            <p:spPr>
              <a:xfrm>
                <a:off x="3967371" y="2957731"/>
                <a:ext cx="1208086" cy="1232880"/>
              </a:xfrm>
              <a:custGeom>
                <a:avLst/>
                <a:gdLst>
                  <a:gd name="connsiteX0" fmla="*/ 432415 w 863990"/>
                  <a:gd name="connsiteY0" fmla="*/ 0 h 881722"/>
                  <a:gd name="connsiteX1" fmla="*/ 480107 w 863990"/>
                  <a:gd name="connsiteY1" fmla="*/ 35664 h 881722"/>
                  <a:gd name="connsiteX2" fmla="*/ 862351 w 863990"/>
                  <a:gd name="connsiteY2" fmla="*/ 748917 h 881722"/>
                  <a:gd name="connsiteX3" fmla="*/ 863990 w 863990"/>
                  <a:gd name="connsiteY3" fmla="*/ 781363 h 881722"/>
                  <a:gd name="connsiteX4" fmla="*/ 829476 w 863990"/>
                  <a:gd name="connsiteY4" fmla="*/ 797989 h 881722"/>
                  <a:gd name="connsiteX5" fmla="*/ 414733 w 863990"/>
                  <a:gd name="connsiteY5" fmla="*/ 881722 h 881722"/>
                  <a:gd name="connsiteX6" fmla="*/ 97884 w 863990"/>
                  <a:gd name="connsiteY6" fmla="*/ 833819 h 881722"/>
                  <a:gd name="connsiteX7" fmla="*/ 0 w 863990"/>
                  <a:gd name="connsiteY7" fmla="*/ 797993 h 881722"/>
                  <a:gd name="connsiteX8" fmla="*/ 2478 w 863990"/>
                  <a:gd name="connsiteY8" fmla="*/ 748917 h 881722"/>
                  <a:gd name="connsiteX9" fmla="*/ 384722 w 863990"/>
                  <a:gd name="connsiteY9" fmla="*/ 35664 h 881722"/>
                  <a:gd name="connsiteX10" fmla="*/ 432415 w 863990"/>
                  <a:gd name="connsiteY10" fmla="*/ 0 h 8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990" h="881722">
                    <a:moveTo>
                      <a:pt x="432415" y="0"/>
                    </a:moveTo>
                    <a:lnTo>
                      <a:pt x="480107" y="35664"/>
                    </a:lnTo>
                    <a:cubicBezTo>
                      <a:pt x="690601" y="209379"/>
                      <a:pt x="833250" y="462364"/>
                      <a:pt x="862351" y="748917"/>
                    </a:cubicBezTo>
                    <a:lnTo>
                      <a:pt x="863990" y="781363"/>
                    </a:lnTo>
                    <a:lnTo>
                      <a:pt x="829476" y="797989"/>
                    </a:lnTo>
                    <a:cubicBezTo>
                      <a:pt x="702001" y="851907"/>
                      <a:pt x="561849" y="881722"/>
                      <a:pt x="414733" y="881722"/>
                    </a:cubicBezTo>
                    <a:cubicBezTo>
                      <a:pt x="304397" y="881722"/>
                      <a:pt x="197977" y="864951"/>
                      <a:pt x="97884" y="833819"/>
                    </a:cubicBezTo>
                    <a:lnTo>
                      <a:pt x="0" y="797993"/>
                    </a:lnTo>
                    <a:lnTo>
                      <a:pt x="2478" y="748917"/>
                    </a:lnTo>
                    <a:cubicBezTo>
                      <a:pt x="31579" y="462364"/>
                      <a:pt x="174228" y="209379"/>
                      <a:pt x="384722" y="35664"/>
                    </a:cubicBezTo>
                    <a:lnTo>
                      <a:pt x="432415" y="0"/>
                    </a:lnTo>
                    <a:close/>
                  </a:path>
                </a:pathLst>
              </a:custGeom>
              <a:solidFill>
                <a:srgbClr val="FF5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 name="TextBox 11">
              <a:extLst>
                <a:ext uri="{FF2B5EF4-FFF2-40B4-BE49-F238E27FC236}">
                  <a16:creationId xmlns:a16="http://schemas.microsoft.com/office/drawing/2014/main" id="{5D4B98A5-A55F-6C62-6D9A-D9FD8E12D1C0}"/>
                </a:ext>
              </a:extLst>
            </p:cNvPr>
            <p:cNvSpPr txBox="1"/>
            <p:nvPr/>
          </p:nvSpPr>
          <p:spPr>
            <a:xfrm>
              <a:off x="1147853" y="3076850"/>
              <a:ext cx="1166780" cy="307777"/>
            </a:xfrm>
            <a:prstGeom prst="rect">
              <a:avLst/>
            </a:prstGeom>
            <a:noFill/>
          </p:spPr>
          <p:txBody>
            <a:bodyPr wrap="square" rtlCol="0">
              <a:spAutoFit/>
            </a:bodyPr>
            <a:lstStyle/>
            <a:p>
              <a:r>
                <a:rPr lang="en-US" sz="1400" dirty="0">
                  <a:latin typeface="Century Gothic" panose="020B0502020202020204" pitchFamily="34" charset="0"/>
                </a:rPr>
                <a:t>Dangerous</a:t>
              </a:r>
            </a:p>
          </p:txBody>
        </p:sp>
        <p:sp>
          <p:nvSpPr>
            <p:cNvPr id="28" name="TextBox 27">
              <a:extLst>
                <a:ext uri="{FF2B5EF4-FFF2-40B4-BE49-F238E27FC236}">
                  <a16:creationId xmlns:a16="http://schemas.microsoft.com/office/drawing/2014/main" id="{218B7516-2EE9-903C-1EE5-1BA3C2B653DA}"/>
                </a:ext>
              </a:extLst>
            </p:cNvPr>
            <p:cNvSpPr txBox="1"/>
            <p:nvPr/>
          </p:nvSpPr>
          <p:spPr>
            <a:xfrm>
              <a:off x="801692" y="528137"/>
              <a:ext cx="962123" cy="400110"/>
            </a:xfrm>
            <a:prstGeom prst="rect">
              <a:avLst/>
            </a:prstGeom>
            <a:noFill/>
          </p:spPr>
          <p:txBody>
            <a:bodyPr wrap="none" rtlCol="0">
              <a:spAutoFit/>
            </a:bodyPr>
            <a:lstStyle/>
            <a:p>
              <a:r>
                <a:rPr lang="en-US" sz="2000" dirty="0">
                  <a:latin typeface="Century Gothic" panose="020B0502020202020204" pitchFamily="34" charset="0"/>
                </a:rPr>
                <a:t>Power</a:t>
              </a:r>
            </a:p>
          </p:txBody>
        </p:sp>
        <p:sp>
          <p:nvSpPr>
            <p:cNvPr id="29" name="TextBox 28">
              <a:extLst>
                <a:ext uri="{FF2B5EF4-FFF2-40B4-BE49-F238E27FC236}">
                  <a16:creationId xmlns:a16="http://schemas.microsoft.com/office/drawing/2014/main" id="{B0F12743-F4B5-B2A7-7EC9-73F53B24E796}"/>
                </a:ext>
              </a:extLst>
            </p:cNvPr>
            <p:cNvSpPr txBox="1"/>
            <p:nvPr/>
          </p:nvSpPr>
          <p:spPr>
            <a:xfrm>
              <a:off x="3968416" y="1280365"/>
              <a:ext cx="1552028" cy="400110"/>
            </a:xfrm>
            <a:prstGeom prst="rect">
              <a:avLst/>
            </a:prstGeom>
            <a:noFill/>
          </p:spPr>
          <p:txBody>
            <a:bodyPr wrap="none" rtlCol="0">
              <a:spAutoFit/>
            </a:bodyPr>
            <a:lstStyle/>
            <a:p>
              <a:pPr algn="r"/>
              <a:r>
                <a:rPr lang="en-US" sz="2000" dirty="0">
                  <a:latin typeface="Century Gothic" panose="020B0502020202020204" pitchFamily="34" charset="0"/>
                </a:rPr>
                <a:t>Legitimacy</a:t>
              </a:r>
            </a:p>
          </p:txBody>
        </p:sp>
        <p:sp>
          <p:nvSpPr>
            <p:cNvPr id="30" name="TextBox 29">
              <a:extLst>
                <a:ext uri="{FF2B5EF4-FFF2-40B4-BE49-F238E27FC236}">
                  <a16:creationId xmlns:a16="http://schemas.microsoft.com/office/drawing/2014/main" id="{45084074-EED3-1D04-9B25-CB0516A69800}"/>
                </a:ext>
              </a:extLst>
            </p:cNvPr>
            <p:cNvSpPr txBox="1"/>
            <p:nvPr/>
          </p:nvSpPr>
          <p:spPr>
            <a:xfrm>
              <a:off x="805973" y="5584605"/>
              <a:ext cx="1231427" cy="400110"/>
            </a:xfrm>
            <a:prstGeom prst="rect">
              <a:avLst/>
            </a:prstGeom>
            <a:noFill/>
          </p:spPr>
          <p:txBody>
            <a:bodyPr wrap="none" rtlCol="0">
              <a:spAutoFit/>
            </a:bodyPr>
            <a:lstStyle/>
            <a:p>
              <a:r>
                <a:rPr lang="en-US" sz="2000" dirty="0">
                  <a:latin typeface="Century Gothic" panose="020B0502020202020204" pitchFamily="34" charset="0"/>
                </a:rPr>
                <a:t>Urgency</a:t>
              </a:r>
            </a:p>
          </p:txBody>
        </p:sp>
        <p:sp>
          <p:nvSpPr>
            <p:cNvPr id="2" name="TextBox 1">
              <a:extLst>
                <a:ext uri="{FF2B5EF4-FFF2-40B4-BE49-F238E27FC236}">
                  <a16:creationId xmlns:a16="http://schemas.microsoft.com/office/drawing/2014/main" id="{4D04689C-BFA3-85C4-16DA-F69F841549D3}"/>
                </a:ext>
              </a:extLst>
            </p:cNvPr>
            <p:cNvSpPr txBox="1"/>
            <p:nvPr/>
          </p:nvSpPr>
          <p:spPr>
            <a:xfrm>
              <a:off x="1482343" y="947574"/>
              <a:ext cx="427383" cy="461665"/>
            </a:xfrm>
            <a:prstGeom prst="rect">
              <a:avLst/>
            </a:prstGeom>
            <a:noFill/>
          </p:spPr>
          <p:txBody>
            <a:bodyPr wrap="square" rtlCol="0">
              <a:spAutoFit/>
            </a:bodyPr>
            <a:lstStyle/>
            <a:p>
              <a:pPr algn="ctr"/>
              <a:r>
                <a:rPr lang="en-US" sz="2400" dirty="0">
                  <a:solidFill>
                    <a:schemeClr val="tx1">
                      <a:alpha val="50000"/>
                    </a:schemeClr>
                  </a:solidFill>
                </a:rPr>
                <a:t>1</a:t>
              </a:r>
            </a:p>
          </p:txBody>
        </p:sp>
        <p:sp>
          <p:nvSpPr>
            <p:cNvPr id="5" name="TextBox 4">
              <a:extLst>
                <a:ext uri="{FF2B5EF4-FFF2-40B4-BE49-F238E27FC236}">
                  <a16:creationId xmlns:a16="http://schemas.microsoft.com/office/drawing/2014/main" id="{7C8E99EA-7D9F-1750-9B06-750BD2401487}"/>
                </a:ext>
              </a:extLst>
            </p:cNvPr>
            <p:cNvSpPr txBox="1"/>
            <p:nvPr/>
          </p:nvSpPr>
          <p:spPr>
            <a:xfrm>
              <a:off x="5078909" y="2998450"/>
              <a:ext cx="394228" cy="461665"/>
            </a:xfrm>
            <a:prstGeom prst="rect">
              <a:avLst/>
            </a:prstGeom>
            <a:noFill/>
          </p:spPr>
          <p:txBody>
            <a:bodyPr wrap="square" rtlCol="0">
              <a:spAutoFit/>
            </a:bodyPr>
            <a:lstStyle/>
            <a:p>
              <a:pPr algn="ctr"/>
              <a:r>
                <a:rPr lang="en-US" sz="2400" dirty="0">
                  <a:solidFill>
                    <a:schemeClr val="tx1">
                      <a:alpha val="50000"/>
                    </a:schemeClr>
                  </a:solidFill>
                </a:rPr>
                <a:t>2</a:t>
              </a:r>
            </a:p>
          </p:txBody>
        </p:sp>
        <p:sp>
          <p:nvSpPr>
            <p:cNvPr id="6" name="TextBox 5">
              <a:extLst>
                <a:ext uri="{FF2B5EF4-FFF2-40B4-BE49-F238E27FC236}">
                  <a16:creationId xmlns:a16="http://schemas.microsoft.com/office/drawing/2014/main" id="{3665BAF8-6D81-EA14-B1CB-9F78CF2A0866}"/>
                </a:ext>
              </a:extLst>
            </p:cNvPr>
            <p:cNvSpPr txBox="1"/>
            <p:nvPr/>
          </p:nvSpPr>
          <p:spPr>
            <a:xfrm>
              <a:off x="1475654" y="5009832"/>
              <a:ext cx="427383" cy="461665"/>
            </a:xfrm>
            <a:prstGeom prst="rect">
              <a:avLst/>
            </a:prstGeom>
            <a:noFill/>
          </p:spPr>
          <p:txBody>
            <a:bodyPr wrap="square" rtlCol="0">
              <a:spAutoFit/>
            </a:bodyPr>
            <a:lstStyle/>
            <a:p>
              <a:pPr algn="ctr"/>
              <a:r>
                <a:rPr lang="en-US" sz="2400" dirty="0">
                  <a:solidFill>
                    <a:schemeClr val="tx1">
                      <a:alpha val="50000"/>
                    </a:schemeClr>
                  </a:solidFill>
                </a:rPr>
                <a:t>3</a:t>
              </a:r>
            </a:p>
          </p:txBody>
        </p:sp>
        <p:sp>
          <p:nvSpPr>
            <p:cNvPr id="7" name="TextBox 6">
              <a:extLst>
                <a:ext uri="{FF2B5EF4-FFF2-40B4-BE49-F238E27FC236}">
                  <a16:creationId xmlns:a16="http://schemas.microsoft.com/office/drawing/2014/main" id="{9F644AA8-2EEE-CD60-ACC9-BEF041052777}"/>
                </a:ext>
              </a:extLst>
            </p:cNvPr>
            <p:cNvSpPr txBox="1"/>
            <p:nvPr/>
          </p:nvSpPr>
          <p:spPr>
            <a:xfrm>
              <a:off x="3457801" y="2599786"/>
              <a:ext cx="427383" cy="461665"/>
            </a:xfrm>
            <a:prstGeom prst="rect">
              <a:avLst/>
            </a:prstGeom>
            <a:noFill/>
          </p:spPr>
          <p:txBody>
            <a:bodyPr wrap="square" rtlCol="0">
              <a:spAutoFit/>
            </a:bodyPr>
            <a:lstStyle/>
            <a:p>
              <a:pPr algn="ctr"/>
              <a:r>
                <a:rPr lang="en-US" sz="2400" dirty="0">
                  <a:solidFill>
                    <a:schemeClr val="tx1">
                      <a:alpha val="50000"/>
                    </a:schemeClr>
                  </a:solidFill>
                </a:rPr>
                <a:t>4</a:t>
              </a:r>
            </a:p>
          </p:txBody>
        </p:sp>
        <p:sp>
          <p:nvSpPr>
            <p:cNvPr id="8" name="TextBox 7">
              <a:extLst>
                <a:ext uri="{FF2B5EF4-FFF2-40B4-BE49-F238E27FC236}">
                  <a16:creationId xmlns:a16="http://schemas.microsoft.com/office/drawing/2014/main" id="{BE59300E-0A11-CA8A-5D93-73768DC62468}"/>
                </a:ext>
              </a:extLst>
            </p:cNvPr>
            <p:cNvSpPr txBox="1"/>
            <p:nvPr/>
          </p:nvSpPr>
          <p:spPr>
            <a:xfrm>
              <a:off x="1898173" y="3392256"/>
              <a:ext cx="427383" cy="461665"/>
            </a:xfrm>
            <a:prstGeom prst="rect">
              <a:avLst/>
            </a:prstGeom>
            <a:noFill/>
          </p:spPr>
          <p:txBody>
            <a:bodyPr wrap="square" rtlCol="0">
              <a:spAutoFit/>
            </a:bodyPr>
            <a:lstStyle/>
            <a:p>
              <a:pPr algn="ctr"/>
              <a:r>
                <a:rPr lang="en-US" sz="2400" dirty="0">
                  <a:solidFill>
                    <a:schemeClr val="tx1">
                      <a:alpha val="50000"/>
                    </a:schemeClr>
                  </a:solidFill>
                </a:rPr>
                <a:t>5</a:t>
              </a:r>
            </a:p>
          </p:txBody>
        </p:sp>
        <p:sp>
          <p:nvSpPr>
            <p:cNvPr id="9" name="TextBox 8">
              <a:extLst>
                <a:ext uri="{FF2B5EF4-FFF2-40B4-BE49-F238E27FC236}">
                  <a16:creationId xmlns:a16="http://schemas.microsoft.com/office/drawing/2014/main" id="{1A33EA92-8E3D-F364-8B79-C74036FE3D99}"/>
                </a:ext>
              </a:extLst>
            </p:cNvPr>
            <p:cNvSpPr txBox="1"/>
            <p:nvPr/>
          </p:nvSpPr>
          <p:spPr>
            <a:xfrm>
              <a:off x="3451854" y="3389998"/>
              <a:ext cx="427383" cy="461665"/>
            </a:xfrm>
            <a:prstGeom prst="rect">
              <a:avLst/>
            </a:prstGeom>
            <a:noFill/>
          </p:spPr>
          <p:txBody>
            <a:bodyPr wrap="square" rtlCol="0">
              <a:spAutoFit/>
            </a:bodyPr>
            <a:lstStyle/>
            <a:p>
              <a:pPr algn="ctr"/>
              <a:r>
                <a:rPr lang="en-US" sz="2400" dirty="0">
                  <a:solidFill>
                    <a:schemeClr val="tx1">
                      <a:alpha val="50000"/>
                    </a:schemeClr>
                  </a:solidFill>
                </a:rPr>
                <a:t>6</a:t>
              </a:r>
            </a:p>
          </p:txBody>
        </p:sp>
        <p:sp>
          <p:nvSpPr>
            <p:cNvPr id="10" name="TextBox 9">
              <a:extLst>
                <a:ext uri="{FF2B5EF4-FFF2-40B4-BE49-F238E27FC236}">
                  <a16:creationId xmlns:a16="http://schemas.microsoft.com/office/drawing/2014/main" id="{A7D28785-2896-9109-9ACA-0E50A3635E73}"/>
                </a:ext>
              </a:extLst>
            </p:cNvPr>
            <p:cNvSpPr txBox="1"/>
            <p:nvPr/>
          </p:nvSpPr>
          <p:spPr>
            <a:xfrm>
              <a:off x="2417319" y="2593143"/>
              <a:ext cx="427383" cy="461665"/>
            </a:xfrm>
            <a:prstGeom prst="rect">
              <a:avLst/>
            </a:prstGeom>
            <a:noFill/>
          </p:spPr>
          <p:txBody>
            <a:bodyPr wrap="square" rtlCol="0">
              <a:spAutoFit/>
            </a:bodyPr>
            <a:lstStyle/>
            <a:p>
              <a:pPr algn="ctr"/>
              <a:r>
                <a:rPr lang="en-US" sz="2400" dirty="0">
                  <a:solidFill>
                    <a:schemeClr val="tx1">
                      <a:alpha val="50000"/>
                    </a:schemeClr>
                  </a:solidFill>
                </a:rPr>
                <a:t>7</a:t>
              </a:r>
            </a:p>
          </p:txBody>
        </p:sp>
        <p:sp>
          <p:nvSpPr>
            <p:cNvPr id="11" name="TextBox 10">
              <a:extLst>
                <a:ext uri="{FF2B5EF4-FFF2-40B4-BE49-F238E27FC236}">
                  <a16:creationId xmlns:a16="http://schemas.microsoft.com/office/drawing/2014/main" id="{09DBDFD3-5A70-2251-2686-E8DAFF0C5807}"/>
                </a:ext>
              </a:extLst>
            </p:cNvPr>
            <p:cNvSpPr txBox="1"/>
            <p:nvPr/>
          </p:nvSpPr>
          <p:spPr>
            <a:xfrm>
              <a:off x="2408769" y="3061461"/>
              <a:ext cx="1099981" cy="338554"/>
            </a:xfrm>
            <a:prstGeom prst="rect">
              <a:avLst/>
            </a:prstGeom>
            <a:noFill/>
          </p:spPr>
          <p:txBody>
            <a:bodyPr wrap="none" rtlCol="0">
              <a:spAutoFit/>
            </a:bodyPr>
            <a:lstStyle/>
            <a:p>
              <a:pPr algn="ctr"/>
              <a:r>
                <a:rPr lang="en-US" sz="1600" dirty="0">
                  <a:latin typeface="Century Gothic" panose="020B0502020202020204" pitchFamily="34" charset="0"/>
                </a:rPr>
                <a:t>Definitive</a:t>
              </a:r>
            </a:p>
          </p:txBody>
        </p:sp>
        <p:sp>
          <p:nvSpPr>
            <p:cNvPr id="13" name="TextBox 12">
              <a:extLst>
                <a:ext uri="{FF2B5EF4-FFF2-40B4-BE49-F238E27FC236}">
                  <a16:creationId xmlns:a16="http://schemas.microsoft.com/office/drawing/2014/main" id="{E898AFE2-FDAB-7DF9-063D-753ED97B8F83}"/>
                </a:ext>
              </a:extLst>
            </p:cNvPr>
            <p:cNvSpPr txBox="1"/>
            <p:nvPr/>
          </p:nvSpPr>
          <p:spPr>
            <a:xfrm>
              <a:off x="3815587" y="3076850"/>
              <a:ext cx="1407128" cy="307777"/>
            </a:xfrm>
            <a:prstGeom prst="rect">
              <a:avLst/>
            </a:prstGeom>
            <a:noFill/>
          </p:spPr>
          <p:txBody>
            <a:bodyPr wrap="square" rtlCol="0">
              <a:spAutoFit/>
            </a:bodyPr>
            <a:lstStyle/>
            <a:p>
              <a:pPr algn="ctr"/>
              <a:r>
                <a:rPr lang="en-US" sz="1400" dirty="0">
                  <a:latin typeface="Century Gothic" panose="020B0502020202020204" pitchFamily="34" charset="0"/>
                </a:rPr>
                <a:t>Discretionary</a:t>
              </a:r>
            </a:p>
          </p:txBody>
        </p:sp>
        <p:sp>
          <p:nvSpPr>
            <p:cNvPr id="31" name="TextBox 30">
              <a:extLst>
                <a:ext uri="{FF2B5EF4-FFF2-40B4-BE49-F238E27FC236}">
                  <a16:creationId xmlns:a16="http://schemas.microsoft.com/office/drawing/2014/main" id="{5E42971A-208B-A4A9-BCC7-8BAF54F69AAD}"/>
                </a:ext>
              </a:extLst>
            </p:cNvPr>
            <p:cNvSpPr txBox="1"/>
            <p:nvPr/>
          </p:nvSpPr>
          <p:spPr>
            <a:xfrm>
              <a:off x="2709186" y="4011152"/>
              <a:ext cx="1286432" cy="307777"/>
            </a:xfrm>
            <a:prstGeom prst="rect">
              <a:avLst/>
            </a:prstGeom>
            <a:noFill/>
          </p:spPr>
          <p:txBody>
            <a:bodyPr wrap="square" rtlCol="0">
              <a:spAutoFit/>
            </a:bodyPr>
            <a:lstStyle/>
            <a:p>
              <a:pPr algn="ctr"/>
              <a:r>
                <a:rPr lang="en-US" sz="1400" dirty="0">
                  <a:latin typeface="Century Gothic" panose="020B0502020202020204" pitchFamily="34" charset="0"/>
                </a:rPr>
                <a:t>Dependent</a:t>
              </a:r>
            </a:p>
          </p:txBody>
        </p:sp>
        <p:sp>
          <p:nvSpPr>
            <p:cNvPr id="32" name="TextBox 31">
              <a:extLst>
                <a:ext uri="{FF2B5EF4-FFF2-40B4-BE49-F238E27FC236}">
                  <a16:creationId xmlns:a16="http://schemas.microsoft.com/office/drawing/2014/main" id="{5834E528-DD24-C90F-8589-A1E10F255237}"/>
                </a:ext>
              </a:extLst>
            </p:cNvPr>
            <p:cNvSpPr txBox="1"/>
            <p:nvPr/>
          </p:nvSpPr>
          <p:spPr>
            <a:xfrm>
              <a:off x="2751312" y="2130329"/>
              <a:ext cx="1166780" cy="307777"/>
            </a:xfrm>
            <a:prstGeom prst="rect">
              <a:avLst/>
            </a:prstGeom>
            <a:noFill/>
          </p:spPr>
          <p:txBody>
            <a:bodyPr wrap="square" rtlCol="0">
              <a:spAutoFit/>
            </a:bodyPr>
            <a:lstStyle/>
            <a:p>
              <a:pPr algn="ctr"/>
              <a:r>
                <a:rPr lang="en-US" sz="1400" dirty="0">
                  <a:latin typeface="Century Gothic" panose="020B0502020202020204" pitchFamily="34" charset="0"/>
                </a:rPr>
                <a:t>Dominant</a:t>
              </a:r>
            </a:p>
          </p:txBody>
        </p:sp>
        <p:sp>
          <p:nvSpPr>
            <p:cNvPr id="33" name="TextBox 32">
              <a:extLst>
                <a:ext uri="{FF2B5EF4-FFF2-40B4-BE49-F238E27FC236}">
                  <a16:creationId xmlns:a16="http://schemas.microsoft.com/office/drawing/2014/main" id="{A9CC7557-5862-375F-10D9-1459FEFCCE83}"/>
                </a:ext>
              </a:extLst>
            </p:cNvPr>
            <p:cNvSpPr txBox="1"/>
            <p:nvPr/>
          </p:nvSpPr>
          <p:spPr>
            <a:xfrm>
              <a:off x="1147853" y="4328451"/>
              <a:ext cx="1407128" cy="307777"/>
            </a:xfrm>
            <a:prstGeom prst="rect">
              <a:avLst/>
            </a:prstGeom>
            <a:noFill/>
          </p:spPr>
          <p:txBody>
            <a:bodyPr wrap="square" rtlCol="0">
              <a:spAutoFit/>
            </a:bodyPr>
            <a:lstStyle/>
            <a:p>
              <a:r>
                <a:rPr lang="en-US" sz="1400" dirty="0">
                  <a:latin typeface="Century Gothic" panose="020B0502020202020204" pitchFamily="34" charset="0"/>
                </a:rPr>
                <a:t>Demanding</a:t>
              </a:r>
            </a:p>
          </p:txBody>
        </p:sp>
        <p:sp>
          <p:nvSpPr>
            <p:cNvPr id="34" name="TextBox 33">
              <a:extLst>
                <a:ext uri="{FF2B5EF4-FFF2-40B4-BE49-F238E27FC236}">
                  <a16:creationId xmlns:a16="http://schemas.microsoft.com/office/drawing/2014/main" id="{FCC6916F-A48B-DE4C-CCD2-4D60323C342E}"/>
                </a:ext>
              </a:extLst>
            </p:cNvPr>
            <p:cNvSpPr txBox="1"/>
            <p:nvPr/>
          </p:nvSpPr>
          <p:spPr>
            <a:xfrm>
              <a:off x="1139046" y="1649147"/>
              <a:ext cx="1166780" cy="307777"/>
            </a:xfrm>
            <a:prstGeom prst="rect">
              <a:avLst/>
            </a:prstGeom>
            <a:noFill/>
          </p:spPr>
          <p:txBody>
            <a:bodyPr wrap="square" rtlCol="0">
              <a:spAutoFit/>
            </a:bodyPr>
            <a:lstStyle/>
            <a:p>
              <a:r>
                <a:rPr lang="en-US" sz="1400" dirty="0">
                  <a:latin typeface="Century Gothic" panose="020B0502020202020204" pitchFamily="34" charset="0"/>
                </a:rPr>
                <a:t>Dormant</a:t>
              </a:r>
            </a:p>
          </p:txBody>
        </p:sp>
      </p:grpSp>
      <p:grpSp>
        <p:nvGrpSpPr>
          <p:cNvPr id="65" name="Group 64">
            <a:extLst>
              <a:ext uri="{FF2B5EF4-FFF2-40B4-BE49-F238E27FC236}">
                <a16:creationId xmlns:a16="http://schemas.microsoft.com/office/drawing/2014/main" id="{5A572781-B29C-5BFB-2059-5E57FDD0B25D}"/>
              </a:ext>
            </a:extLst>
          </p:cNvPr>
          <p:cNvGrpSpPr/>
          <p:nvPr/>
        </p:nvGrpSpPr>
        <p:grpSpPr>
          <a:xfrm>
            <a:off x="5401545" y="95967"/>
            <a:ext cx="6537287" cy="6633316"/>
            <a:chOff x="5401545" y="95967"/>
            <a:chExt cx="6537287" cy="6633316"/>
          </a:xfrm>
        </p:grpSpPr>
        <p:grpSp>
          <p:nvGrpSpPr>
            <p:cNvPr id="36" name="Group 35">
              <a:extLst>
                <a:ext uri="{FF2B5EF4-FFF2-40B4-BE49-F238E27FC236}">
                  <a16:creationId xmlns:a16="http://schemas.microsoft.com/office/drawing/2014/main" id="{298163B9-7016-FA9C-70EC-C844E8820746}"/>
                </a:ext>
              </a:extLst>
            </p:cNvPr>
            <p:cNvGrpSpPr/>
            <p:nvPr/>
          </p:nvGrpSpPr>
          <p:grpSpPr>
            <a:xfrm>
              <a:off x="5783400" y="95967"/>
              <a:ext cx="6155432" cy="6579339"/>
              <a:chOff x="840358" y="768149"/>
              <a:chExt cx="4606266" cy="4923486"/>
            </a:xfrm>
          </p:grpSpPr>
          <p:grpSp>
            <p:nvGrpSpPr>
              <p:cNvPr id="37" name="Group 36">
                <a:extLst>
                  <a:ext uri="{FF2B5EF4-FFF2-40B4-BE49-F238E27FC236}">
                    <a16:creationId xmlns:a16="http://schemas.microsoft.com/office/drawing/2014/main" id="{29FCBFB5-6C7E-2A51-D18D-C66C5C4ECB44}"/>
                  </a:ext>
                </a:extLst>
              </p:cNvPr>
              <p:cNvGrpSpPr/>
              <p:nvPr/>
            </p:nvGrpSpPr>
            <p:grpSpPr>
              <a:xfrm rot="5400000">
                <a:off x="681748" y="926759"/>
                <a:ext cx="4923486" cy="4606266"/>
                <a:chOff x="2201143" y="1210897"/>
                <a:chExt cx="4741715" cy="4436206"/>
              </a:xfrm>
            </p:grpSpPr>
            <p:sp>
              <p:nvSpPr>
                <p:cNvPr id="55" name="Freeform 54">
                  <a:extLst>
                    <a:ext uri="{FF2B5EF4-FFF2-40B4-BE49-F238E27FC236}">
                      <a16:creationId xmlns:a16="http://schemas.microsoft.com/office/drawing/2014/main" id="{09D623A9-ADA3-D64B-AB15-769485B3BFE0}"/>
                    </a:ext>
                  </a:extLst>
                </p:cNvPr>
                <p:cNvSpPr>
                  <a:spLocks noChangeAspect="1"/>
                </p:cNvSpPr>
                <p:nvPr/>
              </p:nvSpPr>
              <p:spPr>
                <a:xfrm>
                  <a:off x="3062823" y="2667389"/>
                  <a:ext cx="1414423" cy="1355190"/>
                </a:xfrm>
                <a:custGeom>
                  <a:avLst/>
                  <a:gdLst>
                    <a:gd name="connsiteX0" fmla="*/ 449256 w 1011557"/>
                    <a:gd name="connsiteY0" fmla="*/ 0 h 969195"/>
                    <a:gd name="connsiteX1" fmla="*/ 957139 w 1011557"/>
                    <a:gd name="connsiteY1" fmla="*/ 128601 h 969195"/>
                    <a:gd name="connsiteX2" fmla="*/ 1011557 w 1011557"/>
                    <a:gd name="connsiteY2" fmla="*/ 161661 h 969195"/>
                    <a:gd name="connsiteX3" fmla="*/ 982337 w 1011557"/>
                    <a:gd name="connsiteY3" fmla="*/ 183511 h 969195"/>
                    <a:gd name="connsiteX4" fmla="*/ 572292 w 1011557"/>
                    <a:gd name="connsiteY4" fmla="*/ 948640 h 969195"/>
                    <a:gd name="connsiteX5" fmla="*/ 571254 w 1011557"/>
                    <a:gd name="connsiteY5" fmla="*/ 969195 h 969195"/>
                    <a:gd name="connsiteX6" fmla="*/ 553759 w 1011557"/>
                    <a:gd name="connsiteY6" fmla="*/ 960767 h 969195"/>
                    <a:gd name="connsiteX7" fmla="*/ 1638 w 1011557"/>
                    <a:gd name="connsiteY7" fmla="*/ 132805 h 969195"/>
                    <a:gd name="connsiteX8" fmla="*/ 0 w 1011557"/>
                    <a:gd name="connsiteY8" fmla="*/ 100359 h 969195"/>
                    <a:gd name="connsiteX9" fmla="*/ 34513 w 1011557"/>
                    <a:gd name="connsiteY9" fmla="*/ 83733 h 969195"/>
                    <a:gd name="connsiteX10" fmla="*/ 449256 w 1011557"/>
                    <a:gd name="connsiteY10" fmla="*/ 0 h 96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557" h="969195">
                      <a:moveTo>
                        <a:pt x="449256" y="0"/>
                      </a:moveTo>
                      <a:cubicBezTo>
                        <a:pt x="633151" y="0"/>
                        <a:pt x="806164" y="46586"/>
                        <a:pt x="957139" y="128601"/>
                      </a:cubicBezTo>
                      <a:lnTo>
                        <a:pt x="1011557" y="161661"/>
                      </a:lnTo>
                      <a:lnTo>
                        <a:pt x="982337" y="183511"/>
                      </a:lnTo>
                      <a:cubicBezTo>
                        <a:pt x="756534" y="369860"/>
                        <a:pt x="603510" y="641246"/>
                        <a:pt x="572292" y="948640"/>
                      </a:cubicBezTo>
                      <a:lnTo>
                        <a:pt x="571254" y="969195"/>
                      </a:lnTo>
                      <a:lnTo>
                        <a:pt x="553759" y="960767"/>
                      </a:lnTo>
                      <a:cubicBezTo>
                        <a:pt x="251810" y="796738"/>
                        <a:pt x="38015" y="490996"/>
                        <a:pt x="1638" y="132805"/>
                      </a:cubicBezTo>
                      <a:lnTo>
                        <a:pt x="0" y="100359"/>
                      </a:lnTo>
                      <a:lnTo>
                        <a:pt x="34513" y="83733"/>
                      </a:lnTo>
                      <a:cubicBezTo>
                        <a:pt x="161989" y="29815"/>
                        <a:pt x="302141" y="0"/>
                        <a:pt x="449256" y="0"/>
                      </a:cubicBezTo>
                      <a:close/>
                    </a:path>
                  </a:pathLst>
                </a:custGeom>
                <a:solidFill>
                  <a:srgbClr val="FFB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eeform 55">
                  <a:extLst>
                    <a:ext uri="{FF2B5EF4-FFF2-40B4-BE49-F238E27FC236}">
                      <a16:creationId xmlns:a16="http://schemas.microsoft.com/office/drawing/2014/main" id="{613A6A39-9AAE-6CDD-6749-7BDF43FA58C4}"/>
                    </a:ext>
                  </a:extLst>
                </p:cNvPr>
                <p:cNvSpPr>
                  <a:spLocks noChangeAspect="1"/>
                </p:cNvSpPr>
                <p:nvPr/>
              </p:nvSpPr>
              <p:spPr>
                <a:xfrm>
                  <a:off x="4666756" y="2667387"/>
                  <a:ext cx="1366151" cy="1329030"/>
                </a:xfrm>
                <a:custGeom>
                  <a:avLst/>
                  <a:gdLst>
                    <a:gd name="connsiteX0" fmla="*/ 562301 w 977034"/>
                    <a:gd name="connsiteY0" fmla="*/ 0 h 950486"/>
                    <a:gd name="connsiteX1" fmla="*/ 879150 w 977034"/>
                    <a:gd name="connsiteY1" fmla="*/ 47903 h 950486"/>
                    <a:gd name="connsiteX2" fmla="*/ 977034 w 977034"/>
                    <a:gd name="connsiteY2" fmla="*/ 83729 h 950486"/>
                    <a:gd name="connsiteX3" fmla="*/ 974556 w 977034"/>
                    <a:gd name="connsiteY3" fmla="*/ 132805 h 950486"/>
                    <a:gd name="connsiteX4" fmla="*/ 510286 w 977034"/>
                    <a:gd name="connsiteY4" fmla="*/ 907396 h 950486"/>
                    <a:gd name="connsiteX5" fmla="*/ 439358 w 977034"/>
                    <a:gd name="connsiteY5" fmla="*/ 950486 h 950486"/>
                    <a:gd name="connsiteX6" fmla="*/ 439265 w 977034"/>
                    <a:gd name="connsiteY6" fmla="*/ 948640 h 950486"/>
                    <a:gd name="connsiteX7" fmla="*/ 29220 w 977034"/>
                    <a:gd name="connsiteY7" fmla="*/ 183511 h 950486"/>
                    <a:gd name="connsiteX8" fmla="*/ 0 w 977034"/>
                    <a:gd name="connsiteY8" fmla="*/ 161661 h 950486"/>
                    <a:gd name="connsiteX9" fmla="*/ 54418 w 977034"/>
                    <a:gd name="connsiteY9" fmla="*/ 128601 h 950486"/>
                    <a:gd name="connsiteX10" fmla="*/ 562301 w 977034"/>
                    <a:gd name="connsiteY10" fmla="*/ 0 h 9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034" h="950486">
                      <a:moveTo>
                        <a:pt x="562301" y="0"/>
                      </a:moveTo>
                      <a:cubicBezTo>
                        <a:pt x="672638" y="0"/>
                        <a:pt x="779057" y="16771"/>
                        <a:pt x="879150" y="47903"/>
                      </a:cubicBezTo>
                      <a:lnTo>
                        <a:pt x="977034" y="83729"/>
                      </a:lnTo>
                      <a:lnTo>
                        <a:pt x="974556" y="132805"/>
                      </a:lnTo>
                      <a:cubicBezTo>
                        <a:pt x="941817" y="455177"/>
                        <a:pt x="765370" y="735065"/>
                        <a:pt x="510286" y="907396"/>
                      </a:cubicBezTo>
                      <a:lnTo>
                        <a:pt x="439358" y="950486"/>
                      </a:lnTo>
                      <a:lnTo>
                        <a:pt x="439265" y="948640"/>
                      </a:lnTo>
                      <a:cubicBezTo>
                        <a:pt x="408047" y="641246"/>
                        <a:pt x="255023" y="369860"/>
                        <a:pt x="29220" y="183511"/>
                      </a:cubicBezTo>
                      <a:lnTo>
                        <a:pt x="0" y="161661"/>
                      </a:lnTo>
                      <a:lnTo>
                        <a:pt x="54418" y="128601"/>
                      </a:lnTo>
                      <a:cubicBezTo>
                        <a:pt x="205393" y="46586"/>
                        <a:pt x="378407" y="0"/>
                        <a:pt x="562301" y="0"/>
                      </a:cubicBezTo>
                      <a:close/>
                    </a:path>
                  </a:pathLst>
                </a:custGeom>
                <a:solidFill>
                  <a:srgbClr val="D6F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56">
                  <a:extLst>
                    <a:ext uri="{FF2B5EF4-FFF2-40B4-BE49-F238E27FC236}">
                      <a16:creationId xmlns:a16="http://schemas.microsoft.com/office/drawing/2014/main" id="{CF57DFE0-57BB-AE63-8D7C-77FE89E56B71}"/>
                    </a:ext>
                  </a:extLst>
                </p:cNvPr>
                <p:cNvSpPr>
                  <a:spLocks noChangeAspect="1"/>
                </p:cNvSpPr>
                <p:nvPr/>
              </p:nvSpPr>
              <p:spPr>
                <a:xfrm>
                  <a:off x="3964689" y="4168108"/>
                  <a:ext cx="1215620" cy="1188652"/>
                </a:xfrm>
                <a:custGeom>
                  <a:avLst/>
                  <a:gdLst>
                    <a:gd name="connsiteX0" fmla="*/ 869378 w 869378"/>
                    <a:gd name="connsiteY0" fmla="*/ 0 h 850091"/>
                    <a:gd name="connsiteX1" fmla="*/ 864269 w 869378"/>
                    <a:gd name="connsiteY1" fmla="*/ 101174 h 850091"/>
                    <a:gd name="connsiteX2" fmla="*/ 482025 w 869378"/>
                    <a:gd name="connsiteY2" fmla="*/ 814427 h 850091"/>
                    <a:gd name="connsiteX3" fmla="*/ 434333 w 869378"/>
                    <a:gd name="connsiteY3" fmla="*/ 850091 h 850091"/>
                    <a:gd name="connsiteX4" fmla="*/ 386640 w 869378"/>
                    <a:gd name="connsiteY4" fmla="*/ 814427 h 850091"/>
                    <a:gd name="connsiteX5" fmla="*/ 4396 w 869378"/>
                    <a:gd name="connsiteY5" fmla="*/ 101174 h 850091"/>
                    <a:gd name="connsiteX6" fmla="*/ 0 w 869378"/>
                    <a:gd name="connsiteY6" fmla="*/ 14109 h 850091"/>
                    <a:gd name="connsiteX7" fmla="*/ 76758 w 869378"/>
                    <a:gd name="connsiteY7" fmla="*/ 42203 h 850091"/>
                    <a:gd name="connsiteX8" fmla="*/ 416651 w 869378"/>
                    <a:gd name="connsiteY8" fmla="*/ 93590 h 850091"/>
                    <a:gd name="connsiteX9" fmla="*/ 861558 w 869378"/>
                    <a:gd name="connsiteY9" fmla="*/ 3767 h 850091"/>
                    <a:gd name="connsiteX10" fmla="*/ 869378 w 869378"/>
                    <a:gd name="connsiteY10" fmla="*/ 0 h 8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78" h="850091">
                      <a:moveTo>
                        <a:pt x="869378" y="0"/>
                      </a:moveTo>
                      <a:lnTo>
                        <a:pt x="864269" y="101174"/>
                      </a:lnTo>
                      <a:cubicBezTo>
                        <a:pt x="835168" y="387727"/>
                        <a:pt x="692519" y="640713"/>
                        <a:pt x="482025" y="814427"/>
                      </a:cubicBezTo>
                      <a:lnTo>
                        <a:pt x="434333" y="850091"/>
                      </a:lnTo>
                      <a:lnTo>
                        <a:pt x="386640" y="814427"/>
                      </a:lnTo>
                      <a:cubicBezTo>
                        <a:pt x="176146" y="640713"/>
                        <a:pt x="33497" y="387727"/>
                        <a:pt x="4396" y="101174"/>
                      </a:cubicBezTo>
                      <a:lnTo>
                        <a:pt x="0" y="14109"/>
                      </a:lnTo>
                      <a:lnTo>
                        <a:pt x="76758" y="42203"/>
                      </a:lnTo>
                      <a:cubicBezTo>
                        <a:pt x="184130" y="75599"/>
                        <a:pt x="298290" y="93590"/>
                        <a:pt x="416651" y="93590"/>
                      </a:cubicBezTo>
                      <a:cubicBezTo>
                        <a:pt x="574466" y="93590"/>
                        <a:pt x="724812" y="61606"/>
                        <a:pt x="861558" y="3767"/>
                      </a:cubicBezTo>
                      <a:lnTo>
                        <a:pt x="869378" y="0"/>
                      </a:lnTo>
                      <a:close/>
                    </a:path>
                  </a:pathLst>
                </a:custGeom>
                <a:solidFill>
                  <a:srgbClr val="A4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eeform 57">
                  <a:extLst>
                    <a:ext uri="{FF2B5EF4-FFF2-40B4-BE49-F238E27FC236}">
                      <a16:creationId xmlns:a16="http://schemas.microsoft.com/office/drawing/2014/main" id="{9F6AEEE9-F2CC-B577-C5BD-A11C4840A0B2}"/>
                    </a:ext>
                  </a:extLst>
                </p:cNvPr>
                <p:cNvSpPr>
                  <a:spLocks noChangeAspect="1"/>
                </p:cNvSpPr>
                <p:nvPr/>
              </p:nvSpPr>
              <p:spPr>
                <a:xfrm>
                  <a:off x="3057968" y="1210897"/>
                  <a:ext cx="2977622" cy="1613443"/>
                </a:xfrm>
                <a:custGeom>
                  <a:avLst/>
                  <a:gdLst>
                    <a:gd name="connsiteX0" fmla="*/ 1065113 w 2129514"/>
                    <a:gd name="connsiteY0" fmla="*/ 0 h 1153890"/>
                    <a:gd name="connsiteX1" fmla="*/ 2125117 w 2129514"/>
                    <a:gd name="connsiteY1" fmla="*/ 956563 h 1153890"/>
                    <a:gd name="connsiteX2" fmla="*/ 2129514 w 2129514"/>
                    <a:gd name="connsiteY2" fmla="*/ 1043628 h 1153890"/>
                    <a:gd name="connsiteX3" fmla="*/ 2052755 w 2129514"/>
                    <a:gd name="connsiteY3" fmla="*/ 1015534 h 1153890"/>
                    <a:gd name="connsiteX4" fmla="*/ 1712862 w 2129514"/>
                    <a:gd name="connsiteY4" fmla="*/ 964147 h 1153890"/>
                    <a:gd name="connsiteX5" fmla="*/ 1168041 w 2129514"/>
                    <a:gd name="connsiteY5" fmla="*/ 1102101 h 1153890"/>
                    <a:gd name="connsiteX6" fmla="*/ 1082795 w 2129514"/>
                    <a:gd name="connsiteY6" fmla="*/ 1153890 h 1153890"/>
                    <a:gd name="connsiteX7" fmla="*/ 997548 w 2129514"/>
                    <a:gd name="connsiteY7" fmla="*/ 1102101 h 1153890"/>
                    <a:gd name="connsiteX8" fmla="*/ 452727 w 2129514"/>
                    <a:gd name="connsiteY8" fmla="*/ 964147 h 1153890"/>
                    <a:gd name="connsiteX9" fmla="*/ 7820 w 2129514"/>
                    <a:gd name="connsiteY9" fmla="*/ 1053970 h 1153890"/>
                    <a:gd name="connsiteX10" fmla="*/ 0 w 2129514"/>
                    <a:gd name="connsiteY10" fmla="*/ 1057737 h 1153890"/>
                    <a:gd name="connsiteX11" fmla="*/ 5109 w 2129514"/>
                    <a:gd name="connsiteY11" fmla="*/ 956563 h 1153890"/>
                    <a:gd name="connsiteX12" fmla="*/ 1065113 w 2129514"/>
                    <a:gd name="connsiteY12" fmla="*/ 0 h 11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514" h="1153890">
                      <a:moveTo>
                        <a:pt x="1065113" y="0"/>
                      </a:moveTo>
                      <a:cubicBezTo>
                        <a:pt x="1616796" y="0"/>
                        <a:pt x="2070553" y="419276"/>
                        <a:pt x="2125117" y="956563"/>
                      </a:cubicBezTo>
                      <a:lnTo>
                        <a:pt x="2129514" y="1043628"/>
                      </a:lnTo>
                      <a:lnTo>
                        <a:pt x="2052755" y="1015534"/>
                      </a:lnTo>
                      <a:cubicBezTo>
                        <a:pt x="1945383" y="982138"/>
                        <a:pt x="1831224" y="964147"/>
                        <a:pt x="1712862" y="964147"/>
                      </a:cubicBezTo>
                      <a:cubicBezTo>
                        <a:pt x="1515593" y="964147"/>
                        <a:pt x="1329996" y="1014122"/>
                        <a:pt x="1168041" y="1102101"/>
                      </a:cubicBezTo>
                      <a:lnTo>
                        <a:pt x="1082795" y="1153890"/>
                      </a:lnTo>
                      <a:lnTo>
                        <a:pt x="997548" y="1102101"/>
                      </a:lnTo>
                      <a:cubicBezTo>
                        <a:pt x="835593" y="1014122"/>
                        <a:pt x="649996" y="964147"/>
                        <a:pt x="452727" y="964147"/>
                      </a:cubicBezTo>
                      <a:cubicBezTo>
                        <a:pt x="294912" y="964147"/>
                        <a:pt x="144567" y="996131"/>
                        <a:pt x="7820" y="1053970"/>
                      </a:cubicBezTo>
                      <a:lnTo>
                        <a:pt x="0" y="1057737"/>
                      </a:lnTo>
                      <a:lnTo>
                        <a:pt x="5109" y="956563"/>
                      </a:lnTo>
                      <a:cubicBezTo>
                        <a:pt x="59674" y="419276"/>
                        <a:pt x="513430" y="0"/>
                        <a:pt x="1065113" y="0"/>
                      </a:cubicBezTo>
                      <a:close/>
                    </a:path>
                  </a:pathLst>
                </a:custGeom>
                <a:solidFill>
                  <a:srgbClr val="FFD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eeform 58">
                  <a:extLst>
                    <a:ext uri="{FF2B5EF4-FFF2-40B4-BE49-F238E27FC236}">
                      <a16:creationId xmlns:a16="http://schemas.microsoft.com/office/drawing/2014/main" id="{CE268C30-0C49-A83B-E55B-DE24DD5C065E}"/>
                    </a:ext>
                  </a:extLst>
                </p:cNvPr>
                <p:cNvSpPr>
                  <a:spLocks noChangeAspect="1"/>
                </p:cNvSpPr>
                <p:nvPr/>
              </p:nvSpPr>
              <p:spPr>
                <a:xfrm>
                  <a:off x="4666756" y="2835422"/>
                  <a:ext cx="2276102" cy="2811681"/>
                </a:xfrm>
                <a:custGeom>
                  <a:avLst/>
                  <a:gdLst>
                    <a:gd name="connsiteX0" fmla="*/ 1052689 w 1627806"/>
                    <a:gd name="connsiteY0" fmla="*/ 0 h 2010837"/>
                    <a:gd name="connsiteX1" fmla="*/ 1070184 w 1627806"/>
                    <a:gd name="connsiteY1" fmla="*/ 8428 h 2010837"/>
                    <a:gd name="connsiteX2" fmla="*/ 1627806 w 1627806"/>
                    <a:gd name="connsiteY2" fmla="*/ 945332 h 2010837"/>
                    <a:gd name="connsiteX3" fmla="*/ 562301 w 1627806"/>
                    <a:gd name="connsiteY3" fmla="*/ 2010837 h 2010837"/>
                    <a:gd name="connsiteX4" fmla="*/ 54418 w 1627806"/>
                    <a:gd name="connsiteY4" fmla="*/ 1882236 h 2010837"/>
                    <a:gd name="connsiteX5" fmla="*/ 0 w 1627806"/>
                    <a:gd name="connsiteY5" fmla="*/ 1849176 h 2010837"/>
                    <a:gd name="connsiteX6" fmla="*/ 29220 w 1627806"/>
                    <a:gd name="connsiteY6" fmla="*/ 1827326 h 2010837"/>
                    <a:gd name="connsiteX7" fmla="*/ 445166 w 1627806"/>
                    <a:gd name="connsiteY7" fmla="*/ 945332 h 2010837"/>
                    <a:gd name="connsiteX8" fmla="*/ 443700 w 1627806"/>
                    <a:gd name="connsiteY8" fmla="*/ 916286 h 2010837"/>
                    <a:gd name="connsiteX9" fmla="*/ 459373 w 1627806"/>
                    <a:gd name="connsiteY9" fmla="*/ 908736 h 2010837"/>
                    <a:gd name="connsiteX10" fmla="*/ 1051651 w 1627806"/>
                    <a:gd name="connsiteY10" fmla="*/ 20555 h 2010837"/>
                    <a:gd name="connsiteX11" fmla="*/ 1052689 w 1627806"/>
                    <a:gd name="connsiteY11" fmla="*/ 0 h 20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2010837">
                      <a:moveTo>
                        <a:pt x="1052689" y="0"/>
                      </a:moveTo>
                      <a:lnTo>
                        <a:pt x="1070184" y="8428"/>
                      </a:lnTo>
                      <a:cubicBezTo>
                        <a:pt x="1402329" y="188860"/>
                        <a:pt x="1627806" y="540765"/>
                        <a:pt x="1627806" y="945332"/>
                      </a:cubicBezTo>
                      <a:cubicBezTo>
                        <a:pt x="1627806" y="1533794"/>
                        <a:pt x="1150763" y="2010837"/>
                        <a:pt x="562301" y="2010837"/>
                      </a:cubicBezTo>
                      <a:cubicBezTo>
                        <a:pt x="378407" y="2010837"/>
                        <a:pt x="205393" y="1964251"/>
                        <a:pt x="54418" y="1882236"/>
                      </a:cubicBezTo>
                      <a:lnTo>
                        <a:pt x="0" y="1849176"/>
                      </a:lnTo>
                      <a:lnTo>
                        <a:pt x="29220" y="1827326"/>
                      </a:lnTo>
                      <a:cubicBezTo>
                        <a:pt x="283249" y="1617683"/>
                        <a:pt x="445166" y="1300416"/>
                        <a:pt x="445166" y="945332"/>
                      </a:cubicBezTo>
                      <a:lnTo>
                        <a:pt x="443700" y="916286"/>
                      </a:lnTo>
                      <a:lnTo>
                        <a:pt x="459373" y="908736"/>
                      </a:lnTo>
                      <a:cubicBezTo>
                        <a:pt x="783285" y="732777"/>
                        <a:pt x="1012629" y="404798"/>
                        <a:pt x="1051651" y="20555"/>
                      </a:cubicBezTo>
                      <a:lnTo>
                        <a:pt x="1052689" y="0"/>
                      </a:lnTo>
                      <a:close/>
                    </a:path>
                  </a:pathLst>
                </a:custGeom>
                <a:solidFill>
                  <a:srgbClr val="AF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59">
                  <a:extLst>
                    <a:ext uri="{FF2B5EF4-FFF2-40B4-BE49-F238E27FC236}">
                      <a16:creationId xmlns:a16="http://schemas.microsoft.com/office/drawing/2014/main" id="{A69269D9-B4B3-C5F8-617E-116448459E6D}"/>
                    </a:ext>
                  </a:extLst>
                </p:cNvPr>
                <p:cNvSpPr>
                  <a:spLocks noChangeAspect="1"/>
                </p:cNvSpPr>
                <p:nvPr/>
              </p:nvSpPr>
              <p:spPr>
                <a:xfrm>
                  <a:off x="2201143" y="2861581"/>
                  <a:ext cx="2276102" cy="2785521"/>
                </a:xfrm>
                <a:custGeom>
                  <a:avLst/>
                  <a:gdLst>
                    <a:gd name="connsiteX0" fmla="*/ 540699 w 1627806"/>
                    <a:gd name="connsiteY0" fmla="*/ 0 h 1992128"/>
                    <a:gd name="connsiteX1" fmla="*/ 540792 w 1627806"/>
                    <a:gd name="connsiteY1" fmla="*/ 1846 h 1992128"/>
                    <a:gd name="connsiteX2" fmla="*/ 1133070 w 1627806"/>
                    <a:gd name="connsiteY2" fmla="*/ 890027 h 1992128"/>
                    <a:gd name="connsiteX3" fmla="*/ 1183267 w 1627806"/>
                    <a:gd name="connsiteY3" fmla="*/ 914208 h 1992128"/>
                    <a:gd name="connsiteX4" fmla="*/ 1182640 w 1627806"/>
                    <a:gd name="connsiteY4" fmla="*/ 926623 h 1992128"/>
                    <a:gd name="connsiteX5" fmla="*/ 1598586 w 1627806"/>
                    <a:gd name="connsiteY5" fmla="*/ 1808617 h 1992128"/>
                    <a:gd name="connsiteX6" fmla="*/ 1627806 w 1627806"/>
                    <a:gd name="connsiteY6" fmla="*/ 1830467 h 1992128"/>
                    <a:gd name="connsiteX7" fmla="*/ 1573388 w 1627806"/>
                    <a:gd name="connsiteY7" fmla="*/ 1863527 h 1992128"/>
                    <a:gd name="connsiteX8" fmla="*/ 1065505 w 1627806"/>
                    <a:gd name="connsiteY8" fmla="*/ 1992128 h 1992128"/>
                    <a:gd name="connsiteX9" fmla="*/ 0 w 1627806"/>
                    <a:gd name="connsiteY9" fmla="*/ 926623 h 1992128"/>
                    <a:gd name="connsiteX10" fmla="*/ 469771 w 1627806"/>
                    <a:gd name="connsiteY10" fmla="*/ 43090 h 1992128"/>
                    <a:gd name="connsiteX11" fmla="*/ 540699 w 1627806"/>
                    <a:gd name="connsiteY11" fmla="*/ 0 h 1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806" h="1992128">
                      <a:moveTo>
                        <a:pt x="540699" y="0"/>
                      </a:moveTo>
                      <a:lnTo>
                        <a:pt x="540792" y="1846"/>
                      </a:lnTo>
                      <a:cubicBezTo>
                        <a:pt x="579814" y="386089"/>
                        <a:pt x="809159" y="714068"/>
                        <a:pt x="1133070" y="890027"/>
                      </a:cubicBezTo>
                      <a:lnTo>
                        <a:pt x="1183267" y="914208"/>
                      </a:lnTo>
                      <a:lnTo>
                        <a:pt x="1182640" y="926623"/>
                      </a:lnTo>
                      <a:cubicBezTo>
                        <a:pt x="1182640" y="1281707"/>
                        <a:pt x="1344558" y="1598974"/>
                        <a:pt x="1598586" y="1808617"/>
                      </a:cubicBezTo>
                      <a:lnTo>
                        <a:pt x="1627806" y="1830467"/>
                      </a:lnTo>
                      <a:lnTo>
                        <a:pt x="1573388" y="1863527"/>
                      </a:lnTo>
                      <a:cubicBezTo>
                        <a:pt x="1422413" y="1945542"/>
                        <a:pt x="1249400" y="1992128"/>
                        <a:pt x="1065505" y="1992128"/>
                      </a:cubicBezTo>
                      <a:cubicBezTo>
                        <a:pt x="477043" y="1992128"/>
                        <a:pt x="0" y="1515085"/>
                        <a:pt x="0" y="926623"/>
                      </a:cubicBezTo>
                      <a:cubicBezTo>
                        <a:pt x="0" y="558834"/>
                        <a:pt x="186345" y="234569"/>
                        <a:pt x="469771" y="43090"/>
                      </a:cubicBezTo>
                      <a:lnTo>
                        <a:pt x="540699" y="0"/>
                      </a:lnTo>
                      <a:close/>
                    </a:path>
                  </a:pathLst>
                </a:custGeom>
                <a:solidFill>
                  <a:srgbClr val="FF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eeform 60">
                  <a:extLst>
                    <a:ext uri="{FF2B5EF4-FFF2-40B4-BE49-F238E27FC236}">
                      <a16:creationId xmlns:a16="http://schemas.microsoft.com/office/drawing/2014/main" id="{E7DCBA62-2D6F-8A36-54E4-8C35C21B081C}"/>
                    </a:ext>
                  </a:extLst>
                </p:cNvPr>
                <p:cNvSpPr>
                  <a:spLocks noChangeAspect="1"/>
                </p:cNvSpPr>
                <p:nvPr/>
              </p:nvSpPr>
              <p:spPr>
                <a:xfrm>
                  <a:off x="3967371" y="2957731"/>
                  <a:ext cx="1208086" cy="1232880"/>
                </a:xfrm>
                <a:custGeom>
                  <a:avLst/>
                  <a:gdLst>
                    <a:gd name="connsiteX0" fmla="*/ 432415 w 863990"/>
                    <a:gd name="connsiteY0" fmla="*/ 0 h 881722"/>
                    <a:gd name="connsiteX1" fmla="*/ 480107 w 863990"/>
                    <a:gd name="connsiteY1" fmla="*/ 35664 h 881722"/>
                    <a:gd name="connsiteX2" fmla="*/ 862351 w 863990"/>
                    <a:gd name="connsiteY2" fmla="*/ 748917 h 881722"/>
                    <a:gd name="connsiteX3" fmla="*/ 863990 w 863990"/>
                    <a:gd name="connsiteY3" fmla="*/ 781363 h 881722"/>
                    <a:gd name="connsiteX4" fmla="*/ 829476 w 863990"/>
                    <a:gd name="connsiteY4" fmla="*/ 797989 h 881722"/>
                    <a:gd name="connsiteX5" fmla="*/ 414733 w 863990"/>
                    <a:gd name="connsiteY5" fmla="*/ 881722 h 881722"/>
                    <a:gd name="connsiteX6" fmla="*/ 97884 w 863990"/>
                    <a:gd name="connsiteY6" fmla="*/ 833819 h 881722"/>
                    <a:gd name="connsiteX7" fmla="*/ 0 w 863990"/>
                    <a:gd name="connsiteY7" fmla="*/ 797993 h 881722"/>
                    <a:gd name="connsiteX8" fmla="*/ 2478 w 863990"/>
                    <a:gd name="connsiteY8" fmla="*/ 748917 h 881722"/>
                    <a:gd name="connsiteX9" fmla="*/ 384722 w 863990"/>
                    <a:gd name="connsiteY9" fmla="*/ 35664 h 881722"/>
                    <a:gd name="connsiteX10" fmla="*/ 432415 w 863990"/>
                    <a:gd name="connsiteY10" fmla="*/ 0 h 8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990" h="881722">
                      <a:moveTo>
                        <a:pt x="432415" y="0"/>
                      </a:moveTo>
                      <a:lnTo>
                        <a:pt x="480107" y="35664"/>
                      </a:lnTo>
                      <a:cubicBezTo>
                        <a:pt x="690601" y="209379"/>
                        <a:pt x="833250" y="462364"/>
                        <a:pt x="862351" y="748917"/>
                      </a:cubicBezTo>
                      <a:lnTo>
                        <a:pt x="863990" y="781363"/>
                      </a:lnTo>
                      <a:lnTo>
                        <a:pt x="829476" y="797989"/>
                      </a:lnTo>
                      <a:cubicBezTo>
                        <a:pt x="702001" y="851907"/>
                        <a:pt x="561849" y="881722"/>
                        <a:pt x="414733" y="881722"/>
                      </a:cubicBezTo>
                      <a:cubicBezTo>
                        <a:pt x="304397" y="881722"/>
                        <a:pt x="197977" y="864951"/>
                        <a:pt x="97884" y="833819"/>
                      </a:cubicBezTo>
                      <a:lnTo>
                        <a:pt x="0" y="797993"/>
                      </a:lnTo>
                      <a:lnTo>
                        <a:pt x="2478" y="748917"/>
                      </a:lnTo>
                      <a:cubicBezTo>
                        <a:pt x="31579" y="462364"/>
                        <a:pt x="174228" y="209379"/>
                        <a:pt x="384722" y="35664"/>
                      </a:cubicBezTo>
                      <a:lnTo>
                        <a:pt x="432415" y="0"/>
                      </a:lnTo>
                      <a:close/>
                    </a:path>
                  </a:pathLst>
                </a:custGeom>
                <a:solidFill>
                  <a:srgbClr val="FF5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8" name="TextBox 37">
                <a:extLst>
                  <a:ext uri="{FF2B5EF4-FFF2-40B4-BE49-F238E27FC236}">
                    <a16:creationId xmlns:a16="http://schemas.microsoft.com/office/drawing/2014/main" id="{47693D52-6AC9-F652-331D-78944F8D8BF9}"/>
                  </a:ext>
                </a:extLst>
              </p:cNvPr>
              <p:cNvSpPr txBox="1"/>
              <p:nvPr/>
            </p:nvSpPr>
            <p:spPr>
              <a:xfrm>
                <a:off x="1240095" y="2946993"/>
                <a:ext cx="1066327" cy="552761"/>
              </a:xfrm>
              <a:prstGeom prst="rect">
                <a:avLst/>
              </a:prstGeom>
              <a:noFill/>
            </p:spPr>
            <p:txBody>
              <a:bodyPr wrap="square" rtlCol="0" anchor="ctr" anchorCtr="0">
                <a:spAutoFit/>
              </a:bodyPr>
              <a:lstStyle/>
              <a:p>
                <a:pPr algn="ctr"/>
                <a:r>
                  <a:rPr lang="en-US" sz="1400" dirty="0">
                    <a:latin typeface="Century Gothic" panose="020B0502020202020204" pitchFamily="34" charset="0"/>
                  </a:rPr>
                  <a:t>Stakeholder </a:t>
                </a:r>
              </a:p>
              <a:p>
                <a:pPr algn="ctr"/>
                <a:r>
                  <a:rPr lang="en-US" sz="1400" dirty="0">
                    <a:latin typeface="Century Gothic" panose="020B0502020202020204" pitchFamily="34" charset="0"/>
                  </a:rPr>
                  <a:t>Stakeholder</a:t>
                </a:r>
              </a:p>
              <a:p>
                <a:pPr algn="ctr"/>
                <a:r>
                  <a:rPr lang="en-US" sz="1400" dirty="0">
                    <a:latin typeface="Century Gothic" panose="020B0502020202020204" pitchFamily="34" charset="0"/>
                  </a:rPr>
                  <a:t>Stakeholder</a:t>
                </a:r>
              </a:p>
            </p:txBody>
          </p:sp>
          <p:sp>
            <p:nvSpPr>
              <p:cNvPr id="42" name="TextBox 41">
                <a:extLst>
                  <a:ext uri="{FF2B5EF4-FFF2-40B4-BE49-F238E27FC236}">
                    <a16:creationId xmlns:a16="http://schemas.microsoft.com/office/drawing/2014/main" id="{B218F83F-809F-2033-72C0-DC37371162BA}"/>
                  </a:ext>
                </a:extLst>
              </p:cNvPr>
              <p:cNvSpPr txBox="1"/>
              <p:nvPr/>
            </p:nvSpPr>
            <p:spPr>
              <a:xfrm>
                <a:off x="1381791" y="1082343"/>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1</a:t>
                </a:r>
              </a:p>
            </p:txBody>
          </p:sp>
          <p:sp>
            <p:nvSpPr>
              <p:cNvPr id="43" name="TextBox 42">
                <a:extLst>
                  <a:ext uri="{FF2B5EF4-FFF2-40B4-BE49-F238E27FC236}">
                    <a16:creationId xmlns:a16="http://schemas.microsoft.com/office/drawing/2014/main" id="{CDB5D052-AC1B-F0FE-0CF2-635C12CFB5EA}"/>
                  </a:ext>
                </a:extLst>
              </p:cNvPr>
              <p:cNvSpPr txBox="1"/>
              <p:nvPr/>
            </p:nvSpPr>
            <p:spPr>
              <a:xfrm>
                <a:off x="5170918" y="3075508"/>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2</a:t>
                </a:r>
              </a:p>
            </p:txBody>
          </p:sp>
          <p:sp>
            <p:nvSpPr>
              <p:cNvPr id="44" name="TextBox 43">
                <a:extLst>
                  <a:ext uri="{FF2B5EF4-FFF2-40B4-BE49-F238E27FC236}">
                    <a16:creationId xmlns:a16="http://schemas.microsoft.com/office/drawing/2014/main" id="{A00140BC-0420-4D96-FE73-9E08CAA5F0DC}"/>
                  </a:ext>
                </a:extLst>
              </p:cNvPr>
              <p:cNvSpPr txBox="1"/>
              <p:nvPr/>
            </p:nvSpPr>
            <p:spPr>
              <a:xfrm>
                <a:off x="1418785" y="5103159"/>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3</a:t>
                </a:r>
              </a:p>
            </p:txBody>
          </p:sp>
          <p:sp>
            <p:nvSpPr>
              <p:cNvPr id="45" name="TextBox 44">
                <a:extLst>
                  <a:ext uri="{FF2B5EF4-FFF2-40B4-BE49-F238E27FC236}">
                    <a16:creationId xmlns:a16="http://schemas.microsoft.com/office/drawing/2014/main" id="{80798D21-A375-5DFF-D820-E0062F60FDDA}"/>
                  </a:ext>
                </a:extLst>
              </p:cNvPr>
              <p:cNvSpPr txBox="1"/>
              <p:nvPr/>
            </p:nvSpPr>
            <p:spPr>
              <a:xfrm>
                <a:off x="3541023" y="2625541"/>
                <a:ext cx="273706" cy="273707"/>
              </a:xfrm>
              <a:prstGeom prst="rect">
                <a:avLst/>
              </a:prstGeom>
              <a:noFill/>
            </p:spPr>
            <p:txBody>
              <a:bodyPr wrap="square" lIns="0" tIns="0" rIns="0" bIns="0" rtlCol="0">
                <a:spAutoFit/>
              </a:bodyPr>
              <a:lstStyle/>
              <a:p>
                <a:pPr algn="ctr"/>
                <a:r>
                  <a:rPr lang="en-US" sz="2400" dirty="0">
                    <a:solidFill>
                      <a:schemeClr val="tx1">
                        <a:alpha val="50000"/>
                      </a:schemeClr>
                    </a:solidFill>
                  </a:rPr>
                  <a:t>4</a:t>
                </a:r>
              </a:p>
            </p:txBody>
          </p:sp>
          <p:sp>
            <p:nvSpPr>
              <p:cNvPr id="46" name="TextBox 45">
                <a:extLst>
                  <a:ext uri="{FF2B5EF4-FFF2-40B4-BE49-F238E27FC236}">
                    <a16:creationId xmlns:a16="http://schemas.microsoft.com/office/drawing/2014/main" id="{036A8E98-9323-2D75-6764-8862686FD660}"/>
                  </a:ext>
                </a:extLst>
              </p:cNvPr>
              <p:cNvSpPr txBox="1"/>
              <p:nvPr/>
            </p:nvSpPr>
            <p:spPr>
              <a:xfrm>
                <a:off x="1981395" y="3475478"/>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5</a:t>
                </a:r>
              </a:p>
            </p:txBody>
          </p:sp>
          <p:sp>
            <p:nvSpPr>
              <p:cNvPr id="47" name="TextBox 46">
                <a:extLst>
                  <a:ext uri="{FF2B5EF4-FFF2-40B4-BE49-F238E27FC236}">
                    <a16:creationId xmlns:a16="http://schemas.microsoft.com/office/drawing/2014/main" id="{BE418D1F-E08A-4B2B-AB45-31D434469188}"/>
                  </a:ext>
                </a:extLst>
              </p:cNvPr>
              <p:cNvSpPr txBox="1"/>
              <p:nvPr/>
            </p:nvSpPr>
            <p:spPr>
              <a:xfrm>
                <a:off x="3535076" y="3473220"/>
                <a:ext cx="273707" cy="273707"/>
              </a:xfrm>
              <a:prstGeom prst="rect">
                <a:avLst/>
              </a:prstGeom>
              <a:noFill/>
            </p:spPr>
            <p:txBody>
              <a:bodyPr wrap="square" lIns="0" tIns="0" rIns="0" bIns="0" rtlCol="0">
                <a:spAutoFit/>
              </a:bodyPr>
              <a:lstStyle/>
              <a:p>
                <a:pPr algn="ctr"/>
                <a:r>
                  <a:rPr lang="en-US" sz="2400" dirty="0">
                    <a:solidFill>
                      <a:schemeClr val="tx1">
                        <a:alpha val="50000"/>
                      </a:schemeClr>
                    </a:solidFill>
                  </a:rPr>
                  <a:t>6</a:t>
                </a:r>
              </a:p>
            </p:txBody>
          </p:sp>
          <p:sp>
            <p:nvSpPr>
              <p:cNvPr id="48" name="TextBox 47">
                <a:extLst>
                  <a:ext uri="{FF2B5EF4-FFF2-40B4-BE49-F238E27FC236}">
                    <a16:creationId xmlns:a16="http://schemas.microsoft.com/office/drawing/2014/main" id="{45EF7A54-902F-DB9B-0607-2D9E798CE0AF}"/>
                  </a:ext>
                </a:extLst>
              </p:cNvPr>
              <p:cNvSpPr txBox="1"/>
              <p:nvPr/>
            </p:nvSpPr>
            <p:spPr>
              <a:xfrm>
                <a:off x="2426565" y="2624204"/>
                <a:ext cx="273707" cy="276380"/>
              </a:xfrm>
              <a:prstGeom prst="rect">
                <a:avLst/>
              </a:prstGeom>
              <a:noFill/>
            </p:spPr>
            <p:txBody>
              <a:bodyPr wrap="square" lIns="0" tIns="0" rIns="0" bIns="0" rtlCol="0">
                <a:spAutoFit/>
              </a:bodyPr>
              <a:lstStyle/>
              <a:p>
                <a:pPr algn="ctr"/>
                <a:r>
                  <a:rPr lang="en-US" sz="2400" dirty="0">
                    <a:solidFill>
                      <a:schemeClr val="tx1">
                        <a:alpha val="50000"/>
                      </a:schemeClr>
                    </a:solidFill>
                  </a:rPr>
                  <a:t>7</a:t>
                </a:r>
              </a:p>
            </p:txBody>
          </p:sp>
          <p:sp>
            <p:nvSpPr>
              <p:cNvPr id="49" name="TextBox 48">
                <a:extLst>
                  <a:ext uri="{FF2B5EF4-FFF2-40B4-BE49-F238E27FC236}">
                    <a16:creationId xmlns:a16="http://schemas.microsoft.com/office/drawing/2014/main" id="{212499BA-8A4A-BBF0-5D88-AFD6D9C123BE}"/>
                  </a:ext>
                </a:extLst>
              </p:cNvPr>
              <p:cNvSpPr txBox="1"/>
              <p:nvPr/>
            </p:nvSpPr>
            <p:spPr>
              <a:xfrm>
                <a:off x="2464615" y="2926720"/>
                <a:ext cx="914310" cy="552761"/>
              </a:xfrm>
              <a:prstGeom prst="rect">
                <a:avLst/>
              </a:prstGeom>
              <a:noFill/>
            </p:spPr>
            <p:txBody>
              <a:bodyPr wrap="none" rtlCol="0" anchor="ctr" anchorCtr="0">
                <a:spAutoFit/>
              </a:bodyPr>
              <a:lstStyle/>
              <a:p>
                <a:pPr algn="ctr"/>
                <a:r>
                  <a:rPr lang="en-US" sz="1400" dirty="0">
                    <a:latin typeface="Century Gothic" panose="020B0502020202020204" pitchFamily="34" charset="0"/>
                  </a:rPr>
                  <a:t>Stakeholder</a:t>
                </a:r>
              </a:p>
              <a:p>
                <a:pPr algn="ctr"/>
                <a:r>
                  <a:rPr lang="en-US" sz="1400" dirty="0">
                    <a:latin typeface="Century Gothic" panose="020B0502020202020204" pitchFamily="34" charset="0"/>
                  </a:rPr>
                  <a:t>Stakeholder</a:t>
                </a:r>
              </a:p>
              <a:p>
                <a:pPr algn="ctr"/>
                <a:r>
                  <a:rPr lang="en-US" sz="1400" dirty="0">
                    <a:latin typeface="Century Gothic" panose="020B0502020202020204" pitchFamily="34" charset="0"/>
                  </a:rPr>
                  <a:t>Stakeholder</a:t>
                </a:r>
              </a:p>
            </p:txBody>
          </p:sp>
          <p:sp>
            <p:nvSpPr>
              <p:cNvPr id="50" name="TextBox 49">
                <a:extLst>
                  <a:ext uri="{FF2B5EF4-FFF2-40B4-BE49-F238E27FC236}">
                    <a16:creationId xmlns:a16="http://schemas.microsoft.com/office/drawing/2014/main" id="{FF8B4F40-A2FB-4EFD-4AC7-167204593904}"/>
                  </a:ext>
                </a:extLst>
              </p:cNvPr>
              <p:cNvSpPr txBox="1"/>
              <p:nvPr/>
            </p:nvSpPr>
            <p:spPr>
              <a:xfrm>
                <a:off x="3815587" y="2946993"/>
                <a:ext cx="1407128" cy="552761"/>
              </a:xfrm>
              <a:prstGeom prst="rect">
                <a:avLst/>
              </a:prstGeom>
              <a:noFill/>
            </p:spPr>
            <p:txBody>
              <a:bodyPr wrap="square" rtlCol="0" anchor="ctr" anchorCtr="0">
                <a:spAutoFit/>
              </a:bodyPr>
              <a:lstStyle/>
              <a:p>
                <a:pPr algn="ctr"/>
                <a:r>
                  <a:rPr lang="en-US" sz="1400" dirty="0">
                    <a:latin typeface="Century Gothic" panose="020B0502020202020204" pitchFamily="34" charset="0"/>
                  </a:rPr>
                  <a:t>Stakeholder </a:t>
                </a:r>
              </a:p>
              <a:p>
                <a:pPr algn="ctr"/>
                <a:r>
                  <a:rPr lang="en-US" sz="1400" dirty="0">
                    <a:latin typeface="Century Gothic" panose="020B0502020202020204" pitchFamily="34" charset="0"/>
                  </a:rPr>
                  <a:t>Stakeholder</a:t>
                </a:r>
              </a:p>
              <a:p>
                <a:pPr algn="ctr"/>
                <a:r>
                  <a:rPr lang="en-US" sz="1400" dirty="0">
                    <a:latin typeface="Century Gothic" panose="020B0502020202020204" pitchFamily="34" charset="0"/>
                  </a:rPr>
                  <a:t>Stakeholder</a:t>
                </a:r>
              </a:p>
            </p:txBody>
          </p:sp>
          <p:sp>
            <p:nvSpPr>
              <p:cNvPr id="51" name="TextBox 50">
                <a:extLst>
                  <a:ext uri="{FF2B5EF4-FFF2-40B4-BE49-F238E27FC236}">
                    <a16:creationId xmlns:a16="http://schemas.microsoft.com/office/drawing/2014/main" id="{7B94B815-FAF9-8CDC-16B4-7A558B23175C}"/>
                  </a:ext>
                </a:extLst>
              </p:cNvPr>
              <p:cNvSpPr txBox="1"/>
              <p:nvPr/>
            </p:nvSpPr>
            <p:spPr>
              <a:xfrm>
                <a:off x="2709186" y="3891866"/>
                <a:ext cx="1286432" cy="552761"/>
              </a:xfrm>
              <a:prstGeom prst="rect">
                <a:avLst/>
              </a:prstGeom>
              <a:noFill/>
            </p:spPr>
            <p:txBody>
              <a:bodyPr wrap="square" rtlCol="0" anchor="ctr" anchorCtr="0">
                <a:spAutoFit/>
              </a:bodyPr>
              <a:lstStyle/>
              <a:p>
                <a:pPr algn="ctr"/>
                <a:r>
                  <a:rPr lang="en-US" sz="1400" dirty="0">
                    <a:latin typeface="Century Gothic" panose="020B0502020202020204" pitchFamily="34" charset="0"/>
                  </a:rPr>
                  <a:t>Stakeholder </a:t>
                </a:r>
              </a:p>
              <a:p>
                <a:pPr algn="ctr"/>
                <a:r>
                  <a:rPr lang="en-US" sz="1400" dirty="0">
                    <a:latin typeface="Century Gothic" panose="020B0502020202020204" pitchFamily="34" charset="0"/>
                  </a:rPr>
                  <a:t>Stakeholder</a:t>
                </a:r>
              </a:p>
              <a:p>
                <a:pPr algn="ctr"/>
                <a:r>
                  <a:rPr lang="en-US" sz="1400" dirty="0">
                    <a:latin typeface="Century Gothic" panose="020B0502020202020204" pitchFamily="34" charset="0"/>
                  </a:rPr>
                  <a:t>Stakeholder</a:t>
                </a:r>
              </a:p>
            </p:txBody>
          </p:sp>
          <p:sp>
            <p:nvSpPr>
              <p:cNvPr id="52" name="TextBox 51">
                <a:extLst>
                  <a:ext uri="{FF2B5EF4-FFF2-40B4-BE49-F238E27FC236}">
                    <a16:creationId xmlns:a16="http://schemas.microsoft.com/office/drawing/2014/main" id="{DE7B53E8-3C33-9385-E0E4-A64F4EB5632E}"/>
                  </a:ext>
                </a:extLst>
              </p:cNvPr>
              <p:cNvSpPr txBox="1"/>
              <p:nvPr/>
            </p:nvSpPr>
            <p:spPr>
              <a:xfrm>
                <a:off x="2751312" y="1992655"/>
                <a:ext cx="1166780" cy="552761"/>
              </a:xfrm>
              <a:prstGeom prst="rect">
                <a:avLst/>
              </a:prstGeom>
              <a:noFill/>
            </p:spPr>
            <p:txBody>
              <a:bodyPr wrap="square" rtlCol="0" anchor="ctr" anchorCtr="0">
                <a:spAutoFit/>
              </a:bodyPr>
              <a:lstStyle/>
              <a:p>
                <a:pPr algn="ctr"/>
                <a:r>
                  <a:rPr lang="en-US" sz="1400" dirty="0">
                    <a:latin typeface="Century Gothic" panose="020B0502020202020204" pitchFamily="34" charset="0"/>
                  </a:rPr>
                  <a:t>Stakeholder </a:t>
                </a:r>
              </a:p>
              <a:p>
                <a:pPr algn="ctr"/>
                <a:r>
                  <a:rPr lang="en-US" sz="1400" dirty="0">
                    <a:latin typeface="Century Gothic" panose="020B0502020202020204" pitchFamily="34" charset="0"/>
                  </a:rPr>
                  <a:t>Stakeholder</a:t>
                </a:r>
              </a:p>
              <a:p>
                <a:pPr algn="ctr"/>
                <a:r>
                  <a:rPr lang="en-US" sz="1400" dirty="0">
                    <a:latin typeface="Century Gothic" panose="020B0502020202020204" pitchFamily="34" charset="0"/>
                  </a:rPr>
                  <a:t>Stakeholder</a:t>
                </a:r>
              </a:p>
            </p:txBody>
          </p:sp>
          <p:sp>
            <p:nvSpPr>
              <p:cNvPr id="53" name="TextBox 52">
                <a:extLst>
                  <a:ext uri="{FF2B5EF4-FFF2-40B4-BE49-F238E27FC236}">
                    <a16:creationId xmlns:a16="http://schemas.microsoft.com/office/drawing/2014/main" id="{B397F7CD-9027-9416-2740-D309E0E735B6}"/>
                  </a:ext>
                </a:extLst>
              </p:cNvPr>
              <p:cNvSpPr txBox="1"/>
              <p:nvPr/>
            </p:nvSpPr>
            <p:spPr>
              <a:xfrm>
                <a:off x="1147853" y="4269168"/>
                <a:ext cx="1407128" cy="552761"/>
              </a:xfrm>
              <a:prstGeom prst="rect">
                <a:avLst/>
              </a:prstGeom>
              <a:noFill/>
            </p:spPr>
            <p:txBody>
              <a:bodyPr wrap="square" rtlCol="0" anchor="ctr" anchorCtr="0">
                <a:spAutoFit/>
              </a:bodyPr>
              <a:lstStyle/>
              <a:p>
                <a:r>
                  <a:rPr lang="en-US" sz="1400" dirty="0">
                    <a:latin typeface="Century Gothic" panose="020B0502020202020204" pitchFamily="34" charset="0"/>
                  </a:rPr>
                  <a:t>Stakeholder </a:t>
                </a:r>
              </a:p>
              <a:p>
                <a:r>
                  <a:rPr lang="en-US" sz="1400" dirty="0">
                    <a:latin typeface="Century Gothic" panose="020B0502020202020204" pitchFamily="34" charset="0"/>
                  </a:rPr>
                  <a:t>Stakeholder</a:t>
                </a:r>
              </a:p>
              <a:p>
                <a:r>
                  <a:rPr lang="en-US" sz="1400" dirty="0">
                    <a:latin typeface="Century Gothic" panose="020B0502020202020204" pitchFamily="34" charset="0"/>
                  </a:rPr>
                  <a:t>Stakeholder</a:t>
                </a:r>
              </a:p>
            </p:txBody>
          </p:sp>
          <p:sp>
            <p:nvSpPr>
              <p:cNvPr id="54" name="TextBox 53">
                <a:extLst>
                  <a:ext uri="{FF2B5EF4-FFF2-40B4-BE49-F238E27FC236}">
                    <a16:creationId xmlns:a16="http://schemas.microsoft.com/office/drawing/2014/main" id="{F4608E9C-FC8D-EF8E-5CF7-AF63EA7DC5F0}"/>
                  </a:ext>
                </a:extLst>
              </p:cNvPr>
              <p:cNvSpPr txBox="1"/>
              <p:nvPr/>
            </p:nvSpPr>
            <p:spPr>
              <a:xfrm>
                <a:off x="1139046" y="1525124"/>
                <a:ext cx="1166780" cy="552761"/>
              </a:xfrm>
              <a:prstGeom prst="rect">
                <a:avLst/>
              </a:prstGeom>
              <a:noFill/>
            </p:spPr>
            <p:txBody>
              <a:bodyPr wrap="square" rtlCol="0" anchor="ctr" anchorCtr="0">
                <a:spAutoFit/>
              </a:bodyPr>
              <a:lstStyle/>
              <a:p>
                <a:r>
                  <a:rPr lang="en-US" sz="1400" dirty="0">
                    <a:latin typeface="Century Gothic" panose="020B0502020202020204" pitchFamily="34" charset="0"/>
                  </a:rPr>
                  <a:t>Stakeholder</a:t>
                </a:r>
              </a:p>
              <a:p>
                <a:r>
                  <a:rPr lang="en-US" sz="1400" dirty="0">
                    <a:latin typeface="Century Gothic" panose="020B0502020202020204" pitchFamily="34" charset="0"/>
                  </a:rPr>
                  <a:t>Stakeholder</a:t>
                </a:r>
              </a:p>
              <a:p>
                <a:r>
                  <a:rPr lang="en-US" sz="1400" dirty="0">
                    <a:latin typeface="Century Gothic" panose="020B0502020202020204" pitchFamily="34" charset="0"/>
                  </a:rPr>
                  <a:t>Stakeholder</a:t>
                </a:r>
              </a:p>
            </p:txBody>
          </p:sp>
        </p:grpSp>
        <p:sp>
          <p:nvSpPr>
            <p:cNvPr id="62" name="TextBox 61">
              <a:extLst>
                <a:ext uri="{FF2B5EF4-FFF2-40B4-BE49-F238E27FC236}">
                  <a16:creationId xmlns:a16="http://schemas.microsoft.com/office/drawing/2014/main" id="{5151704A-D283-8122-5001-2B12940C008F}"/>
                </a:ext>
              </a:extLst>
            </p:cNvPr>
            <p:cNvSpPr txBox="1"/>
            <p:nvPr/>
          </p:nvSpPr>
          <p:spPr>
            <a:xfrm>
              <a:off x="5401545" y="180815"/>
              <a:ext cx="1119217" cy="461665"/>
            </a:xfrm>
            <a:prstGeom prst="rect">
              <a:avLst/>
            </a:prstGeom>
            <a:noFill/>
          </p:spPr>
          <p:txBody>
            <a:bodyPr wrap="none" rtlCol="0">
              <a:spAutoFit/>
            </a:bodyPr>
            <a:lstStyle/>
            <a:p>
              <a:r>
                <a:rPr lang="en-US" sz="2400" dirty="0">
                  <a:latin typeface="Century Gothic" panose="020B0502020202020204" pitchFamily="34" charset="0"/>
                </a:rPr>
                <a:t>Power</a:t>
              </a:r>
            </a:p>
          </p:txBody>
        </p:sp>
        <p:sp>
          <p:nvSpPr>
            <p:cNvPr id="63" name="TextBox 62">
              <a:extLst>
                <a:ext uri="{FF2B5EF4-FFF2-40B4-BE49-F238E27FC236}">
                  <a16:creationId xmlns:a16="http://schemas.microsoft.com/office/drawing/2014/main" id="{0C9466B0-3DC3-A507-FEA4-B9481F9EDC94}"/>
                </a:ext>
              </a:extLst>
            </p:cNvPr>
            <p:cNvSpPr txBox="1"/>
            <p:nvPr/>
          </p:nvSpPr>
          <p:spPr>
            <a:xfrm>
              <a:off x="10109532" y="823185"/>
              <a:ext cx="1822936" cy="461665"/>
            </a:xfrm>
            <a:prstGeom prst="rect">
              <a:avLst/>
            </a:prstGeom>
            <a:noFill/>
          </p:spPr>
          <p:txBody>
            <a:bodyPr wrap="none" rtlCol="0">
              <a:spAutoFit/>
            </a:bodyPr>
            <a:lstStyle/>
            <a:p>
              <a:pPr algn="r"/>
              <a:r>
                <a:rPr lang="en-US" sz="2400" dirty="0">
                  <a:latin typeface="Century Gothic" panose="020B0502020202020204" pitchFamily="34" charset="0"/>
                </a:rPr>
                <a:t>Legitimacy</a:t>
              </a:r>
            </a:p>
          </p:txBody>
        </p:sp>
        <p:sp>
          <p:nvSpPr>
            <p:cNvPr id="64" name="TextBox 63">
              <a:extLst>
                <a:ext uri="{FF2B5EF4-FFF2-40B4-BE49-F238E27FC236}">
                  <a16:creationId xmlns:a16="http://schemas.microsoft.com/office/drawing/2014/main" id="{B4A5D048-862A-79AB-2889-CF64CDDAE154}"/>
                </a:ext>
              </a:extLst>
            </p:cNvPr>
            <p:cNvSpPr txBox="1"/>
            <p:nvPr/>
          </p:nvSpPr>
          <p:spPr>
            <a:xfrm>
              <a:off x="5405826" y="6267618"/>
              <a:ext cx="1438214" cy="461665"/>
            </a:xfrm>
            <a:prstGeom prst="rect">
              <a:avLst/>
            </a:prstGeom>
            <a:noFill/>
          </p:spPr>
          <p:txBody>
            <a:bodyPr wrap="none" rtlCol="0">
              <a:spAutoFit/>
            </a:bodyPr>
            <a:lstStyle/>
            <a:p>
              <a:r>
                <a:rPr lang="en-US" sz="2400" dirty="0">
                  <a:latin typeface="Century Gothic" panose="020B0502020202020204" pitchFamily="34" charset="0"/>
                </a:rPr>
                <a:t>Urgency</a:t>
              </a:r>
            </a:p>
          </p:txBody>
        </p:sp>
      </p:grpSp>
      <p:sp>
        <p:nvSpPr>
          <p:cNvPr id="21" name="TextBox 20">
            <a:extLst>
              <a:ext uri="{FF2B5EF4-FFF2-40B4-BE49-F238E27FC236}">
                <a16:creationId xmlns:a16="http://schemas.microsoft.com/office/drawing/2014/main" id="{5EE5CCAE-7114-56B3-56FF-D0F3BDEB1D1A}"/>
              </a:ext>
            </a:extLst>
          </p:cNvPr>
          <p:cNvSpPr txBox="1"/>
          <p:nvPr/>
        </p:nvSpPr>
        <p:spPr>
          <a:xfrm>
            <a:off x="8873819" y="5397401"/>
            <a:ext cx="3129831" cy="1323439"/>
          </a:xfrm>
          <a:prstGeom prst="rect">
            <a:avLst/>
          </a:prstGeom>
          <a:noFill/>
          <a:effectLst/>
        </p:spPr>
        <p:txBody>
          <a:bodyPr wrap="square" rtlCol="0" anchor="b" anchorCtr="0">
            <a:spAutoFit/>
          </a:bodyPr>
          <a:lstStyle/>
          <a:p>
            <a:pPr algn="r"/>
            <a:r>
              <a:rPr lang="en-US" sz="4000" dirty="0">
                <a:solidFill>
                  <a:schemeClr val="bg1"/>
                </a:solidFill>
                <a:latin typeface="Century Gothic" panose="020B0502020202020204" pitchFamily="34" charset="0"/>
              </a:rPr>
              <a:t>Salience Model</a:t>
            </a:r>
          </a:p>
        </p:txBody>
      </p:sp>
    </p:spTree>
    <p:extLst>
      <p:ext uri="{BB962C8B-B14F-4D97-AF65-F5344CB8AC3E}">
        <p14:creationId xmlns:p14="http://schemas.microsoft.com/office/powerpoint/2010/main" val="91710902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10675</TotalTime>
  <Words>589</Words>
  <Application>Microsoft Office PowerPoint</Application>
  <PresentationFormat>Widescreen</PresentationFormat>
  <Paragraphs>299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143</cp:revision>
  <cp:lastPrinted>2024-08-26T03:42:12Z</cp:lastPrinted>
  <dcterms:created xsi:type="dcterms:W3CDTF">2021-07-07T23:54:57Z</dcterms:created>
  <dcterms:modified xsi:type="dcterms:W3CDTF">2025-01-27T17:34:53Z</dcterms:modified>
</cp:coreProperties>
</file>