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353" r:id="rId2"/>
    <p:sldId id="369" r:id="rId3"/>
    <p:sldId id="372" r:id="rId4"/>
    <p:sldId id="373" r:id="rId5"/>
    <p:sldId id="29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DFD"/>
    <a:srgbClr val="F5F5F5"/>
    <a:srgbClr val="567D80"/>
    <a:srgbClr val="D2D7FF"/>
    <a:srgbClr val="AFF5F0"/>
    <a:srgbClr val="FFDB8D"/>
    <a:srgbClr val="FFB15D"/>
    <a:srgbClr val="FF5C53"/>
    <a:srgbClr val="6DAFAF"/>
    <a:srgbClr val="B8CD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13" autoAdjust="0"/>
    <p:restoredTop sz="96058"/>
  </p:normalViewPr>
  <p:slideViewPr>
    <p:cSldViewPr snapToGrid="0" snapToObjects="1">
      <p:cViewPr varScale="1">
        <p:scale>
          <a:sx n="81" d="100"/>
          <a:sy n="81" d="100"/>
        </p:scale>
        <p:origin x="1710" y="6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515112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CB717-C060-1E8D-9682-32A05F5F3A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5F97CD-EC10-5080-6C3D-039B60F38D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4A2636-EE9E-A5EE-5C53-C201463F58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91609E-6A51-A70B-A630-E02C25F39A28}"/>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797279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17144-BD8A-BD5D-CF62-A6F05EF607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E04B1B-3405-C878-0C19-FF6528CC09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03C456-CE22-6591-DCFF-7D0A1D57E3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74FD0F-E77A-A0F2-DCEA-3FC0F80717B0}"/>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2728618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1/25/2025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www.smartsheet.com/try-it?trp=8754&amp;utm_source=template-powerpoint&amp;utm_medium=content&amp;utm_campaign=Six+Sigma+Stakeholder+Analysis+Template-powerpoint-8754&amp;lpa=Six+Sigma+Stakeholder+Analysis+Template+powerpoint+8754"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0F0EC"/>
        </a:solidFill>
        <a:effectLst/>
      </p:bgPr>
    </p:bg>
    <p:spTree>
      <p:nvGrpSpPr>
        <p:cNvPr id="1" name=""/>
        <p:cNvGrpSpPr/>
        <p:nvPr/>
      </p:nvGrpSpPr>
      <p:grpSpPr>
        <a:xfrm>
          <a:off x="0" y="0"/>
          <a:ext cx="0" cy="0"/>
          <a:chOff x="0" y="0"/>
          <a:chExt cx="0" cy="0"/>
        </a:xfrm>
      </p:grpSpPr>
      <p:pic>
        <p:nvPicPr>
          <p:cNvPr id="6" name="Picture 5" descr="Abstract green shape flowing">
            <a:extLst>
              <a:ext uri="{FF2B5EF4-FFF2-40B4-BE49-F238E27FC236}">
                <a16:creationId xmlns:a16="http://schemas.microsoft.com/office/drawing/2014/main" id="{5BBB0C9F-CD61-3A3D-676C-22F3FFDEC3F0}"/>
              </a:ext>
            </a:extLst>
          </p:cNvPr>
          <p:cNvPicPr>
            <a:picLocks noChangeAspect="1"/>
          </p:cNvPicPr>
          <p:nvPr/>
        </p:nvPicPr>
        <p:blipFill>
          <a:blip r:embed="rId3">
            <a:alphaModFix amt="50000"/>
            <a:duotone>
              <a:schemeClr val="bg2">
                <a:shade val="45000"/>
                <a:satMod val="135000"/>
              </a:schemeClr>
              <a:prstClr val="white"/>
            </a:duotone>
            <a:extLst>
              <a:ext uri="{BEBA8EAE-BF5A-486C-A8C5-ECC9F3942E4B}">
                <a14:imgProps xmlns:a14="http://schemas.microsoft.com/office/drawing/2010/main">
                  <a14:imgLayer r:embed="rId4">
                    <a14:imgEffect>
                      <a14:colorTemperature colorTemp="5176"/>
                    </a14:imgEffect>
                    <a14:imgEffect>
                      <a14:saturation sat="318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sp>
        <p:nvSpPr>
          <p:cNvPr id="4" name="TextBox 3">
            <a:extLst>
              <a:ext uri="{FF2B5EF4-FFF2-40B4-BE49-F238E27FC236}">
                <a16:creationId xmlns:a16="http://schemas.microsoft.com/office/drawing/2014/main" id="{3893F1B0-D8E0-1318-EACD-C96140D00B6F}"/>
              </a:ext>
            </a:extLst>
          </p:cNvPr>
          <p:cNvSpPr txBox="1"/>
          <p:nvPr/>
        </p:nvSpPr>
        <p:spPr>
          <a:xfrm>
            <a:off x="249647" y="236233"/>
            <a:ext cx="4177974" cy="2800767"/>
          </a:xfrm>
          <a:prstGeom prst="rect">
            <a:avLst/>
          </a:prstGeom>
          <a:noFill/>
          <a:effectLst/>
        </p:spPr>
        <p:txBody>
          <a:bodyPr wrap="square" rtlCol="0">
            <a:spAutoFit/>
          </a:bodyPr>
          <a:lstStyle/>
          <a:p>
            <a:r>
              <a:rPr lang="en-US" sz="4400" b="1" dirty="0">
                <a:solidFill>
                  <a:srgbClr val="001033"/>
                </a:solidFill>
                <a:latin typeface="Century Gothic" panose="020B0502020202020204" pitchFamily="34" charset="0"/>
              </a:rPr>
              <a:t>Six Sigma Stakeholder Analysis Template</a:t>
            </a:r>
            <a:endParaRPr lang="en-US" sz="4400" dirty="0">
              <a:solidFill>
                <a:srgbClr val="001033"/>
              </a:solidFill>
              <a:latin typeface="Century Gothic" panose="020B0502020202020204" pitchFamily="34" charset="0"/>
            </a:endParaRPr>
          </a:p>
        </p:txBody>
      </p:sp>
      <p:pic>
        <p:nvPicPr>
          <p:cNvPr id="33" name="Picture 32">
            <a:hlinkClick r:id="rId5"/>
            <a:extLst>
              <a:ext uri="{FF2B5EF4-FFF2-40B4-BE49-F238E27FC236}">
                <a16:creationId xmlns:a16="http://schemas.microsoft.com/office/drawing/2014/main" id="{4A18805D-093D-9D7D-D8FB-8A0263548A91}"/>
              </a:ext>
            </a:extLst>
          </p:cNvPr>
          <p:cNvPicPr>
            <a:picLocks noChangeAspect="1"/>
          </p:cNvPicPr>
          <p:nvPr/>
        </p:nvPicPr>
        <p:blipFill>
          <a:blip r:embed="rId6"/>
          <a:srcRect/>
          <a:stretch/>
        </p:blipFill>
        <p:spPr>
          <a:xfrm>
            <a:off x="6564844" y="272203"/>
            <a:ext cx="5377509" cy="1069560"/>
          </a:xfrm>
          <a:prstGeom prst="rect">
            <a:avLst/>
          </a:prstGeom>
        </p:spPr>
      </p:pic>
      <p:pic>
        <p:nvPicPr>
          <p:cNvPr id="9" name="Picture 8">
            <a:extLst>
              <a:ext uri="{FF2B5EF4-FFF2-40B4-BE49-F238E27FC236}">
                <a16:creationId xmlns:a16="http://schemas.microsoft.com/office/drawing/2014/main" id="{EAD237A4-71D0-500C-3A6B-931633BA265E}"/>
              </a:ext>
            </a:extLst>
          </p:cNvPr>
          <p:cNvPicPr>
            <a:picLocks noChangeAspect="1"/>
          </p:cNvPicPr>
          <p:nvPr/>
        </p:nvPicPr>
        <p:blipFill>
          <a:blip r:embed="rId7"/>
          <a:srcRect t="16330" b="15235"/>
          <a:stretch/>
        </p:blipFill>
        <p:spPr>
          <a:xfrm>
            <a:off x="3756991" y="1950675"/>
            <a:ext cx="7464287" cy="4241556"/>
          </a:xfrm>
          <a:prstGeom prst="rect">
            <a:avLst/>
          </a:prstGeom>
          <a:effectLst>
            <a:outerShdw blurRad="111671" dist="38100" dir="2700000" algn="tl" rotWithShape="0">
              <a:schemeClr val="accent4">
                <a:lumMod val="50000"/>
                <a:alpha val="40000"/>
              </a:schemeClr>
            </a:outerShdw>
            <a:reflection blurRad="6350" stA="52000" endA="300" endPos="35000" dir="5400000" sy="-100000" algn="bl" rotWithShape="0"/>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0F0EC"/>
        </a:solidFill>
        <a:effectLst/>
      </p:bgPr>
    </p:bg>
    <p:spTree>
      <p:nvGrpSpPr>
        <p:cNvPr id="1" name=""/>
        <p:cNvGrpSpPr/>
        <p:nvPr/>
      </p:nvGrpSpPr>
      <p:grpSpPr>
        <a:xfrm>
          <a:off x="0" y="0"/>
          <a:ext cx="0" cy="0"/>
          <a:chOff x="0" y="0"/>
          <a:chExt cx="0" cy="0"/>
        </a:xfrm>
      </p:grpSpPr>
      <p:pic>
        <p:nvPicPr>
          <p:cNvPr id="8" name="Picture 7" descr="Abstract green shape flowing">
            <a:extLst>
              <a:ext uri="{FF2B5EF4-FFF2-40B4-BE49-F238E27FC236}">
                <a16:creationId xmlns:a16="http://schemas.microsoft.com/office/drawing/2014/main" id="{C30BD248-B4EC-93DB-CB81-8894BE0CF3A9}"/>
              </a:ext>
            </a:extLst>
          </p:cNvPr>
          <p:cNvPicPr>
            <a:picLocks noChangeAspect="1"/>
          </p:cNvPicPr>
          <p:nvPr/>
        </p:nvPicPr>
        <p:blipFill>
          <a:blip r:embed="rId3">
            <a:alphaModFix amt="50000"/>
            <a:duotone>
              <a:schemeClr val="bg2">
                <a:shade val="45000"/>
                <a:satMod val="135000"/>
              </a:schemeClr>
              <a:prstClr val="white"/>
            </a:duotone>
            <a:extLst>
              <a:ext uri="{BEBA8EAE-BF5A-486C-A8C5-ECC9F3942E4B}">
                <a14:imgProps xmlns:a14="http://schemas.microsoft.com/office/drawing/2010/main">
                  <a14:imgLayer r:embed="rId4">
                    <a14:imgEffect>
                      <a14:colorTemperature colorTemp="5176"/>
                    </a14:imgEffect>
                    <a14:imgEffect>
                      <a14:saturation sat="318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sp>
        <p:nvSpPr>
          <p:cNvPr id="2" name="TextBox 1">
            <a:extLst>
              <a:ext uri="{FF2B5EF4-FFF2-40B4-BE49-F238E27FC236}">
                <a16:creationId xmlns:a16="http://schemas.microsoft.com/office/drawing/2014/main" id="{5E40BD42-91CE-E2E2-F49A-AA00CB0127AA}"/>
              </a:ext>
            </a:extLst>
          </p:cNvPr>
          <p:cNvSpPr txBox="1"/>
          <p:nvPr/>
        </p:nvSpPr>
        <p:spPr>
          <a:xfrm>
            <a:off x="6096000" y="2904348"/>
            <a:ext cx="5779623" cy="3323987"/>
          </a:xfrm>
          <a:prstGeom prst="rect">
            <a:avLst/>
          </a:prstGeom>
          <a:noFill/>
          <a:effectLst/>
        </p:spPr>
        <p:txBody>
          <a:bodyPr wrap="square" rtlCol="0">
            <a:spAutoFit/>
          </a:bodyPr>
          <a:lstStyle/>
          <a:p>
            <a:pPr algn="r"/>
            <a:r>
              <a:rPr lang="en-US" sz="7000" dirty="0">
                <a:solidFill>
                  <a:schemeClr val="bg1"/>
                </a:solidFill>
                <a:latin typeface="Century Gothic" panose="020B0502020202020204" pitchFamily="34" charset="0"/>
              </a:rPr>
              <a:t>Six Sigma Stakeholder Analysis</a:t>
            </a:r>
          </a:p>
        </p:txBody>
      </p:sp>
      <p:sp>
        <p:nvSpPr>
          <p:cNvPr id="5" name="TextBox 4">
            <a:extLst>
              <a:ext uri="{FF2B5EF4-FFF2-40B4-BE49-F238E27FC236}">
                <a16:creationId xmlns:a16="http://schemas.microsoft.com/office/drawing/2014/main" id="{53A79E9B-C6EF-B5AE-2F35-AE08DDB1E349}"/>
              </a:ext>
            </a:extLst>
          </p:cNvPr>
          <p:cNvSpPr txBox="1"/>
          <p:nvPr/>
        </p:nvSpPr>
        <p:spPr>
          <a:xfrm>
            <a:off x="285877" y="666426"/>
            <a:ext cx="1415605" cy="307777"/>
          </a:xfrm>
          <a:prstGeom prst="rect">
            <a:avLst/>
          </a:prstGeom>
          <a:noFill/>
          <a:effectLst/>
        </p:spPr>
        <p:txBody>
          <a:bodyPr wrap="square" rtlCol="0">
            <a:spAutoFit/>
          </a:bodyPr>
          <a:lstStyle/>
          <a:p>
            <a:r>
              <a:rPr lang="en-US" sz="1400" dirty="0">
                <a:solidFill>
                  <a:schemeClr val="tx1">
                    <a:lumMod val="75000"/>
                    <a:lumOff val="25000"/>
                  </a:schemeClr>
                </a:solidFill>
                <a:latin typeface="Century Gothic" panose="020B0502020202020204" pitchFamily="34" charset="0"/>
              </a:rPr>
              <a:t>Project Name</a:t>
            </a:r>
          </a:p>
        </p:txBody>
      </p:sp>
      <p:sp>
        <p:nvSpPr>
          <p:cNvPr id="6" name="TextBox 5">
            <a:extLst>
              <a:ext uri="{FF2B5EF4-FFF2-40B4-BE49-F238E27FC236}">
                <a16:creationId xmlns:a16="http://schemas.microsoft.com/office/drawing/2014/main" id="{C4D92992-94CD-ACBA-8201-1C244DF79B77}"/>
              </a:ext>
            </a:extLst>
          </p:cNvPr>
          <p:cNvSpPr txBox="1"/>
          <p:nvPr/>
        </p:nvSpPr>
        <p:spPr>
          <a:xfrm>
            <a:off x="285877" y="974203"/>
            <a:ext cx="5779261" cy="830997"/>
          </a:xfrm>
          <a:prstGeom prst="rect">
            <a:avLst/>
          </a:prstGeom>
          <a:noFill/>
          <a:effectLst/>
        </p:spPr>
        <p:txBody>
          <a:bodyPr wrap="square" rtlCol="0">
            <a:spAutoFit/>
          </a:bodyPr>
          <a:lstStyle/>
          <a:p>
            <a:r>
              <a:rPr lang="en-US" sz="4800" dirty="0">
                <a:solidFill>
                  <a:srgbClr val="2C6864"/>
                </a:solidFill>
                <a:latin typeface="Century Gothic" panose="020B0502020202020204" pitchFamily="34" charset="0"/>
              </a:rPr>
              <a:t>Text</a:t>
            </a:r>
          </a:p>
        </p:txBody>
      </p:sp>
      <p:sp>
        <p:nvSpPr>
          <p:cNvPr id="7" name="TextBox 6">
            <a:extLst>
              <a:ext uri="{FF2B5EF4-FFF2-40B4-BE49-F238E27FC236}">
                <a16:creationId xmlns:a16="http://schemas.microsoft.com/office/drawing/2014/main" id="{2C0E07AC-8CE5-1A0D-D803-5E67B9A8B1A7}"/>
              </a:ext>
            </a:extLst>
          </p:cNvPr>
          <p:cNvSpPr txBox="1"/>
          <p:nvPr/>
        </p:nvSpPr>
        <p:spPr>
          <a:xfrm>
            <a:off x="285877" y="3566418"/>
            <a:ext cx="1716547" cy="307777"/>
          </a:xfrm>
          <a:prstGeom prst="rect">
            <a:avLst/>
          </a:prstGeom>
          <a:noFill/>
          <a:effectLst/>
        </p:spPr>
        <p:txBody>
          <a:bodyPr wrap="square" rtlCol="0">
            <a:spAutoFit/>
          </a:bodyPr>
          <a:lstStyle/>
          <a:p>
            <a:r>
              <a:rPr lang="en-US" sz="1400" dirty="0">
                <a:solidFill>
                  <a:schemeClr val="tx1">
                    <a:lumMod val="75000"/>
                    <a:lumOff val="25000"/>
                  </a:schemeClr>
                </a:solidFill>
                <a:latin typeface="Century Gothic" panose="020B0502020202020204" pitchFamily="34" charset="0"/>
              </a:rPr>
              <a:t>Project Manager</a:t>
            </a:r>
          </a:p>
        </p:txBody>
      </p:sp>
      <p:sp>
        <p:nvSpPr>
          <p:cNvPr id="9" name="TextBox 8">
            <a:extLst>
              <a:ext uri="{FF2B5EF4-FFF2-40B4-BE49-F238E27FC236}">
                <a16:creationId xmlns:a16="http://schemas.microsoft.com/office/drawing/2014/main" id="{96440EDF-B4BD-9D7E-2BC3-30A7E5C0C2CD}"/>
              </a:ext>
            </a:extLst>
          </p:cNvPr>
          <p:cNvSpPr txBox="1"/>
          <p:nvPr/>
        </p:nvSpPr>
        <p:spPr>
          <a:xfrm>
            <a:off x="285877" y="3874195"/>
            <a:ext cx="2086937" cy="461665"/>
          </a:xfrm>
          <a:prstGeom prst="rect">
            <a:avLst/>
          </a:prstGeom>
          <a:noFill/>
          <a:effectLst/>
        </p:spPr>
        <p:txBody>
          <a:bodyPr wrap="square" rtlCol="0">
            <a:spAutoFit/>
          </a:bodyPr>
          <a:lstStyle/>
          <a:p>
            <a:r>
              <a:rPr lang="en-US" sz="2400" dirty="0">
                <a:latin typeface="Century Gothic" panose="020B0502020202020204" pitchFamily="34" charset="0"/>
              </a:rPr>
              <a:t>Text</a:t>
            </a:r>
          </a:p>
        </p:txBody>
      </p:sp>
      <p:sp>
        <p:nvSpPr>
          <p:cNvPr id="10" name="TextBox 9">
            <a:extLst>
              <a:ext uri="{FF2B5EF4-FFF2-40B4-BE49-F238E27FC236}">
                <a16:creationId xmlns:a16="http://schemas.microsoft.com/office/drawing/2014/main" id="{97985248-61F9-B5FC-1D2B-6E5B832596AD}"/>
              </a:ext>
            </a:extLst>
          </p:cNvPr>
          <p:cNvSpPr txBox="1"/>
          <p:nvPr/>
        </p:nvSpPr>
        <p:spPr>
          <a:xfrm>
            <a:off x="285877" y="4566342"/>
            <a:ext cx="1716547" cy="307777"/>
          </a:xfrm>
          <a:prstGeom prst="rect">
            <a:avLst/>
          </a:prstGeom>
          <a:noFill/>
          <a:effectLst/>
        </p:spPr>
        <p:txBody>
          <a:bodyPr wrap="square" rtlCol="0">
            <a:spAutoFit/>
          </a:bodyPr>
          <a:lstStyle/>
          <a:p>
            <a:r>
              <a:rPr lang="en-US" sz="1400" dirty="0">
                <a:solidFill>
                  <a:schemeClr val="tx1">
                    <a:lumMod val="75000"/>
                    <a:lumOff val="25000"/>
                  </a:schemeClr>
                </a:solidFill>
                <a:latin typeface="Century Gothic" panose="020B0502020202020204" pitchFamily="34" charset="0"/>
              </a:rPr>
              <a:t>Date</a:t>
            </a:r>
          </a:p>
        </p:txBody>
      </p:sp>
      <p:sp>
        <p:nvSpPr>
          <p:cNvPr id="11" name="TextBox 10">
            <a:extLst>
              <a:ext uri="{FF2B5EF4-FFF2-40B4-BE49-F238E27FC236}">
                <a16:creationId xmlns:a16="http://schemas.microsoft.com/office/drawing/2014/main" id="{BCC9BDA2-078E-44E1-925A-CC07CD13DC2E}"/>
              </a:ext>
            </a:extLst>
          </p:cNvPr>
          <p:cNvSpPr txBox="1"/>
          <p:nvPr/>
        </p:nvSpPr>
        <p:spPr>
          <a:xfrm>
            <a:off x="285877" y="4874119"/>
            <a:ext cx="2086937" cy="461665"/>
          </a:xfrm>
          <a:prstGeom prst="rect">
            <a:avLst/>
          </a:prstGeom>
          <a:noFill/>
          <a:effectLst/>
        </p:spPr>
        <p:txBody>
          <a:bodyPr wrap="square" rtlCol="0">
            <a:spAutoFit/>
          </a:bodyPr>
          <a:lstStyle/>
          <a:p>
            <a:r>
              <a:rPr lang="en-US" sz="2400" dirty="0">
                <a:latin typeface="Century Gothic" panose="020B0502020202020204" pitchFamily="34" charset="0"/>
              </a:rPr>
              <a:t>00/00/0000</a:t>
            </a:r>
          </a:p>
        </p:txBody>
      </p:sp>
      <p:sp>
        <p:nvSpPr>
          <p:cNvPr id="12" name="TextBox 11">
            <a:extLst>
              <a:ext uri="{FF2B5EF4-FFF2-40B4-BE49-F238E27FC236}">
                <a16:creationId xmlns:a16="http://schemas.microsoft.com/office/drawing/2014/main" id="{FAAF11C7-A829-A55D-CC2D-3A4F5AAB66A6}"/>
              </a:ext>
            </a:extLst>
          </p:cNvPr>
          <p:cNvSpPr txBox="1"/>
          <p:nvPr/>
        </p:nvSpPr>
        <p:spPr>
          <a:xfrm>
            <a:off x="285877" y="5585686"/>
            <a:ext cx="1716547" cy="307777"/>
          </a:xfrm>
          <a:prstGeom prst="rect">
            <a:avLst/>
          </a:prstGeom>
          <a:noFill/>
          <a:effectLst/>
        </p:spPr>
        <p:txBody>
          <a:bodyPr wrap="square" rtlCol="0">
            <a:spAutoFit/>
          </a:bodyPr>
          <a:lstStyle/>
          <a:p>
            <a:r>
              <a:rPr lang="en-US" sz="1400" dirty="0">
                <a:solidFill>
                  <a:schemeClr val="tx1">
                    <a:lumMod val="75000"/>
                    <a:lumOff val="25000"/>
                  </a:schemeClr>
                </a:solidFill>
                <a:latin typeface="Century Gothic" panose="020B0502020202020204" pitchFamily="34" charset="0"/>
              </a:rPr>
              <a:t>Version</a:t>
            </a:r>
          </a:p>
        </p:txBody>
      </p:sp>
      <p:sp>
        <p:nvSpPr>
          <p:cNvPr id="13" name="TextBox 12">
            <a:extLst>
              <a:ext uri="{FF2B5EF4-FFF2-40B4-BE49-F238E27FC236}">
                <a16:creationId xmlns:a16="http://schemas.microsoft.com/office/drawing/2014/main" id="{415AF29E-FF68-0AC1-6145-FC3F34248309}"/>
              </a:ext>
            </a:extLst>
          </p:cNvPr>
          <p:cNvSpPr txBox="1"/>
          <p:nvPr/>
        </p:nvSpPr>
        <p:spPr>
          <a:xfrm>
            <a:off x="285877" y="5893463"/>
            <a:ext cx="2086937" cy="461665"/>
          </a:xfrm>
          <a:prstGeom prst="rect">
            <a:avLst/>
          </a:prstGeom>
          <a:noFill/>
          <a:effectLst/>
        </p:spPr>
        <p:txBody>
          <a:bodyPr wrap="square" rtlCol="0">
            <a:spAutoFit/>
          </a:bodyPr>
          <a:lstStyle/>
          <a:p>
            <a:r>
              <a:rPr lang="en-US" sz="2400" dirty="0">
                <a:latin typeface="Century Gothic" panose="020B0502020202020204" pitchFamily="34" charset="0"/>
              </a:rPr>
              <a:t>1.0.1</a:t>
            </a:r>
          </a:p>
        </p:txBody>
      </p:sp>
    </p:spTree>
    <p:extLst>
      <p:ext uri="{BB962C8B-B14F-4D97-AF65-F5344CB8AC3E}">
        <p14:creationId xmlns:p14="http://schemas.microsoft.com/office/powerpoint/2010/main" val="1198450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0F0EC"/>
        </a:solidFill>
        <a:effectLst/>
      </p:bgPr>
    </p:bg>
    <p:spTree>
      <p:nvGrpSpPr>
        <p:cNvPr id="1" name="">
          <a:extLst>
            <a:ext uri="{FF2B5EF4-FFF2-40B4-BE49-F238E27FC236}">
              <a16:creationId xmlns:a16="http://schemas.microsoft.com/office/drawing/2014/main" id="{041B6F64-C523-BFD4-3A78-CB57CBF03E57}"/>
            </a:ext>
          </a:extLst>
        </p:cNvPr>
        <p:cNvGrpSpPr/>
        <p:nvPr/>
      </p:nvGrpSpPr>
      <p:grpSpPr>
        <a:xfrm>
          <a:off x="0" y="0"/>
          <a:ext cx="0" cy="0"/>
          <a:chOff x="0" y="0"/>
          <a:chExt cx="0" cy="0"/>
        </a:xfrm>
      </p:grpSpPr>
      <p:pic>
        <p:nvPicPr>
          <p:cNvPr id="8" name="Picture 7" descr="Abstract green shape flowing">
            <a:extLst>
              <a:ext uri="{FF2B5EF4-FFF2-40B4-BE49-F238E27FC236}">
                <a16:creationId xmlns:a16="http://schemas.microsoft.com/office/drawing/2014/main" id="{9135F8F7-79CE-B9A7-06C9-A6D14145A424}"/>
              </a:ext>
            </a:extLst>
          </p:cNvPr>
          <p:cNvPicPr>
            <a:picLocks noChangeAspect="1"/>
          </p:cNvPicPr>
          <p:nvPr/>
        </p:nvPicPr>
        <p:blipFill>
          <a:blip r:embed="rId3">
            <a:alphaModFix amt="50000"/>
            <a:duotone>
              <a:schemeClr val="bg2">
                <a:shade val="45000"/>
                <a:satMod val="135000"/>
              </a:schemeClr>
              <a:prstClr val="white"/>
            </a:duotone>
            <a:extLst>
              <a:ext uri="{BEBA8EAE-BF5A-486C-A8C5-ECC9F3942E4B}">
                <a14:imgProps xmlns:a14="http://schemas.microsoft.com/office/drawing/2010/main">
                  <a14:imgLayer r:embed="rId4">
                    <a14:imgEffect>
                      <a14:colorTemperature colorTemp="5176"/>
                    </a14:imgEffect>
                    <a14:imgEffect>
                      <a14:saturation sat="318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sp>
        <p:nvSpPr>
          <p:cNvPr id="3" name="TextBox 2">
            <a:extLst>
              <a:ext uri="{FF2B5EF4-FFF2-40B4-BE49-F238E27FC236}">
                <a16:creationId xmlns:a16="http://schemas.microsoft.com/office/drawing/2014/main" id="{E5C76D2C-C4E3-C96C-A3B5-420B65D7D9AD}"/>
              </a:ext>
            </a:extLst>
          </p:cNvPr>
          <p:cNvSpPr txBox="1"/>
          <p:nvPr/>
        </p:nvSpPr>
        <p:spPr>
          <a:xfrm>
            <a:off x="5795422" y="236233"/>
            <a:ext cx="6053278" cy="553998"/>
          </a:xfrm>
          <a:prstGeom prst="rect">
            <a:avLst/>
          </a:prstGeom>
          <a:noFill/>
          <a:effectLst/>
        </p:spPr>
        <p:txBody>
          <a:bodyPr wrap="square" rtlCol="0">
            <a:spAutoFit/>
          </a:bodyPr>
          <a:lstStyle/>
          <a:p>
            <a:pPr algn="r"/>
            <a:r>
              <a:rPr lang="en-US" sz="3000" dirty="0">
                <a:solidFill>
                  <a:srgbClr val="001033"/>
                </a:solidFill>
                <a:latin typeface="Century Gothic" panose="020B0502020202020204" pitchFamily="34" charset="0"/>
              </a:rPr>
              <a:t>Six Sigma Stakeholder Analysis</a:t>
            </a:r>
          </a:p>
        </p:txBody>
      </p:sp>
      <p:graphicFrame>
        <p:nvGraphicFramePr>
          <p:cNvPr id="4" name="Table 3">
            <a:extLst>
              <a:ext uri="{FF2B5EF4-FFF2-40B4-BE49-F238E27FC236}">
                <a16:creationId xmlns:a16="http://schemas.microsoft.com/office/drawing/2014/main" id="{25BF9322-B4AE-7E58-142C-034452A4AE26}"/>
              </a:ext>
            </a:extLst>
          </p:cNvPr>
          <p:cNvGraphicFramePr>
            <a:graphicFrameLocks noGrp="1"/>
          </p:cNvGraphicFramePr>
          <p:nvPr>
            <p:extLst>
              <p:ext uri="{D42A27DB-BD31-4B8C-83A1-F6EECF244321}">
                <p14:modId xmlns:p14="http://schemas.microsoft.com/office/powerpoint/2010/main" val="817924539"/>
              </p:ext>
            </p:extLst>
          </p:nvPr>
        </p:nvGraphicFramePr>
        <p:xfrm>
          <a:off x="347869" y="1907695"/>
          <a:ext cx="11420013" cy="4529681"/>
        </p:xfrm>
        <a:graphic>
          <a:graphicData uri="http://schemas.openxmlformats.org/drawingml/2006/table">
            <a:tbl>
              <a:tblPr>
                <a:effectLst>
                  <a:reflection blurRad="6350" stA="52000" endA="300" endPos="35000" dir="5400000" sy="-100000" algn="bl" rotWithShape="0"/>
                </a:effectLst>
                <a:tableStyleId>{5C22544A-7EE6-4342-B048-85BDC9FD1C3A}</a:tableStyleId>
              </a:tblPr>
              <a:tblGrid>
                <a:gridCol w="1520688">
                  <a:extLst>
                    <a:ext uri="{9D8B030D-6E8A-4147-A177-3AD203B41FA5}">
                      <a16:colId xmlns:a16="http://schemas.microsoft.com/office/drawing/2014/main" val="1351808549"/>
                    </a:ext>
                  </a:extLst>
                </a:gridCol>
                <a:gridCol w="1776851">
                  <a:extLst>
                    <a:ext uri="{9D8B030D-6E8A-4147-A177-3AD203B41FA5}">
                      <a16:colId xmlns:a16="http://schemas.microsoft.com/office/drawing/2014/main" val="4081424740"/>
                    </a:ext>
                  </a:extLst>
                </a:gridCol>
                <a:gridCol w="883920">
                  <a:extLst>
                    <a:ext uri="{9D8B030D-6E8A-4147-A177-3AD203B41FA5}">
                      <a16:colId xmlns:a16="http://schemas.microsoft.com/office/drawing/2014/main" val="2334401658"/>
                    </a:ext>
                  </a:extLst>
                </a:gridCol>
                <a:gridCol w="883920">
                  <a:extLst>
                    <a:ext uri="{9D8B030D-6E8A-4147-A177-3AD203B41FA5}">
                      <a16:colId xmlns:a16="http://schemas.microsoft.com/office/drawing/2014/main" val="1750665504"/>
                    </a:ext>
                  </a:extLst>
                </a:gridCol>
                <a:gridCol w="1806802">
                  <a:extLst>
                    <a:ext uri="{9D8B030D-6E8A-4147-A177-3AD203B41FA5}">
                      <a16:colId xmlns:a16="http://schemas.microsoft.com/office/drawing/2014/main" val="3729523866"/>
                    </a:ext>
                  </a:extLst>
                </a:gridCol>
                <a:gridCol w="1806802">
                  <a:extLst>
                    <a:ext uri="{9D8B030D-6E8A-4147-A177-3AD203B41FA5}">
                      <a16:colId xmlns:a16="http://schemas.microsoft.com/office/drawing/2014/main" val="4143531559"/>
                    </a:ext>
                  </a:extLst>
                </a:gridCol>
                <a:gridCol w="1806802">
                  <a:extLst>
                    <a:ext uri="{9D8B030D-6E8A-4147-A177-3AD203B41FA5}">
                      <a16:colId xmlns:a16="http://schemas.microsoft.com/office/drawing/2014/main" val="3304288030"/>
                    </a:ext>
                  </a:extLst>
                </a:gridCol>
                <a:gridCol w="934228">
                  <a:extLst>
                    <a:ext uri="{9D8B030D-6E8A-4147-A177-3AD203B41FA5}">
                      <a16:colId xmlns:a16="http://schemas.microsoft.com/office/drawing/2014/main" val="3389499069"/>
                    </a:ext>
                  </a:extLst>
                </a:gridCol>
              </a:tblGrid>
              <a:tr h="872081">
                <a:tc>
                  <a:txBody>
                    <a:bodyPr/>
                    <a:lstStyle/>
                    <a:p>
                      <a:pPr algn="l" fontAlgn="ctr"/>
                      <a:r>
                        <a:rPr lang="en-US" sz="1200" u="none" strike="noStrike" dirty="0">
                          <a:effectLst/>
                          <a:latin typeface="Century Gothic" panose="020B0502020202020204" pitchFamily="34" charset="0"/>
                        </a:rPr>
                        <a:t>Stakeholder </a:t>
                      </a:r>
                      <a:br>
                        <a:rPr lang="en-US" sz="1200" u="none" strike="noStrike" dirty="0">
                          <a:effectLst/>
                          <a:latin typeface="Century Gothic" panose="020B0502020202020204" pitchFamily="34" charset="0"/>
                        </a:rPr>
                      </a:br>
                      <a:r>
                        <a:rPr lang="en-US" sz="1200" u="none" strike="noStrike" dirty="0">
                          <a:effectLst/>
                          <a:latin typeface="Century Gothic" panose="020B0502020202020204" pitchFamily="34" charset="0"/>
                        </a:rPr>
                        <a:t>Name</a:t>
                      </a:r>
                    </a:p>
                    <a:p>
                      <a:pPr algn="l" fontAlgn="ctr"/>
                      <a:r>
                        <a:rPr lang="en-US" sz="1200" b="0" i="0" u="none" strike="noStrike" dirty="0">
                          <a:solidFill>
                            <a:srgbClr val="000000"/>
                          </a:solidFill>
                          <a:effectLst/>
                          <a:latin typeface="Century Gothic" panose="020B0502020202020204" pitchFamily="34" charset="0"/>
                        </a:rPr>
                        <a:t>or Group</a:t>
                      </a: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381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D0F0EC"/>
                    </a:solidFill>
                  </a:tcPr>
                </a:tc>
                <a:tc>
                  <a:txBody>
                    <a:bodyPr/>
                    <a:lstStyle/>
                    <a:p>
                      <a:pPr algn="l" fontAlgn="ctr"/>
                      <a:r>
                        <a:rPr lang="en-US" sz="1200" u="none" strike="noStrike" dirty="0">
                          <a:effectLst/>
                          <a:latin typeface="Century Gothic" panose="020B0502020202020204" pitchFamily="34" charset="0"/>
                        </a:rPr>
                        <a:t>Role / </a:t>
                      </a:r>
                      <a:br>
                        <a:rPr lang="en-US" sz="1200" u="none" strike="noStrike" dirty="0">
                          <a:effectLst/>
                          <a:latin typeface="Century Gothic" panose="020B0502020202020204" pitchFamily="34" charset="0"/>
                        </a:rPr>
                      </a:br>
                      <a:r>
                        <a:rPr lang="en-US" sz="1200" u="none" strike="noStrike" dirty="0">
                          <a:effectLst/>
                          <a:latin typeface="Century Gothic" panose="020B0502020202020204" pitchFamily="34" charset="0"/>
                        </a:rPr>
                        <a:t>Position</a:t>
                      </a:r>
                      <a:endParaRPr lang="en-US" sz="12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381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D0F0EC"/>
                    </a:solidFill>
                  </a:tcPr>
                </a:tc>
                <a:tc>
                  <a:txBody>
                    <a:bodyPr/>
                    <a:lstStyle/>
                    <a:p>
                      <a:pPr algn="ctr" fontAlgn="ctr"/>
                      <a:r>
                        <a:rPr lang="en-US" sz="1300" b="0" i="0" u="none" strike="noStrike" dirty="0">
                          <a:solidFill>
                            <a:srgbClr val="000000"/>
                          </a:solidFill>
                          <a:effectLst/>
                          <a:latin typeface="Century Gothic" panose="020B0502020202020204" pitchFamily="34" charset="0"/>
                        </a:rPr>
                        <a:t>Current </a:t>
                      </a:r>
                      <a:br>
                        <a:rPr lang="en-US" sz="1100" b="0" i="0" u="none" strike="noStrike" dirty="0">
                          <a:solidFill>
                            <a:srgbClr val="000000"/>
                          </a:solidFill>
                          <a:effectLst/>
                          <a:latin typeface="Century Gothic" panose="020B0502020202020204" pitchFamily="34" charset="0"/>
                        </a:rPr>
                      </a:br>
                      <a:r>
                        <a:rPr lang="en-US" sz="1100" b="0" i="0" u="none" strike="noStrike" dirty="0">
                          <a:solidFill>
                            <a:srgbClr val="000000"/>
                          </a:solidFill>
                          <a:effectLst/>
                          <a:latin typeface="Century Gothic" panose="020B0502020202020204" pitchFamily="34" charset="0"/>
                        </a:rPr>
                        <a:t>Vested Interest </a:t>
                      </a:r>
                      <a:br>
                        <a:rPr lang="en-US" sz="1100" b="0" i="0" u="none" strike="noStrike" dirty="0">
                          <a:solidFill>
                            <a:srgbClr val="000000"/>
                          </a:solidFill>
                          <a:effectLst/>
                          <a:latin typeface="Century Gothic" panose="020B0502020202020204" pitchFamily="34" charset="0"/>
                        </a:rPr>
                      </a:br>
                      <a:r>
                        <a:rPr lang="en-US" sz="1100" b="0" i="0" u="none" strike="noStrike" dirty="0">
                          <a:solidFill>
                            <a:srgbClr val="000000"/>
                          </a:solidFill>
                          <a:effectLst/>
                          <a:latin typeface="Century Gothic" panose="020B0502020202020204" pitchFamily="34" charset="0"/>
                        </a:rPr>
                        <a:t>Rating</a:t>
                      </a:r>
                    </a:p>
                  </a:txBody>
                  <a:tcPr marL="9525" marR="9525" marT="9525"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381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2"/>
                    </a:solidFill>
                  </a:tcPr>
                </a:tc>
                <a:tc>
                  <a:txBody>
                    <a:bodyPr/>
                    <a:lstStyle/>
                    <a:p>
                      <a:pPr algn="ctr" fontAlgn="ctr"/>
                      <a:r>
                        <a:rPr lang="en-US" sz="1300" b="0" i="0" u="none" strike="noStrike" dirty="0">
                          <a:solidFill>
                            <a:srgbClr val="000000"/>
                          </a:solidFill>
                          <a:effectLst/>
                          <a:latin typeface="Century Gothic" panose="020B0502020202020204" pitchFamily="34" charset="0"/>
                        </a:rPr>
                        <a:t>Desired</a:t>
                      </a:r>
                      <a:br>
                        <a:rPr lang="en-US" sz="1100" b="0" i="0" u="none" strike="noStrike" dirty="0">
                          <a:solidFill>
                            <a:srgbClr val="000000"/>
                          </a:solidFill>
                          <a:effectLst/>
                          <a:latin typeface="Century Gothic" panose="020B0502020202020204" pitchFamily="34" charset="0"/>
                        </a:rPr>
                      </a:br>
                      <a:r>
                        <a:rPr lang="en-US" sz="1100" b="0" i="0" u="none" strike="noStrike" dirty="0">
                          <a:solidFill>
                            <a:srgbClr val="000000"/>
                          </a:solidFill>
                          <a:effectLst/>
                          <a:latin typeface="Century Gothic" panose="020B0502020202020204" pitchFamily="34" charset="0"/>
                        </a:rPr>
                        <a:t>Vesting Interest </a:t>
                      </a:r>
                      <a:br>
                        <a:rPr lang="en-US" sz="1100" b="0" i="0" u="none" strike="noStrike" dirty="0">
                          <a:solidFill>
                            <a:srgbClr val="000000"/>
                          </a:solidFill>
                          <a:effectLst/>
                          <a:latin typeface="Century Gothic" panose="020B0502020202020204" pitchFamily="34" charset="0"/>
                        </a:rPr>
                      </a:br>
                      <a:r>
                        <a:rPr lang="en-US" sz="1100" b="0" i="0" u="none" strike="noStrike" dirty="0">
                          <a:solidFill>
                            <a:srgbClr val="000000"/>
                          </a:solidFill>
                          <a:effectLst/>
                          <a:latin typeface="Century Gothic" panose="020B0502020202020204" pitchFamily="34" charset="0"/>
                        </a:rPr>
                        <a:t>Rating</a:t>
                      </a:r>
                    </a:p>
                  </a:txBody>
                  <a:tcPr marL="9525" marR="9525" marT="9525"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381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2"/>
                    </a:solidFill>
                  </a:tcPr>
                </a:tc>
                <a:tc>
                  <a:txBody>
                    <a:bodyPr/>
                    <a:lstStyle/>
                    <a:p>
                      <a:pPr algn="l" fontAlgn="ctr"/>
                      <a:r>
                        <a:rPr lang="en-US" sz="1200" b="0" i="0" u="none" strike="noStrike" dirty="0">
                          <a:solidFill>
                            <a:srgbClr val="000000"/>
                          </a:solidFill>
                          <a:effectLst/>
                          <a:latin typeface="Century Gothic" panose="020B0502020202020204" pitchFamily="34" charset="0"/>
                        </a:rPr>
                        <a:t>Rationale </a:t>
                      </a:r>
                      <a:br>
                        <a:rPr lang="en-US" sz="1200" b="0" i="0" u="none" strike="noStrike" dirty="0">
                          <a:solidFill>
                            <a:srgbClr val="000000"/>
                          </a:solidFill>
                          <a:effectLst/>
                          <a:latin typeface="Century Gothic" panose="020B0502020202020204" pitchFamily="34" charset="0"/>
                        </a:rPr>
                      </a:br>
                      <a:r>
                        <a:rPr lang="en-US" sz="1200" b="0" i="0" u="none" strike="noStrike" dirty="0">
                          <a:solidFill>
                            <a:srgbClr val="000000"/>
                          </a:solidFill>
                          <a:effectLst/>
                          <a:latin typeface="Century Gothic" panose="020B0502020202020204" pitchFamily="34" charset="0"/>
                        </a:rPr>
                        <a:t>for Rating</a:t>
                      </a:r>
                    </a:p>
                  </a:txBody>
                  <a:tcPr marL="85725" marR="9525" marT="9525"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381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0F3F2"/>
                    </a:solidFill>
                  </a:tcPr>
                </a:tc>
                <a:tc>
                  <a:txBody>
                    <a:bodyPr/>
                    <a:lstStyle/>
                    <a:p>
                      <a:pPr algn="l" fontAlgn="ctr"/>
                      <a:r>
                        <a:rPr lang="en-US" sz="1200" b="0" i="0" u="none" strike="noStrike" dirty="0">
                          <a:solidFill>
                            <a:srgbClr val="000000"/>
                          </a:solidFill>
                          <a:effectLst/>
                          <a:latin typeface="Century Gothic" panose="020B0502020202020204" pitchFamily="34" charset="0"/>
                        </a:rPr>
                        <a:t>Action </a:t>
                      </a:r>
                      <a:br>
                        <a:rPr lang="en-US" sz="1200" b="0" i="0" u="none" strike="noStrike" dirty="0">
                          <a:solidFill>
                            <a:srgbClr val="000000"/>
                          </a:solidFill>
                          <a:effectLst/>
                          <a:latin typeface="Century Gothic" panose="020B0502020202020204" pitchFamily="34" charset="0"/>
                        </a:rPr>
                      </a:br>
                      <a:r>
                        <a:rPr lang="en-US" sz="1200" b="0" i="0" u="none" strike="noStrike" dirty="0">
                          <a:solidFill>
                            <a:srgbClr val="000000"/>
                          </a:solidFill>
                          <a:effectLst/>
                          <a:latin typeface="Century Gothic" panose="020B0502020202020204" pitchFamily="34" charset="0"/>
                        </a:rPr>
                        <a:t>Plan</a:t>
                      </a:r>
                    </a:p>
                  </a:txBody>
                  <a:tcPr marL="85725" marR="9525" marT="9525"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381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0F3F2"/>
                    </a:solidFill>
                  </a:tcPr>
                </a:tc>
                <a:tc>
                  <a:txBody>
                    <a:bodyPr/>
                    <a:lstStyle/>
                    <a:p>
                      <a:pPr algn="l" fontAlgn="ctr"/>
                      <a:r>
                        <a:rPr lang="en-US" sz="1200" b="0" i="0" u="none" strike="noStrike" dirty="0">
                          <a:solidFill>
                            <a:srgbClr val="000000"/>
                          </a:solidFill>
                          <a:effectLst/>
                          <a:latin typeface="Century Gothic" panose="020B0502020202020204" pitchFamily="34" charset="0"/>
                        </a:rPr>
                        <a:t>Six Sigma </a:t>
                      </a:r>
                      <a:br>
                        <a:rPr lang="en-US" sz="1200" b="0" i="0" u="none" strike="noStrike" dirty="0">
                          <a:solidFill>
                            <a:srgbClr val="000000"/>
                          </a:solidFill>
                          <a:effectLst/>
                          <a:latin typeface="Century Gothic" panose="020B0502020202020204" pitchFamily="34" charset="0"/>
                        </a:rPr>
                      </a:br>
                      <a:r>
                        <a:rPr lang="en-US" sz="1200" b="0" i="0" u="none" strike="noStrike" dirty="0">
                          <a:solidFill>
                            <a:srgbClr val="000000"/>
                          </a:solidFill>
                          <a:effectLst/>
                          <a:latin typeface="Century Gothic" panose="020B0502020202020204" pitchFamily="34" charset="0"/>
                        </a:rPr>
                        <a:t>Focus</a:t>
                      </a:r>
                    </a:p>
                  </a:txBody>
                  <a:tcPr marL="85725" marR="9525" marT="9525"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381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0F3F2"/>
                    </a:solidFill>
                  </a:tcPr>
                </a:tc>
                <a:tc>
                  <a:txBody>
                    <a:bodyPr/>
                    <a:lstStyle/>
                    <a:p>
                      <a:pPr algn="ctr" fontAlgn="ctr"/>
                      <a:r>
                        <a:rPr lang="en-US" sz="1200" u="none" strike="noStrike" dirty="0">
                          <a:effectLst/>
                          <a:latin typeface="Century Gothic" panose="020B0502020202020204" pitchFamily="34" charset="0"/>
                        </a:rPr>
                        <a:t>Date </a:t>
                      </a:r>
                    </a:p>
                    <a:p>
                      <a:pPr algn="ctr" fontAlgn="ctr"/>
                      <a:r>
                        <a:rPr lang="en-US" sz="1200" u="none" strike="noStrike" dirty="0">
                          <a:effectLst/>
                          <a:latin typeface="Century Gothic" panose="020B0502020202020204" pitchFamily="34" charset="0"/>
                        </a:rPr>
                        <a:t>Last Revised</a:t>
                      </a:r>
                      <a:endParaRPr lang="en-US" sz="12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28575" cap="flat" cmpd="sng" algn="ctr">
                      <a:solidFill>
                        <a:srgbClr val="B7CBCD"/>
                      </a:solidFill>
                      <a:prstDash val="solid"/>
                      <a:round/>
                      <a:headEnd type="none" w="med" len="med"/>
                      <a:tailEnd type="none" w="med" len="med"/>
                    </a:lnR>
                    <a:lnT w="381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0F3F2"/>
                    </a:solidFill>
                  </a:tcPr>
                </a:tc>
                <a:extLst>
                  <a:ext uri="{0D108BD9-81ED-4DB2-BD59-A6C34878D82A}">
                    <a16:rowId xmlns:a16="http://schemas.microsoft.com/office/drawing/2014/main" val="2373646046"/>
                  </a:ext>
                </a:extLst>
              </a:tr>
              <a:tr h="73152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0F3F2"/>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CF7F6"/>
                    </a:solidFill>
                  </a:tcPr>
                </a:tc>
                <a:tc>
                  <a:txBody>
                    <a:bodyPr/>
                    <a:lstStyle/>
                    <a:p>
                      <a:pPr algn="ctr" fontAlgn="ctr"/>
                      <a:endParaRPr lang="en-US" sz="16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F5F5F5"/>
                    </a:solidFill>
                  </a:tcPr>
                </a:tc>
                <a:tc>
                  <a:txBody>
                    <a:bodyPr/>
                    <a:lstStyle/>
                    <a:p>
                      <a:pPr algn="ctr" fontAlgn="ctr"/>
                      <a:endParaRPr lang="en-US" sz="1600" b="0" i="0" u="none" strike="noStrike" dirty="0">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F5F5F5"/>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28575"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F2FDFD"/>
                    </a:solidFill>
                  </a:tcPr>
                </a:tc>
                <a:extLst>
                  <a:ext uri="{0D108BD9-81ED-4DB2-BD59-A6C34878D82A}">
                    <a16:rowId xmlns:a16="http://schemas.microsoft.com/office/drawing/2014/main" val="3123596947"/>
                  </a:ext>
                </a:extLst>
              </a:tr>
              <a:tr h="73152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0F3F2"/>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CF7F6"/>
                    </a:solidFill>
                  </a:tcPr>
                </a:tc>
                <a:tc>
                  <a:txBody>
                    <a:bodyPr/>
                    <a:lstStyle/>
                    <a:p>
                      <a:pPr algn="ctr" fontAlgn="ctr"/>
                      <a:endParaRPr lang="en-US" sz="16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F5F5F5"/>
                    </a:solidFill>
                  </a:tcPr>
                </a:tc>
                <a:tc>
                  <a:txBody>
                    <a:bodyPr/>
                    <a:lstStyle/>
                    <a:p>
                      <a:pPr algn="ctr" fontAlgn="ctr"/>
                      <a:endParaRPr lang="en-US" sz="1600" b="0" i="0" u="none" strike="noStrike" dirty="0">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F5F5F5"/>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28575"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F2FDFD"/>
                    </a:solidFill>
                  </a:tcPr>
                </a:tc>
                <a:extLst>
                  <a:ext uri="{0D108BD9-81ED-4DB2-BD59-A6C34878D82A}">
                    <a16:rowId xmlns:a16="http://schemas.microsoft.com/office/drawing/2014/main" val="933354979"/>
                  </a:ext>
                </a:extLst>
              </a:tr>
              <a:tr h="73152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0F3F2"/>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CF7F6"/>
                    </a:solidFill>
                  </a:tcPr>
                </a:tc>
                <a:tc>
                  <a:txBody>
                    <a:bodyPr/>
                    <a:lstStyle/>
                    <a:p>
                      <a:pPr algn="ctr" fontAlgn="ctr"/>
                      <a:endParaRPr lang="en-US" sz="16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F5F5F5"/>
                    </a:solidFill>
                  </a:tcPr>
                </a:tc>
                <a:tc>
                  <a:txBody>
                    <a:bodyPr/>
                    <a:lstStyle/>
                    <a:p>
                      <a:pPr algn="ctr" fontAlgn="ctr"/>
                      <a:endParaRPr lang="en-US" sz="1600" b="0" i="0" u="none" strike="noStrike" dirty="0">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F5F5F5"/>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28575"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F2FDFD"/>
                    </a:solidFill>
                  </a:tcPr>
                </a:tc>
                <a:extLst>
                  <a:ext uri="{0D108BD9-81ED-4DB2-BD59-A6C34878D82A}">
                    <a16:rowId xmlns:a16="http://schemas.microsoft.com/office/drawing/2014/main" val="2659072329"/>
                  </a:ext>
                </a:extLst>
              </a:tr>
              <a:tr h="73152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0F3F2"/>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CF7F6"/>
                    </a:solidFill>
                  </a:tcPr>
                </a:tc>
                <a:tc>
                  <a:txBody>
                    <a:bodyPr/>
                    <a:lstStyle/>
                    <a:p>
                      <a:pPr algn="ctr" fontAlgn="ctr"/>
                      <a:r>
                        <a:rPr lang="en-US" sz="1600" u="none" strike="noStrike" dirty="0">
                          <a:effectLst/>
                          <a:latin typeface="Century Gothic" panose="020B0502020202020204" pitchFamily="34" charset="0"/>
                        </a:rPr>
                        <a:t> </a:t>
                      </a:r>
                      <a:endParaRPr lang="en-US" sz="16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F5F5F5"/>
                    </a:solidFill>
                  </a:tcPr>
                </a:tc>
                <a:tc>
                  <a:txBody>
                    <a:bodyPr/>
                    <a:lstStyle/>
                    <a:p>
                      <a:pPr algn="ctr" fontAlgn="ctr"/>
                      <a:endParaRPr lang="en-US" sz="1600" b="0" i="0" u="none" strike="noStrike" dirty="0">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F5F5F5"/>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28575"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F2FDFD"/>
                    </a:solidFill>
                  </a:tcPr>
                </a:tc>
                <a:extLst>
                  <a:ext uri="{0D108BD9-81ED-4DB2-BD59-A6C34878D82A}">
                    <a16:rowId xmlns:a16="http://schemas.microsoft.com/office/drawing/2014/main" val="4118192750"/>
                  </a:ext>
                </a:extLst>
              </a:tr>
              <a:tr h="73152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0F3F2"/>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CF7F6"/>
                    </a:solidFill>
                  </a:tcPr>
                </a:tc>
                <a:tc>
                  <a:txBody>
                    <a:bodyPr/>
                    <a:lstStyle/>
                    <a:p>
                      <a:pPr algn="ctr" fontAlgn="ctr"/>
                      <a:endParaRPr lang="en-US" sz="16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F5F5F5"/>
                    </a:solidFill>
                  </a:tcPr>
                </a:tc>
                <a:tc>
                  <a:txBody>
                    <a:bodyPr/>
                    <a:lstStyle/>
                    <a:p>
                      <a:pPr algn="ctr" fontAlgn="ctr"/>
                      <a:endParaRPr lang="en-US" sz="1600" b="0" i="0" u="none" strike="noStrike" dirty="0">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F5F5F5"/>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28575"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F2FDFD"/>
                    </a:solidFill>
                  </a:tcPr>
                </a:tc>
                <a:extLst>
                  <a:ext uri="{0D108BD9-81ED-4DB2-BD59-A6C34878D82A}">
                    <a16:rowId xmlns:a16="http://schemas.microsoft.com/office/drawing/2014/main" val="2275015329"/>
                  </a:ext>
                </a:extLst>
              </a:tr>
            </a:tbl>
          </a:graphicData>
        </a:graphic>
      </p:graphicFrame>
      <p:sp>
        <p:nvSpPr>
          <p:cNvPr id="2" name="TextBox 1">
            <a:extLst>
              <a:ext uri="{FF2B5EF4-FFF2-40B4-BE49-F238E27FC236}">
                <a16:creationId xmlns:a16="http://schemas.microsoft.com/office/drawing/2014/main" id="{B05A9AAA-A1E7-EE91-D2A2-DCE2F0082892}"/>
              </a:ext>
            </a:extLst>
          </p:cNvPr>
          <p:cNvSpPr txBox="1"/>
          <p:nvPr/>
        </p:nvSpPr>
        <p:spPr>
          <a:xfrm>
            <a:off x="313483" y="204608"/>
            <a:ext cx="1405987" cy="830997"/>
          </a:xfrm>
          <a:prstGeom prst="rect">
            <a:avLst/>
          </a:prstGeom>
          <a:noFill/>
          <a:effectLst/>
        </p:spPr>
        <p:txBody>
          <a:bodyPr wrap="square" rtlCol="0">
            <a:spAutoFit/>
          </a:bodyPr>
          <a:lstStyle/>
          <a:p>
            <a:r>
              <a:rPr lang="en-US" sz="2400" dirty="0">
                <a:solidFill>
                  <a:srgbClr val="567D80"/>
                </a:solidFill>
                <a:latin typeface="Century Gothic" panose="020B0502020202020204" pitchFamily="34" charset="0"/>
              </a:rPr>
              <a:t>Rating Scale</a:t>
            </a:r>
          </a:p>
        </p:txBody>
      </p:sp>
      <p:graphicFrame>
        <p:nvGraphicFramePr>
          <p:cNvPr id="5" name="Table 4">
            <a:extLst>
              <a:ext uri="{FF2B5EF4-FFF2-40B4-BE49-F238E27FC236}">
                <a16:creationId xmlns:a16="http://schemas.microsoft.com/office/drawing/2014/main" id="{7AC47184-9C67-8A90-0E86-A8B06F975E3F}"/>
              </a:ext>
            </a:extLst>
          </p:cNvPr>
          <p:cNvGraphicFramePr>
            <a:graphicFrameLocks noGrp="1"/>
          </p:cNvGraphicFramePr>
          <p:nvPr>
            <p:extLst>
              <p:ext uri="{D42A27DB-BD31-4B8C-83A1-F6EECF244321}">
                <p14:modId xmlns:p14="http://schemas.microsoft.com/office/powerpoint/2010/main" val="1744915886"/>
              </p:ext>
            </p:extLst>
          </p:nvPr>
        </p:nvGraphicFramePr>
        <p:xfrm>
          <a:off x="1524508" y="199127"/>
          <a:ext cx="2351753" cy="1460500"/>
        </p:xfrm>
        <a:graphic>
          <a:graphicData uri="http://schemas.openxmlformats.org/drawingml/2006/table">
            <a:tbl>
              <a:tblPr>
                <a:tableStyleId>{5C22544A-7EE6-4342-B048-85BDC9FD1C3A}</a:tableStyleId>
              </a:tblPr>
              <a:tblGrid>
                <a:gridCol w="344048">
                  <a:extLst>
                    <a:ext uri="{9D8B030D-6E8A-4147-A177-3AD203B41FA5}">
                      <a16:colId xmlns:a16="http://schemas.microsoft.com/office/drawing/2014/main" val="1945141960"/>
                    </a:ext>
                  </a:extLst>
                </a:gridCol>
                <a:gridCol w="2007705">
                  <a:extLst>
                    <a:ext uri="{9D8B030D-6E8A-4147-A177-3AD203B41FA5}">
                      <a16:colId xmlns:a16="http://schemas.microsoft.com/office/drawing/2014/main" val="3196116159"/>
                    </a:ext>
                  </a:extLst>
                </a:gridCol>
              </a:tblGrid>
              <a:tr h="292100">
                <a:tc>
                  <a:txBody>
                    <a:bodyPr/>
                    <a:lstStyle/>
                    <a:p>
                      <a:pPr algn="ctr" fontAlgn="ctr"/>
                      <a:r>
                        <a:rPr lang="en-US" sz="1400" u="none" strike="noStrike" dirty="0">
                          <a:effectLst/>
                          <a:latin typeface="Century Gothic" panose="020B0502020202020204" pitchFamily="34" charset="0"/>
                        </a:rPr>
                        <a:t>1</a:t>
                      </a:r>
                      <a:endParaRPr lang="en-US" sz="1400" b="0" i="0" u="none" strike="noStrike" dirty="0">
                        <a:solidFill>
                          <a:srgbClr val="000000"/>
                        </a:solidFill>
                        <a:effectLst/>
                        <a:latin typeface="Century Gothic" panose="020B0502020202020204" pitchFamily="34" charset="0"/>
                      </a:endParaRPr>
                    </a:p>
                  </a:txBody>
                  <a:tcPr marL="0" marR="0" marT="0" marB="0" anchor="ctr">
                    <a:lnL w="28575"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lnTlToBr w="12700" cmpd="sng">
                      <a:noFill/>
                      <a:prstDash val="solid"/>
                    </a:lnTlToBr>
                    <a:lnBlToTr w="12700" cmpd="sng">
                      <a:noFill/>
                      <a:prstDash val="solid"/>
                    </a:lnBlToTr>
                    <a:solidFill>
                      <a:srgbClr val="FF5C53"/>
                    </a:solidFill>
                  </a:tcPr>
                </a:tc>
                <a:tc>
                  <a:txBody>
                    <a:bodyPr/>
                    <a:lstStyle/>
                    <a:p>
                      <a:pPr algn="l" fontAlgn="ctr"/>
                      <a:r>
                        <a:rPr lang="en-US" sz="1300" u="none" strike="noStrike" dirty="0">
                          <a:effectLst/>
                          <a:latin typeface="Century Gothic" panose="020B0502020202020204" pitchFamily="34" charset="0"/>
                        </a:rPr>
                        <a:t>Strong Resistance</a:t>
                      </a:r>
                      <a:endParaRPr lang="en-US" sz="1300" b="0" i="0" u="none" strike="noStrike" dirty="0">
                        <a:solidFill>
                          <a:srgbClr val="000000"/>
                        </a:solidFill>
                        <a:effectLst/>
                        <a:latin typeface="Century Gothic" panose="020B0502020202020204" pitchFamily="34" charset="0"/>
                      </a:endParaRPr>
                    </a:p>
                  </a:txBody>
                  <a:tcPr marL="85725" marR="0" marT="0" marB="0" anchor="ctr">
                    <a:lnL w="12700" cap="flat" cmpd="sng" algn="ctr">
                      <a:solidFill>
                        <a:srgbClr val="B8CDC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9048815"/>
                  </a:ext>
                </a:extLst>
              </a:tr>
              <a:tr h="292100">
                <a:tc>
                  <a:txBody>
                    <a:bodyPr/>
                    <a:lstStyle/>
                    <a:p>
                      <a:pPr algn="ctr" rtl="0" fontAlgn="ctr"/>
                      <a:r>
                        <a:rPr lang="en-US" sz="1400" u="none" strike="noStrike" dirty="0">
                          <a:effectLst/>
                          <a:latin typeface="Century Gothic" panose="020B0502020202020204" pitchFamily="34" charset="0"/>
                        </a:rPr>
                        <a:t>2</a:t>
                      </a:r>
                      <a:endParaRPr lang="en-US" sz="1400" b="0" i="0" u="none" strike="noStrike" dirty="0">
                        <a:solidFill>
                          <a:srgbClr val="000000"/>
                        </a:solidFill>
                        <a:effectLst/>
                        <a:latin typeface="Century Gothic" panose="020B0502020202020204" pitchFamily="34" charset="0"/>
                      </a:endParaRPr>
                    </a:p>
                  </a:txBody>
                  <a:tcPr marL="0" marR="0" marT="0" marB="0" anchor="ctr">
                    <a:lnL w="28575"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lnTlToBr w="12700" cmpd="sng">
                      <a:noFill/>
                      <a:prstDash val="solid"/>
                    </a:lnTlToBr>
                    <a:lnBlToTr w="12700" cmpd="sng">
                      <a:noFill/>
                      <a:prstDash val="solid"/>
                    </a:lnBlToTr>
                    <a:solidFill>
                      <a:srgbClr val="FFB15D"/>
                    </a:solidFill>
                  </a:tcPr>
                </a:tc>
                <a:tc>
                  <a:txBody>
                    <a:bodyPr/>
                    <a:lstStyle/>
                    <a:p>
                      <a:pPr algn="l" fontAlgn="ctr"/>
                      <a:r>
                        <a:rPr lang="en-US" sz="1300" u="none" strike="noStrike" dirty="0">
                          <a:effectLst/>
                          <a:latin typeface="Century Gothic" panose="020B0502020202020204" pitchFamily="34" charset="0"/>
                        </a:rPr>
                        <a:t>Resistance</a:t>
                      </a:r>
                      <a:endParaRPr lang="en-US" sz="1300" b="0" i="0" u="none" strike="noStrike" dirty="0">
                        <a:solidFill>
                          <a:srgbClr val="000000"/>
                        </a:solidFill>
                        <a:effectLst/>
                        <a:latin typeface="Century Gothic" panose="020B0502020202020204" pitchFamily="34" charset="0"/>
                      </a:endParaRPr>
                    </a:p>
                  </a:txBody>
                  <a:tcPr marL="85725" marR="0" marT="0" marB="0" anchor="ctr">
                    <a:lnL w="12700" cap="flat" cmpd="sng" algn="ctr">
                      <a:solidFill>
                        <a:srgbClr val="B8CDC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0132804"/>
                  </a:ext>
                </a:extLst>
              </a:tr>
              <a:tr h="292100">
                <a:tc>
                  <a:txBody>
                    <a:bodyPr/>
                    <a:lstStyle/>
                    <a:p>
                      <a:pPr algn="ctr" rtl="0" fontAlgn="ctr"/>
                      <a:r>
                        <a:rPr lang="en-US" sz="1400" u="none" strike="noStrike" dirty="0">
                          <a:effectLst/>
                          <a:latin typeface="Century Gothic" panose="020B0502020202020204" pitchFamily="34" charset="0"/>
                        </a:rPr>
                        <a:t>3</a:t>
                      </a:r>
                      <a:endParaRPr lang="en-US" sz="1400" b="0" i="0" u="none" strike="noStrike" dirty="0">
                        <a:solidFill>
                          <a:srgbClr val="000000"/>
                        </a:solidFill>
                        <a:effectLst/>
                        <a:latin typeface="Century Gothic" panose="020B0502020202020204" pitchFamily="34" charset="0"/>
                      </a:endParaRPr>
                    </a:p>
                  </a:txBody>
                  <a:tcPr marL="0" marR="0" marT="0" marB="0" anchor="ctr">
                    <a:lnL w="28575"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lnTlToBr w="12700" cmpd="sng">
                      <a:noFill/>
                      <a:prstDash val="solid"/>
                    </a:lnTlToBr>
                    <a:lnBlToTr w="12700" cmpd="sng">
                      <a:noFill/>
                      <a:prstDash val="solid"/>
                    </a:lnBlToTr>
                    <a:solidFill>
                      <a:srgbClr val="FFDB8D"/>
                    </a:solidFill>
                  </a:tcPr>
                </a:tc>
                <a:tc>
                  <a:txBody>
                    <a:bodyPr/>
                    <a:lstStyle/>
                    <a:p>
                      <a:pPr algn="l" fontAlgn="ctr"/>
                      <a:r>
                        <a:rPr lang="en-US" sz="1300" u="none" strike="noStrike" dirty="0">
                          <a:effectLst/>
                          <a:latin typeface="Century Gothic" panose="020B0502020202020204" pitchFamily="34" charset="0"/>
                        </a:rPr>
                        <a:t>Neutral</a:t>
                      </a:r>
                      <a:endParaRPr lang="en-US" sz="1300" b="0" i="0" u="none" strike="noStrike" dirty="0">
                        <a:solidFill>
                          <a:srgbClr val="000000"/>
                        </a:solidFill>
                        <a:effectLst/>
                        <a:latin typeface="Century Gothic" panose="020B0502020202020204" pitchFamily="34" charset="0"/>
                      </a:endParaRPr>
                    </a:p>
                  </a:txBody>
                  <a:tcPr marL="85725" marR="0" marT="0" marB="0" anchor="ctr">
                    <a:lnL w="12700" cap="flat" cmpd="sng" algn="ctr">
                      <a:solidFill>
                        <a:srgbClr val="B8CDC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01941119"/>
                  </a:ext>
                </a:extLst>
              </a:tr>
              <a:tr h="292100">
                <a:tc>
                  <a:txBody>
                    <a:bodyPr/>
                    <a:lstStyle/>
                    <a:p>
                      <a:pPr algn="ctr" fontAlgn="ctr"/>
                      <a:r>
                        <a:rPr lang="en-US" sz="1400" u="none" strike="noStrike" dirty="0">
                          <a:effectLst/>
                          <a:latin typeface="Century Gothic" panose="020B0502020202020204" pitchFamily="34" charset="0"/>
                        </a:rPr>
                        <a:t>4</a:t>
                      </a:r>
                      <a:endParaRPr lang="en-US" sz="1400" b="0" i="0" u="none" strike="noStrike" dirty="0">
                        <a:solidFill>
                          <a:srgbClr val="000000"/>
                        </a:solidFill>
                        <a:effectLst/>
                        <a:latin typeface="Century Gothic" panose="020B0502020202020204" pitchFamily="34" charset="0"/>
                      </a:endParaRPr>
                    </a:p>
                  </a:txBody>
                  <a:tcPr marL="0" marR="0" marT="0" marB="0" anchor="ctr">
                    <a:lnL w="28575"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lnTlToBr w="12700" cmpd="sng">
                      <a:noFill/>
                      <a:prstDash val="solid"/>
                    </a:lnTlToBr>
                    <a:lnBlToTr w="12700" cmpd="sng">
                      <a:noFill/>
                      <a:prstDash val="solid"/>
                    </a:lnBlToTr>
                    <a:solidFill>
                      <a:srgbClr val="AFF5F0"/>
                    </a:solidFill>
                  </a:tcPr>
                </a:tc>
                <a:tc>
                  <a:txBody>
                    <a:bodyPr/>
                    <a:lstStyle/>
                    <a:p>
                      <a:pPr algn="l" fontAlgn="ctr"/>
                      <a:r>
                        <a:rPr lang="en-US" sz="1300" u="none" strike="noStrike" dirty="0">
                          <a:effectLst/>
                          <a:latin typeface="Century Gothic" panose="020B0502020202020204" pitchFamily="34" charset="0"/>
                        </a:rPr>
                        <a:t>Willing</a:t>
                      </a:r>
                      <a:endParaRPr lang="en-US" sz="1300" b="0" i="0" u="none" strike="noStrike" dirty="0">
                        <a:solidFill>
                          <a:srgbClr val="000000"/>
                        </a:solidFill>
                        <a:effectLst/>
                        <a:latin typeface="Century Gothic" panose="020B0502020202020204" pitchFamily="34" charset="0"/>
                      </a:endParaRPr>
                    </a:p>
                  </a:txBody>
                  <a:tcPr marL="85725" marR="0" marT="0" marB="0" anchor="ctr">
                    <a:lnL w="12700" cap="flat" cmpd="sng" algn="ctr">
                      <a:solidFill>
                        <a:srgbClr val="B8CDC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22215984"/>
                  </a:ext>
                </a:extLst>
              </a:tr>
              <a:tr h="292100">
                <a:tc>
                  <a:txBody>
                    <a:bodyPr/>
                    <a:lstStyle/>
                    <a:p>
                      <a:pPr algn="ctr" fontAlgn="ctr"/>
                      <a:r>
                        <a:rPr lang="en-US" sz="1400" u="none" strike="noStrike" dirty="0">
                          <a:effectLst/>
                          <a:latin typeface="Century Gothic" panose="020B0502020202020204" pitchFamily="34" charset="0"/>
                        </a:rPr>
                        <a:t>5</a:t>
                      </a:r>
                      <a:endParaRPr lang="en-US" sz="1400" b="0" i="0" u="none" strike="noStrike" dirty="0">
                        <a:solidFill>
                          <a:srgbClr val="000000"/>
                        </a:solidFill>
                        <a:effectLst/>
                        <a:latin typeface="Century Gothic" panose="020B0502020202020204" pitchFamily="34" charset="0"/>
                      </a:endParaRPr>
                    </a:p>
                  </a:txBody>
                  <a:tcPr marL="0" marR="0" marT="0" marB="0" anchor="ctr">
                    <a:lnL w="28575"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lnTlToBr w="12700" cmpd="sng">
                      <a:noFill/>
                      <a:prstDash val="solid"/>
                    </a:lnTlToBr>
                    <a:lnBlToTr w="12700" cmpd="sng">
                      <a:noFill/>
                      <a:prstDash val="solid"/>
                    </a:lnBlToTr>
                    <a:solidFill>
                      <a:srgbClr val="D2D7FF"/>
                    </a:solidFill>
                  </a:tcPr>
                </a:tc>
                <a:tc>
                  <a:txBody>
                    <a:bodyPr/>
                    <a:lstStyle/>
                    <a:p>
                      <a:pPr algn="l" fontAlgn="ctr"/>
                      <a:r>
                        <a:rPr lang="en-US" sz="1300" u="none" strike="noStrike" dirty="0">
                          <a:effectLst/>
                          <a:latin typeface="Century Gothic" panose="020B0502020202020204" pitchFamily="34" charset="0"/>
                        </a:rPr>
                        <a:t>Strong Willingness</a:t>
                      </a:r>
                      <a:endParaRPr lang="en-US" sz="1300" b="0" i="0" u="none" strike="noStrike" dirty="0">
                        <a:solidFill>
                          <a:srgbClr val="000000"/>
                        </a:solidFill>
                        <a:effectLst/>
                        <a:latin typeface="Century Gothic" panose="020B0502020202020204" pitchFamily="34" charset="0"/>
                      </a:endParaRPr>
                    </a:p>
                  </a:txBody>
                  <a:tcPr marL="85725" marR="0" marT="0" marB="0" anchor="ctr">
                    <a:lnL w="12700" cap="flat" cmpd="sng" algn="ctr">
                      <a:solidFill>
                        <a:srgbClr val="B8CDC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5903787"/>
                  </a:ext>
                </a:extLst>
              </a:tr>
            </a:tbl>
          </a:graphicData>
        </a:graphic>
      </p:graphicFrame>
    </p:spTree>
    <p:extLst>
      <p:ext uri="{BB962C8B-B14F-4D97-AF65-F5344CB8AC3E}">
        <p14:creationId xmlns:p14="http://schemas.microsoft.com/office/powerpoint/2010/main" val="4097949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0F0EC"/>
        </a:solidFill>
        <a:effectLst/>
      </p:bgPr>
    </p:bg>
    <p:spTree>
      <p:nvGrpSpPr>
        <p:cNvPr id="1" name="">
          <a:extLst>
            <a:ext uri="{FF2B5EF4-FFF2-40B4-BE49-F238E27FC236}">
              <a16:creationId xmlns:a16="http://schemas.microsoft.com/office/drawing/2014/main" id="{5CC7E765-72C7-5280-D699-9B015B9D5CF9}"/>
            </a:ext>
          </a:extLst>
        </p:cNvPr>
        <p:cNvGrpSpPr/>
        <p:nvPr/>
      </p:nvGrpSpPr>
      <p:grpSpPr>
        <a:xfrm>
          <a:off x="0" y="0"/>
          <a:ext cx="0" cy="0"/>
          <a:chOff x="0" y="0"/>
          <a:chExt cx="0" cy="0"/>
        </a:xfrm>
      </p:grpSpPr>
      <p:pic>
        <p:nvPicPr>
          <p:cNvPr id="8" name="Picture 7" descr="Abstract green shape flowing">
            <a:extLst>
              <a:ext uri="{FF2B5EF4-FFF2-40B4-BE49-F238E27FC236}">
                <a16:creationId xmlns:a16="http://schemas.microsoft.com/office/drawing/2014/main" id="{8089476C-21E9-C0DE-B4BA-81C016A06F56}"/>
              </a:ext>
            </a:extLst>
          </p:cNvPr>
          <p:cNvPicPr>
            <a:picLocks noChangeAspect="1"/>
          </p:cNvPicPr>
          <p:nvPr/>
        </p:nvPicPr>
        <p:blipFill>
          <a:blip r:embed="rId3">
            <a:alphaModFix amt="50000"/>
            <a:duotone>
              <a:schemeClr val="bg2">
                <a:shade val="45000"/>
                <a:satMod val="135000"/>
              </a:schemeClr>
              <a:prstClr val="white"/>
            </a:duotone>
            <a:extLst>
              <a:ext uri="{BEBA8EAE-BF5A-486C-A8C5-ECC9F3942E4B}">
                <a14:imgProps xmlns:a14="http://schemas.microsoft.com/office/drawing/2010/main">
                  <a14:imgLayer r:embed="rId4">
                    <a14:imgEffect>
                      <a14:colorTemperature colorTemp="5176"/>
                    </a14:imgEffect>
                    <a14:imgEffect>
                      <a14:saturation sat="318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sp>
        <p:nvSpPr>
          <p:cNvPr id="2" name="Text Box 1">
            <a:extLst>
              <a:ext uri="{FF2B5EF4-FFF2-40B4-BE49-F238E27FC236}">
                <a16:creationId xmlns:a16="http://schemas.microsoft.com/office/drawing/2014/main" id="{6E6D98CD-7E7B-230C-1AB5-F32FB347C739}"/>
              </a:ext>
            </a:extLst>
          </p:cNvPr>
          <p:cNvSpPr txBox="1"/>
          <p:nvPr/>
        </p:nvSpPr>
        <p:spPr>
          <a:xfrm flipH="1">
            <a:off x="278206" y="137160"/>
            <a:ext cx="8432555" cy="6583680"/>
          </a:xfrm>
          <a:prstGeom prst="rect">
            <a:avLst/>
          </a:prstGeom>
          <a:gradFill>
            <a:gsLst>
              <a:gs pos="0">
                <a:schemeClr val="bg1"/>
              </a:gs>
              <a:gs pos="100000">
                <a:schemeClr val="bg1">
                  <a:alpha val="29000"/>
                </a:schemeClr>
              </a:gs>
            </a:gsLst>
            <a:lin ang="5400000" scaled="1"/>
          </a:gra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000">
                <a:effectLst/>
                <a:latin typeface="Century Gothic" panose="020B0502020202020204" pitchFamily="34" charset="0"/>
                <a:ea typeface="Calibri" panose="020F0502020204030204" pitchFamily="34" charset="0"/>
                <a:cs typeface="Times New Roman" panose="02020603050405020304" pitchFamily="18" charset="0"/>
              </a:rPr>
              <a:t> </a:t>
            </a:r>
          </a:p>
        </p:txBody>
      </p:sp>
      <p:sp>
        <p:nvSpPr>
          <p:cNvPr id="5" name="Text Box 1">
            <a:extLst>
              <a:ext uri="{FF2B5EF4-FFF2-40B4-BE49-F238E27FC236}">
                <a16:creationId xmlns:a16="http://schemas.microsoft.com/office/drawing/2014/main" id="{45EBBF82-1F95-32F0-B412-437B2ED6A554}"/>
              </a:ext>
            </a:extLst>
          </p:cNvPr>
          <p:cNvSpPr txBox="1"/>
          <p:nvPr/>
        </p:nvSpPr>
        <p:spPr>
          <a:xfrm>
            <a:off x="405072" y="187960"/>
            <a:ext cx="1731917" cy="68014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3600" dirty="0">
                <a:solidFill>
                  <a:srgbClr val="6DAFAF"/>
                </a:solidFill>
                <a:effectLst/>
                <a:latin typeface="Century Gothic" panose="020B0502020202020204" pitchFamily="34" charset="0"/>
                <a:ea typeface="Calibri" panose="020F0502020204030204" pitchFamily="34" charset="0"/>
                <a:cs typeface="Times New Roman" panose="02020603050405020304" pitchFamily="18" charset="0"/>
              </a:rPr>
              <a:t>Notes </a:t>
            </a:r>
            <a:endParaRPr lang="en-US" sz="1200" dirty="0">
              <a:solidFill>
                <a:srgbClr val="6DAFAF"/>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6" name="Text Box 1">
            <a:extLst>
              <a:ext uri="{FF2B5EF4-FFF2-40B4-BE49-F238E27FC236}">
                <a16:creationId xmlns:a16="http://schemas.microsoft.com/office/drawing/2014/main" id="{AF8AA474-05D2-64CA-CC36-4E770F7586E3}"/>
              </a:ext>
            </a:extLst>
          </p:cNvPr>
          <p:cNvSpPr txBox="1"/>
          <p:nvPr/>
        </p:nvSpPr>
        <p:spPr>
          <a:xfrm>
            <a:off x="441266" y="1018572"/>
            <a:ext cx="7335452" cy="547482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800"/>
              </a:spcAft>
            </a:pPr>
            <a:r>
              <a:rPr lang="en-US" sz="2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Text</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50" dirty="0">
                <a:effectLst/>
                <a:latin typeface="Century Gothic" panose="020B0502020202020204" pitchFamily="34" charset="0"/>
                <a:ea typeface="Calibri" panose="020F0502020204030204" pitchFamily="34" charset="0"/>
                <a:cs typeface="Times New Roman" panose="02020603050405020304" pitchFamily="18" charset="0"/>
              </a:rPr>
              <a:t> </a:t>
            </a:r>
          </a:p>
        </p:txBody>
      </p:sp>
      <p:sp>
        <p:nvSpPr>
          <p:cNvPr id="7" name="Text Box 1">
            <a:extLst>
              <a:ext uri="{FF2B5EF4-FFF2-40B4-BE49-F238E27FC236}">
                <a16:creationId xmlns:a16="http://schemas.microsoft.com/office/drawing/2014/main" id="{7C432B7E-A87B-6F0A-A9BB-D0CB3AEEAB91}"/>
              </a:ext>
            </a:extLst>
          </p:cNvPr>
          <p:cNvSpPr txBox="1"/>
          <p:nvPr/>
        </p:nvSpPr>
        <p:spPr>
          <a:xfrm>
            <a:off x="242012" y="137160"/>
            <a:ext cx="36195" cy="6583680"/>
          </a:xfrm>
          <a:prstGeom prst="rect">
            <a:avLst/>
          </a:prstGeom>
          <a:solidFill>
            <a:srgbClr val="6DAFA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000">
                <a:effectLst/>
                <a:latin typeface="Century Gothic" panose="020B0502020202020204" pitchFamily="34" charset="0"/>
                <a:ea typeface="Calibri" panose="020F0502020204030204" pitchFamily="34" charset="0"/>
                <a:cs typeface="Times New Roman" panose="02020603050405020304" pitchFamily="18" charset="0"/>
              </a:rPr>
              <a:t> </a:t>
            </a:r>
          </a:p>
        </p:txBody>
      </p:sp>
      <p:sp>
        <p:nvSpPr>
          <p:cNvPr id="9" name="TextBox 8">
            <a:extLst>
              <a:ext uri="{FF2B5EF4-FFF2-40B4-BE49-F238E27FC236}">
                <a16:creationId xmlns:a16="http://schemas.microsoft.com/office/drawing/2014/main" id="{87DD5734-FB67-28DF-64BF-C9B87CA78617}"/>
              </a:ext>
            </a:extLst>
          </p:cNvPr>
          <p:cNvSpPr txBox="1"/>
          <p:nvPr/>
        </p:nvSpPr>
        <p:spPr>
          <a:xfrm>
            <a:off x="8873820" y="5016070"/>
            <a:ext cx="2843774" cy="1477328"/>
          </a:xfrm>
          <a:prstGeom prst="rect">
            <a:avLst/>
          </a:prstGeom>
          <a:noFill/>
          <a:effectLst/>
        </p:spPr>
        <p:txBody>
          <a:bodyPr wrap="square" rtlCol="0">
            <a:spAutoFit/>
          </a:bodyPr>
          <a:lstStyle/>
          <a:p>
            <a:r>
              <a:rPr lang="en-US" sz="3000" dirty="0">
                <a:solidFill>
                  <a:schemeClr val="bg1"/>
                </a:solidFill>
                <a:latin typeface="Century Gothic" panose="020B0502020202020204" pitchFamily="34" charset="0"/>
              </a:rPr>
              <a:t>Six Sigma Stakeholder Analysis</a:t>
            </a:r>
          </a:p>
        </p:txBody>
      </p:sp>
    </p:spTree>
    <p:extLst>
      <p:ext uri="{BB962C8B-B14F-4D97-AF65-F5344CB8AC3E}">
        <p14:creationId xmlns:p14="http://schemas.microsoft.com/office/powerpoint/2010/main" val="2774000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10517</TotalTime>
  <Words>182</Words>
  <Application>Microsoft Office PowerPoint</Application>
  <PresentationFormat>Widescreen</PresentationFormat>
  <Paragraphs>47</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Kayla Franssen</cp:lastModifiedBy>
  <cp:revision>136</cp:revision>
  <cp:lastPrinted>2024-08-26T03:42:12Z</cp:lastPrinted>
  <dcterms:created xsi:type="dcterms:W3CDTF">2021-07-07T23:54:57Z</dcterms:created>
  <dcterms:modified xsi:type="dcterms:W3CDTF">2025-01-25T23:02:09Z</dcterms:modified>
</cp:coreProperties>
</file>