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2" r:id="rId2"/>
    <p:sldId id="416" r:id="rId3"/>
    <p:sldId id="428" r:id="rId4"/>
    <p:sldId id="430" r:id="rId5"/>
    <p:sldId id="431" r:id="rId6"/>
    <p:sldId id="432" r:id="rId7"/>
    <p:sldId id="433" r:id="rId8"/>
    <p:sldId id="434" r:id="rId9"/>
    <p:sldId id="435" r:id="rId10"/>
    <p:sldId id="436" r:id="rId11"/>
    <p:sldId id="437" r:id="rId12"/>
    <p:sldId id="438"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59D3"/>
    <a:srgbClr val="38A191"/>
    <a:srgbClr val="016F8B"/>
    <a:srgbClr val="F05D50"/>
    <a:srgbClr val="002D4A"/>
    <a:srgbClr val="BE9244"/>
    <a:srgbClr val="C18253"/>
    <a:srgbClr val="BF8C4B"/>
    <a:srgbClr val="F3F5FF"/>
    <a:srgbClr val="FFF8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A6FD9E-DB4E-4B6F-96CE-CFB09D835E61}" v="15" dt="2025-01-03T02:03:15.6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73" autoAdjust="0"/>
    <p:restoredTop sz="95959"/>
  </p:normalViewPr>
  <p:slideViewPr>
    <p:cSldViewPr snapToGrid="0" snapToObjects="1">
      <p:cViewPr varScale="1">
        <p:scale>
          <a:sx n="77" d="100"/>
          <a:sy n="77" d="100"/>
        </p:scale>
        <p:origin x="2238" y="12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_rels/viewProps.xml.rels><?xml version="1.0" encoding="UTF-8" standalone="yes"?>
<Relationships xmlns="http://schemas.openxmlformats.org/package/2006/relationships"><Relationship Id="rId1"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2A6FD9E-DB4E-4B6F-96CE-CFB09D835E61}"/>
    <pc:docChg chg="custSel modSld">
      <pc:chgData name="Bess Dunlevy" userId="dd4b9a8537dbe9d0" providerId="LiveId" clId="{42A6FD9E-DB4E-4B6F-96CE-CFB09D835E61}" dt="2025-01-03T02:03:21.012" v="55" actId="6549"/>
      <pc:docMkLst>
        <pc:docMk/>
      </pc:docMkLst>
      <pc:sldChg chg="modSp mod">
        <pc:chgData name="Bess Dunlevy" userId="dd4b9a8537dbe9d0" providerId="LiveId" clId="{42A6FD9E-DB4E-4B6F-96CE-CFB09D835E61}" dt="2025-01-03T02:02:10.373" v="5" actId="6549"/>
        <pc:sldMkLst>
          <pc:docMk/>
          <pc:sldMk cId="1508588292" sldId="342"/>
        </pc:sldMkLst>
        <pc:spChg chg="mod">
          <ac:chgData name="Bess Dunlevy" userId="dd4b9a8537dbe9d0" providerId="LiveId" clId="{42A6FD9E-DB4E-4B6F-96CE-CFB09D835E61}" dt="2025-01-03T02:02:05.470" v="0" actId="20577"/>
          <ac:spMkLst>
            <pc:docMk/>
            <pc:sldMk cId="1508588292" sldId="342"/>
            <ac:spMk id="3" creationId="{C34A8630-9655-37EE-C42D-A33BD09AB850}"/>
          </ac:spMkLst>
        </pc:spChg>
        <pc:graphicFrameChg chg="modGraphic">
          <ac:chgData name="Bess Dunlevy" userId="dd4b9a8537dbe9d0" providerId="LiveId" clId="{42A6FD9E-DB4E-4B6F-96CE-CFB09D835E61}" dt="2025-01-03T02:02:10.373" v="5" actId="6549"/>
          <ac:graphicFrameMkLst>
            <pc:docMk/>
            <pc:sldMk cId="1508588292" sldId="342"/>
            <ac:graphicFrameMk id="14" creationId="{BEE9E5AD-682E-469F-E975-74EC977BA027}"/>
          </ac:graphicFrameMkLst>
        </pc:graphicFrameChg>
      </pc:sldChg>
      <pc:sldChg chg="modSp mod">
        <pc:chgData name="Bess Dunlevy" userId="dd4b9a8537dbe9d0" providerId="LiveId" clId="{42A6FD9E-DB4E-4B6F-96CE-CFB09D835E61}" dt="2025-01-03T02:02:16.019" v="16" actId="20577"/>
        <pc:sldMkLst>
          <pc:docMk/>
          <pc:sldMk cId="3072143491" sldId="428"/>
        </pc:sldMkLst>
        <pc:spChg chg="mod">
          <ac:chgData name="Bess Dunlevy" userId="dd4b9a8537dbe9d0" providerId="LiveId" clId="{42A6FD9E-DB4E-4B6F-96CE-CFB09D835E61}" dt="2025-01-03T02:02:16.019" v="16" actId="20577"/>
          <ac:spMkLst>
            <pc:docMk/>
            <pc:sldMk cId="3072143491" sldId="428"/>
            <ac:spMk id="6" creationId="{81716FFE-5F6E-D98E-758D-F719DCF644A8}"/>
          </ac:spMkLst>
        </pc:spChg>
      </pc:sldChg>
      <pc:sldChg chg="addSp delSp modSp mod">
        <pc:chgData name="Bess Dunlevy" userId="dd4b9a8537dbe9d0" providerId="LiveId" clId="{42A6FD9E-DB4E-4B6F-96CE-CFB09D835E61}" dt="2025-01-03T02:02:27.849" v="20"/>
        <pc:sldMkLst>
          <pc:docMk/>
          <pc:sldMk cId="3085823900" sldId="430"/>
        </pc:sldMkLst>
        <pc:spChg chg="del mod">
          <ac:chgData name="Bess Dunlevy" userId="dd4b9a8537dbe9d0" providerId="LiveId" clId="{42A6FD9E-DB4E-4B6F-96CE-CFB09D835E61}" dt="2025-01-03T02:02:27.605" v="19" actId="478"/>
          <ac:spMkLst>
            <pc:docMk/>
            <pc:sldMk cId="3085823900" sldId="430"/>
            <ac:spMk id="6" creationId="{C3659DBF-D47C-51CB-6CF8-E3E9EA58ABB5}"/>
          </ac:spMkLst>
        </pc:spChg>
        <pc:spChg chg="add mod">
          <ac:chgData name="Bess Dunlevy" userId="dd4b9a8537dbe9d0" providerId="LiveId" clId="{42A6FD9E-DB4E-4B6F-96CE-CFB09D835E61}" dt="2025-01-03T02:02:27.849" v="20"/>
          <ac:spMkLst>
            <pc:docMk/>
            <pc:sldMk cId="3085823900" sldId="430"/>
            <ac:spMk id="10" creationId="{9A30DD8E-CF53-6E5A-250D-FC3C808098B9}"/>
          </ac:spMkLst>
        </pc:spChg>
        <pc:picChg chg="del">
          <ac:chgData name="Bess Dunlevy" userId="dd4b9a8537dbe9d0" providerId="LiveId" clId="{42A6FD9E-DB4E-4B6F-96CE-CFB09D835E61}" dt="2025-01-03T02:02:19.416" v="17" actId="478"/>
          <ac:picMkLst>
            <pc:docMk/>
            <pc:sldMk cId="3085823900" sldId="430"/>
            <ac:picMk id="3" creationId="{8E199450-C910-9CF1-0722-1C1136584AE8}"/>
          </ac:picMkLst>
        </pc:picChg>
        <pc:picChg chg="del">
          <ac:chgData name="Bess Dunlevy" userId="dd4b9a8537dbe9d0" providerId="LiveId" clId="{42A6FD9E-DB4E-4B6F-96CE-CFB09D835E61}" dt="2025-01-03T02:02:19.416" v="17" actId="478"/>
          <ac:picMkLst>
            <pc:docMk/>
            <pc:sldMk cId="3085823900" sldId="430"/>
            <ac:picMk id="9" creationId="{1B21C73C-3D84-9179-F8E2-C523DD159F83}"/>
          </ac:picMkLst>
        </pc:picChg>
      </pc:sldChg>
      <pc:sldChg chg="modSp mod">
        <pc:chgData name="Bess Dunlevy" userId="dd4b9a8537dbe9d0" providerId="LiveId" clId="{42A6FD9E-DB4E-4B6F-96CE-CFB09D835E61}" dt="2025-01-03T02:02:46.008" v="40"/>
        <pc:sldMkLst>
          <pc:docMk/>
          <pc:sldMk cId="1841754070" sldId="431"/>
        </pc:sldMkLst>
        <pc:graphicFrameChg chg="mod modGraphic">
          <ac:chgData name="Bess Dunlevy" userId="dd4b9a8537dbe9d0" providerId="LiveId" clId="{42A6FD9E-DB4E-4B6F-96CE-CFB09D835E61}" dt="2025-01-03T02:02:46.008" v="40"/>
          <ac:graphicFrameMkLst>
            <pc:docMk/>
            <pc:sldMk cId="1841754070" sldId="431"/>
            <ac:graphicFrameMk id="2" creationId="{4E9182F0-46ED-ED59-7A07-D6E33DB20B90}"/>
          </ac:graphicFrameMkLst>
        </pc:graphicFrameChg>
      </pc:sldChg>
      <pc:sldChg chg="modSp">
        <pc:chgData name="Bess Dunlevy" userId="dd4b9a8537dbe9d0" providerId="LiveId" clId="{42A6FD9E-DB4E-4B6F-96CE-CFB09D835E61}" dt="2025-01-03T02:02:50.262" v="42"/>
        <pc:sldMkLst>
          <pc:docMk/>
          <pc:sldMk cId="230887289" sldId="432"/>
        </pc:sldMkLst>
        <pc:graphicFrameChg chg="mod">
          <ac:chgData name="Bess Dunlevy" userId="dd4b9a8537dbe9d0" providerId="LiveId" clId="{42A6FD9E-DB4E-4B6F-96CE-CFB09D835E61}" dt="2025-01-03T02:02:50.262" v="42"/>
          <ac:graphicFrameMkLst>
            <pc:docMk/>
            <pc:sldMk cId="230887289" sldId="432"/>
            <ac:graphicFrameMk id="3" creationId="{6EE21D5A-8451-ED3F-12F3-8884229716A1}"/>
          </ac:graphicFrameMkLst>
        </pc:graphicFrameChg>
      </pc:sldChg>
      <pc:sldChg chg="addSp delSp modSp mod">
        <pc:chgData name="Bess Dunlevy" userId="dd4b9a8537dbe9d0" providerId="LiveId" clId="{42A6FD9E-DB4E-4B6F-96CE-CFB09D835E61}" dt="2025-01-03T02:02:39.137" v="38"/>
        <pc:sldMkLst>
          <pc:docMk/>
          <pc:sldMk cId="2886473771" sldId="433"/>
        </pc:sldMkLst>
        <pc:spChg chg="del">
          <ac:chgData name="Bess Dunlevy" userId="dd4b9a8537dbe9d0" providerId="LiveId" clId="{42A6FD9E-DB4E-4B6F-96CE-CFB09D835E61}" dt="2025-01-03T02:02:38.308" v="37" actId="478"/>
          <ac:spMkLst>
            <pc:docMk/>
            <pc:sldMk cId="2886473771" sldId="433"/>
            <ac:spMk id="2" creationId="{3964130E-287D-1582-E667-7305926850EC}"/>
          </ac:spMkLst>
        </pc:spChg>
        <pc:spChg chg="add mod">
          <ac:chgData name="Bess Dunlevy" userId="dd4b9a8537dbe9d0" providerId="LiveId" clId="{42A6FD9E-DB4E-4B6F-96CE-CFB09D835E61}" dt="2025-01-03T02:02:39.137" v="38"/>
          <ac:spMkLst>
            <pc:docMk/>
            <pc:sldMk cId="2886473771" sldId="433"/>
            <ac:spMk id="11" creationId="{5B666521-ADC9-D8B2-7E40-4C72C334D51D}"/>
          </ac:spMkLst>
        </pc:spChg>
        <pc:picChg chg="del">
          <ac:chgData name="Bess Dunlevy" userId="dd4b9a8537dbe9d0" providerId="LiveId" clId="{42A6FD9E-DB4E-4B6F-96CE-CFB09D835E61}" dt="2025-01-03T02:02:37.211" v="36" actId="478"/>
          <ac:picMkLst>
            <pc:docMk/>
            <pc:sldMk cId="2886473771" sldId="433"/>
            <ac:picMk id="10" creationId="{EB7D48DC-53ED-D8EA-B81D-9281A2689EBF}"/>
          </ac:picMkLst>
        </pc:picChg>
      </pc:sldChg>
      <pc:sldChg chg="addSp modSp mod">
        <pc:chgData name="Bess Dunlevy" userId="dd4b9a8537dbe9d0" providerId="LiveId" clId="{42A6FD9E-DB4E-4B6F-96CE-CFB09D835E61}" dt="2025-01-03T02:02:57.967" v="46"/>
        <pc:sldMkLst>
          <pc:docMk/>
          <pc:sldMk cId="1613785015" sldId="434"/>
        </pc:sldMkLst>
        <pc:spChg chg="add">
          <ac:chgData name="Bess Dunlevy" userId="dd4b9a8537dbe9d0" providerId="LiveId" clId="{42A6FD9E-DB4E-4B6F-96CE-CFB09D835E61}" dt="2025-01-03T02:02:56.530" v="45" actId="22"/>
          <ac:spMkLst>
            <pc:docMk/>
            <pc:sldMk cId="1613785015" sldId="434"/>
            <ac:spMk id="6" creationId="{83485BFA-22ED-01D0-7B93-47AE358EC17A}"/>
          </ac:spMkLst>
        </pc:spChg>
        <pc:graphicFrameChg chg="mod">
          <ac:chgData name="Bess Dunlevy" userId="dd4b9a8537dbe9d0" providerId="LiveId" clId="{42A6FD9E-DB4E-4B6F-96CE-CFB09D835E61}" dt="2025-01-03T02:02:57.967" v="46"/>
          <ac:graphicFrameMkLst>
            <pc:docMk/>
            <pc:sldMk cId="1613785015" sldId="434"/>
            <ac:graphicFrameMk id="3" creationId="{9072FCF8-6839-445A-AA63-ADFC00669472}"/>
          </ac:graphicFrameMkLst>
        </pc:graphicFrameChg>
      </pc:sldChg>
      <pc:sldChg chg="modSp mod">
        <pc:chgData name="Bess Dunlevy" userId="dd4b9a8537dbe9d0" providerId="LiveId" clId="{42A6FD9E-DB4E-4B6F-96CE-CFB09D835E61}" dt="2025-01-03T02:03:08.687" v="51"/>
        <pc:sldMkLst>
          <pc:docMk/>
          <pc:sldMk cId="2925105314" sldId="435"/>
        </pc:sldMkLst>
        <pc:spChg chg="mod">
          <ac:chgData name="Bess Dunlevy" userId="dd4b9a8537dbe9d0" providerId="LiveId" clId="{42A6FD9E-DB4E-4B6F-96CE-CFB09D835E61}" dt="2025-01-03T02:03:01.035" v="47"/>
          <ac:spMkLst>
            <pc:docMk/>
            <pc:sldMk cId="2925105314" sldId="435"/>
            <ac:spMk id="2" creationId="{C2C6E386-EE0A-A620-A0DA-8DEA691D4DC4}"/>
          </ac:spMkLst>
        </pc:spChg>
        <pc:graphicFrameChg chg="mod">
          <ac:chgData name="Bess Dunlevy" userId="dd4b9a8537dbe9d0" providerId="LiveId" clId="{42A6FD9E-DB4E-4B6F-96CE-CFB09D835E61}" dt="2025-01-03T02:03:08.687" v="51"/>
          <ac:graphicFrameMkLst>
            <pc:docMk/>
            <pc:sldMk cId="2925105314" sldId="435"/>
            <ac:graphicFrameMk id="5" creationId="{90A87B90-BCBD-99E7-D354-FBA16634E1B0}"/>
          </ac:graphicFrameMkLst>
        </pc:graphicFrameChg>
      </pc:sldChg>
      <pc:sldChg chg="modSp">
        <pc:chgData name="Bess Dunlevy" userId="dd4b9a8537dbe9d0" providerId="LiveId" clId="{42A6FD9E-DB4E-4B6F-96CE-CFB09D835E61}" dt="2025-01-03T02:03:15.604" v="53"/>
        <pc:sldMkLst>
          <pc:docMk/>
          <pc:sldMk cId="1618843495" sldId="436"/>
        </pc:sldMkLst>
        <pc:graphicFrameChg chg="mod">
          <ac:chgData name="Bess Dunlevy" userId="dd4b9a8537dbe9d0" providerId="LiveId" clId="{42A6FD9E-DB4E-4B6F-96CE-CFB09D835E61}" dt="2025-01-03T02:03:15.604" v="53"/>
          <ac:graphicFrameMkLst>
            <pc:docMk/>
            <pc:sldMk cId="1618843495" sldId="436"/>
            <ac:graphicFrameMk id="3" creationId="{F4A2BD03-B34F-6677-0745-63CF6A36561B}"/>
          </ac:graphicFrameMkLst>
        </pc:graphicFrameChg>
      </pc:sldChg>
      <pc:sldChg chg="modSp mod">
        <pc:chgData name="Bess Dunlevy" userId="dd4b9a8537dbe9d0" providerId="LiveId" clId="{42A6FD9E-DB4E-4B6F-96CE-CFB09D835E61}" dt="2025-01-03T02:03:18.248" v="54" actId="6549"/>
        <pc:sldMkLst>
          <pc:docMk/>
          <pc:sldMk cId="1273384111" sldId="437"/>
        </pc:sldMkLst>
        <pc:graphicFrameChg chg="modGraphic">
          <ac:chgData name="Bess Dunlevy" userId="dd4b9a8537dbe9d0" providerId="LiveId" clId="{42A6FD9E-DB4E-4B6F-96CE-CFB09D835E61}" dt="2025-01-03T02:03:18.248" v="54" actId="6549"/>
          <ac:graphicFrameMkLst>
            <pc:docMk/>
            <pc:sldMk cId="1273384111" sldId="437"/>
            <ac:graphicFrameMk id="2" creationId="{588AA262-6ABA-189C-64AB-EF04262D0E58}"/>
          </ac:graphicFrameMkLst>
        </pc:graphicFrameChg>
      </pc:sldChg>
      <pc:sldChg chg="modSp mod">
        <pc:chgData name="Bess Dunlevy" userId="dd4b9a8537dbe9d0" providerId="LiveId" clId="{42A6FD9E-DB4E-4B6F-96CE-CFB09D835E61}" dt="2025-01-03T02:03:21.012" v="55" actId="6549"/>
        <pc:sldMkLst>
          <pc:docMk/>
          <pc:sldMk cId="1890354333" sldId="438"/>
        </pc:sldMkLst>
        <pc:graphicFrameChg chg="modGraphic">
          <ac:chgData name="Bess Dunlevy" userId="dd4b9a8537dbe9d0" providerId="LiveId" clId="{42A6FD9E-DB4E-4B6F-96CE-CFB09D835E61}" dt="2025-01-03T02:03:21.012" v="55" actId="6549"/>
          <ac:graphicFrameMkLst>
            <pc:docMk/>
            <pc:sldMk cId="1890354333" sldId="438"/>
            <ac:graphicFrameMk id="3" creationId="{7C44A5F1-68B7-8DF1-B10E-029CB2BD2BC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5FF1B-47B4-79C6-8C5B-A76C81AD3C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AE90E4-7355-EA05-A3C6-D725E8E28C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83D3C8-7197-87E2-1BB8-CA43F090A92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D540E38-3052-A0C6-EB1F-78B66D8EBE49}"/>
              </a:ext>
            </a:extLst>
          </p:cNvPr>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940635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310&amp;utm_source=template-powerpoint&amp;utm_medium=content&amp;utm_campaign=Blank+Restaurant+Business+Plan+Template-powerpoint-12310&amp;lpa=Blank+Restaurant+Business+Plan+Template+powerpoint+12310"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93;p1">
            <a:hlinkClick r:id="rId2"/>
            <a:extLst>
              <a:ext uri="{FF2B5EF4-FFF2-40B4-BE49-F238E27FC236}">
                <a16:creationId xmlns:a16="http://schemas.microsoft.com/office/drawing/2014/main" id="{16BCC30B-76FD-AAF7-2EDE-3A53C6542D6B}"/>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8707903" y="403387"/>
            <a:ext cx="3041396" cy="604919"/>
          </a:xfrm>
          <a:prstGeom prst="rect">
            <a:avLst/>
          </a:prstGeom>
          <a:noFill/>
          <a:ln>
            <a:noFill/>
          </a:ln>
        </p:spPr>
      </p:pic>
      <p:sp>
        <p:nvSpPr>
          <p:cNvPr id="3" name="Google Shape;90;p1">
            <a:extLst>
              <a:ext uri="{FF2B5EF4-FFF2-40B4-BE49-F238E27FC236}">
                <a16:creationId xmlns:a16="http://schemas.microsoft.com/office/drawing/2014/main" id="{C34A8630-9655-37EE-C42D-A33BD09AB850}"/>
              </a:ext>
            </a:extLst>
          </p:cNvPr>
          <p:cNvSpPr txBox="1"/>
          <p:nvPr/>
        </p:nvSpPr>
        <p:spPr>
          <a:xfrm>
            <a:off x="337015" y="254469"/>
            <a:ext cx="7703741"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Restaurant Business Plan Template</a:t>
            </a:r>
          </a:p>
        </p:txBody>
      </p:sp>
      <p:graphicFrame>
        <p:nvGraphicFramePr>
          <p:cNvPr id="14" name="Table 13">
            <a:extLst>
              <a:ext uri="{FF2B5EF4-FFF2-40B4-BE49-F238E27FC236}">
                <a16:creationId xmlns:a16="http://schemas.microsoft.com/office/drawing/2014/main" id="{BEE9E5AD-682E-469F-E975-74EC977BA027}"/>
              </a:ext>
            </a:extLst>
          </p:cNvPr>
          <p:cNvGraphicFramePr>
            <a:graphicFrameLocks noGrp="1"/>
          </p:cNvGraphicFramePr>
          <p:nvPr>
            <p:extLst>
              <p:ext uri="{D42A27DB-BD31-4B8C-83A1-F6EECF244321}">
                <p14:modId xmlns:p14="http://schemas.microsoft.com/office/powerpoint/2010/main" val="1951402349"/>
              </p:ext>
            </p:extLst>
          </p:nvPr>
        </p:nvGraphicFramePr>
        <p:xfrm>
          <a:off x="439821" y="2981326"/>
          <a:ext cx="6756400" cy="2781300"/>
        </p:xfrm>
        <a:graphic>
          <a:graphicData uri="http://schemas.openxmlformats.org/drawingml/2006/table">
            <a:tbl>
              <a:tblPr/>
              <a:tblGrid>
                <a:gridCol w="3378200">
                  <a:extLst>
                    <a:ext uri="{9D8B030D-6E8A-4147-A177-3AD203B41FA5}">
                      <a16:colId xmlns:a16="http://schemas.microsoft.com/office/drawing/2014/main" val="4275530192"/>
                    </a:ext>
                  </a:extLst>
                </a:gridCol>
                <a:gridCol w="3378200">
                  <a:extLst>
                    <a:ext uri="{9D8B030D-6E8A-4147-A177-3AD203B41FA5}">
                      <a16:colId xmlns:a16="http://schemas.microsoft.com/office/drawing/2014/main" val="1835020560"/>
                    </a:ext>
                  </a:extLst>
                </a:gridCol>
              </a:tblGrid>
              <a:tr h="697865">
                <a:tc gridSpan="2">
                  <a:txBody>
                    <a:bodyPr/>
                    <a:lstStyle/>
                    <a:p>
                      <a:pPr algn="l" fontAlgn="ctr"/>
                      <a:r>
                        <a:rPr lang="en-US" sz="4200" b="0" i="0" u="none" strike="noStrike" dirty="0">
                          <a:solidFill>
                            <a:srgbClr val="8497B0"/>
                          </a:solidFill>
                          <a:effectLst/>
                          <a:latin typeface="Century Gothic" panose="020B0502020202020204" pitchFamily="34" charset="0"/>
                        </a:rPr>
                        <a:t>Name</a:t>
                      </a:r>
                    </a:p>
                  </a:txBody>
                  <a:tcPr marL="9525" marR="9525" marT="9525" marB="0" anchor="ctr">
                    <a:lnL>
                      <a:noFill/>
                    </a:lnL>
                    <a:lnR>
                      <a:noFill/>
                    </a:lnR>
                    <a:lnT>
                      <a:noFill/>
                    </a:lnT>
                    <a:lnB w="19050" cap="flat" cmpd="sng" algn="ctr">
                      <a:solidFill>
                        <a:srgbClr val="8497B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527150585"/>
                  </a:ext>
                </a:extLst>
              </a:tr>
              <a:tr h="190500">
                <a:tc>
                  <a:txBody>
                    <a:bodyPr/>
                    <a:lstStyle/>
                    <a:p>
                      <a:pPr algn="l" fontAlgn="ctr"/>
                      <a:endParaRPr lang="en-US" sz="2200" b="1" i="0" u="none" strike="noStrike">
                        <a:solidFill>
                          <a:srgbClr val="595959"/>
                        </a:solidFill>
                        <a:effectLst/>
                        <a:latin typeface="Century Gothic" panose="020B0502020202020204" pitchFamily="34" charset="0"/>
                      </a:endParaRPr>
                    </a:p>
                  </a:txBody>
                  <a:tcPr marL="9525" marR="9525" marT="9525" marB="0" anchor="ctr">
                    <a:lnL>
                      <a:noFill/>
                    </a:lnL>
                    <a:lnR>
                      <a:noFill/>
                    </a:lnR>
                    <a:lnT w="19050" cap="flat" cmpd="sng" algn="ctr">
                      <a:solidFill>
                        <a:srgbClr val="8497B0"/>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9525" marR="9525" marT="9525" marB="0" anchor="b">
                    <a:lnL>
                      <a:noFill/>
                    </a:lnL>
                    <a:lnR>
                      <a:noFill/>
                    </a:lnR>
                    <a:lnT w="19050" cap="flat" cmpd="sng" algn="ctr">
                      <a:solidFill>
                        <a:srgbClr val="8497B0"/>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21686857"/>
                  </a:ext>
                </a:extLst>
              </a:tr>
              <a:tr h="278765">
                <a:tc>
                  <a:txBody>
                    <a:bodyPr/>
                    <a:lstStyle/>
                    <a:p>
                      <a:pPr algn="l" fontAlgn="ctr"/>
                      <a:r>
                        <a:rPr lang="en-US" sz="1200" b="0" i="0" u="none" strike="noStrike" dirty="0">
                          <a:solidFill>
                            <a:srgbClr val="595959"/>
                          </a:solidFill>
                          <a:effectLst/>
                          <a:latin typeface="Century Gothic" panose="020B0502020202020204" pitchFamily="34" charset="0"/>
                        </a:rPr>
                        <a:t>Date Prepared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endParaRPr lang="en-US" sz="10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28700378"/>
                  </a:ext>
                </a:extLst>
              </a:tr>
              <a:tr h="278765">
                <a:tc>
                  <a:txBody>
                    <a:bodyPr/>
                    <a:lstStyle/>
                    <a:p>
                      <a:pPr algn="l" fontAlgn="ctr"/>
                      <a:r>
                        <a:rPr lang="en-US" sz="1200" b="0" i="0" u="none" strike="noStrike" dirty="0">
                          <a:solidFill>
                            <a:srgbClr val="595959"/>
                          </a:solidFill>
                          <a:effectLst/>
                          <a:latin typeface="Century Gothic" panose="020B0502020202020204" pitchFamily="34" charset="0"/>
                        </a:rPr>
                        <a:t>Contact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endParaRPr lang="en-US" sz="10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4532862"/>
                  </a:ext>
                </a:extLst>
              </a:tr>
              <a:tr h="278765">
                <a:tc>
                  <a:txBody>
                    <a:bodyPr/>
                    <a:lstStyle/>
                    <a:p>
                      <a:pPr algn="l" fontAlgn="ctr"/>
                      <a:r>
                        <a:rPr lang="en-US" sz="1200" b="0" i="0" u="none" strike="noStrike">
                          <a:solidFill>
                            <a:srgbClr val="595959"/>
                          </a:solidFill>
                          <a:effectLst/>
                          <a:latin typeface="Century Gothic" panose="020B0502020202020204" pitchFamily="34" charset="0"/>
                        </a:rPr>
                        <a:t>Phone, Email</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endParaRPr lang="pt-BR" sz="10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21018699"/>
                  </a:ext>
                </a:extLst>
              </a:tr>
              <a:tr h="278765">
                <a:tc>
                  <a:txBody>
                    <a:bodyPr/>
                    <a:lstStyle/>
                    <a:p>
                      <a:pPr algn="l" fontAlgn="ctr"/>
                      <a:r>
                        <a:rPr lang="en-US" sz="1200" b="0" i="0" u="none" strike="noStrike" dirty="0">
                          <a:solidFill>
                            <a:srgbClr val="595959"/>
                          </a:solidFill>
                          <a:effectLst/>
                          <a:latin typeface="Century Gothic" panose="020B0502020202020204" pitchFamily="34" charset="0"/>
                        </a:rPr>
                        <a:t>Address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endParaRPr lang="en-US" sz="10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960903"/>
                  </a:ext>
                </a:extLst>
              </a:tr>
              <a:tr h="278765">
                <a:tc>
                  <a:txBody>
                    <a:bodyPr/>
                    <a:lstStyle/>
                    <a:p>
                      <a:pPr algn="l" fontAlgn="ctr"/>
                      <a:r>
                        <a:rPr lang="en-US" sz="1200" b="0" i="0" u="none" strike="noStrike" dirty="0">
                          <a:solidFill>
                            <a:srgbClr val="595959"/>
                          </a:solidFill>
                          <a:effectLst/>
                          <a:latin typeface="Century Gothic" panose="020B0502020202020204" pitchFamily="34" charset="0"/>
                        </a:rPr>
                        <a:t>Website, Links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endParaRPr lang="en-US" sz="10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621420"/>
                  </a:ext>
                </a:extLst>
              </a:tr>
              <a:tr h="278765">
                <a:tc>
                  <a:txBody>
                    <a:bodyPr/>
                    <a:lstStyle/>
                    <a:p>
                      <a:pPr algn="l" fontAlgn="ctr"/>
                      <a:r>
                        <a:rPr lang="en-US" sz="2200" b="1" i="0" u="none" strike="noStrike">
                          <a:solidFill>
                            <a:srgbClr val="595959"/>
                          </a:solidFill>
                          <a:effectLst/>
                          <a:latin typeface="Century Gothic" panose="020B0502020202020204" pitchFamily="34" charset="0"/>
                        </a:rPr>
                        <a:t> </a:t>
                      </a:r>
                    </a:p>
                  </a:txBody>
                  <a:tcPr marL="9525" marR="9525" marT="9525" marB="0" anchor="ctr">
                    <a:lnL>
                      <a:noFill/>
                    </a:lnL>
                    <a:lnR>
                      <a:noFill/>
                    </a:lnR>
                    <a:lnT w="6350" cap="flat" cmpd="sng" algn="ctr">
                      <a:solidFill>
                        <a:srgbClr val="BFBFBF"/>
                      </a:solidFill>
                      <a:prstDash val="solid"/>
                      <a:round/>
                      <a:headEnd type="none" w="med" len="med"/>
                      <a:tailEnd type="none" w="med" len="med"/>
                    </a:lnT>
                    <a:lnB w="19050" cap="flat" cmpd="sng" algn="ctr">
                      <a:solidFill>
                        <a:srgbClr val="8497B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 </a:t>
                      </a:r>
                    </a:p>
                  </a:txBody>
                  <a:tcPr marL="9525" marR="9525" marT="9525" marB="0" anchor="b">
                    <a:lnL>
                      <a:noFill/>
                    </a:lnL>
                    <a:lnR>
                      <a:noFill/>
                    </a:lnR>
                    <a:lnT w="6350" cap="flat" cmpd="sng" algn="ctr">
                      <a:solidFill>
                        <a:srgbClr val="BFBFBF"/>
                      </a:solidFill>
                      <a:prstDash val="solid"/>
                      <a:round/>
                      <a:headEnd type="none" w="med" len="med"/>
                      <a:tailEnd type="none" w="med" len="med"/>
                    </a:lnT>
                    <a:lnB w="19050" cap="flat" cmpd="sng" algn="ctr">
                      <a:solidFill>
                        <a:srgbClr val="8497B0"/>
                      </a:solidFill>
                      <a:prstDash val="solid"/>
                      <a:round/>
                      <a:headEnd type="none" w="med" len="med"/>
                      <a:tailEnd type="none" w="med" len="med"/>
                    </a:lnB>
                    <a:noFill/>
                  </a:tcPr>
                </a:tc>
                <a:extLst>
                  <a:ext uri="{0D108BD9-81ED-4DB2-BD59-A6C34878D82A}">
                    <a16:rowId xmlns:a16="http://schemas.microsoft.com/office/drawing/2014/main" val="2274366517"/>
                  </a:ext>
                </a:extLst>
              </a:tr>
            </a:tbl>
          </a:graphicData>
        </a:graphic>
      </p:graphicFrame>
      <p:sp>
        <p:nvSpPr>
          <p:cNvPr id="15" name="Rectangle: Rounded Corners 14">
            <a:extLst>
              <a:ext uri="{FF2B5EF4-FFF2-40B4-BE49-F238E27FC236}">
                <a16:creationId xmlns:a16="http://schemas.microsoft.com/office/drawing/2014/main" id="{6FA80D52-44D3-4A09-8EF2-ABFA256EC962}"/>
              </a:ext>
            </a:extLst>
          </p:cNvPr>
          <p:cNvSpPr/>
          <p:nvPr/>
        </p:nvSpPr>
        <p:spPr>
          <a:xfrm>
            <a:off x="8251998" y="3562067"/>
            <a:ext cx="3057525" cy="2305050"/>
          </a:xfrm>
          <a:prstGeom prst="roundRect">
            <a:avLst/>
          </a:prstGeom>
          <a:solidFill>
            <a:schemeClr val="bg1">
              <a:lumMod val="95000"/>
            </a:schemeClr>
          </a:solidFill>
          <a:ln w="9525">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kern="1200"/>
          </a:p>
        </p:txBody>
      </p:sp>
      <p:pic>
        <p:nvPicPr>
          <p:cNvPr id="16" name="Graphic 3" descr="Table setting with solid fill">
            <a:extLst>
              <a:ext uri="{FF2B5EF4-FFF2-40B4-BE49-F238E27FC236}">
                <a16:creationId xmlns:a16="http://schemas.microsoft.com/office/drawing/2014/main" id="{25BD331E-CDAA-47D9-9DA2-8B9A83A1575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804448" y="3733516"/>
            <a:ext cx="2028825" cy="2028825"/>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8E684D-D652-0A4A-D055-65C024024743}"/>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5885D76C-5B6A-28AB-58A1-B4541B55268C}"/>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Financial Plan</a:t>
            </a:r>
          </a:p>
        </p:txBody>
      </p:sp>
      <p:sp>
        <p:nvSpPr>
          <p:cNvPr id="7" name="Rectangle 6">
            <a:extLst>
              <a:ext uri="{FF2B5EF4-FFF2-40B4-BE49-F238E27FC236}">
                <a16:creationId xmlns:a16="http://schemas.microsoft.com/office/drawing/2014/main" id="{D81A0A41-B5F6-723D-BCC7-4EA6AB027952}"/>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05DBC45C-0236-23F3-2E22-9C7C0C8FC84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3" name="Table 2">
            <a:extLst>
              <a:ext uri="{FF2B5EF4-FFF2-40B4-BE49-F238E27FC236}">
                <a16:creationId xmlns:a16="http://schemas.microsoft.com/office/drawing/2014/main" id="{F4A2BD03-B34F-6677-0745-63CF6A36561B}"/>
              </a:ext>
            </a:extLst>
          </p:cNvPr>
          <p:cNvGraphicFramePr>
            <a:graphicFrameLocks noGrp="1"/>
          </p:cNvGraphicFramePr>
          <p:nvPr>
            <p:extLst>
              <p:ext uri="{D42A27DB-BD31-4B8C-83A1-F6EECF244321}">
                <p14:modId xmlns:p14="http://schemas.microsoft.com/office/powerpoint/2010/main" val="1027034304"/>
              </p:ext>
            </p:extLst>
          </p:nvPr>
        </p:nvGraphicFramePr>
        <p:xfrm>
          <a:off x="688063" y="1836880"/>
          <a:ext cx="11294999" cy="3450344"/>
        </p:xfrm>
        <a:graphic>
          <a:graphicData uri="http://schemas.openxmlformats.org/drawingml/2006/table">
            <a:tbl>
              <a:tblPr/>
              <a:tblGrid>
                <a:gridCol w="11294999">
                  <a:extLst>
                    <a:ext uri="{9D8B030D-6E8A-4147-A177-3AD203B41FA5}">
                      <a16:colId xmlns:a16="http://schemas.microsoft.com/office/drawing/2014/main" val="2628478538"/>
                    </a:ext>
                  </a:extLst>
                </a:gridCol>
              </a:tblGrid>
              <a:tr h="525573">
                <a:tc>
                  <a:txBody>
                    <a:bodyPr/>
                    <a:lstStyle/>
                    <a:p>
                      <a:pPr algn="l" fontAlgn="ctr"/>
                      <a:r>
                        <a:rPr lang="en-US" sz="1400" b="1" i="0" u="none" strike="noStrike" dirty="0">
                          <a:solidFill>
                            <a:srgbClr val="8497B0"/>
                          </a:solidFill>
                          <a:effectLst/>
                          <a:latin typeface="Century Gothic" panose="020B0502020202020204" pitchFamily="34" charset="0"/>
                        </a:rPr>
                        <a:t>Projections and Funding</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3357469104"/>
                  </a:ext>
                </a:extLst>
              </a:tr>
              <a:tr h="1199599">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455542612"/>
                  </a:ext>
                </a:extLst>
              </a:tr>
              <a:tr h="525573">
                <a:tc>
                  <a:txBody>
                    <a:bodyPr/>
                    <a:lstStyle/>
                    <a:p>
                      <a:pPr algn="l" fontAlgn="ctr"/>
                      <a:r>
                        <a:rPr lang="en-US" sz="1400" b="1" i="0" u="none" strike="noStrike" dirty="0">
                          <a:solidFill>
                            <a:srgbClr val="8497B0"/>
                          </a:solidFill>
                          <a:effectLst/>
                          <a:latin typeface="Century Gothic" panose="020B0502020202020204" pitchFamily="34" charset="0"/>
                        </a:rPr>
                        <a:t>Budget and Revenue Forecast</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186648509"/>
                  </a:ext>
                </a:extLst>
              </a:tr>
              <a:tr h="1199599">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807259583"/>
                  </a:ext>
                </a:extLst>
              </a:tr>
            </a:tbl>
          </a:graphicData>
        </a:graphic>
      </p:graphicFrame>
    </p:spTree>
    <p:extLst>
      <p:ext uri="{BB962C8B-B14F-4D97-AF65-F5344CB8AC3E}">
        <p14:creationId xmlns:p14="http://schemas.microsoft.com/office/powerpoint/2010/main" val="161884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530A3-9A23-A8CD-51D1-EB54C5BBAAB5}"/>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BEC29AF9-552C-D820-78C2-638AA5F93BB2}"/>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Implementation Timeline</a:t>
            </a:r>
          </a:p>
        </p:txBody>
      </p:sp>
      <p:sp>
        <p:nvSpPr>
          <p:cNvPr id="7" name="Rectangle 6">
            <a:extLst>
              <a:ext uri="{FF2B5EF4-FFF2-40B4-BE49-F238E27FC236}">
                <a16:creationId xmlns:a16="http://schemas.microsoft.com/office/drawing/2014/main" id="{234738E2-C815-1D11-292E-D131BE6E2A70}"/>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DF3F4246-DE20-3BC6-F4D2-FA38ED93588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2" name="Table 1">
            <a:extLst>
              <a:ext uri="{FF2B5EF4-FFF2-40B4-BE49-F238E27FC236}">
                <a16:creationId xmlns:a16="http://schemas.microsoft.com/office/drawing/2014/main" id="{588AA262-6ABA-189C-64AB-EF04262D0E58}"/>
              </a:ext>
            </a:extLst>
          </p:cNvPr>
          <p:cNvGraphicFramePr>
            <a:graphicFrameLocks noGrp="1"/>
          </p:cNvGraphicFramePr>
          <p:nvPr>
            <p:extLst>
              <p:ext uri="{D42A27DB-BD31-4B8C-83A1-F6EECF244321}">
                <p14:modId xmlns:p14="http://schemas.microsoft.com/office/powerpoint/2010/main" val="1103074052"/>
              </p:ext>
            </p:extLst>
          </p:nvPr>
        </p:nvGraphicFramePr>
        <p:xfrm>
          <a:off x="688063" y="1707862"/>
          <a:ext cx="11295000" cy="4791999"/>
        </p:xfrm>
        <a:graphic>
          <a:graphicData uri="http://schemas.openxmlformats.org/drawingml/2006/table">
            <a:tbl>
              <a:tblPr/>
              <a:tblGrid>
                <a:gridCol w="3765000">
                  <a:extLst>
                    <a:ext uri="{9D8B030D-6E8A-4147-A177-3AD203B41FA5}">
                      <a16:colId xmlns:a16="http://schemas.microsoft.com/office/drawing/2014/main" val="1965361759"/>
                    </a:ext>
                  </a:extLst>
                </a:gridCol>
                <a:gridCol w="3765000">
                  <a:extLst>
                    <a:ext uri="{9D8B030D-6E8A-4147-A177-3AD203B41FA5}">
                      <a16:colId xmlns:a16="http://schemas.microsoft.com/office/drawing/2014/main" val="1163694688"/>
                    </a:ext>
                  </a:extLst>
                </a:gridCol>
                <a:gridCol w="3765000">
                  <a:extLst>
                    <a:ext uri="{9D8B030D-6E8A-4147-A177-3AD203B41FA5}">
                      <a16:colId xmlns:a16="http://schemas.microsoft.com/office/drawing/2014/main" val="3115686090"/>
                    </a:ext>
                  </a:extLst>
                </a:gridCol>
              </a:tblGrid>
              <a:tr h="669538">
                <a:tc>
                  <a:txBody>
                    <a:bodyPr/>
                    <a:lstStyle/>
                    <a:p>
                      <a:pPr algn="l" fontAlgn="ctr"/>
                      <a:r>
                        <a:rPr lang="en-US" sz="1400" b="1" i="0" u="none" strike="noStrike" dirty="0">
                          <a:solidFill>
                            <a:srgbClr val="8497B0"/>
                          </a:solidFill>
                          <a:effectLst/>
                          <a:latin typeface="Century Gothic" panose="020B0502020202020204" pitchFamily="34" charset="0"/>
                        </a:rPr>
                        <a:t>Phase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tc>
                  <a:txBody>
                    <a:bodyPr/>
                    <a:lstStyle/>
                    <a:p>
                      <a:pPr algn="l" fontAlgn="ctr"/>
                      <a:r>
                        <a:rPr lang="en-US" sz="1400" b="1" i="0" u="none" strike="noStrike" dirty="0">
                          <a:solidFill>
                            <a:srgbClr val="8497B0"/>
                          </a:solidFill>
                          <a:effectLst/>
                          <a:latin typeface="Century Gothic" panose="020B0502020202020204" pitchFamily="34" charset="0"/>
                        </a:rPr>
                        <a:t>Timeframe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tc>
                  <a:txBody>
                    <a:bodyPr/>
                    <a:lstStyle/>
                    <a:p>
                      <a:pPr algn="l" fontAlgn="ctr"/>
                      <a:r>
                        <a:rPr lang="en-US" sz="1400" b="1" i="0" u="none" strike="noStrike">
                          <a:solidFill>
                            <a:srgbClr val="8497B0"/>
                          </a:solidFill>
                          <a:effectLst/>
                          <a:latin typeface="Century Gothic" panose="020B0502020202020204" pitchFamily="34" charset="0"/>
                        </a:rPr>
                        <a:t>Key Activities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extLst>
                  <a:ext uri="{0D108BD9-81ED-4DB2-BD59-A6C34878D82A}">
                    <a16:rowId xmlns:a16="http://schemas.microsoft.com/office/drawing/2014/main" val="1121972612"/>
                  </a:ext>
                </a:extLst>
              </a:tr>
              <a:tr h="1047773">
                <a:tc>
                  <a:txBody>
                    <a:bodyPr/>
                    <a:lstStyle/>
                    <a:p>
                      <a:pPr algn="l" fontAlgn="ctr"/>
                      <a:r>
                        <a:rPr lang="en-US" sz="1400" b="0" i="0" u="none" strike="noStrike">
                          <a:solidFill>
                            <a:srgbClr val="595959"/>
                          </a:solidFill>
                          <a:effectLst/>
                          <a:latin typeface="Century Gothic" panose="020B0502020202020204" pitchFamily="34" charset="0"/>
                        </a:rPr>
                        <a:t>Phase 1</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70577686"/>
                  </a:ext>
                </a:extLst>
              </a:tr>
              <a:tr h="1047773">
                <a:tc>
                  <a:txBody>
                    <a:bodyPr/>
                    <a:lstStyle/>
                    <a:p>
                      <a:pPr algn="l" fontAlgn="ctr"/>
                      <a:r>
                        <a:rPr lang="en-US" sz="1400" b="0" i="0" u="none" strike="noStrike">
                          <a:solidFill>
                            <a:srgbClr val="595959"/>
                          </a:solidFill>
                          <a:effectLst/>
                          <a:latin typeface="Century Gothic" panose="020B0502020202020204" pitchFamily="34" charset="0"/>
                        </a:rPr>
                        <a:t>Phase 2</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63392849"/>
                  </a:ext>
                </a:extLst>
              </a:tr>
              <a:tr h="1047773">
                <a:tc>
                  <a:txBody>
                    <a:bodyPr/>
                    <a:lstStyle/>
                    <a:p>
                      <a:pPr algn="l" fontAlgn="ctr"/>
                      <a:r>
                        <a:rPr lang="en-US" sz="1400" b="0" i="0" u="none" strike="noStrike">
                          <a:solidFill>
                            <a:srgbClr val="595959"/>
                          </a:solidFill>
                          <a:effectLst/>
                          <a:latin typeface="Century Gothic" panose="020B0502020202020204" pitchFamily="34" charset="0"/>
                        </a:rPr>
                        <a:t>Phase 3</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73600414"/>
                  </a:ext>
                </a:extLst>
              </a:tr>
              <a:tr h="979142">
                <a:tc>
                  <a:txBody>
                    <a:bodyPr/>
                    <a:lstStyle/>
                    <a:p>
                      <a:pPr algn="l" fontAlgn="ctr"/>
                      <a:r>
                        <a:rPr lang="en-US" sz="1400" b="0" i="0" u="none" strike="noStrike">
                          <a:solidFill>
                            <a:srgbClr val="595959"/>
                          </a:solidFill>
                          <a:effectLst/>
                          <a:latin typeface="Century Gothic" panose="020B0502020202020204" pitchFamily="34" charset="0"/>
                        </a:rPr>
                        <a:t>Phase 4</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83081589"/>
                  </a:ext>
                </a:extLst>
              </a:tr>
            </a:tbl>
          </a:graphicData>
        </a:graphic>
      </p:graphicFrame>
    </p:spTree>
    <p:extLst>
      <p:ext uri="{BB962C8B-B14F-4D97-AF65-F5344CB8AC3E}">
        <p14:creationId xmlns:p14="http://schemas.microsoft.com/office/powerpoint/2010/main" val="127338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54115-92F8-4EF3-908E-4D342BB40F4A}"/>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8F9AE1FC-3055-6BA1-87D4-5A339B255D4A}"/>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Supporting Documents</a:t>
            </a:r>
          </a:p>
        </p:txBody>
      </p:sp>
      <p:sp>
        <p:nvSpPr>
          <p:cNvPr id="7" name="Rectangle 6">
            <a:extLst>
              <a:ext uri="{FF2B5EF4-FFF2-40B4-BE49-F238E27FC236}">
                <a16:creationId xmlns:a16="http://schemas.microsoft.com/office/drawing/2014/main" id="{B60CBE30-3ED6-F8BC-0FB4-2F0B3EC3D9C8}"/>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8500DAEB-1FFA-5D44-B895-80925753A7D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3" name="Table 2">
            <a:extLst>
              <a:ext uri="{FF2B5EF4-FFF2-40B4-BE49-F238E27FC236}">
                <a16:creationId xmlns:a16="http://schemas.microsoft.com/office/drawing/2014/main" id="{7C44A5F1-68B7-8DF1-B10E-029CB2BD2BC4}"/>
              </a:ext>
            </a:extLst>
          </p:cNvPr>
          <p:cNvGraphicFramePr>
            <a:graphicFrameLocks noGrp="1"/>
          </p:cNvGraphicFramePr>
          <p:nvPr>
            <p:extLst>
              <p:ext uri="{D42A27DB-BD31-4B8C-83A1-F6EECF244321}">
                <p14:modId xmlns:p14="http://schemas.microsoft.com/office/powerpoint/2010/main" val="3325906668"/>
              </p:ext>
            </p:extLst>
          </p:nvPr>
        </p:nvGraphicFramePr>
        <p:xfrm>
          <a:off x="688063" y="1597753"/>
          <a:ext cx="11294999" cy="5030061"/>
        </p:xfrm>
        <a:graphic>
          <a:graphicData uri="http://schemas.openxmlformats.org/drawingml/2006/table">
            <a:tbl>
              <a:tblPr/>
              <a:tblGrid>
                <a:gridCol w="3765000">
                  <a:extLst>
                    <a:ext uri="{9D8B030D-6E8A-4147-A177-3AD203B41FA5}">
                      <a16:colId xmlns:a16="http://schemas.microsoft.com/office/drawing/2014/main" val="522808034"/>
                    </a:ext>
                  </a:extLst>
                </a:gridCol>
                <a:gridCol w="7529999">
                  <a:extLst>
                    <a:ext uri="{9D8B030D-6E8A-4147-A177-3AD203B41FA5}">
                      <a16:colId xmlns:a16="http://schemas.microsoft.com/office/drawing/2014/main" val="1886305942"/>
                    </a:ext>
                  </a:extLst>
                </a:gridCol>
              </a:tblGrid>
              <a:tr h="514611">
                <a:tc>
                  <a:txBody>
                    <a:bodyPr/>
                    <a:lstStyle/>
                    <a:p>
                      <a:pPr algn="l" fontAlgn="ctr"/>
                      <a:r>
                        <a:rPr lang="en-US" sz="1400" b="1" i="0" u="none" strike="noStrike" dirty="0">
                          <a:solidFill>
                            <a:srgbClr val="8497B0"/>
                          </a:solidFill>
                          <a:effectLst/>
                          <a:latin typeface="Century Gothic" panose="020B0502020202020204" pitchFamily="34" charset="0"/>
                        </a:rPr>
                        <a:t>Document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tc>
                  <a:txBody>
                    <a:bodyPr/>
                    <a:lstStyle/>
                    <a:p>
                      <a:pPr algn="l" fontAlgn="ctr"/>
                      <a:r>
                        <a:rPr lang="en-US" sz="1400" b="1" i="0" u="none" strike="noStrike">
                          <a:solidFill>
                            <a:srgbClr val="8497B0"/>
                          </a:solidFill>
                          <a:effectLst/>
                          <a:latin typeface="Century Gothic" panose="020B0502020202020204" pitchFamily="34" charset="0"/>
                        </a:rPr>
                        <a:t>Purpose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extLst>
                  <a:ext uri="{0D108BD9-81ED-4DB2-BD59-A6C34878D82A}">
                    <a16:rowId xmlns:a16="http://schemas.microsoft.com/office/drawing/2014/main" val="1392700084"/>
                  </a:ext>
                </a:extLst>
              </a:tr>
              <a:tr h="752575">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28949402"/>
                  </a:ext>
                </a:extLst>
              </a:tr>
              <a:tr h="752575">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873922972"/>
                  </a:ext>
                </a:extLst>
              </a:tr>
              <a:tr h="752575">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95793837"/>
                  </a:ext>
                </a:extLst>
              </a:tr>
              <a:tr h="752575">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858128552"/>
                  </a:ext>
                </a:extLst>
              </a:tr>
              <a:tr h="752575">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04445160"/>
                  </a:ext>
                </a:extLst>
              </a:tr>
              <a:tr h="752575">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57293165"/>
                  </a:ext>
                </a:extLst>
              </a:tr>
            </a:tbl>
          </a:graphicData>
        </a:graphic>
      </p:graphicFrame>
    </p:spTree>
    <p:extLst>
      <p:ext uri="{BB962C8B-B14F-4D97-AF65-F5344CB8AC3E}">
        <p14:creationId xmlns:p14="http://schemas.microsoft.com/office/powerpoint/2010/main" val="1890354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794505813"/>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DC91B7F-E57A-54E7-EE4D-748A827963E7}"/>
            </a:ext>
          </a:extLst>
        </p:cNvPr>
        <p:cNvGrpSpPr/>
        <p:nvPr/>
      </p:nvGrpSpPr>
      <p:grpSpPr>
        <a:xfrm>
          <a:off x="0" y="0"/>
          <a:ext cx="0" cy="0"/>
          <a:chOff x="0" y="0"/>
          <a:chExt cx="0" cy="0"/>
        </a:xfrm>
      </p:grpSpPr>
      <p:sp>
        <p:nvSpPr>
          <p:cNvPr id="3" name="Google Shape;90;p1">
            <a:extLst>
              <a:ext uri="{FF2B5EF4-FFF2-40B4-BE49-F238E27FC236}">
                <a16:creationId xmlns:a16="http://schemas.microsoft.com/office/drawing/2014/main" id="{15DF3C17-9EE5-3746-CD33-944CEF15B368}"/>
              </a:ext>
            </a:extLst>
          </p:cNvPr>
          <p:cNvSpPr txBox="1"/>
          <p:nvPr/>
        </p:nvSpPr>
        <p:spPr>
          <a:xfrm>
            <a:off x="422641" y="362918"/>
            <a:ext cx="992404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Contents</a:t>
            </a:r>
          </a:p>
        </p:txBody>
      </p:sp>
      <p:graphicFrame>
        <p:nvGraphicFramePr>
          <p:cNvPr id="2" name="Table 1">
            <a:extLst>
              <a:ext uri="{FF2B5EF4-FFF2-40B4-BE49-F238E27FC236}">
                <a16:creationId xmlns:a16="http://schemas.microsoft.com/office/drawing/2014/main" id="{9BC9EB81-3BDA-1606-B392-84E83E565F9E}"/>
              </a:ext>
            </a:extLst>
          </p:cNvPr>
          <p:cNvGraphicFramePr>
            <a:graphicFrameLocks noGrp="1"/>
          </p:cNvGraphicFramePr>
          <p:nvPr>
            <p:extLst>
              <p:ext uri="{D42A27DB-BD31-4B8C-83A1-F6EECF244321}">
                <p14:modId xmlns:p14="http://schemas.microsoft.com/office/powerpoint/2010/main" val="365349785"/>
              </p:ext>
            </p:extLst>
          </p:nvPr>
        </p:nvGraphicFramePr>
        <p:xfrm>
          <a:off x="422641" y="1475689"/>
          <a:ext cx="4488868" cy="4286289"/>
        </p:xfrm>
        <a:graphic>
          <a:graphicData uri="http://schemas.openxmlformats.org/drawingml/2006/table">
            <a:tbl>
              <a:tblPr firstRow="1" bandRow="1">
                <a:tableStyleId>{5C22544A-7EE6-4342-B048-85BDC9FD1C3A}</a:tableStyleId>
              </a:tblPr>
              <a:tblGrid>
                <a:gridCol w="412664">
                  <a:extLst>
                    <a:ext uri="{9D8B030D-6E8A-4147-A177-3AD203B41FA5}">
                      <a16:colId xmlns:a16="http://schemas.microsoft.com/office/drawing/2014/main" val="1672129667"/>
                    </a:ext>
                  </a:extLst>
                </a:gridCol>
                <a:gridCol w="4076204">
                  <a:extLst>
                    <a:ext uri="{9D8B030D-6E8A-4147-A177-3AD203B41FA5}">
                      <a16:colId xmlns:a16="http://schemas.microsoft.com/office/drawing/2014/main" val="602210714"/>
                    </a:ext>
                  </a:extLst>
                </a:gridCol>
              </a:tblGrid>
              <a:tr h="649224">
                <a:tc>
                  <a:txBody>
                    <a:bodyPr/>
                    <a:lstStyle/>
                    <a:p>
                      <a:pPr algn="ctr">
                        <a:lnSpc>
                          <a:spcPct val="100000"/>
                        </a:lnSpc>
                      </a:pPr>
                      <a:r>
                        <a:rPr lang="en-US" sz="1800" b="1" dirty="0">
                          <a:solidFill>
                            <a:schemeClr val="tx2">
                              <a:lumMod val="60000"/>
                              <a:lumOff val="40000"/>
                            </a:schemeClr>
                          </a:solidFill>
                          <a:latin typeface="Century Gothic" panose="020B0502020202020204" pitchFamily="34" charset="0"/>
                        </a:rPr>
                        <a:t>1</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r>
                        <a:rPr lang="en-US" sz="1600" b="0" kern="1200" dirty="0">
                          <a:solidFill>
                            <a:schemeClr val="tx1">
                              <a:lumMod val="75000"/>
                              <a:lumOff val="25000"/>
                            </a:schemeClr>
                          </a:solidFill>
                          <a:latin typeface="Century Gothic" panose="020B0502020202020204" pitchFamily="34" charset="0"/>
                          <a:ea typeface="+mn-ea"/>
                          <a:cs typeface="+mn-cs"/>
                        </a:rPr>
                        <a:t>Executive Summary</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915962"/>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2</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Restaurant Overview</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9403671"/>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3</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Market Analysis</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681894"/>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4</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Menu and Product Line</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5423"/>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5</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Marketing Plan and Sales Strategy</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3507668"/>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6</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Operations Plan</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58777"/>
                  </a:ext>
                </a:extLst>
              </a:tr>
            </a:tbl>
          </a:graphicData>
        </a:graphic>
      </p:graphicFrame>
      <p:sp>
        <p:nvSpPr>
          <p:cNvPr id="17" name="Rectangle 16">
            <a:extLst>
              <a:ext uri="{FF2B5EF4-FFF2-40B4-BE49-F238E27FC236}">
                <a16:creationId xmlns:a16="http://schemas.microsoft.com/office/drawing/2014/main" id="{ED864060-9EA8-347A-CF1D-1140C677556F}"/>
              </a:ext>
            </a:extLst>
          </p:cNvPr>
          <p:cNvSpPr/>
          <p:nvPr/>
        </p:nvSpPr>
        <p:spPr>
          <a:xfrm>
            <a:off x="0" y="6424265"/>
            <a:ext cx="12192000" cy="433735"/>
          </a:xfrm>
          <a:prstGeom prst="rect">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3" descr="Table setting with solid fill">
            <a:extLst>
              <a:ext uri="{FF2B5EF4-FFF2-40B4-BE49-F238E27FC236}">
                <a16:creationId xmlns:a16="http://schemas.microsoft.com/office/drawing/2014/main" id="{B41DE115-1A1F-3C75-3E58-20C56EA15F5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610785" y="230186"/>
            <a:ext cx="1372278" cy="1372278"/>
          </a:xfrm>
          <a:prstGeom prst="rect">
            <a:avLst/>
          </a:prstGeom>
        </p:spPr>
      </p:pic>
      <p:graphicFrame>
        <p:nvGraphicFramePr>
          <p:cNvPr id="18" name="Table 17">
            <a:extLst>
              <a:ext uri="{FF2B5EF4-FFF2-40B4-BE49-F238E27FC236}">
                <a16:creationId xmlns:a16="http://schemas.microsoft.com/office/drawing/2014/main" id="{388D1B4E-7401-CF41-87D2-EF2A995F2E78}"/>
              </a:ext>
            </a:extLst>
          </p:cNvPr>
          <p:cNvGraphicFramePr>
            <a:graphicFrameLocks noGrp="1"/>
          </p:cNvGraphicFramePr>
          <p:nvPr>
            <p:extLst>
              <p:ext uri="{D42A27DB-BD31-4B8C-83A1-F6EECF244321}">
                <p14:modId xmlns:p14="http://schemas.microsoft.com/office/powerpoint/2010/main" val="3323175128"/>
              </p:ext>
            </p:extLst>
          </p:nvPr>
        </p:nvGraphicFramePr>
        <p:xfrm>
          <a:off x="6251564" y="1465101"/>
          <a:ext cx="4488868" cy="4286289"/>
        </p:xfrm>
        <a:graphic>
          <a:graphicData uri="http://schemas.openxmlformats.org/drawingml/2006/table">
            <a:tbl>
              <a:tblPr firstRow="1" bandRow="1">
                <a:tableStyleId>{5C22544A-7EE6-4342-B048-85BDC9FD1C3A}</a:tableStyleId>
              </a:tblPr>
              <a:tblGrid>
                <a:gridCol w="601909">
                  <a:extLst>
                    <a:ext uri="{9D8B030D-6E8A-4147-A177-3AD203B41FA5}">
                      <a16:colId xmlns:a16="http://schemas.microsoft.com/office/drawing/2014/main" val="1672129667"/>
                    </a:ext>
                  </a:extLst>
                </a:gridCol>
                <a:gridCol w="3886959">
                  <a:extLst>
                    <a:ext uri="{9D8B030D-6E8A-4147-A177-3AD203B41FA5}">
                      <a16:colId xmlns:a16="http://schemas.microsoft.com/office/drawing/2014/main" val="602210714"/>
                    </a:ext>
                  </a:extLst>
                </a:gridCol>
              </a:tblGrid>
              <a:tr h="649224">
                <a:tc>
                  <a:txBody>
                    <a:bodyPr/>
                    <a:lstStyle/>
                    <a:p>
                      <a:pPr algn="ctr">
                        <a:lnSpc>
                          <a:spcPct val="100000"/>
                        </a:lnSpc>
                      </a:pPr>
                      <a:r>
                        <a:rPr lang="en-US" sz="1800" b="1" dirty="0">
                          <a:solidFill>
                            <a:schemeClr val="tx2">
                              <a:lumMod val="60000"/>
                              <a:lumOff val="40000"/>
                            </a:schemeClr>
                          </a:solidFill>
                          <a:latin typeface="Century Gothic" panose="020B0502020202020204" pitchFamily="34" charset="0"/>
                        </a:rPr>
                        <a:t>7</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r>
                        <a:rPr lang="en-US" sz="1600" b="0" kern="1200" dirty="0">
                          <a:solidFill>
                            <a:schemeClr val="tx1">
                              <a:lumMod val="75000"/>
                              <a:lumOff val="25000"/>
                            </a:schemeClr>
                          </a:solidFill>
                          <a:latin typeface="Century Gothic" panose="020B0502020202020204" pitchFamily="34" charset="0"/>
                          <a:ea typeface="+mn-ea"/>
                          <a:cs typeface="+mn-cs"/>
                        </a:rPr>
                        <a:t>Management Structure</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915962"/>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8</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Financial Plan</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9403671"/>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9</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Implementation Timeline</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681894"/>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10</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Supporting Documents</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5423"/>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tx2">
                            <a:lumMod val="60000"/>
                            <a:lumOff val="40000"/>
                          </a:schemeClr>
                        </a:solidFill>
                        <a:latin typeface="Century Gothic" panose="020B0502020202020204" pitchFamily="34" charset="0"/>
                        <a:ea typeface="+mn-ea"/>
                        <a:cs typeface="+mn-cs"/>
                      </a:endParaRP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kern="1200" dirty="0">
                        <a:solidFill>
                          <a:schemeClr val="tx1">
                            <a:lumMod val="75000"/>
                            <a:lumOff val="25000"/>
                          </a:schemeClr>
                        </a:solidFill>
                        <a:latin typeface="Century Gothic" panose="020B0502020202020204" pitchFamily="34" charset="0"/>
                        <a:ea typeface="+mn-ea"/>
                        <a:cs typeface="+mn-cs"/>
                      </a:endParaRP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3507668"/>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tx2">
                            <a:lumMod val="60000"/>
                            <a:lumOff val="40000"/>
                          </a:schemeClr>
                        </a:solidFill>
                        <a:latin typeface="Century Gothic" panose="020B0502020202020204" pitchFamily="34" charset="0"/>
                        <a:ea typeface="+mn-ea"/>
                        <a:cs typeface="+mn-cs"/>
                      </a:endParaRP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kern="1200" dirty="0">
                        <a:solidFill>
                          <a:schemeClr val="tx1">
                            <a:lumMod val="75000"/>
                            <a:lumOff val="25000"/>
                          </a:schemeClr>
                        </a:solidFill>
                        <a:latin typeface="Century Gothic" panose="020B0502020202020204" pitchFamily="34" charset="0"/>
                        <a:ea typeface="+mn-ea"/>
                        <a:cs typeface="+mn-cs"/>
                      </a:endParaRP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58777"/>
                  </a:ext>
                </a:extLst>
              </a:tr>
            </a:tbl>
          </a:graphicData>
        </a:graphic>
      </p:graphicFrame>
    </p:spTree>
    <p:extLst>
      <p:ext uri="{BB962C8B-B14F-4D97-AF65-F5344CB8AC3E}">
        <p14:creationId xmlns:p14="http://schemas.microsoft.com/office/powerpoint/2010/main" val="121471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0;p1">
            <a:extLst>
              <a:ext uri="{FF2B5EF4-FFF2-40B4-BE49-F238E27FC236}">
                <a16:creationId xmlns:a16="http://schemas.microsoft.com/office/drawing/2014/main" id="{493AC05A-8487-8ED1-8063-69C142230BEC}"/>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Executive Summary</a:t>
            </a:r>
          </a:p>
        </p:txBody>
      </p:sp>
      <p:sp>
        <p:nvSpPr>
          <p:cNvPr id="6" name="TextBox 5">
            <a:extLst>
              <a:ext uri="{FF2B5EF4-FFF2-40B4-BE49-F238E27FC236}">
                <a16:creationId xmlns:a16="http://schemas.microsoft.com/office/drawing/2014/main" id="{81716FFE-5F6E-D98E-758D-F719DCF644A8}"/>
              </a:ext>
            </a:extLst>
          </p:cNvPr>
          <p:cNvSpPr txBox="1"/>
          <p:nvPr/>
        </p:nvSpPr>
        <p:spPr>
          <a:xfrm>
            <a:off x="778218" y="1725756"/>
            <a:ext cx="10518706" cy="338554"/>
          </a:xfrm>
          <a:prstGeom prst="rect">
            <a:avLst/>
          </a:prstGeom>
          <a:noFill/>
        </p:spPr>
        <p:txBody>
          <a:bodyPr wrap="square">
            <a:spAutoFit/>
          </a:bodyPr>
          <a:lstStyle/>
          <a:p>
            <a:r>
              <a:rPr lang="en-US" sz="1600" b="0" i="0" u="none" strike="noStrike" dirty="0">
                <a:solidFill>
                  <a:srgbClr val="595959"/>
                </a:solidFill>
                <a:effectLst/>
                <a:latin typeface="Century Gothic" panose="020B0502020202020204" pitchFamily="34" charset="0"/>
              </a:rPr>
              <a:t>Description</a:t>
            </a:r>
            <a:endParaRPr lang="en-US" sz="1600" dirty="0"/>
          </a:p>
        </p:txBody>
      </p:sp>
      <p:sp>
        <p:nvSpPr>
          <p:cNvPr id="7" name="Rectangle 6">
            <a:extLst>
              <a:ext uri="{FF2B5EF4-FFF2-40B4-BE49-F238E27FC236}">
                <a16:creationId xmlns:a16="http://schemas.microsoft.com/office/drawing/2014/main" id="{3A832C35-B98F-90F2-0A0A-F33F38F2BAC0}"/>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5F440186-AB14-3D78-D14A-A0A4BE7C76A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spTree>
    <p:extLst>
      <p:ext uri="{BB962C8B-B14F-4D97-AF65-F5344CB8AC3E}">
        <p14:creationId xmlns:p14="http://schemas.microsoft.com/office/powerpoint/2010/main" val="307214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B75809-EF98-209D-4DD4-B7FF2F6CBB4E}"/>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67D9BC12-85C2-534B-EF11-6F4567B0D0D6}"/>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Restaurant Overview</a:t>
            </a:r>
          </a:p>
        </p:txBody>
      </p:sp>
      <p:sp>
        <p:nvSpPr>
          <p:cNvPr id="7" name="Rectangle 6">
            <a:extLst>
              <a:ext uri="{FF2B5EF4-FFF2-40B4-BE49-F238E27FC236}">
                <a16:creationId xmlns:a16="http://schemas.microsoft.com/office/drawing/2014/main" id="{680AC80C-2185-8291-7A93-4DBB6B99CB9F}"/>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1B6EBFA7-C55C-9B73-DA8B-F62C3D2B535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sp>
        <p:nvSpPr>
          <p:cNvPr id="10" name="TextBox 9">
            <a:extLst>
              <a:ext uri="{FF2B5EF4-FFF2-40B4-BE49-F238E27FC236}">
                <a16:creationId xmlns:a16="http://schemas.microsoft.com/office/drawing/2014/main" id="{9A30DD8E-CF53-6E5A-250D-FC3C808098B9}"/>
              </a:ext>
            </a:extLst>
          </p:cNvPr>
          <p:cNvSpPr txBox="1"/>
          <p:nvPr/>
        </p:nvSpPr>
        <p:spPr>
          <a:xfrm>
            <a:off x="778218" y="1725756"/>
            <a:ext cx="10518706" cy="338554"/>
          </a:xfrm>
          <a:prstGeom prst="rect">
            <a:avLst/>
          </a:prstGeom>
          <a:noFill/>
        </p:spPr>
        <p:txBody>
          <a:bodyPr wrap="square">
            <a:spAutoFit/>
          </a:bodyPr>
          <a:lstStyle/>
          <a:p>
            <a:r>
              <a:rPr lang="en-US" sz="1600" b="0" i="0" u="none" strike="noStrike" dirty="0">
                <a:solidFill>
                  <a:srgbClr val="595959"/>
                </a:solidFill>
                <a:effectLst/>
                <a:latin typeface="Century Gothic" panose="020B0502020202020204" pitchFamily="34" charset="0"/>
              </a:rPr>
              <a:t>Description</a:t>
            </a:r>
            <a:endParaRPr lang="en-US" sz="1600" dirty="0"/>
          </a:p>
        </p:txBody>
      </p:sp>
    </p:spTree>
    <p:extLst>
      <p:ext uri="{BB962C8B-B14F-4D97-AF65-F5344CB8AC3E}">
        <p14:creationId xmlns:p14="http://schemas.microsoft.com/office/powerpoint/2010/main" val="3085823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605A5D-D615-A32F-A516-75A60C1CCF4A}"/>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E361C76D-F808-8946-3C9B-9930DAE3C86F}"/>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Market Analysis</a:t>
            </a:r>
          </a:p>
        </p:txBody>
      </p:sp>
      <p:sp>
        <p:nvSpPr>
          <p:cNvPr id="7" name="Rectangle 6">
            <a:extLst>
              <a:ext uri="{FF2B5EF4-FFF2-40B4-BE49-F238E27FC236}">
                <a16:creationId xmlns:a16="http://schemas.microsoft.com/office/drawing/2014/main" id="{30B61BE7-B075-076A-94DF-9094E7BC5198}"/>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9C25D815-334A-7B37-2E58-F6979F80E61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2" name="Table 1">
            <a:extLst>
              <a:ext uri="{FF2B5EF4-FFF2-40B4-BE49-F238E27FC236}">
                <a16:creationId xmlns:a16="http://schemas.microsoft.com/office/drawing/2014/main" id="{4E9182F0-46ED-ED59-7A07-D6E33DB20B90}"/>
              </a:ext>
            </a:extLst>
          </p:cNvPr>
          <p:cNvGraphicFramePr>
            <a:graphicFrameLocks noGrp="1"/>
          </p:cNvGraphicFramePr>
          <p:nvPr>
            <p:extLst>
              <p:ext uri="{D42A27DB-BD31-4B8C-83A1-F6EECF244321}">
                <p14:modId xmlns:p14="http://schemas.microsoft.com/office/powerpoint/2010/main" val="3076000510"/>
              </p:ext>
            </p:extLst>
          </p:nvPr>
        </p:nvGraphicFramePr>
        <p:xfrm>
          <a:off x="688064" y="1511930"/>
          <a:ext cx="11225967" cy="4897398"/>
        </p:xfrm>
        <a:graphic>
          <a:graphicData uri="http://schemas.openxmlformats.org/drawingml/2006/table">
            <a:tbl>
              <a:tblPr/>
              <a:tblGrid>
                <a:gridCol w="11225967">
                  <a:extLst>
                    <a:ext uri="{9D8B030D-6E8A-4147-A177-3AD203B41FA5}">
                      <a16:colId xmlns:a16="http://schemas.microsoft.com/office/drawing/2014/main" val="3663360786"/>
                    </a:ext>
                  </a:extLst>
                </a:gridCol>
              </a:tblGrid>
              <a:tr h="497330">
                <a:tc>
                  <a:txBody>
                    <a:bodyPr/>
                    <a:lstStyle/>
                    <a:p>
                      <a:pPr algn="l" fontAlgn="ctr"/>
                      <a:r>
                        <a:rPr lang="en-US" sz="1400" b="1" i="0" u="none" strike="noStrike" dirty="0">
                          <a:solidFill>
                            <a:srgbClr val="8497B0"/>
                          </a:solidFill>
                          <a:effectLst/>
                          <a:latin typeface="Century Gothic" panose="020B0502020202020204" pitchFamily="34" charset="0"/>
                        </a:rPr>
                        <a:t>Target Market</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135434543"/>
                  </a:ext>
                </a:extLst>
              </a:tr>
              <a:tr h="1135136">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199531473"/>
                  </a:ext>
                </a:extLst>
              </a:tr>
              <a:tr h="497330">
                <a:tc>
                  <a:txBody>
                    <a:bodyPr/>
                    <a:lstStyle/>
                    <a:p>
                      <a:pPr algn="l" fontAlgn="ctr"/>
                      <a:r>
                        <a:rPr lang="en-US" sz="1400" b="1" i="0" u="none" strike="noStrike" dirty="0">
                          <a:solidFill>
                            <a:srgbClr val="8497B0"/>
                          </a:solidFill>
                          <a:effectLst/>
                          <a:latin typeface="Century Gothic" panose="020B0502020202020204" pitchFamily="34" charset="0"/>
                        </a:rPr>
                        <a:t>Location Analysis</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3433208013"/>
                  </a:ext>
                </a:extLst>
              </a:tr>
              <a:tr h="1135136">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02788390"/>
                  </a:ext>
                </a:extLst>
              </a:tr>
              <a:tr h="497330">
                <a:tc>
                  <a:txBody>
                    <a:bodyPr/>
                    <a:lstStyle/>
                    <a:p>
                      <a:pPr algn="l" fontAlgn="ctr"/>
                      <a:r>
                        <a:rPr lang="en-US" sz="1400" b="1" i="0" u="none" strike="noStrike" dirty="0">
                          <a:solidFill>
                            <a:srgbClr val="8497B0"/>
                          </a:solidFill>
                          <a:effectLst/>
                          <a:latin typeface="Century Gothic" panose="020B0502020202020204" pitchFamily="34" charset="0"/>
                        </a:rPr>
                        <a:t>Competition Analysis</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3607889548"/>
                  </a:ext>
                </a:extLst>
              </a:tr>
              <a:tr h="1135136">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20842276"/>
                  </a:ext>
                </a:extLst>
              </a:tr>
            </a:tbl>
          </a:graphicData>
        </a:graphic>
      </p:graphicFrame>
    </p:spTree>
    <p:extLst>
      <p:ext uri="{BB962C8B-B14F-4D97-AF65-F5344CB8AC3E}">
        <p14:creationId xmlns:p14="http://schemas.microsoft.com/office/powerpoint/2010/main" val="184175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436E6F-28F7-CF53-03A3-EFCAC1B27F38}"/>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720C0E36-D5E0-FB0A-461F-F371C840ADA0}"/>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Menu and Product Line</a:t>
            </a:r>
          </a:p>
        </p:txBody>
      </p:sp>
      <p:sp>
        <p:nvSpPr>
          <p:cNvPr id="7" name="Rectangle 6">
            <a:extLst>
              <a:ext uri="{FF2B5EF4-FFF2-40B4-BE49-F238E27FC236}">
                <a16:creationId xmlns:a16="http://schemas.microsoft.com/office/drawing/2014/main" id="{52E764A8-EEF5-5131-12A6-8685CD9E1F89}"/>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842FA714-2791-2B6C-D0F8-FEDE56640A7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3" name="Table 2">
            <a:extLst>
              <a:ext uri="{FF2B5EF4-FFF2-40B4-BE49-F238E27FC236}">
                <a16:creationId xmlns:a16="http://schemas.microsoft.com/office/drawing/2014/main" id="{6EE21D5A-8451-ED3F-12F3-8884229716A1}"/>
              </a:ext>
            </a:extLst>
          </p:cNvPr>
          <p:cNvGraphicFramePr>
            <a:graphicFrameLocks noGrp="1"/>
          </p:cNvGraphicFramePr>
          <p:nvPr>
            <p:extLst>
              <p:ext uri="{D42A27DB-BD31-4B8C-83A1-F6EECF244321}">
                <p14:modId xmlns:p14="http://schemas.microsoft.com/office/powerpoint/2010/main" val="3756481814"/>
              </p:ext>
            </p:extLst>
          </p:nvPr>
        </p:nvGraphicFramePr>
        <p:xfrm>
          <a:off x="688064" y="1582749"/>
          <a:ext cx="11208189" cy="2971144"/>
        </p:xfrm>
        <a:graphic>
          <a:graphicData uri="http://schemas.openxmlformats.org/drawingml/2006/table">
            <a:tbl>
              <a:tblPr/>
              <a:tblGrid>
                <a:gridCol w="11208189">
                  <a:extLst>
                    <a:ext uri="{9D8B030D-6E8A-4147-A177-3AD203B41FA5}">
                      <a16:colId xmlns:a16="http://schemas.microsoft.com/office/drawing/2014/main" val="3687643855"/>
                    </a:ext>
                  </a:extLst>
                </a:gridCol>
              </a:tblGrid>
              <a:tr h="452579">
                <a:tc>
                  <a:txBody>
                    <a:bodyPr/>
                    <a:lstStyle/>
                    <a:p>
                      <a:pPr algn="l" fontAlgn="ctr"/>
                      <a:r>
                        <a:rPr lang="en-US" sz="1400" b="1" i="0" u="none" strike="noStrike" dirty="0">
                          <a:solidFill>
                            <a:srgbClr val="8497B0"/>
                          </a:solidFill>
                          <a:effectLst/>
                          <a:latin typeface="Century Gothic" panose="020B0502020202020204" pitchFamily="34" charset="0"/>
                        </a:rPr>
                        <a:t>Offerings and Pricing</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563576803"/>
                  </a:ext>
                </a:extLst>
              </a:tr>
              <a:tr h="1032993">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230855036"/>
                  </a:ext>
                </a:extLst>
              </a:tr>
              <a:tr h="452579">
                <a:tc>
                  <a:txBody>
                    <a:bodyPr/>
                    <a:lstStyle/>
                    <a:p>
                      <a:pPr algn="l" fontAlgn="ctr"/>
                      <a:r>
                        <a:rPr lang="en-US" sz="1400" b="1" i="0" u="none" strike="noStrike" dirty="0">
                          <a:solidFill>
                            <a:srgbClr val="8497B0"/>
                          </a:solidFill>
                          <a:effectLst/>
                          <a:latin typeface="Century Gothic" panose="020B0502020202020204" pitchFamily="34" charset="0"/>
                        </a:rPr>
                        <a:t>Food and Beverage Options</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186645878"/>
                  </a:ext>
                </a:extLst>
              </a:tr>
              <a:tr h="1032993">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61968778"/>
                  </a:ext>
                </a:extLst>
              </a:tr>
            </a:tbl>
          </a:graphicData>
        </a:graphic>
      </p:graphicFrame>
    </p:spTree>
    <p:extLst>
      <p:ext uri="{BB962C8B-B14F-4D97-AF65-F5344CB8AC3E}">
        <p14:creationId xmlns:p14="http://schemas.microsoft.com/office/powerpoint/2010/main" val="23088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AE166E-B0BB-119E-80AB-EC6B53497B51}"/>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24F289E3-E549-B761-D1E7-4D5FB5CDB301}"/>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Marketing Plan and Sales Strategy</a:t>
            </a:r>
          </a:p>
        </p:txBody>
      </p:sp>
      <p:sp>
        <p:nvSpPr>
          <p:cNvPr id="7" name="Rectangle 6">
            <a:extLst>
              <a:ext uri="{FF2B5EF4-FFF2-40B4-BE49-F238E27FC236}">
                <a16:creationId xmlns:a16="http://schemas.microsoft.com/office/drawing/2014/main" id="{D37A66AA-6502-C67F-C6D2-3FDB0C57A219}"/>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6724CB8F-EF78-2BF3-CFB2-31B302CDCD4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sp>
        <p:nvSpPr>
          <p:cNvPr id="11" name="TextBox 10">
            <a:extLst>
              <a:ext uri="{FF2B5EF4-FFF2-40B4-BE49-F238E27FC236}">
                <a16:creationId xmlns:a16="http://schemas.microsoft.com/office/drawing/2014/main" id="{5B666521-ADC9-D8B2-7E40-4C72C334D51D}"/>
              </a:ext>
            </a:extLst>
          </p:cNvPr>
          <p:cNvSpPr txBox="1"/>
          <p:nvPr/>
        </p:nvSpPr>
        <p:spPr>
          <a:xfrm>
            <a:off x="778218" y="1725756"/>
            <a:ext cx="10518706" cy="338554"/>
          </a:xfrm>
          <a:prstGeom prst="rect">
            <a:avLst/>
          </a:prstGeom>
          <a:noFill/>
        </p:spPr>
        <p:txBody>
          <a:bodyPr wrap="square">
            <a:spAutoFit/>
          </a:bodyPr>
          <a:lstStyle/>
          <a:p>
            <a:r>
              <a:rPr lang="en-US" sz="1600" b="0" i="0" u="none" strike="noStrike" dirty="0">
                <a:solidFill>
                  <a:srgbClr val="595959"/>
                </a:solidFill>
                <a:effectLst/>
                <a:latin typeface="Century Gothic" panose="020B0502020202020204" pitchFamily="34" charset="0"/>
              </a:rPr>
              <a:t>Description</a:t>
            </a:r>
            <a:endParaRPr lang="en-US" sz="1600" dirty="0"/>
          </a:p>
        </p:txBody>
      </p:sp>
    </p:spTree>
    <p:extLst>
      <p:ext uri="{BB962C8B-B14F-4D97-AF65-F5344CB8AC3E}">
        <p14:creationId xmlns:p14="http://schemas.microsoft.com/office/powerpoint/2010/main" val="2886473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367AB-3391-6371-E73C-706D9B6C0B49}"/>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268DA77E-4972-4E26-943B-3017774FD68E}"/>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Operations Plan</a:t>
            </a:r>
          </a:p>
        </p:txBody>
      </p:sp>
      <p:sp>
        <p:nvSpPr>
          <p:cNvPr id="7" name="Rectangle 6">
            <a:extLst>
              <a:ext uri="{FF2B5EF4-FFF2-40B4-BE49-F238E27FC236}">
                <a16:creationId xmlns:a16="http://schemas.microsoft.com/office/drawing/2014/main" id="{2727CC93-E151-4595-6C99-DDECCE533D0B}"/>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C4C3548B-9517-9BFA-3B68-54C15BAA3AC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3" name="Table 2">
            <a:extLst>
              <a:ext uri="{FF2B5EF4-FFF2-40B4-BE49-F238E27FC236}">
                <a16:creationId xmlns:a16="http://schemas.microsoft.com/office/drawing/2014/main" id="{9072FCF8-6839-445A-AA63-ADFC00669472}"/>
              </a:ext>
            </a:extLst>
          </p:cNvPr>
          <p:cNvGraphicFramePr>
            <a:graphicFrameLocks noGrp="1"/>
          </p:cNvGraphicFramePr>
          <p:nvPr>
            <p:extLst>
              <p:ext uri="{D42A27DB-BD31-4B8C-83A1-F6EECF244321}">
                <p14:modId xmlns:p14="http://schemas.microsoft.com/office/powerpoint/2010/main" val="382783146"/>
              </p:ext>
            </p:extLst>
          </p:nvPr>
        </p:nvGraphicFramePr>
        <p:xfrm>
          <a:off x="688063" y="1567454"/>
          <a:ext cx="11294999" cy="4833344"/>
        </p:xfrm>
        <a:graphic>
          <a:graphicData uri="http://schemas.openxmlformats.org/drawingml/2006/table">
            <a:tbl>
              <a:tblPr/>
              <a:tblGrid>
                <a:gridCol w="11294999">
                  <a:extLst>
                    <a:ext uri="{9D8B030D-6E8A-4147-A177-3AD203B41FA5}">
                      <a16:colId xmlns:a16="http://schemas.microsoft.com/office/drawing/2014/main" val="2286462721"/>
                    </a:ext>
                  </a:extLst>
                </a:gridCol>
              </a:tblGrid>
              <a:tr h="368119">
                <a:tc>
                  <a:txBody>
                    <a:bodyPr/>
                    <a:lstStyle/>
                    <a:p>
                      <a:pPr algn="l" fontAlgn="ctr"/>
                      <a:r>
                        <a:rPr lang="en-US" sz="1400" b="1" i="0" u="none" strike="noStrike" dirty="0">
                          <a:solidFill>
                            <a:srgbClr val="8497B0"/>
                          </a:solidFill>
                          <a:effectLst/>
                          <a:latin typeface="Century Gothic" panose="020B0502020202020204" pitchFamily="34" charset="0"/>
                        </a:rPr>
                        <a:t>Staffing</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532209802"/>
                  </a:ext>
                </a:extLst>
              </a:tr>
              <a:tr h="840217">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967774107"/>
                  </a:ext>
                </a:extLst>
              </a:tr>
              <a:tr h="368119">
                <a:tc>
                  <a:txBody>
                    <a:bodyPr/>
                    <a:lstStyle/>
                    <a:p>
                      <a:pPr algn="l" fontAlgn="ctr"/>
                      <a:r>
                        <a:rPr lang="en-US" sz="1400" b="1" i="0" u="none" strike="noStrike" dirty="0">
                          <a:solidFill>
                            <a:srgbClr val="8497B0"/>
                          </a:solidFill>
                          <a:effectLst/>
                          <a:latin typeface="Century Gothic" panose="020B0502020202020204" pitchFamily="34" charset="0"/>
                        </a:rPr>
                        <a:t>Service Policies and Procedures</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558172692"/>
                  </a:ext>
                </a:extLst>
              </a:tr>
              <a:tr h="840217">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729529262"/>
                  </a:ext>
                </a:extLst>
              </a:tr>
              <a:tr h="368119">
                <a:tc>
                  <a:txBody>
                    <a:bodyPr/>
                    <a:lstStyle/>
                    <a:p>
                      <a:pPr algn="l" fontAlgn="ctr"/>
                      <a:r>
                        <a:rPr lang="en-US" sz="1400" b="1" i="0" u="none" strike="noStrike" dirty="0">
                          <a:solidFill>
                            <a:srgbClr val="8497B0"/>
                          </a:solidFill>
                          <a:effectLst/>
                          <a:latin typeface="Century Gothic" panose="020B0502020202020204" pitchFamily="34" charset="0"/>
                        </a:rPr>
                        <a:t>Point of Sale and Payroll</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3073523661"/>
                  </a:ext>
                </a:extLst>
              </a:tr>
              <a:tr h="840217">
                <a:tc>
                  <a:txBody>
                    <a:bodyPr/>
                    <a:lstStyle/>
                    <a:p>
                      <a:pPr algn="l" fontAlgn="ctr"/>
                      <a:r>
                        <a:rPr lang="en-US" sz="1400" b="0" i="0" u="none" strike="noStrike" dirty="0">
                          <a:solidFill>
                            <a:srgbClr val="595959"/>
                          </a:solidFill>
                          <a:effectLst/>
                          <a:latin typeface="Century Gothic" panose="020B0502020202020204" pitchFamily="34" charset="0"/>
                        </a:rPr>
                        <a:t>POS systems manage orders and track sales, and they integrate with payroll software for seamless staff payment processing.</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785522187"/>
                  </a:ext>
                </a:extLst>
              </a:tr>
              <a:tr h="368119">
                <a:tc>
                  <a:txBody>
                    <a:bodyPr/>
                    <a:lstStyle/>
                    <a:p>
                      <a:pPr algn="l" fontAlgn="ctr"/>
                      <a:r>
                        <a:rPr lang="en-US" sz="1400" b="1" i="0" u="none" strike="noStrike" dirty="0">
                          <a:solidFill>
                            <a:srgbClr val="8497B0"/>
                          </a:solidFill>
                          <a:effectLst/>
                          <a:latin typeface="Century Gothic" panose="020B0502020202020204" pitchFamily="34" charset="0"/>
                        </a:rPr>
                        <a:t>Suppliers</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2750729694"/>
                  </a:ext>
                </a:extLst>
              </a:tr>
              <a:tr h="840217">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03433817"/>
                  </a:ext>
                </a:extLst>
              </a:tr>
            </a:tbl>
          </a:graphicData>
        </a:graphic>
      </p:graphicFrame>
      <p:sp>
        <p:nvSpPr>
          <p:cNvPr id="6" name="TextBox 5">
            <a:extLst>
              <a:ext uri="{FF2B5EF4-FFF2-40B4-BE49-F238E27FC236}">
                <a16:creationId xmlns:a16="http://schemas.microsoft.com/office/drawing/2014/main" id="{83485BFA-22ED-01D0-7B93-47AE358EC17A}"/>
              </a:ext>
            </a:extLst>
          </p:cNvPr>
          <p:cNvSpPr txBox="1"/>
          <p:nvPr/>
        </p:nvSpPr>
        <p:spPr>
          <a:xfrm>
            <a:off x="3048000" y="3244334"/>
            <a:ext cx="6096000" cy="369332"/>
          </a:xfrm>
          <a:prstGeom prst="rect">
            <a:avLst/>
          </a:prstGeom>
          <a:noFill/>
        </p:spPr>
        <p:txBody>
          <a:bodyPr wrap="square">
            <a:spAutoFit/>
          </a:bodyPr>
          <a:lstStyle/>
          <a:p>
            <a:r>
              <a:rPr lang="en-US" sz="1800" b="0" i="0" u="none" strike="noStrike" dirty="0">
                <a:solidFill>
                  <a:srgbClr val="595959"/>
                </a:solidFill>
                <a:effectLst/>
                <a:latin typeface="Century Gothic" panose="020B0502020202020204" pitchFamily="34" charset="0"/>
              </a:rPr>
              <a:t>Description</a:t>
            </a:r>
            <a:endParaRPr lang="en-US" dirty="0"/>
          </a:p>
        </p:txBody>
      </p:sp>
    </p:spTree>
    <p:extLst>
      <p:ext uri="{BB962C8B-B14F-4D97-AF65-F5344CB8AC3E}">
        <p14:creationId xmlns:p14="http://schemas.microsoft.com/office/powerpoint/2010/main" val="161378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19C8D-A02D-42EC-FAB7-95A2E4759C1E}"/>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138DF173-019E-1D70-832B-964DACC425B5}"/>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Management Structure</a:t>
            </a:r>
          </a:p>
        </p:txBody>
      </p:sp>
      <p:sp>
        <p:nvSpPr>
          <p:cNvPr id="7" name="Rectangle 6">
            <a:extLst>
              <a:ext uri="{FF2B5EF4-FFF2-40B4-BE49-F238E27FC236}">
                <a16:creationId xmlns:a16="http://schemas.microsoft.com/office/drawing/2014/main" id="{491B614F-0042-6372-5DA9-A47F43D11E63}"/>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4E12B545-BE63-3FD2-039F-F2608ECC06E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sp>
        <p:nvSpPr>
          <p:cNvPr id="2" name="TextBox 1">
            <a:extLst>
              <a:ext uri="{FF2B5EF4-FFF2-40B4-BE49-F238E27FC236}">
                <a16:creationId xmlns:a16="http://schemas.microsoft.com/office/drawing/2014/main" id="{C2C6E386-EE0A-A620-A0DA-8DEA691D4DC4}"/>
              </a:ext>
            </a:extLst>
          </p:cNvPr>
          <p:cNvSpPr txBox="1"/>
          <p:nvPr/>
        </p:nvSpPr>
        <p:spPr>
          <a:xfrm>
            <a:off x="688064" y="1063855"/>
            <a:ext cx="9922721" cy="338554"/>
          </a:xfrm>
          <a:prstGeom prst="rect">
            <a:avLst/>
          </a:prstGeom>
          <a:noFill/>
        </p:spPr>
        <p:txBody>
          <a:bodyPr wrap="square">
            <a:spAutoFit/>
          </a:bodyPr>
          <a:lstStyle/>
          <a:p>
            <a:r>
              <a:rPr lang="en-US" sz="1600" b="0" i="0" u="none" strike="noStrike" dirty="0">
                <a:solidFill>
                  <a:srgbClr val="595959"/>
                </a:solidFill>
                <a:effectLst/>
                <a:latin typeface="Century Gothic" panose="020B0502020202020204" pitchFamily="34" charset="0"/>
              </a:rPr>
              <a:t>Description</a:t>
            </a:r>
            <a:endParaRPr lang="en-US" sz="1600" dirty="0"/>
          </a:p>
        </p:txBody>
      </p:sp>
      <p:graphicFrame>
        <p:nvGraphicFramePr>
          <p:cNvPr id="5" name="Table 4">
            <a:extLst>
              <a:ext uri="{FF2B5EF4-FFF2-40B4-BE49-F238E27FC236}">
                <a16:creationId xmlns:a16="http://schemas.microsoft.com/office/drawing/2014/main" id="{90A87B90-BCBD-99E7-D354-FBA16634E1B0}"/>
              </a:ext>
            </a:extLst>
          </p:cNvPr>
          <p:cNvGraphicFramePr>
            <a:graphicFrameLocks noGrp="1"/>
          </p:cNvGraphicFramePr>
          <p:nvPr>
            <p:extLst>
              <p:ext uri="{D42A27DB-BD31-4B8C-83A1-F6EECF244321}">
                <p14:modId xmlns:p14="http://schemas.microsoft.com/office/powerpoint/2010/main" val="56469850"/>
              </p:ext>
            </p:extLst>
          </p:nvPr>
        </p:nvGraphicFramePr>
        <p:xfrm>
          <a:off x="688063" y="2388799"/>
          <a:ext cx="11295000" cy="4111060"/>
        </p:xfrm>
        <a:graphic>
          <a:graphicData uri="http://schemas.openxmlformats.org/drawingml/2006/table">
            <a:tbl>
              <a:tblPr/>
              <a:tblGrid>
                <a:gridCol w="3765000">
                  <a:extLst>
                    <a:ext uri="{9D8B030D-6E8A-4147-A177-3AD203B41FA5}">
                      <a16:colId xmlns:a16="http://schemas.microsoft.com/office/drawing/2014/main" val="1965683887"/>
                    </a:ext>
                  </a:extLst>
                </a:gridCol>
                <a:gridCol w="3765000">
                  <a:extLst>
                    <a:ext uri="{9D8B030D-6E8A-4147-A177-3AD203B41FA5}">
                      <a16:colId xmlns:a16="http://schemas.microsoft.com/office/drawing/2014/main" val="2935996117"/>
                    </a:ext>
                  </a:extLst>
                </a:gridCol>
                <a:gridCol w="3765000">
                  <a:extLst>
                    <a:ext uri="{9D8B030D-6E8A-4147-A177-3AD203B41FA5}">
                      <a16:colId xmlns:a16="http://schemas.microsoft.com/office/drawing/2014/main" val="1728845812"/>
                    </a:ext>
                  </a:extLst>
                </a:gridCol>
              </a:tblGrid>
              <a:tr h="388036">
                <a:tc>
                  <a:txBody>
                    <a:bodyPr/>
                    <a:lstStyle/>
                    <a:p>
                      <a:pPr algn="l" fontAlgn="ctr"/>
                      <a:r>
                        <a:rPr lang="en-US" sz="1400" b="1" i="0" u="none" strike="noStrike">
                          <a:solidFill>
                            <a:srgbClr val="8497B0"/>
                          </a:solidFill>
                          <a:effectLst/>
                          <a:latin typeface="Century Gothic" panose="020B0502020202020204" pitchFamily="34" charset="0"/>
                        </a:rPr>
                        <a:t>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tc>
                  <a:txBody>
                    <a:bodyPr/>
                    <a:lstStyle/>
                    <a:p>
                      <a:pPr algn="l" fontAlgn="ctr"/>
                      <a:r>
                        <a:rPr lang="en-US" sz="1400" b="1" i="0" u="none" strike="noStrike">
                          <a:solidFill>
                            <a:srgbClr val="8497B0"/>
                          </a:solidFill>
                          <a:effectLst/>
                          <a:latin typeface="Century Gothic" panose="020B0502020202020204" pitchFamily="34" charset="0"/>
                        </a:rPr>
                        <a:t>Role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tc>
                  <a:txBody>
                    <a:bodyPr/>
                    <a:lstStyle/>
                    <a:p>
                      <a:pPr algn="l" fontAlgn="ctr"/>
                      <a:r>
                        <a:rPr lang="en-US" sz="1400" b="1" i="0" u="none" strike="noStrike">
                          <a:solidFill>
                            <a:srgbClr val="8497B0"/>
                          </a:solidFill>
                          <a:effectLst/>
                          <a:latin typeface="Century Gothic" panose="020B0502020202020204" pitchFamily="34" charset="0"/>
                        </a:rPr>
                        <a:t>Experience / Qualifications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extLst>
                  <a:ext uri="{0D108BD9-81ED-4DB2-BD59-A6C34878D82A}">
                    <a16:rowId xmlns:a16="http://schemas.microsoft.com/office/drawing/2014/main" val="774381826"/>
                  </a:ext>
                </a:extLst>
              </a:tr>
              <a:tr h="620504">
                <a:tc>
                  <a:txBody>
                    <a:bodyPr/>
                    <a:lstStyle/>
                    <a:p>
                      <a:pPr algn="l" fontAlgn="ctr"/>
                      <a:r>
                        <a:rPr lang="en-US" sz="1400" b="0" i="0" u="none" strike="noStrike" dirty="0">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40705871"/>
                  </a:ext>
                </a:extLst>
              </a:tr>
              <a:tr h="620504">
                <a:tc>
                  <a:txBody>
                    <a:bodyPr/>
                    <a:lstStyle/>
                    <a:p>
                      <a:pPr algn="l" fontAlgn="ctr"/>
                      <a:r>
                        <a:rPr lang="en-US" sz="1400" b="0" i="0" u="none" strike="noStrike" dirty="0">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45110927"/>
                  </a:ext>
                </a:extLst>
              </a:tr>
              <a:tr h="620504">
                <a:tc>
                  <a:txBody>
                    <a:bodyPr/>
                    <a:lstStyle/>
                    <a:p>
                      <a:pPr algn="l" fontAlgn="ctr"/>
                      <a:r>
                        <a:rPr lang="en-US" sz="1400" b="0" i="0" u="none" strike="noStrike" dirty="0">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9854891"/>
                  </a:ext>
                </a:extLst>
              </a:tr>
              <a:tr h="620504">
                <a:tc>
                  <a:txBody>
                    <a:bodyPr/>
                    <a:lstStyle/>
                    <a:p>
                      <a:pPr algn="l" fontAlgn="ctr"/>
                      <a:r>
                        <a:rPr lang="en-US" sz="1400" b="0" i="0" u="none" strike="noStrike" dirty="0">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85368162"/>
                  </a:ext>
                </a:extLst>
              </a:tr>
              <a:tr h="620504">
                <a:tc>
                  <a:txBody>
                    <a:bodyPr/>
                    <a:lstStyle/>
                    <a:p>
                      <a:pPr algn="l" fontAlgn="ctr"/>
                      <a:r>
                        <a:rPr lang="en-US" sz="1400" b="0" i="0" u="none" strike="noStrike" dirty="0">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90435308"/>
                  </a:ext>
                </a:extLst>
              </a:tr>
              <a:tr h="620504">
                <a:tc>
                  <a:txBody>
                    <a:bodyPr/>
                    <a:lstStyle/>
                    <a:p>
                      <a:pPr algn="l" fontAlgn="ctr"/>
                      <a:r>
                        <a:rPr lang="en-US" sz="1400" b="0" i="0" u="none" strike="noStrike">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379066"/>
                  </a:ext>
                </a:extLst>
              </a:tr>
            </a:tbl>
          </a:graphicData>
        </a:graphic>
      </p:graphicFrame>
    </p:spTree>
    <p:extLst>
      <p:ext uri="{BB962C8B-B14F-4D97-AF65-F5344CB8AC3E}">
        <p14:creationId xmlns:p14="http://schemas.microsoft.com/office/powerpoint/2010/main" val="292510531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15743</TotalTime>
  <Words>284</Words>
  <Application>Microsoft Office PowerPoint</Application>
  <PresentationFormat>Widescreen</PresentationFormat>
  <Paragraphs>102</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 Narrow</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Kayla Franssen</cp:lastModifiedBy>
  <cp:revision>257</cp:revision>
  <dcterms:created xsi:type="dcterms:W3CDTF">2022-05-22T18:55:25Z</dcterms:created>
  <dcterms:modified xsi:type="dcterms:W3CDTF">2025-01-28T15:45:34Z</dcterms:modified>
</cp:coreProperties>
</file>