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4" r:id="rId3"/>
    <p:sldId id="367" r:id="rId4"/>
    <p:sldId id="386" r:id="rId5"/>
    <p:sldId id="387" r:id="rId6"/>
    <p:sldId id="406" r:id="rId7"/>
    <p:sldId id="407" r:id="rId8"/>
    <p:sldId id="408" r:id="rId9"/>
    <p:sldId id="409" r:id="rId10"/>
    <p:sldId id="410" r:id="rId11"/>
    <p:sldId id="412" r:id="rId12"/>
    <p:sldId id="413" r:id="rId13"/>
    <p:sldId id="414"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D50"/>
    <a:srgbClr val="002D4A"/>
    <a:srgbClr val="016F8B"/>
    <a:srgbClr val="38A191"/>
    <a:srgbClr val="F29824"/>
    <a:srgbClr val="B80D48"/>
    <a:srgbClr val="BE9244"/>
    <a:srgbClr val="C18253"/>
    <a:srgbClr val="BF8C4B"/>
    <a:srgbClr val="F3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2" autoAdjust="0"/>
    <p:restoredTop sz="96743"/>
  </p:normalViewPr>
  <p:slideViewPr>
    <p:cSldViewPr snapToGrid="0" snapToObjects="1">
      <p:cViewPr varScale="1">
        <p:scale>
          <a:sx n="127" d="100"/>
          <a:sy n="127" d="100"/>
        </p:scale>
        <p:origin x="936"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1/8/25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2566795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45692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3781956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67864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7953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9815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80883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70031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09800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59738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1/8/25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96&amp;utm_source=template-powerpoint&amp;utm_medium=content&amp;utm_campaign=Music+Event+Sponsorship+Proposal+Example-powerpoint-12296&amp;lpa=Music+Event+Sponsorship+Proposal+Example+powerpoint+12296"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26958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Music Event Sponsorship Proposal Template Example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27982" y="1410168"/>
            <a:ext cx="5716718" cy="3202682"/>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694114" y="3083564"/>
            <a:ext cx="5824976" cy="3278354"/>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415107" y="1812590"/>
            <a:ext cx="5706088" cy="3213503"/>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60125" y="3231286"/>
            <a:ext cx="5730214" cy="3217626"/>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37239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09877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681250"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Sponsors are featured in teaser campaigns, email blasts, and targeted social ads, reaching over 50,000 followers on digital platforms.</a:t>
            </a:r>
            <a:endParaRPr lang="en-US" sz="1200" dirty="0">
              <a:solidFill>
                <a:schemeClr val="bg1"/>
              </a:solidFill>
              <a:latin typeface="Century Gothic" panose="020B0502020202020204" pitchFamily="34" charset="0"/>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4906"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1865"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5044440"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Sponsor branding is integrated into livestreams, on-site interviews, and social media highlights.</a:t>
            </a:r>
          </a:p>
        </p:txBody>
      </p:sp>
      <p:sp>
        <p:nvSpPr>
          <p:cNvPr id="16" name="Rectangle 15">
            <a:extLst>
              <a:ext uri="{FF2B5EF4-FFF2-40B4-BE49-F238E27FC236}">
                <a16:creationId xmlns:a16="http://schemas.microsoft.com/office/drawing/2014/main" id="{A35EB0D0-CAAA-C4B0-0AAA-BED020C16BBE}"/>
              </a:ext>
            </a:extLst>
          </p:cNvPr>
          <p:cNvSpPr/>
          <p:nvPr/>
        </p:nvSpPr>
        <p:spPr>
          <a:xfrm>
            <a:off x="7408049"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Sponsor logos are included in recap videos, thank-you posts, and follow-up emails, ensuring extended visibility.</a:t>
            </a: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54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14BD0D3C-DED3-9DB0-70D3-97AE333F240F}"/>
              </a:ext>
            </a:extLst>
          </p:cNvPr>
          <p:cNvSpPr txBox="1"/>
          <p:nvPr/>
        </p:nvSpPr>
        <p:spPr>
          <a:xfrm>
            <a:off x="1247029" y="362918"/>
            <a:ext cx="9697943"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Music and Fan Engagement Opportunities</a:t>
            </a:r>
          </a:p>
        </p:txBody>
      </p:sp>
      <p:sp>
        <p:nvSpPr>
          <p:cNvPr id="3" name="Rounded Rectangle 2">
            <a:extLst>
              <a:ext uri="{FF2B5EF4-FFF2-40B4-BE49-F238E27FC236}">
                <a16:creationId xmlns:a16="http://schemas.microsoft.com/office/drawing/2014/main" id="{9CA1B6CE-269F-CF8E-99D2-38C4E0C44F4F}"/>
              </a:ext>
            </a:extLst>
          </p:cNvPr>
          <p:cNvSpPr/>
          <p:nvPr/>
        </p:nvSpPr>
        <p:spPr>
          <a:xfrm>
            <a:off x="0" y="1317172"/>
            <a:ext cx="6096000" cy="2517279"/>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1417FBDF-98BD-F4E1-A669-368E225F983F}"/>
              </a:ext>
            </a:extLst>
          </p:cNvPr>
          <p:cNvSpPr/>
          <p:nvPr/>
        </p:nvSpPr>
        <p:spPr>
          <a:xfrm>
            <a:off x="6096000" y="1317172"/>
            <a:ext cx="6096000" cy="2517279"/>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3C9A8285-E812-1367-58ED-6A65C006720A}"/>
              </a:ext>
            </a:extLst>
          </p:cNvPr>
          <p:cNvSpPr/>
          <p:nvPr/>
        </p:nvSpPr>
        <p:spPr>
          <a:xfrm>
            <a:off x="0" y="3831772"/>
            <a:ext cx="6096000" cy="2514600"/>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81FA0F4-43BE-66C3-1969-0F209A54C0EB}"/>
              </a:ext>
            </a:extLst>
          </p:cNvPr>
          <p:cNvSpPr/>
          <p:nvPr/>
        </p:nvSpPr>
        <p:spPr>
          <a:xfrm>
            <a:off x="6096000" y="3831772"/>
            <a:ext cx="6096000" cy="2514600"/>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2" name="TextBox 11">
            <a:extLst>
              <a:ext uri="{FF2B5EF4-FFF2-40B4-BE49-F238E27FC236}">
                <a16:creationId xmlns:a16="http://schemas.microsoft.com/office/drawing/2014/main" id="{C45CA1B2-B6C3-16D0-4136-D5142CD318A9}"/>
              </a:ext>
            </a:extLst>
          </p:cNvPr>
          <p:cNvSpPr txBox="1"/>
          <p:nvPr/>
        </p:nvSpPr>
        <p:spPr>
          <a:xfrm>
            <a:off x="1029690" y="1963462"/>
            <a:ext cx="4036620" cy="1384995"/>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Fan Zones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Sponsors can brand the interactive or themed spaces like “The Rhythm Retreat,” offering games and music-inspired activities.</a:t>
            </a:r>
          </a:p>
        </p:txBody>
      </p:sp>
      <p:sp>
        <p:nvSpPr>
          <p:cNvPr id="13" name="TextBox 12">
            <a:extLst>
              <a:ext uri="{FF2B5EF4-FFF2-40B4-BE49-F238E27FC236}">
                <a16:creationId xmlns:a16="http://schemas.microsoft.com/office/drawing/2014/main" id="{3646F991-8725-F049-8FDC-E57560717DF6}"/>
              </a:ext>
            </a:extLst>
          </p:cNvPr>
          <p:cNvSpPr txBox="1"/>
          <p:nvPr/>
        </p:nvSpPr>
        <p:spPr>
          <a:xfrm>
            <a:off x="7327075" y="1963462"/>
            <a:ext cx="3633850" cy="113877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Meet-and-Greet Sessions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Sponsors can host exclusive artist meet-and-greet sessions for VIP ticket holders.</a:t>
            </a:r>
          </a:p>
        </p:txBody>
      </p:sp>
      <p:sp>
        <p:nvSpPr>
          <p:cNvPr id="14" name="TextBox 13">
            <a:extLst>
              <a:ext uri="{FF2B5EF4-FFF2-40B4-BE49-F238E27FC236}">
                <a16:creationId xmlns:a16="http://schemas.microsoft.com/office/drawing/2014/main" id="{304922E2-D0F7-100E-7B81-CB6573212150}"/>
              </a:ext>
            </a:extLst>
          </p:cNvPr>
          <p:cNvSpPr txBox="1"/>
          <p:nvPr/>
        </p:nvSpPr>
        <p:spPr>
          <a:xfrm>
            <a:off x="974768" y="4473017"/>
            <a:ext cx="3972296" cy="113877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VIP Lounges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Sponsors receive branding rights in premium lounge areas, creating an exclusive and immersive experience.</a:t>
            </a:r>
          </a:p>
        </p:txBody>
      </p:sp>
      <p:sp>
        <p:nvSpPr>
          <p:cNvPr id="15" name="TextBox 14">
            <a:extLst>
              <a:ext uri="{FF2B5EF4-FFF2-40B4-BE49-F238E27FC236}">
                <a16:creationId xmlns:a16="http://schemas.microsoft.com/office/drawing/2014/main" id="{862F55DD-4777-36D6-DE8D-205BBA8C0D97}"/>
              </a:ext>
            </a:extLst>
          </p:cNvPr>
          <p:cNvSpPr txBox="1"/>
          <p:nvPr/>
        </p:nvSpPr>
        <p:spPr>
          <a:xfrm>
            <a:off x="6800108" y="4505675"/>
            <a:ext cx="4687783" cy="113877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Competitions and Giveaways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Sponsors can engage attendees through branded contests and prize giveaways, fostering memorable interactions.</a:t>
            </a:r>
          </a:p>
        </p:txBody>
      </p:sp>
    </p:spTree>
    <p:extLst>
      <p:ext uri="{BB962C8B-B14F-4D97-AF65-F5344CB8AC3E}">
        <p14:creationId xmlns:p14="http://schemas.microsoft.com/office/powerpoint/2010/main" val="13292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953204"/>
          </a:xfrm>
          <a:prstGeom prst="roundRect">
            <a:avLst>
              <a:gd name="adj" fmla="val 0"/>
            </a:avLst>
          </a:prstGeom>
          <a:solidFill>
            <a:srgbClr val="F05D5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582901" y="4164437"/>
            <a:ext cx="7026198"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“Soundwave exceeded expectations, offering us prime brand exposure and direct engagement with our target audience.”</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garnered</a:t>
            </a:r>
          </a:p>
          <a:p>
            <a:pPr algn="ctr"/>
            <a:r>
              <a:rPr lang="en-US" sz="5400" b="1" dirty="0">
                <a:solidFill>
                  <a:schemeClr val="bg1"/>
                </a:solidFill>
                <a:latin typeface="Century Gothic"/>
                <a:sym typeface="Century Gothic"/>
              </a:rPr>
              <a:t>100,000+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hosted over</a:t>
            </a:r>
          </a:p>
          <a:p>
            <a:pPr algn="ctr"/>
            <a:r>
              <a:rPr lang="en-US" sz="5400" b="1" dirty="0">
                <a:solidFill>
                  <a:schemeClr val="bg1"/>
                </a:solidFill>
                <a:latin typeface="Century Gothic"/>
                <a:sym typeface="Century Gothic"/>
              </a:rPr>
              <a:t>12,000+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3048990" y="1149661"/>
            <a:ext cx="6097978"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In 20XX, the Soundwave Festival…</a:t>
            </a:r>
            <a:endParaRPr lang="en-US" sz="2000" b="1" dirty="0"/>
          </a:p>
        </p:txBody>
      </p:sp>
      <p:sp>
        <p:nvSpPr>
          <p:cNvPr id="17" name="TextBox 16">
            <a:extLst>
              <a:ext uri="{FF2B5EF4-FFF2-40B4-BE49-F238E27FC236}">
                <a16:creationId xmlns:a16="http://schemas.microsoft.com/office/drawing/2014/main" id="{0725A0FD-A865-9F4A-FBBF-A90D5692E09E}"/>
              </a:ext>
            </a:extLst>
          </p:cNvPr>
          <p:cNvSpPr txBox="1"/>
          <p:nvPr/>
        </p:nvSpPr>
        <p:spPr>
          <a:xfrm>
            <a:off x="3047011" y="5990263"/>
            <a:ext cx="6097978" cy="646331"/>
          </a:xfrm>
          <a:prstGeom prst="rect">
            <a:avLst/>
          </a:prstGeom>
          <a:noFill/>
        </p:spPr>
        <p:txBody>
          <a:bodyPr wrap="square">
            <a:spAutoFit/>
          </a:bodyPr>
          <a:lstStyle/>
          <a:p>
            <a:pPr marL="0" marR="0" lvl="0" indent="0" algn="ct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Testimonials and metrics demonstrate the festival’s impact and professionalism.</a:t>
            </a:r>
          </a:p>
        </p:txBody>
      </p:sp>
    </p:spTree>
    <p:extLst>
      <p:ext uri="{BB962C8B-B14F-4D97-AF65-F5344CB8AC3E}">
        <p14:creationId xmlns:p14="http://schemas.microsoft.com/office/powerpoint/2010/main" val="407056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254194"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amplifyentertainment.com</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sponsorships@amplifyentertainment.com</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500" y="4179088"/>
            <a:ext cx="3760930"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Instagram, Facebook, and X for event updates.</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789-1234</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Kiran Gupta</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227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5D50"/>
        </a:solidFill>
        <a:effectLst/>
      </p:bgPr>
    </p:bg>
    <p:spTree>
      <p:nvGrpSpPr>
        <p:cNvPr id="1" name=""/>
        <p:cNvGrpSpPr/>
        <p:nvPr/>
      </p:nvGrpSpPr>
      <p:grpSpPr>
        <a:xfrm>
          <a:off x="0" y="0"/>
          <a:ext cx="0" cy="0"/>
          <a:chOff x="0" y="0"/>
          <a:chExt cx="0" cy="0"/>
        </a:xfrm>
      </p:grpSpPr>
      <p:pic>
        <p:nvPicPr>
          <p:cNvPr id="8" name="Picture 7" descr="Fan raising hands in concert">
            <a:extLst>
              <a:ext uri="{FF2B5EF4-FFF2-40B4-BE49-F238E27FC236}">
                <a16:creationId xmlns:a16="http://schemas.microsoft.com/office/drawing/2014/main" id="{798E3FDC-19C4-8E22-E892-4BDABD7DF325}"/>
              </a:ext>
            </a:extLst>
          </p:cNvPr>
          <p:cNvPicPr>
            <a:picLocks noChangeAspect="1"/>
          </p:cNvPicPr>
          <p:nvPr/>
        </p:nvPicPr>
        <p:blipFill>
          <a:blip r:embed="rId3" cstate="email">
            <a:extLst>
              <a:ext uri="{28A0092B-C50C-407E-A947-70E740481C1C}">
                <a14:useLocalDpi xmlns:a14="http://schemas.microsoft.com/office/drawing/2010/main"/>
              </a:ext>
            </a:extLst>
          </a:blip>
          <a:srcRect l="11880" r="36802"/>
          <a:stretch/>
        </p:blipFill>
        <p:spPr>
          <a:xfrm>
            <a:off x="7241936" y="0"/>
            <a:ext cx="4950064" cy="6424265"/>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EXAMPLE: Music Event Sponsorship Proposal</a:t>
            </a:r>
          </a:p>
        </p:txBody>
      </p:sp>
      <p:sp>
        <p:nvSpPr>
          <p:cNvPr id="3" name="Google Shape;90;p1">
            <a:extLst>
              <a:ext uri="{FF2B5EF4-FFF2-40B4-BE49-F238E27FC236}">
                <a16:creationId xmlns:a16="http://schemas.microsoft.com/office/drawing/2014/main" id="{E2D50C79-BE8B-569A-0A6D-0DFB4591A697}"/>
              </a:ext>
            </a:extLst>
          </p:cNvPr>
          <p:cNvSpPr txBox="1"/>
          <p:nvPr/>
        </p:nvSpPr>
        <p:spPr>
          <a:xfrm>
            <a:off x="650817" y="1052625"/>
            <a:ext cx="5445183" cy="255450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Soundwave Festival 20XX: Celebrating the Pulse of Music</a:t>
            </a:r>
          </a:p>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5" name="Google Shape;90;p1">
            <a:extLst>
              <a:ext uri="{FF2B5EF4-FFF2-40B4-BE49-F238E27FC236}">
                <a16:creationId xmlns:a16="http://schemas.microsoft.com/office/drawing/2014/main" id="{59B80E0D-5A63-C8E5-7A6C-3EB95C516E61}"/>
              </a:ext>
            </a:extLst>
          </p:cNvPr>
          <p:cNvSpPr txBox="1"/>
          <p:nvPr/>
        </p:nvSpPr>
        <p:spPr>
          <a:xfrm>
            <a:off x="650817" y="3910372"/>
            <a:ext cx="5951041" cy="101562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July 20XX, Harmony Park Amphitheater</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Jonathon Wong</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445545" y="1602487"/>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445545" y="229582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445545" y="302935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445545" y="376288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445545" y="4496413"/>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extLst>
              <p:ext uri="{D42A27DB-BD31-4B8C-83A1-F6EECF244321}">
                <p14:modId xmlns:p14="http://schemas.microsoft.com/office/powerpoint/2010/main" val="2325257212"/>
              </p:ext>
            </p:extLst>
          </p:nvPr>
        </p:nvGraphicFramePr>
        <p:xfrm>
          <a:off x="6435497" y="1512051"/>
          <a:ext cx="4971827"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Music and Fan Engagement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1302017" y="1602487"/>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1302017" y="229582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1302017" y="302935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1302017" y="376288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1302017" y="4486365"/>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extLst>
              <p:ext uri="{D42A27DB-BD31-4B8C-83A1-F6EECF244321}">
                <p14:modId xmlns:p14="http://schemas.microsoft.com/office/powerpoint/2010/main" val="2014630572"/>
              </p:ext>
            </p:extLst>
          </p:nvPr>
        </p:nvGraphicFramePr>
        <p:xfrm>
          <a:off x="1303637" y="1513213"/>
          <a:ext cx="4971827" cy="3558876"/>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Event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Event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3" name="Google Shape;90;p1">
            <a:extLst>
              <a:ext uri="{FF2B5EF4-FFF2-40B4-BE49-F238E27FC236}">
                <a16:creationId xmlns:a16="http://schemas.microsoft.com/office/drawing/2014/main" id="{FF79C7E2-0A76-2EAA-8B05-031DDA7BAB63}"/>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Overview</a:t>
            </a:r>
          </a:p>
        </p:txBody>
      </p:sp>
      <p:sp>
        <p:nvSpPr>
          <p:cNvPr id="9" name="Rounded Rectangle 8">
            <a:extLst>
              <a:ext uri="{FF2B5EF4-FFF2-40B4-BE49-F238E27FC236}">
                <a16:creationId xmlns:a16="http://schemas.microsoft.com/office/drawing/2014/main" id="{E6C111AF-BC9F-98E9-0223-15B2EB296E37}"/>
              </a:ext>
            </a:extLst>
          </p:cNvPr>
          <p:cNvSpPr/>
          <p:nvPr/>
        </p:nvSpPr>
        <p:spPr>
          <a:xfrm>
            <a:off x="0" y="1347869"/>
            <a:ext cx="12192000" cy="2081132"/>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D5577E29-2BA7-55E4-4370-DC8426905E8D}"/>
              </a:ext>
            </a:extLst>
          </p:cNvPr>
          <p:cNvSpPr txBox="1"/>
          <p:nvPr/>
        </p:nvSpPr>
        <p:spPr>
          <a:xfrm>
            <a:off x="1285600" y="1706901"/>
            <a:ext cx="96208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Soundwave Festival 20XX is a dynamic celebration of music, culture, and connection, featuring an eclectic lineup of artists across genres. The festival brings together 15,000+ attendees for an unforgettable day of live performances, interactive fan zones, and community-building activities. Sponsorship provides an unparalleled opportunity to align your brand with music, arts, and cultural engagement while reaching a passionate and diverse audience.</a:t>
            </a:r>
            <a:endParaRPr lang="en-US" sz="2000" b="1" dirty="0">
              <a:solidFill>
                <a:schemeClr val="bg1"/>
              </a:solidFill>
              <a:latin typeface="Century Gothic"/>
              <a:sym typeface="Century Gothic"/>
            </a:endParaRPr>
          </a:p>
        </p:txBody>
      </p:sp>
      <p:pic>
        <p:nvPicPr>
          <p:cNvPr id="18" name="Picture 17" descr="Microphone on blurred dark scene">
            <a:extLst>
              <a:ext uri="{FF2B5EF4-FFF2-40B4-BE49-F238E27FC236}">
                <a16:creationId xmlns:a16="http://schemas.microsoft.com/office/drawing/2014/main" id="{935786F4-B87F-0D69-AE96-46AB5AF5E106}"/>
              </a:ext>
            </a:extLst>
          </p:cNvPr>
          <p:cNvPicPr>
            <a:picLocks noChangeAspect="1"/>
          </p:cNvPicPr>
          <p:nvPr/>
        </p:nvPicPr>
        <p:blipFill>
          <a:blip r:embed="rId3" cstate="email">
            <a:extLst>
              <a:ext uri="{28A0092B-C50C-407E-A947-70E740481C1C}">
                <a14:useLocalDpi xmlns:a14="http://schemas.microsoft.com/office/drawing/2010/main"/>
              </a:ext>
            </a:extLst>
          </a:blip>
          <a:srcRect t="29794" b="27986"/>
          <a:stretch/>
        </p:blipFill>
        <p:spPr>
          <a:xfrm>
            <a:off x="0" y="3429000"/>
            <a:ext cx="12182622" cy="3429000"/>
          </a:xfrm>
          <a:prstGeom prst="rect">
            <a:avLst/>
          </a:prstGeom>
        </p:spPr>
      </p:pic>
      <p:sp>
        <p:nvSpPr>
          <p:cNvPr id="19" name="Rectangle 18">
            <a:extLst>
              <a:ext uri="{FF2B5EF4-FFF2-40B4-BE49-F238E27FC236}">
                <a16:creationId xmlns:a16="http://schemas.microsoft.com/office/drawing/2014/main" id="{660E4A4C-B163-17F9-416B-0C6C20F40275}"/>
              </a:ext>
            </a:extLst>
          </p:cNvPr>
          <p:cNvSpPr/>
          <p:nvPr/>
        </p:nvSpPr>
        <p:spPr>
          <a:xfrm>
            <a:off x="0" y="6424265"/>
            <a:ext cx="12192000" cy="433735"/>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77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3486680" y="362918"/>
            <a:ext cx="51750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Event</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7016510" cy="34778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July 20XX, Harmony Park Amphitheater</a:t>
            </a:r>
            <a:br>
              <a:rPr lang="en-US" sz="1600" dirty="0">
                <a:solidFill>
                  <a:schemeClr val="tx1">
                    <a:lumMod val="65000"/>
                    <a:lumOff val="35000"/>
                  </a:schemeClr>
                </a:solidFill>
                <a:latin typeface="Century Gothic"/>
                <a:ea typeface="Century Gothic"/>
                <a:cs typeface="Century Gothic"/>
                <a:sym typeface="Century Gothic"/>
              </a:rPr>
            </a:br>
            <a:r>
              <a:rPr lang="en-US" sz="1600" dirty="0">
                <a:solidFill>
                  <a:schemeClr val="tx1">
                    <a:lumMod val="65000"/>
                    <a:lumOff val="35000"/>
                  </a:schemeClr>
                </a:solidFill>
                <a:latin typeface="Century Gothic"/>
                <a:ea typeface="Century Gothic"/>
                <a:cs typeface="Century Gothic"/>
                <a:sym typeface="Century Gothic"/>
              </a:rPr>
              <a:t>One-day festival featuring performances from afternoon to midnight</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Over 15,000 attendees, ranging from music enthusiasts to families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Mainstage performances from chart-topping and emerging artists, themed zones including “The Rhythm Retreat” and “Bass Beats Lounge,” food trucks, art installations, and late-night DJ sets</a:t>
            </a:r>
          </a:p>
        </p:txBody>
      </p:sp>
      <p:pic>
        <p:nvPicPr>
          <p:cNvPr id="3" name="Picture 2" descr="A calendar with a white square&#10;&#10;Description automatically generated">
            <a:extLst>
              <a:ext uri="{FF2B5EF4-FFF2-40B4-BE49-F238E27FC236}">
                <a16:creationId xmlns:a16="http://schemas.microsoft.com/office/drawing/2014/main" id="{07F1F260-93D9-B9EE-DBD6-93F7D9402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1CA001D9-64DF-680D-C0BF-02C767E106B7}"/>
              </a:ext>
            </a:extLst>
          </p:cNvPr>
          <p:cNvSpPr/>
          <p:nvPr/>
        </p:nvSpPr>
        <p:spPr>
          <a:xfrm>
            <a:off x="3250477" y="306253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118468"/>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9349" y="4246484"/>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7637" y="3169553"/>
            <a:ext cx="457200" cy="457200"/>
          </a:xfrm>
          <a:prstGeom prst="rect">
            <a:avLst/>
          </a:prstGeom>
        </p:spPr>
      </p:pic>
    </p:spTree>
    <p:extLst>
      <p:ext uri="{BB962C8B-B14F-4D97-AF65-F5344CB8AC3E}">
        <p14:creationId xmlns:p14="http://schemas.microsoft.com/office/powerpoint/2010/main" val="398963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002D4A">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4" y="1868389"/>
            <a:ext cx="7613123" cy="378561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Exclusive naming rights for Soundwave Festival 20XX, with logo placement on the main stage and all promotional materials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Branding Spaces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Opportunities like branded VIP lounges, stage banners, and merchandise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Digital Branding</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The sponsor logo featured on the festival website, livestreams, and social media promotions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Event-Specific Option</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Sponsors can host artist meet-and-greets, branded photo booths, or fan competitions</a:t>
            </a: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11" name="Picture 10" descr="A white line with a check mark in a circle&#10;&#10;Description automatically generated">
            <a:extLst>
              <a:ext uri="{FF2B5EF4-FFF2-40B4-BE49-F238E27FC236}">
                <a16:creationId xmlns:a16="http://schemas.microsoft.com/office/drawing/2014/main" id="{716D8AB8-508C-BF29-FD2D-7D5F59EF8C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5339" y="5152077"/>
            <a:ext cx="457200" cy="457200"/>
          </a:xfrm>
          <a:prstGeom prst="rect">
            <a:avLst/>
          </a:prstGeom>
        </p:spPr>
      </p:pic>
      <p:pic>
        <p:nvPicPr>
          <p:cNvPr id="2" name="Picture 1" descr="A black and white cell phone&#10;&#10;Description automatically generated">
            <a:extLst>
              <a:ext uri="{FF2B5EF4-FFF2-40B4-BE49-F238E27FC236}">
                <a16:creationId xmlns:a16="http://schemas.microsoft.com/office/drawing/2014/main" id="{8729DA1A-787A-171D-C604-4E24130A62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7937" y="4131842"/>
            <a:ext cx="475488" cy="475488"/>
          </a:xfrm>
          <a:prstGeom prst="rect">
            <a:avLst/>
          </a:prstGeom>
        </p:spPr>
      </p:pic>
    </p:spTree>
    <p:extLst>
      <p:ext uri="{BB962C8B-B14F-4D97-AF65-F5344CB8AC3E}">
        <p14:creationId xmlns:p14="http://schemas.microsoft.com/office/powerpoint/2010/main" val="5644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F05D5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2"/>
            <a:ext cx="12192000" cy="3566998"/>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7" name="Google Shape;90;p1">
            <a:extLst>
              <a:ext uri="{FF2B5EF4-FFF2-40B4-BE49-F238E27FC236}">
                <a16:creationId xmlns:a16="http://schemas.microsoft.com/office/drawing/2014/main" id="{B16D382B-C481-30C5-7EFA-CD6C2F7C0247}"/>
              </a:ext>
            </a:extLst>
          </p:cNvPr>
          <p:cNvSpPr txBox="1"/>
          <p:nvPr/>
        </p:nvSpPr>
        <p:spPr>
          <a:xfrm>
            <a:off x="705314" y="2033399"/>
            <a:ext cx="4537246" cy="230492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Sponsors will receive unparalleled brand visibility through event signage, digital channels, and interactive fan engagement. This partnership creates strong associations with music and culture, aligning your brand with creativity and entertainment. Enhanced brand exposure will continue post-event through recap videos and follow-up marketing materials.</a:t>
            </a:r>
          </a:p>
        </p:txBody>
      </p:sp>
      <p:pic>
        <p:nvPicPr>
          <p:cNvPr id="9" name="Picture 8" descr="Audience enjoying a performance">
            <a:extLst>
              <a:ext uri="{FF2B5EF4-FFF2-40B4-BE49-F238E27FC236}">
                <a16:creationId xmlns:a16="http://schemas.microsoft.com/office/drawing/2014/main" id="{3D2A44A3-A50C-FE71-7FA6-280DF8059AFD}"/>
              </a:ext>
            </a:extLst>
          </p:cNvPr>
          <p:cNvPicPr>
            <a:picLocks noChangeAspect="1"/>
          </p:cNvPicPr>
          <p:nvPr/>
        </p:nvPicPr>
        <p:blipFill>
          <a:blip r:embed="rId3" cstate="email">
            <a:extLst>
              <a:ext uri="{28A0092B-C50C-407E-A947-70E740481C1C}">
                <a14:useLocalDpi xmlns:a14="http://schemas.microsoft.com/office/drawing/2010/main"/>
              </a:ext>
            </a:extLst>
          </a:blip>
          <a:srcRect l="12992" r="27102"/>
          <a:stretch/>
        </p:blipFill>
        <p:spPr>
          <a:xfrm>
            <a:off x="6014720" y="0"/>
            <a:ext cx="6177280" cy="6881912"/>
          </a:xfrm>
          <a:prstGeom prst="rect">
            <a:avLst/>
          </a:prstGeom>
        </p:spPr>
      </p:pic>
    </p:spTree>
    <p:extLst>
      <p:ext uri="{BB962C8B-B14F-4D97-AF65-F5344CB8AC3E}">
        <p14:creationId xmlns:p14="http://schemas.microsoft.com/office/powerpoint/2010/main" val="256213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Title sponsorship of the main stage, premium logo placement on all materials, 30 VIP tickets, and featured in press releases</a:t>
            </a: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Branding on merchandise and banners, 20 VIP tickets, and mentions in social media campaigns</a:t>
            </a: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F05D5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Logo on digital materials, 10 general admission tickets,</a:t>
            </a:r>
            <a:r>
              <a:rPr lang="en-US" sz="1400" dirty="0">
                <a:solidFill>
                  <a:schemeClr val="tx1">
                    <a:lumMod val="65000"/>
                    <a:lumOff val="35000"/>
                  </a:schemeClr>
                </a:solidFill>
                <a:latin typeface="Century Gothic" panose="020B0502020202020204" pitchFamily="34" charset="0"/>
              </a:rPr>
              <a:t> and</a:t>
            </a:r>
            <a:r>
              <a:rPr lang="en-US" sz="1400" b="0" i="0" u="none" strike="noStrike" dirty="0">
                <a:solidFill>
                  <a:schemeClr val="tx1">
                    <a:lumMod val="65000"/>
                    <a:lumOff val="35000"/>
                  </a:schemeClr>
                </a:solidFill>
                <a:effectLst/>
                <a:latin typeface="Century Gothic" panose="020B0502020202020204" pitchFamily="34" charset="0"/>
              </a:rPr>
              <a:t> mention in post-event video highlights</a:t>
            </a: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F05D5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Logo on event program, five general admission tickets, and social media thank-you posts</a:t>
            </a: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F05D5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002D4A">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2"/>
            <a:ext cx="12192000" cy="3154084"/>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sp>
        <p:nvSpPr>
          <p:cNvPr id="9" name="Google Shape;90;p1">
            <a:extLst>
              <a:ext uri="{FF2B5EF4-FFF2-40B4-BE49-F238E27FC236}">
                <a16:creationId xmlns:a16="http://schemas.microsoft.com/office/drawing/2014/main" id="{711226F3-8795-08BB-1CFB-1F30093F4A4D}"/>
              </a:ext>
            </a:extLst>
          </p:cNvPr>
          <p:cNvSpPr txBox="1"/>
          <p:nvPr/>
        </p:nvSpPr>
        <p:spPr>
          <a:xfrm>
            <a:off x="705313" y="2449959"/>
            <a:ext cx="4726657" cy="181584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Soundwave Festival 20XX offers tailored sponsorship options, including branded merchandise giveaways, sponsor-hosted afterparties, and custom artist collaborations. These unique opportunities allow brands to connect directly with attendees through creative and meaningful interactions.</a:t>
            </a:r>
          </a:p>
        </p:txBody>
      </p:sp>
      <p:pic>
        <p:nvPicPr>
          <p:cNvPr id="10" name="Picture 9" descr="Close-up of person strumming guitar">
            <a:extLst>
              <a:ext uri="{FF2B5EF4-FFF2-40B4-BE49-F238E27FC236}">
                <a16:creationId xmlns:a16="http://schemas.microsoft.com/office/drawing/2014/main" id="{9B1A0BB8-D387-DAA7-F5C0-8E5F4C953EFD}"/>
              </a:ext>
            </a:extLst>
          </p:cNvPr>
          <p:cNvPicPr>
            <a:picLocks noChangeAspect="1"/>
          </p:cNvPicPr>
          <p:nvPr/>
        </p:nvPicPr>
        <p:blipFill>
          <a:blip r:embed="rId3" cstate="email">
            <a:extLst>
              <a:ext uri="{28A0092B-C50C-407E-A947-70E740481C1C}">
                <a14:useLocalDpi xmlns:a14="http://schemas.microsoft.com/office/drawing/2010/main"/>
              </a:ext>
            </a:extLst>
          </a:blip>
          <a:srcRect l="25983" r="14143"/>
          <a:stretch/>
        </p:blipFill>
        <p:spPr>
          <a:xfrm>
            <a:off x="6032804" y="0"/>
            <a:ext cx="6159196" cy="6858000"/>
          </a:xfrm>
          <a:prstGeom prst="rect">
            <a:avLst/>
          </a:prstGeom>
        </p:spPr>
      </p:pic>
    </p:spTree>
    <p:extLst>
      <p:ext uri="{BB962C8B-B14F-4D97-AF65-F5344CB8AC3E}">
        <p14:creationId xmlns:p14="http://schemas.microsoft.com/office/powerpoint/2010/main" val="16752965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15624</TotalTime>
  <Words>818</Words>
  <Application>Microsoft Macintosh PowerPoint</Application>
  <PresentationFormat>Widescreen</PresentationFormat>
  <Paragraphs>131</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252</cp:revision>
  <dcterms:created xsi:type="dcterms:W3CDTF">2022-05-22T18:55:25Z</dcterms:created>
  <dcterms:modified xsi:type="dcterms:W3CDTF">2025-01-08T19:52:33Z</dcterms:modified>
</cp:coreProperties>
</file>