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42" r:id="rId2"/>
    <p:sldId id="353" r:id="rId3"/>
    <p:sldId id="352"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a:srgbClr val="E8DD06"/>
    <a:srgbClr val="C3BA05"/>
    <a:srgbClr val="578EA9"/>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21" autoAdjust="0"/>
    <p:restoredTop sz="94660"/>
  </p:normalViewPr>
  <p:slideViewPr>
    <p:cSldViewPr snapToGrid="0">
      <p:cViewPr varScale="1">
        <p:scale>
          <a:sx n="113" d="100"/>
          <a:sy n="113" d="100"/>
        </p:scale>
        <p:origin x="72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12/19/24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12/19/24</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12/19/24</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288&amp;utm_source=template-powerpoint&amp;utm_medium=content&amp;utm_campaign=Scrum+Kanban+Board-powerpoint-12288&amp;lpa=Scrum+Kanban+Board+powerpoint+12288"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02691" y="236530"/>
            <a:ext cx="7384507"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Scrum Kanban Board Template </a:t>
            </a:r>
          </a:p>
        </p:txBody>
      </p:sp>
      <p:graphicFrame>
        <p:nvGraphicFramePr>
          <p:cNvPr id="3" name="Table 2">
            <a:extLst>
              <a:ext uri="{FF2B5EF4-FFF2-40B4-BE49-F238E27FC236}">
                <a16:creationId xmlns:a16="http://schemas.microsoft.com/office/drawing/2014/main" id="{F6224EF8-CE82-AF04-480F-D9006F032664}"/>
              </a:ext>
            </a:extLst>
          </p:cNvPr>
          <p:cNvGraphicFramePr>
            <a:graphicFrameLocks noGrp="1"/>
          </p:cNvGraphicFramePr>
          <p:nvPr>
            <p:extLst>
              <p:ext uri="{D42A27DB-BD31-4B8C-83A1-F6EECF244321}">
                <p14:modId xmlns:p14="http://schemas.microsoft.com/office/powerpoint/2010/main" val="3273071732"/>
              </p:ext>
            </p:extLst>
          </p:nvPr>
        </p:nvGraphicFramePr>
        <p:xfrm>
          <a:off x="300446" y="5248657"/>
          <a:ext cx="11760490" cy="1207058"/>
        </p:xfrm>
        <a:graphic>
          <a:graphicData uri="http://schemas.openxmlformats.org/drawingml/2006/table">
            <a:tbl>
              <a:tblPr/>
              <a:tblGrid>
                <a:gridCol w="4088674">
                  <a:extLst>
                    <a:ext uri="{9D8B030D-6E8A-4147-A177-3AD203B41FA5}">
                      <a16:colId xmlns:a16="http://schemas.microsoft.com/office/drawing/2014/main" val="195441311"/>
                    </a:ext>
                  </a:extLst>
                </a:gridCol>
                <a:gridCol w="1472184">
                  <a:extLst>
                    <a:ext uri="{9D8B030D-6E8A-4147-A177-3AD203B41FA5}">
                      <a16:colId xmlns:a16="http://schemas.microsoft.com/office/drawing/2014/main" val="3513695257"/>
                    </a:ext>
                  </a:extLst>
                </a:gridCol>
                <a:gridCol w="6199632">
                  <a:extLst>
                    <a:ext uri="{9D8B030D-6E8A-4147-A177-3AD203B41FA5}">
                      <a16:colId xmlns:a16="http://schemas.microsoft.com/office/drawing/2014/main" val="4075498156"/>
                    </a:ext>
                  </a:extLst>
                </a:gridCol>
              </a:tblGrid>
              <a:tr h="441607">
                <a:tc>
                  <a:txBody>
                    <a:bodyPr/>
                    <a:lstStyle/>
                    <a:p>
                      <a:pPr algn="l" fontAlgn="ctr"/>
                      <a:r>
                        <a:rPr lang="en-US" sz="1200" b="0" i="0" u="none" strike="noStrike">
                          <a:solidFill>
                            <a:srgbClr val="595959"/>
                          </a:solidFill>
                          <a:effectLst/>
                          <a:latin typeface="Century Gothic" panose="020B0502020202020204" pitchFamily="34" charset="0"/>
                        </a:rPr>
                        <a:t>Project Name</a:t>
                      </a:r>
                    </a:p>
                  </a:txBody>
                  <a:tcPr marL="9525" marR="9525" marT="9525"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a:solidFill>
                            <a:srgbClr val="595959"/>
                          </a:solidFill>
                          <a:effectLst/>
                          <a:latin typeface="Century Gothic" panose="020B0502020202020204" pitchFamily="34" charset="0"/>
                        </a:rPr>
                        <a:t>Date</a:t>
                      </a:r>
                    </a:p>
                  </a:txBody>
                  <a:tcPr marL="9525" marR="9525" marT="9525" marB="0" anchor="ctr">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ctr"/>
                      <a:r>
                        <a:rPr lang="en-US" sz="1200" b="0" i="0" u="none" strike="noStrike">
                          <a:solidFill>
                            <a:srgbClr val="595959"/>
                          </a:solidFill>
                          <a:effectLst/>
                          <a:latin typeface="Century Gothic" panose="020B0502020202020204" pitchFamily="34" charset="0"/>
                        </a:rPr>
                        <a:t>Goal</a:t>
                      </a:r>
                    </a:p>
                  </a:txBody>
                  <a:tcPr marL="9525" marR="9525" marT="9525" marB="0" anchor="ctr">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150236436"/>
                  </a:ext>
                </a:extLst>
              </a:tr>
              <a:tr h="765451">
                <a:tc>
                  <a:txBody>
                    <a:bodyPr/>
                    <a:lstStyle/>
                    <a:p>
                      <a:pPr algn="l" fontAlgn="ctr"/>
                      <a:r>
                        <a:rPr lang="en-US" sz="1200" b="1" i="0" u="none" strike="noStrike">
                          <a:solidFill>
                            <a:srgbClr val="595959"/>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1" i="0" u="none" strike="noStrike">
                          <a:solidFill>
                            <a:srgbClr val="595959"/>
                          </a:solidFill>
                          <a:effectLst/>
                          <a:latin typeface="Century Gothic" panose="020B0502020202020204" pitchFamily="34" charset="0"/>
                        </a:rPr>
                        <a:t>MM/DD/YY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a:txBody>
                    <a:bodyPr/>
                    <a:lstStyle/>
                    <a:p>
                      <a:pPr algn="l" fontAlgn="ctr"/>
                      <a:r>
                        <a:rPr lang="en-US" sz="1200" b="1" i="0" u="none" strike="noStrike" dirty="0">
                          <a:solidFill>
                            <a:srgbClr val="595959"/>
                          </a:solidFill>
                          <a:effectLst/>
                          <a:latin typeface="Century Gothic" panose="020B0502020202020204" pitchFamily="34" charset="0"/>
                        </a:rPr>
                        <a:t>Goal</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7166975"/>
                  </a:ext>
                </a:extLst>
              </a:tr>
            </a:tbl>
          </a:graphicData>
        </a:graphic>
      </p:graphicFrame>
      <p:sp>
        <p:nvSpPr>
          <p:cNvPr id="5" name="Snip Single Corner Rectangle 20">
            <a:extLst>
              <a:ext uri="{FF2B5EF4-FFF2-40B4-BE49-F238E27FC236}">
                <a16:creationId xmlns:a16="http://schemas.microsoft.com/office/drawing/2014/main" id="{02AAD899-6463-8E86-72A2-31F43E2BDD07}"/>
              </a:ext>
            </a:extLst>
          </p:cNvPr>
          <p:cNvSpPr/>
          <p:nvPr/>
        </p:nvSpPr>
        <p:spPr>
          <a:xfrm>
            <a:off x="300446" y="2083594"/>
            <a:ext cx="1221173" cy="852779"/>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
        <p:nvSpPr>
          <p:cNvPr id="6" name="Snip Single Corner Rectangle 20">
            <a:extLst>
              <a:ext uri="{FF2B5EF4-FFF2-40B4-BE49-F238E27FC236}">
                <a16:creationId xmlns:a16="http://schemas.microsoft.com/office/drawing/2014/main" id="{017EE742-74EC-DD51-FDAA-00F7402EA2E4}"/>
              </a:ext>
            </a:extLst>
          </p:cNvPr>
          <p:cNvSpPr/>
          <p:nvPr/>
        </p:nvSpPr>
        <p:spPr>
          <a:xfrm>
            <a:off x="300446" y="4343939"/>
            <a:ext cx="1221173" cy="852779"/>
          </a:xfrm>
          <a:prstGeom prst="snip1Rect">
            <a:avLst/>
          </a:prstGeom>
          <a:solidFill>
            <a:schemeClr val="bg1">
              <a:lumMod val="85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
        <p:nvSpPr>
          <p:cNvPr id="8" name="Snip Single Corner Rectangle 20">
            <a:extLst>
              <a:ext uri="{FF2B5EF4-FFF2-40B4-BE49-F238E27FC236}">
                <a16:creationId xmlns:a16="http://schemas.microsoft.com/office/drawing/2014/main" id="{E51AAB6B-F3D6-9DD0-BC5C-33EA49CEF622}"/>
              </a:ext>
            </a:extLst>
          </p:cNvPr>
          <p:cNvSpPr/>
          <p:nvPr/>
        </p:nvSpPr>
        <p:spPr>
          <a:xfrm>
            <a:off x="300447" y="964047"/>
            <a:ext cx="1221173" cy="852779"/>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
        <p:nvSpPr>
          <p:cNvPr id="9" name="Snip Single Corner Rectangle 20">
            <a:extLst>
              <a:ext uri="{FF2B5EF4-FFF2-40B4-BE49-F238E27FC236}">
                <a16:creationId xmlns:a16="http://schemas.microsoft.com/office/drawing/2014/main" id="{2DD5D909-E477-E735-65E8-CE8D32EFBAFD}"/>
              </a:ext>
            </a:extLst>
          </p:cNvPr>
          <p:cNvSpPr/>
          <p:nvPr/>
        </p:nvSpPr>
        <p:spPr>
          <a:xfrm>
            <a:off x="300446" y="3224392"/>
            <a:ext cx="1221173" cy="852779"/>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
        <p:nvSpPr>
          <p:cNvPr id="10" name="Snip Single Corner Rectangle 20">
            <a:extLst>
              <a:ext uri="{FF2B5EF4-FFF2-40B4-BE49-F238E27FC236}">
                <a16:creationId xmlns:a16="http://schemas.microsoft.com/office/drawing/2014/main" id="{5003D27C-E509-721F-276F-D76A9A397DD5}"/>
              </a:ext>
            </a:extLst>
          </p:cNvPr>
          <p:cNvSpPr/>
          <p:nvPr/>
        </p:nvSpPr>
        <p:spPr>
          <a:xfrm>
            <a:off x="1760152" y="2109563"/>
            <a:ext cx="1221173" cy="852779"/>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
        <p:nvSpPr>
          <p:cNvPr id="12" name="Snip Single Corner Rectangle 20">
            <a:extLst>
              <a:ext uri="{FF2B5EF4-FFF2-40B4-BE49-F238E27FC236}">
                <a16:creationId xmlns:a16="http://schemas.microsoft.com/office/drawing/2014/main" id="{1094D028-58C1-E174-87E9-CEA93A69516C}"/>
              </a:ext>
            </a:extLst>
          </p:cNvPr>
          <p:cNvSpPr/>
          <p:nvPr/>
        </p:nvSpPr>
        <p:spPr>
          <a:xfrm>
            <a:off x="1760153" y="990016"/>
            <a:ext cx="1221173" cy="852779"/>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
        <p:nvSpPr>
          <p:cNvPr id="13" name="Snip Single Corner Rectangle 20">
            <a:extLst>
              <a:ext uri="{FF2B5EF4-FFF2-40B4-BE49-F238E27FC236}">
                <a16:creationId xmlns:a16="http://schemas.microsoft.com/office/drawing/2014/main" id="{E133DF9C-5AF8-FAF8-564A-59973663A40B}"/>
              </a:ext>
            </a:extLst>
          </p:cNvPr>
          <p:cNvSpPr/>
          <p:nvPr/>
        </p:nvSpPr>
        <p:spPr>
          <a:xfrm>
            <a:off x="1760152" y="3250361"/>
            <a:ext cx="1221173" cy="852779"/>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
        <p:nvSpPr>
          <p:cNvPr id="14" name="Snip Single Corner Rectangle 20">
            <a:extLst>
              <a:ext uri="{FF2B5EF4-FFF2-40B4-BE49-F238E27FC236}">
                <a16:creationId xmlns:a16="http://schemas.microsoft.com/office/drawing/2014/main" id="{39917002-3C78-243C-57FD-96F7DA68D6AD}"/>
              </a:ext>
            </a:extLst>
          </p:cNvPr>
          <p:cNvSpPr/>
          <p:nvPr/>
        </p:nvSpPr>
        <p:spPr>
          <a:xfrm>
            <a:off x="3219857" y="2140798"/>
            <a:ext cx="1221173" cy="852779"/>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
        <p:nvSpPr>
          <p:cNvPr id="15" name="Snip Single Corner Rectangle 20">
            <a:extLst>
              <a:ext uri="{FF2B5EF4-FFF2-40B4-BE49-F238E27FC236}">
                <a16:creationId xmlns:a16="http://schemas.microsoft.com/office/drawing/2014/main" id="{7661CC76-E6BF-5A09-CA78-99D3610953E2}"/>
              </a:ext>
            </a:extLst>
          </p:cNvPr>
          <p:cNvSpPr/>
          <p:nvPr/>
        </p:nvSpPr>
        <p:spPr>
          <a:xfrm>
            <a:off x="3219858" y="1021251"/>
            <a:ext cx="1221173" cy="852779"/>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
        <p:nvSpPr>
          <p:cNvPr id="18" name="Snip Single Corner Rectangle 20">
            <a:extLst>
              <a:ext uri="{FF2B5EF4-FFF2-40B4-BE49-F238E27FC236}">
                <a16:creationId xmlns:a16="http://schemas.microsoft.com/office/drawing/2014/main" id="{8E44D15A-8761-5AD7-C7BE-D97E173103DA}"/>
              </a:ext>
            </a:extLst>
          </p:cNvPr>
          <p:cNvSpPr/>
          <p:nvPr/>
        </p:nvSpPr>
        <p:spPr>
          <a:xfrm>
            <a:off x="4679562" y="1052488"/>
            <a:ext cx="1221173" cy="852779"/>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900" kern="1200" baseline="0" dirty="0">
              <a:solidFill>
                <a:schemeClr val="tx1"/>
              </a:solidFill>
              <a:effectLst/>
              <a:latin typeface="Century Gothic" panose="020B0502020202020204" pitchFamily="34" charset="0"/>
              <a:ea typeface="+mn-ea"/>
              <a:cs typeface="+mn-cs"/>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DF623F-C54D-C198-6984-1501E2C6A2E2}"/>
            </a:ext>
          </a:extLst>
        </p:cNvPr>
        <p:cNvGrpSpPr/>
        <p:nvPr/>
      </p:nvGrpSpPr>
      <p:grpSpPr>
        <a:xfrm>
          <a:off x="0" y="0"/>
          <a:ext cx="0" cy="0"/>
          <a:chOff x="0" y="0"/>
          <a:chExt cx="0" cy="0"/>
        </a:xfrm>
      </p:grpSpPr>
      <p:graphicFrame>
        <p:nvGraphicFramePr>
          <p:cNvPr id="23" name="Table 22">
            <a:extLst>
              <a:ext uri="{FF2B5EF4-FFF2-40B4-BE49-F238E27FC236}">
                <a16:creationId xmlns:a16="http://schemas.microsoft.com/office/drawing/2014/main" id="{D7662065-D7A0-99F4-E90B-66A20CFA4720}"/>
              </a:ext>
            </a:extLst>
          </p:cNvPr>
          <p:cNvGraphicFramePr>
            <a:graphicFrameLocks noGrp="1"/>
          </p:cNvGraphicFramePr>
          <p:nvPr>
            <p:extLst>
              <p:ext uri="{D42A27DB-BD31-4B8C-83A1-F6EECF244321}">
                <p14:modId xmlns:p14="http://schemas.microsoft.com/office/powerpoint/2010/main" val="571373419"/>
              </p:ext>
            </p:extLst>
          </p:nvPr>
        </p:nvGraphicFramePr>
        <p:xfrm>
          <a:off x="132588" y="149290"/>
          <a:ext cx="11926824" cy="5826214"/>
        </p:xfrm>
        <a:graphic>
          <a:graphicData uri="http://schemas.openxmlformats.org/drawingml/2006/table">
            <a:tbl>
              <a:tblPr/>
              <a:tblGrid>
                <a:gridCol w="1490853">
                  <a:extLst>
                    <a:ext uri="{9D8B030D-6E8A-4147-A177-3AD203B41FA5}">
                      <a16:colId xmlns:a16="http://schemas.microsoft.com/office/drawing/2014/main" val="1179079192"/>
                    </a:ext>
                  </a:extLst>
                </a:gridCol>
                <a:gridCol w="1490853">
                  <a:extLst>
                    <a:ext uri="{9D8B030D-6E8A-4147-A177-3AD203B41FA5}">
                      <a16:colId xmlns:a16="http://schemas.microsoft.com/office/drawing/2014/main" val="549014586"/>
                    </a:ext>
                  </a:extLst>
                </a:gridCol>
                <a:gridCol w="1490853">
                  <a:extLst>
                    <a:ext uri="{9D8B030D-6E8A-4147-A177-3AD203B41FA5}">
                      <a16:colId xmlns:a16="http://schemas.microsoft.com/office/drawing/2014/main" val="1208924499"/>
                    </a:ext>
                  </a:extLst>
                </a:gridCol>
                <a:gridCol w="1490853">
                  <a:extLst>
                    <a:ext uri="{9D8B030D-6E8A-4147-A177-3AD203B41FA5}">
                      <a16:colId xmlns:a16="http://schemas.microsoft.com/office/drawing/2014/main" val="2473995270"/>
                    </a:ext>
                  </a:extLst>
                </a:gridCol>
                <a:gridCol w="1490853">
                  <a:extLst>
                    <a:ext uri="{9D8B030D-6E8A-4147-A177-3AD203B41FA5}">
                      <a16:colId xmlns:a16="http://schemas.microsoft.com/office/drawing/2014/main" val="2916554957"/>
                    </a:ext>
                  </a:extLst>
                </a:gridCol>
                <a:gridCol w="1490853">
                  <a:extLst>
                    <a:ext uri="{9D8B030D-6E8A-4147-A177-3AD203B41FA5}">
                      <a16:colId xmlns:a16="http://schemas.microsoft.com/office/drawing/2014/main" val="725477293"/>
                    </a:ext>
                  </a:extLst>
                </a:gridCol>
                <a:gridCol w="1490853">
                  <a:extLst>
                    <a:ext uri="{9D8B030D-6E8A-4147-A177-3AD203B41FA5}">
                      <a16:colId xmlns:a16="http://schemas.microsoft.com/office/drawing/2014/main" val="3814218867"/>
                    </a:ext>
                  </a:extLst>
                </a:gridCol>
                <a:gridCol w="1490853">
                  <a:extLst>
                    <a:ext uri="{9D8B030D-6E8A-4147-A177-3AD203B41FA5}">
                      <a16:colId xmlns:a16="http://schemas.microsoft.com/office/drawing/2014/main" val="391438894"/>
                    </a:ext>
                  </a:extLst>
                </a:gridCol>
              </a:tblGrid>
              <a:tr h="578498">
                <a:tc>
                  <a:txBody>
                    <a:bodyPr/>
                    <a:lstStyle/>
                    <a:p>
                      <a:pPr algn="ctr" fontAlgn="ctr"/>
                      <a:r>
                        <a:rPr lang="en-US" sz="1300" b="0" i="0" u="none" strike="noStrike">
                          <a:solidFill>
                            <a:srgbClr val="FFFFFF"/>
                          </a:solidFill>
                          <a:effectLst/>
                          <a:latin typeface="Century Gothic" panose="020B0502020202020204" pitchFamily="34" charset="0"/>
                        </a:rPr>
                        <a:t>Backlog</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44546A"/>
                    </a:solidFill>
                  </a:tcPr>
                </a:tc>
                <a:tc>
                  <a:txBody>
                    <a:bodyPr/>
                    <a:lstStyle/>
                    <a:p>
                      <a:pPr algn="ctr" fontAlgn="ctr"/>
                      <a:r>
                        <a:rPr lang="en-US" sz="1300" b="0" i="0" u="none" strike="noStrike">
                          <a:solidFill>
                            <a:srgbClr val="FFFFFF"/>
                          </a:solidFill>
                          <a:effectLst/>
                          <a:latin typeface="Century Gothic" panose="020B0502020202020204" pitchFamily="34" charset="0"/>
                        </a:rPr>
                        <a:t>In Progress</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44546A"/>
                    </a:solidFill>
                  </a:tcPr>
                </a:tc>
                <a:tc>
                  <a:txBody>
                    <a:bodyPr/>
                    <a:lstStyle/>
                    <a:p>
                      <a:pPr algn="ctr" fontAlgn="ctr"/>
                      <a:r>
                        <a:rPr lang="en-US" sz="1300" b="0" i="0" u="none" strike="noStrike">
                          <a:solidFill>
                            <a:srgbClr val="FFFFFF"/>
                          </a:solidFill>
                          <a:effectLst/>
                          <a:latin typeface="Century Gothic" panose="020B0502020202020204" pitchFamily="34" charset="0"/>
                        </a:rPr>
                        <a:t>Development</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44546A"/>
                    </a:solidFill>
                  </a:tcPr>
                </a:tc>
                <a:tc>
                  <a:txBody>
                    <a:bodyPr/>
                    <a:lstStyle/>
                    <a:p>
                      <a:pPr algn="ctr" fontAlgn="ctr"/>
                      <a:r>
                        <a:rPr lang="en-US" sz="1300" b="0" i="0" u="none" strike="noStrike" dirty="0">
                          <a:solidFill>
                            <a:srgbClr val="FFFFFF"/>
                          </a:solidFill>
                          <a:effectLst/>
                          <a:latin typeface="Century Gothic" panose="020B0502020202020204" pitchFamily="34" charset="0"/>
                        </a:rPr>
                        <a:t>Testing</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44546A"/>
                    </a:solidFill>
                  </a:tcPr>
                </a:tc>
                <a:tc>
                  <a:txBody>
                    <a:bodyPr/>
                    <a:lstStyle/>
                    <a:p>
                      <a:pPr algn="ctr" fontAlgn="ctr"/>
                      <a:r>
                        <a:rPr lang="en-US" sz="1300" b="0" i="0" u="none" strike="noStrike">
                          <a:solidFill>
                            <a:srgbClr val="FFFFFF"/>
                          </a:solidFill>
                          <a:effectLst/>
                          <a:latin typeface="Century Gothic" panose="020B0502020202020204" pitchFamily="34" charset="0"/>
                        </a:rPr>
                        <a:t>Q&amp;A</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44546A"/>
                    </a:solidFill>
                  </a:tcPr>
                </a:tc>
                <a:tc>
                  <a:txBody>
                    <a:bodyPr/>
                    <a:lstStyle/>
                    <a:p>
                      <a:pPr algn="ctr" fontAlgn="ctr"/>
                      <a:r>
                        <a:rPr lang="en-US" sz="1300" b="0" i="0" u="none" strike="noStrike">
                          <a:solidFill>
                            <a:srgbClr val="FFFFFF"/>
                          </a:solidFill>
                          <a:effectLst/>
                          <a:latin typeface="Century Gothic" panose="020B0502020202020204" pitchFamily="34" charset="0"/>
                        </a:rPr>
                        <a:t>Hold Before Final</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44546A"/>
                    </a:solidFill>
                  </a:tcPr>
                </a:tc>
                <a:tc>
                  <a:txBody>
                    <a:bodyPr/>
                    <a:lstStyle/>
                    <a:p>
                      <a:pPr algn="ctr" fontAlgn="ctr"/>
                      <a:r>
                        <a:rPr lang="en-US" sz="1300" b="0" i="0" u="none" strike="noStrike">
                          <a:solidFill>
                            <a:srgbClr val="FFFFFF"/>
                          </a:solidFill>
                          <a:effectLst/>
                          <a:latin typeface="Century Gothic" panose="020B0502020202020204" pitchFamily="34" charset="0"/>
                        </a:rPr>
                        <a:t>Done</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44546A"/>
                    </a:solidFill>
                  </a:tcPr>
                </a:tc>
                <a:tc>
                  <a:txBody>
                    <a:bodyPr/>
                    <a:lstStyle/>
                    <a:p>
                      <a:pPr algn="ctr" fontAlgn="ctr"/>
                      <a:r>
                        <a:rPr lang="en-US" sz="1300" b="0" i="0" u="none" strike="noStrike">
                          <a:solidFill>
                            <a:srgbClr val="FFFFFF"/>
                          </a:solidFill>
                          <a:effectLst/>
                          <a:latin typeface="Century Gothic" panose="020B0502020202020204" pitchFamily="34" charset="0"/>
                        </a:rPr>
                        <a:t>Pending</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44546A"/>
                    </a:solidFill>
                  </a:tcPr>
                </a:tc>
                <a:extLst>
                  <a:ext uri="{0D108BD9-81ED-4DB2-BD59-A6C34878D82A}">
                    <a16:rowId xmlns:a16="http://schemas.microsoft.com/office/drawing/2014/main" val="2279776142"/>
                  </a:ext>
                </a:extLst>
              </a:tr>
              <a:tr h="429208">
                <a:tc>
                  <a:txBody>
                    <a:bodyPr/>
                    <a:lstStyle/>
                    <a:p>
                      <a:pPr algn="ctr" fontAlgn="ctr"/>
                      <a:r>
                        <a:rPr lang="en-US" sz="1100" b="0" i="0" u="none" strike="noStrike" dirty="0">
                          <a:solidFill>
                            <a:srgbClr val="FFFFFF"/>
                          </a:solidFill>
                          <a:effectLst/>
                          <a:latin typeface="Century Gothic" panose="020B0502020202020204" pitchFamily="34" charset="0"/>
                        </a:rPr>
                        <a:t>WIP Limit:</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497B0"/>
                    </a:solidFill>
                  </a:tcPr>
                </a:tc>
                <a:tc>
                  <a:txBody>
                    <a:bodyPr/>
                    <a:lstStyle/>
                    <a:p>
                      <a:pPr algn="ctr" fontAlgn="ctr"/>
                      <a:r>
                        <a:rPr lang="en-US" sz="1100" b="0" i="0" u="none" strike="noStrike" dirty="0">
                          <a:solidFill>
                            <a:srgbClr val="FFFFFF"/>
                          </a:solidFill>
                          <a:effectLst/>
                          <a:latin typeface="Century Gothic" panose="020B0502020202020204" pitchFamily="34" charset="0"/>
                        </a:rPr>
                        <a:t>WIP Limit:</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497B0"/>
                    </a:solidFill>
                  </a:tcPr>
                </a:tc>
                <a:tc>
                  <a:txBody>
                    <a:bodyPr/>
                    <a:lstStyle/>
                    <a:p>
                      <a:pPr algn="ctr" fontAlgn="ctr"/>
                      <a:r>
                        <a:rPr lang="en-US" sz="1100" b="0" i="0" u="none" strike="noStrike">
                          <a:solidFill>
                            <a:srgbClr val="FFFFFF"/>
                          </a:solidFill>
                          <a:effectLst/>
                          <a:latin typeface="Century Gothic" panose="020B0502020202020204" pitchFamily="34" charset="0"/>
                        </a:rPr>
                        <a:t>WIP Limit:</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497B0"/>
                    </a:solidFill>
                  </a:tcPr>
                </a:tc>
                <a:tc>
                  <a:txBody>
                    <a:bodyPr/>
                    <a:lstStyle/>
                    <a:p>
                      <a:pPr algn="ctr" fontAlgn="ctr"/>
                      <a:r>
                        <a:rPr lang="en-US" sz="1100" b="0" i="0" u="none" strike="noStrike" dirty="0">
                          <a:solidFill>
                            <a:srgbClr val="FFFFFF"/>
                          </a:solidFill>
                          <a:effectLst/>
                          <a:latin typeface="Century Gothic" panose="020B0502020202020204" pitchFamily="34" charset="0"/>
                        </a:rPr>
                        <a:t>WIP Limit:</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497B0"/>
                    </a:solidFill>
                  </a:tcPr>
                </a:tc>
                <a:tc>
                  <a:txBody>
                    <a:bodyPr/>
                    <a:lstStyle/>
                    <a:p>
                      <a:pPr algn="ctr" fontAlgn="ctr"/>
                      <a:r>
                        <a:rPr lang="en-US" sz="1100" b="0" i="0" u="none" strike="noStrike" dirty="0">
                          <a:solidFill>
                            <a:srgbClr val="FFFFFF"/>
                          </a:solidFill>
                          <a:effectLst/>
                          <a:latin typeface="Century Gothic" panose="020B0502020202020204" pitchFamily="34" charset="0"/>
                        </a:rPr>
                        <a:t>WIP Limit:</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497B0"/>
                    </a:solidFill>
                  </a:tcPr>
                </a:tc>
                <a:tc>
                  <a:txBody>
                    <a:bodyPr/>
                    <a:lstStyle/>
                    <a:p>
                      <a:pPr algn="ctr" fontAlgn="ctr"/>
                      <a:r>
                        <a:rPr lang="en-US" sz="1100" b="0" i="0" u="none" strike="noStrike" dirty="0">
                          <a:solidFill>
                            <a:srgbClr val="FFFFFF"/>
                          </a:solidFill>
                          <a:effectLst/>
                          <a:latin typeface="Century Gothic" panose="020B0502020202020204" pitchFamily="34" charset="0"/>
                        </a:rPr>
                        <a:t>WIP Limit:</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497B0"/>
                    </a:solidFill>
                  </a:tcPr>
                </a:tc>
                <a:tc>
                  <a:txBody>
                    <a:bodyPr/>
                    <a:lstStyle/>
                    <a:p>
                      <a:pPr algn="ctr" fontAlgn="ctr"/>
                      <a:r>
                        <a:rPr lang="en-US" sz="1100" b="0" i="0" u="none" strike="noStrike" dirty="0">
                          <a:solidFill>
                            <a:srgbClr val="FFFFFF"/>
                          </a:solidFill>
                          <a:effectLst/>
                          <a:latin typeface="Century Gothic" panose="020B0502020202020204" pitchFamily="34" charset="0"/>
                        </a:rPr>
                        <a:t>WIP Limit:</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497B0"/>
                    </a:solidFill>
                  </a:tcPr>
                </a:tc>
                <a:tc>
                  <a:txBody>
                    <a:bodyPr/>
                    <a:lstStyle/>
                    <a:p>
                      <a:pPr algn="ctr" fontAlgn="ctr"/>
                      <a:r>
                        <a:rPr lang="en-US" sz="1100" b="0" i="0" u="none" strike="noStrike" dirty="0">
                          <a:solidFill>
                            <a:srgbClr val="FFFFFF"/>
                          </a:solidFill>
                          <a:effectLst/>
                          <a:latin typeface="Century Gothic" panose="020B0502020202020204" pitchFamily="34" charset="0"/>
                        </a:rPr>
                        <a:t>WIP Limit:</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8497B0"/>
                    </a:solidFill>
                  </a:tcPr>
                </a:tc>
                <a:extLst>
                  <a:ext uri="{0D108BD9-81ED-4DB2-BD59-A6C34878D82A}">
                    <a16:rowId xmlns:a16="http://schemas.microsoft.com/office/drawing/2014/main" val="3250933027"/>
                  </a:ext>
                </a:extLst>
              </a:tr>
              <a:tr h="4818508">
                <a:tc>
                  <a:txBody>
                    <a:bodyPr/>
                    <a:lstStyle/>
                    <a:p>
                      <a:pPr algn="ctr" fontAlgn="ctr"/>
                      <a:r>
                        <a:rPr lang="en-US" sz="700" b="0" i="0" u="none" strike="noStrike">
                          <a:solidFill>
                            <a:srgbClr val="000000"/>
                          </a:solidFill>
                          <a:effectLst/>
                          <a:latin typeface="Century Gothic" panose="020B0502020202020204" pitchFamily="34" charset="0"/>
                        </a:rPr>
                        <a:t> </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noFill/>
                  </a:tcPr>
                </a:tc>
                <a:tc>
                  <a:txBody>
                    <a:bodyPr/>
                    <a:lstStyle/>
                    <a:p>
                      <a:pPr algn="ctr" fontAlgn="ctr"/>
                      <a:r>
                        <a:rPr lang="en-US" sz="700" b="0" i="0" u="none" strike="noStrike">
                          <a:solidFill>
                            <a:srgbClr val="000000"/>
                          </a:solidFill>
                          <a:effectLst/>
                          <a:latin typeface="Century Gothic" panose="020B0502020202020204" pitchFamily="34" charset="0"/>
                        </a:rPr>
                        <a:t> </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Century Gothic" panose="020B0502020202020204" pitchFamily="34" charset="0"/>
                        </a:rPr>
                        <a:t> </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Century Gothic" panose="020B0502020202020204" pitchFamily="34" charset="0"/>
                        </a:rPr>
                        <a:t> </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Century Gothic" panose="020B0502020202020204" pitchFamily="34" charset="0"/>
                        </a:rPr>
                        <a:t> </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a:solidFill>
                            <a:srgbClr val="000000"/>
                          </a:solidFill>
                          <a:effectLst/>
                          <a:latin typeface="Century Gothic" panose="020B0502020202020204" pitchFamily="34" charset="0"/>
                        </a:rPr>
                        <a:t> </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700" b="0" i="0" u="none" strike="noStrike" dirty="0">
                          <a:solidFill>
                            <a:srgbClr val="000000"/>
                          </a:solidFill>
                          <a:effectLst/>
                          <a:latin typeface="Century Gothic" panose="020B0502020202020204" pitchFamily="34" charset="0"/>
                        </a:rPr>
                        <a:t> </a:t>
                      </a:r>
                    </a:p>
                  </a:txBody>
                  <a:tcPr marL="6402" marR="6402" marT="6402"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26428371"/>
                  </a:ext>
                </a:extLst>
              </a:tr>
            </a:tbl>
          </a:graphicData>
        </a:graphic>
      </p:graphicFrame>
      <p:sp>
        <p:nvSpPr>
          <p:cNvPr id="33" name="Snip Single Corner Rectangle 20">
            <a:extLst>
              <a:ext uri="{FF2B5EF4-FFF2-40B4-BE49-F238E27FC236}">
                <a16:creationId xmlns:a16="http://schemas.microsoft.com/office/drawing/2014/main" id="{9E3F1ED5-0115-4FC2-AF96-CED0A9870A5B}"/>
              </a:ext>
            </a:extLst>
          </p:cNvPr>
          <p:cNvSpPr/>
          <p:nvPr/>
        </p:nvSpPr>
        <p:spPr>
          <a:xfrm>
            <a:off x="132588" y="6112488"/>
            <a:ext cx="1476824" cy="602572"/>
          </a:xfrm>
          <a:prstGeom prst="snip1Rect">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a:solidFill>
                <a:schemeClr val="tx1"/>
              </a:solidFill>
              <a:effectLst/>
              <a:latin typeface="Century Gothic" panose="020B0502020202020204" pitchFamily="34" charset="0"/>
            </a:endParaRPr>
          </a:p>
        </p:txBody>
      </p:sp>
      <p:sp>
        <p:nvSpPr>
          <p:cNvPr id="34" name="Snip Single Corner Rectangle 20">
            <a:extLst>
              <a:ext uri="{FF2B5EF4-FFF2-40B4-BE49-F238E27FC236}">
                <a16:creationId xmlns:a16="http://schemas.microsoft.com/office/drawing/2014/main" id="{9F9F9DA2-2A08-4B0B-A187-21D65FC6B4AF}"/>
              </a:ext>
            </a:extLst>
          </p:cNvPr>
          <p:cNvSpPr/>
          <p:nvPr/>
        </p:nvSpPr>
        <p:spPr>
          <a:xfrm>
            <a:off x="1726742" y="6106138"/>
            <a:ext cx="1476824" cy="602572"/>
          </a:xfrm>
          <a:prstGeom prst="snip1Rect">
            <a:avLst/>
          </a:prstGeom>
          <a:solidFill>
            <a:schemeClr val="accent4">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a:solidFill>
                <a:schemeClr val="tx1"/>
              </a:solidFill>
              <a:effectLst/>
              <a:latin typeface="Century Gothic" panose="020B0502020202020204" pitchFamily="34" charset="0"/>
            </a:endParaRPr>
          </a:p>
        </p:txBody>
      </p:sp>
      <p:sp>
        <p:nvSpPr>
          <p:cNvPr id="35" name="Snip Single Corner Rectangle 20">
            <a:extLst>
              <a:ext uri="{FF2B5EF4-FFF2-40B4-BE49-F238E27FC236}">
                <a16:creationId xmlns:a16="http://schemas.microsoft.com/office/drawing/2014/main" id="{1CCECC01-1B4F-44CA-AD0F-9F99B5625CD9}"/>
              </a:ext>
            </a:extLst>
          </p:cNvPr>
          <p:cNvSpPr/>
          <p:nvPr/>
        </p:nvSpPr>
        <p:spPr>
          <a:xfrm>
            <a:off x="3320896" y="6120955"/>
            <a:ext cx="1476824" cy="602572"/>
          </a:xfrm>
          <a:prstGeom prst="snip1Rect">
            <a:avLst/>
          </a:prstGeom>
          <a:solidFill>
            <a:schemeClr val="accent2">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a:solidFill>
                <a:schemeClr val="tx1"/>
              </a:solidFill>
              <a:effectLst/>
              <a:latin typeface="Century Gothic" panose="020B0502020202020204" pitchFamily="34" charset="0"/>
            </a:endParaRPr>
          </a:p>
        </p:txBody>
      </p:sp>
      <p:sp>
        <p:nvSpPr>
          <p:cNvPr id="36" name="Snip Single Corner Rectangle 20">
            <a:extLst>
              <a:ext uri="{FF2B5EF4-FFF2-40B4-BE49-F238E27FC236}">
                <a16:creationId xmlns:a16="http://schemas.microsoft.com/office/drawing/2014/main" id="{F04FAAD4-6191-442C-B846-070FCA65CCCE}"/>
              </a:ext>
            </a:extLst>
          </p:cNvPr>
          <p:cNvSpPr/>
          <p:nvPr/>
        </p:nvSpPr>
        <p:spPr>
          <a:xfrm>
            <a:off x="4915050" y="6130525"/>
            <a:ext cx="1476824" cy="602572"/>
          </a:xfrm>
          <a:prstGeom prst="snip1Rect">
            <a:avLst/>
          </a:pr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sz="1400">
              <a:solidFill>
                <a:schemeClr val="tx1"/>
              </a:solidFill>
              <a:effectLst/>
              <a:latin typeface="Century Gothic" panose="020B0502020202020204" pitchFamily="34" charset="0"/>
            </a:endParaRPr>
          </a:p>
        </p:txBody>
      </p:sp>
      <p:sp>
        <p:nvSpPr>
          <p:cNvPr id="37" name="TextBox 36">
            <a:extLst>
              <a:ext uri="{FF2B5EF4-FFF2-40B4-BE49-F238E27FC236}">
                <a16:creationId xmlns:a16="http://schemas.microsoft.com/office/drawing/2014/main" id="{7D721463-350B-D537-6374-DD73F31341D0}"/>
              </a:ext>
            </a:extLst>
          </p:cNvPr>
          <p:cNvSpPr txBox="1"/>
          <p:nvPr/>
        </p:nvSpPr>
        <p:spPr>
          <a:xfrm>
            <a:off x="171450" y="6282969"/>
            <a:ext cx="1437961" cy="261610"/>
          </a:xfrm>
          <a:prstGeom prst="rect">
            <a:avLst/>
          </a:prstGeom>
          <a:noFill/>
        </p:spPr>
        <p:txBody>
          <a:bodyPr wrap="square" rtlCol="0">
            <a:spAutoFit/>
          </a:bodyPr>
          <a:lstStyle/>
          <a:p>
            <a:pPr algn="ctr"/>
            <a:r>
              <a:rPr lang="en-US" sz="1100" b="1" dirty="0">
                <a:solidFill>
                  <a:schemeClr val="accent6"/>
                </a:solidFill>
                <a:latin typeface="Century Gothic" panose="020B0502020202020204" pitchFamily="34" charset="0"/>
              </a:rPr>
              <a:t>Low Priority</a:t>
            </a:r>
          </a:p>
        </p:txBody>
      </p:sp>
      <p:sp>
        <p:nvSpPr>
          <p:cNvPr id="38" name="TextBox 37">
            <a:extLst>
              <a:ext uri="{FF2B5EF4-FFF2-40B4-BE49-F238E27FC236}">
                <a16:creationId xmlns:a16="http://schemas.microsoft.com/office/drawing/2014/main" id="{2E5BA48A-104C-E3DA-9336-8E51C2195210}"/>
              </a:ext>
            </a:extLst>
          </p:cNvPr>
          <p:cNvSpPr txBox="1"/>
          <p:nvPr/>
        </p:nvSpPr>
        <p:spPr>
          <a:xfrm>
            <a:off x="1726741" y="6301006"/>
            <a:ext cx="1437961" cy="261610"/>
          </a:xfrm>
          <a:prstGeom prst="rect">
            <a:avLst/>
          </a:prstGeom>
          <a:noFill/>
        </p:spPr>
        <p:txBody>
          <a:bodyPr wrap="square" rtlCol="0">
            <a:spAutoFit/>
          </a:bodyPr>
          <a:lstStyle/>
          <a:p>
            <a:pPr algn="ctr"/>
            <a:r>
              <a:rPr lang="en-US" sz="1100" b="1" dirty="0">
                <a:solidFill>
                  <a:schemeClr val="accent4">
                    <a:lumMod val="75000"/>
                  </a:schemeClr>
                </a:solidFill>
                <a:latin typeface="Century Gothic" panose="020B0502020202020204" pitchFamily="34" charset="0"/>
              </a:rPr>
              <a:t>Medium Priority</a:t>
            </a:r>
          </a:p>
        </p:txBody>
      </p:sp>
      <p:sp>
        <p:nvSpPr>
          <p:cNvPr id="39" name="TextBox 38">
            <a:extLst>
              <a:ext uri="{FF2B5EF4-FFF2-40B4-BE49-F238E27FC236}">
                <a16:creationId xmlns:a16="http://schemas.microsoft.com/office/drawing/2014/main" id="{94BD943F-7B94-0019-D452-60195FD894B6}"/>
              </a:ext>
            </a:extLst>
          </p:cNvPr>
          <p:cNvSpPr txBox="1"/>
          <p:nvPr/>
        </p:nvSpPr>
        <p:spPr>
          <a:xfrm>
            <a:off x="3340327" y="6301006"/>
            <a:ext cx="1437961" cy="261610"/>
          </a:xfrm>
          <a:prstGeom prst="rect">
            <a:avLst/>
          </a:prstGeom>
          <a:noFill/>
        </p:spPr>
        <p:txBody>
          <a:bodyPr wrap="square" rtlCol="0">
            <a:spAutoFit/>
          </a:bodyPr>
          <a:lstStyle/>
          <a:p>
            <a:pPr algn="ctr"/>
            <a:r>
              <a:rPr lang="en-US" sz="1100" b="1" dirty="0">
                <a:solidFill>
                  <a:srgbClr val="C00000"/>
                </a:solidFill>
                <a:latin typeface="Century Gothic" panose="020B0502020202020204" pitchFamily="34" charset="0"/>
              </a:rPr>
              <a:t>High Priority</a:t>
            </a:r>
          </a:p>
        </p:txBody>
      </p:sp>
      <p:sp>
        <p:nvSpPr>
          <p:cNvPr id="40" name="TextBox 39">
            <a:extLst>
              <a:ext uri="{FF2B5EF4-FFF2-40B4-BE49-F238E27FC236}">
                <a16:creationId xmlns:a16="http://schemas.microsoft.com/office/drawing/2014/main" id="{5063325E-3ED8-AFC8-7592-41961FC250D1}"/>
              </a:ext>
            </a:extLst>
          </p:cNvPr>
          <p:cNvSpPr txBox="1"/>
          <p:nvPr/>
        </p:nvSpPr>
        <p:spPr>
          <a:xfrm>
            <a:off x="4953913" y="6297204"/>
            <a:ext cx="1437961" cy="261610"/>
          </a:xfrm>
          <a:prstGeom prst="rect">
            <a:avLst/>
          </a:prstGeom>
          <a:noFill/>
        </p:spPr>
        <p:txBody>
          <a:bodyPr wrap="square" rtlCol="0">
            <a:spAutoFit/>
          </a:bodyPr>
          <a:lstStyle/>
          <a:p>
            <a:pPr algn="ctr"/>
            <a:r>
              <a:rPr lang="en-US" sz="1100" b="1" dirty="0">
                <a:solidFill>
                  <a:schemeClr val="tx1">
                    <a:lumMod val="65000"/>
                    <a:lumOff val="35000"/>
                  </a:schemeClr>
                </a:solidFill>
                <a:latin typeface="Century Gothic" panose="020B0502020202020204" pitchFamily="34" charset="0"/>
              </a:rPr>
              <a:t>Complete</a:t>
            </a:r>
          </a:p>
        </p:txBody>
      </p:sp>
      <p:sp>
        <p:nvSpPr>
          <p:cNvPr id="41" name="Snip Single Corner Rectangle 20">
            <a:extLst>
              <a:ext uri="{FF2B5EF4-FFF2-40B4-BE49-F238E27FC236}">
                <a16:creationId xmlns:a16="http://schemas.microsoft.com/office/drawing/2014/main" id="{8942D995-2755-4B7D-A7E4-D33FB0F72A9A}"/>
              </a:ext>
            </a:extLst>
          </p:cNvPr>
          <p:cNvSpPr/>
          <p:nvPr/>
        </p:nvSpPr>
        <p:spPr>
          <a:xfrm>
            <a:off x="195609" y="1240044"/>
            <a:ext cx="1354585" cy="94594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42" name="Snip Single Corner Rectangle 20">
            <a:extLst>
              <a:ext uri="{FF2B5EF4-FFF2-40B4-BE49-F238E27FC236}">
                <a16:creationId xmlns:a16="http://schemas.microsoft.com/office/drawing/2014/main" id="{09BB9D15-37B7-2A17-AFD0-9ADF9F7BA5B8}"/>
              </a:ext>
            </a:extLst>
          </p:cNvPr>
          <p:cNvSpPr/>
          <p:nvPr/>
        </p:nvSpPr>
        <p:spPr>
          <a:xfrm>
            <a:off x="1665857" y="1269745"/>
            <a:ext cx="1354585" cy="94594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43" name="Snip Single Corner Rectangle 20">
            <a:extLst>
              <a:ext uri="{FF2B5EF4-FFF2-40B4-BE49-F238E27FC236}">
                <a16:creationId xmlns:a16="http://schemas.microsoft.com/office/drawing/2014/main" id="{12D1E17A-3573-92A4-0EC7-23A0C128E397}"/>
              </a:ext>
            </a:extLst>
          </p:cNvPr>
          <p:cNvSpPr/>
          <p:nvPr/>
        </p:nvSpPr>
        <p:spPr>
          <a:xfrm>
            <a:off x="10641806" y="1247943"/>
            <a:ext cx="1354585" cy="94594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44" name="Snip Single Corner Rectangle 20">
            <a:extLst>
              <a:ext uri="{FF2B5EF4-FFF2-40B4-BE49-F238E27FC236}">
                <a16:creationId xmlns:a16="http://schemas.microsoft.com/office/drawing/2014/main" id="{08D46E79-A187-24C1-5EC9-8879262D6BD3}"/>
              </a:ext>
            </a:extLst>
          </p:cNvPr>
          <p:cNvSpPr/>
          <p:nvPr/>
        </p:nvSpPr>
        <p:spPr>
          <a:xfrm>
            <a:off x="9118500" y="1240044"/>
            <a:ext cx="1354585" cy="945944"/>
          </a:xfrm>
          <a:prstGeom prst="snip1Rect">
            <a:avLst/>
          </a:prstGeom>
          <a:solidFill>
            <a:schemeClr val="bg1">
              <a:lumMod val="85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45" name="Snip Single Corner Rectangle 20">
            <a:extLst>
              <a:ext uri="{FF2B5EF4-FFF2-40B4-BE49-F238E27FC236}">
                <a16:creationId xmlns:a16="http://schemas.microsoft.com/office/drawing/2014/main" id="{C865A0E9-C919-EBFE-DAD3-EC2BF9DFE4D8}"/>
              </a:ext>
            </a:extLst>
          </p:cNvPr>
          <p:cNvSpPr/>
          <p:nvPr/>
        </p:nvSpPr>
        <p:spPr>
          <a:xfrm>
            <a:off x="9118500" y="2306844"/>
            <a:ext cx="1354585" cy="945944"/>
          </a:xfrm>
          <a:prstGeom prst="snip1Rect">
            <a:avLst/>
          </a:prstGeom>
          <a:solidFill>
            <a:schemeClr val="bg1">
              <a:lumMod val="85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46" name="Snip Single Corner Rectangle 20">
            <a:extLst>
              <a:ext uri="{FF2B5EF4-FFF2-40B4-BE49-F238E27FC236}">
                <a16:creationId xmlns:a16="http://schemas.microsoft.com/office/drawing/2014/main" id="{B7451A6E-74E5-1163-BB96-C983A7B7D467}"/>
              </a:ext>
            </a:extLst>
          </p:cNvPr>
          <p:cNvSpPr/>
          <p:nvPr/>
        </p:nvSpPr>
        <p:spPr>
          <a:xfrm>
            <a:off x="9118500" y="3390900"/>
            <a:ext cx="1354585" cy="945944"/>
          </a:xfrm>
          <a:prstGeom prst="snip1Rect">
            <a:avLst/>
          </a:prstGeom>
          <a:solidFill>
            <a:schemeClr val="bg1">
              <a:lumMod val="85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47" name="Snip Single Corner Rectangle 20">
            <a:extLst>
              <a:ext uri="{FF2B5EF4-FFF2-40B4-BE49-F238E27FC236}">
                <a16:creationId xmlns:a16="http://schemas.microsoft.com/office/drawing/2014/main" id="{BEB619C3-94A1-2A07-0C46-82C19E32F83D}"/>
              </a:ext>
            </a:extLst>
          </p:cNvPr>
          <p:cNvSpPr/>
          <p:nvPr/>
        </p:nvSpPr>
        <p:spPr>
          <a:xfrm>
            <a:off x="193707" y="2287794"/>
            <a:ext cx="1354585" cy="94594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48" name="Snip Single Corner Rectangle 20">
            <a:extLst>
              <a:ext uri="{FF2B5EF4-FFF2-40B4-BE49-F238E27FC236}">
                <a16:creationId xmlns:a16="http://schemas.microsoft.com/office/drawing/2014/main" id="{8F700C04-B7F1-96FF-970B-C904EB4927EF}"/>
              </a:ext>
            </a:extLst>
          </p:cNvPr>
          <p:cNvSpPr/>
          <p:nvPr/>
        </p:nvSpPr>
        <p:spPr>
          <a:xfrm>
            <a:off x="3181605" y="1290441"/>
            <a:ext cx="1354585" cy="94594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49" name="Snip Single Corner Rectangle 20">
            <a:extLst>
              <a:ext uri="{FF2B5EF4-FFF2-40B4-BE49-F238E27FC236}">
                <a16:creationId xmlns:a16="http://schemas.microsoft.com/office/drawing/2014/main" id="{BD0EFEF5-90D9-73CD-5784-CFCF98E6E52D}"/>
              </a:ext>
            </a:extLst>
          </p:cNvPr>
          <p:cNvSpPr/>
          <p:nvPr/>
        </p:nvSpPr>
        <p:spPr>
          <a:xfrm>
            <a:off x="3169408" y="2353963"/>
            <a:ext cx="1354585" cy="94594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50" name="Snip Single Corner Rectangle 20">
            <a:extLst>
              <a:ext uri="{FF2B5EF4-FFF2-40B4-BE49-F238E27FC236}">
                <a16:creationId xmlns:a16="http://schemas.microsoft.com/office/drawing/2014/main" id="{DD69AA1A-95B2-5C5E-02D6-78E5268ED4A6}"/>
              </a:ext>
            </a:extLst>
          </p:cNvPr>
          <p:cNvSpPr/>
          <p:nvPr/>
        </p:nvSpPr>
        <p:spPr>
          <a:xfrm>
            <a:off x="6162466" y="1229455"/>
            <a:ext cx="1354585" cy="94594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51" name="Snip Single Corner Rectangle 20">
            <a:extLst>
              <a:ext uri="{FF2B5EF4-FFF2-40B4-BE49-F238E27FC236}">
                <a16:creationId xmlns:a16="http://schemas.microsoft.com/office/drawing/2014/main" id="{DCD808B1-49C8-F143-08EA-AA9AEE1EF1ED}"/>
              </a:ext>
            </a:extLst>
          </p:cNvPr>
          <p:cNvSpPr/>
          <p:nvPr/>
        </p:nvSpPr>
        <p:spPr>
          <a:xfrm>
            <a:off x="199797" y="3319975"/>
            <a:ext cx="1354585" cy="94594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52" name="Snip Single Corner Rectangle 20">
            <a:extLst>
              <a:ext uri="{FF2B5EF4-FFF2-40B4-BE49-F238E27FC236}">
                <a16:creationId xmlns:a16="http://schemas.microsoft.com/office/drawing/2014/main" id="{B441A968-97EE-13E9-8A89-9D45AA7D2EF2}"/>
              </a:ext>
            </a:extLst>
          </p:cNvPr>
          <p:cNvSpPr/>
          <p:nvPr/>
        </p:nvSpPr>
        <p:spPr>
          <a:xfrm>
            <a:off x="4667250" y="1285679"/>
            <a:ext cx="1354585" cy="94594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54" name="Snip Single Corner Rectangle 20">
            <a:extLst>
              <a:ext uri="{FF2B5EF4-FFF2-40B4-BE49-F238E27FC236}">
                <a16:creationId xmlns:a16="http://schemas.microsoft.com/office/drawing/2014/main" id="{32929162-3ABC-4D4A-2FA9-428F7EEA97FE}"/>
              </a:ext>
            </a:extLst>
          </p:cNvPr>
          <p:cNvSpPr/>
          <p:nvPr/>
        </p:nvSpPr>
        <p:spPr>
          <a:xfrm>
            <a:off x="3181605" y="3445358"/>
            <a:ext cx="1354585" cy="94594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55" name="Snip Single Corner Rectangle 20">
            <a:extLst>
              <a:ext uri="{FF2B5EF4-FFF2-40B4-BE49-F238E27FC236}">
                <a16:creationId xmlns:a16="http://schemas.microsoft.com/office/drawing/2014/main" id="{5B413A52-29C0-8283-BC28-F4B466FDA28C}"/>
              </a:ext>
            </a:extLst>
          </p:cNvPr>
          <p:cNvSpPr/>
          <p:nvPr/>
        </p:nvSpPr>
        <p:spPr>
          <a:xfrm>
            <a:off x="1690616" y="2333267"/>
            <a:ext cx="1354585" cy="94594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56" name="Snip Single Corner Rectangle 20">
            <a:extLst>
              <a:ext uri="{FF2B5EF4-FFF2-40B4-BE49-F238E27FC236}">
                <a16:creationId xmlns:a16="http://schemas.microsoft.com/office/drawing/2014/main" id="{3EEFE6FB-16FC-6760-7622-67BDE7154D61}"/>
              </a:ext>
            </a:extLst>
          </p:cNvPr>
          <p:cNvSpPr/>
          <p:nvPr/>
        </p:nvSpPr>
        <p:spPr>
          <a:xfrm>
            <a:off x="10646706" y="2365478"/>
            <a:ext cx="1354585" cy="94594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57" name="Snip Single Corner Rectangle 20">
            <a:extLst>
              <a:ext uri="{FF2B5EF4-FFF2-40B4-BE49-F238E27FC236}">
                <a16:creationId xmlns:a16="http://schemas.microsoft.com/office/drawing/2014/main" id="{1A76791B-334F-2F00-8E83-38381114D850}"/>
              </a:ext>
            </a:extLst>
          </p:cNvPr>
          <p:cNvSpPr/>
          <p:nvPr/>
        </p:nvSpPr>
        <p:spPr>
          <a:xfrm>
            <a:off x="7640483" y="1250856"/>
            <a:ext cx="1354585" cy="94594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Tree>
    <p:extLst>
      <p:ext uri="{BB962C8B-B14F-4D97-AF65-F5344CB8AC3E}">
        <p14:creationId xmlns:p14="http://schemas.microsoft.com/office/powerpoint/2010/main" val="1227770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176965D-9E61-98DF-A8C1-E1D63C1A1529}"/>
              </a:ext>
            </a:extLst>
          </p:cNvPr>
          <p:cNvSpPr txBox="1"/>
          <p:nvPr/>
        </p:nvSpPr>
        <p:spPr>
          <a:xfrm>
            <a:off x="121853" y="255090"/>
            <a:ext cx="7384507" cy="523220"/>
          </a:xfrm>
          <a:prstGeom prst="rect">
            <a:avLst/>
          </a:prstGeom>
          <a:noFill/>
        </p:spPr>
        <p:txBody>
          <a:bodyPr wrap="square" rtlCol="0">
            <a:spAutoFit/>
          </a:bodyPr>
          <a:lstStyle/>
          <a:p>
            <a:r>
              <a:rPr lang="en-US" sz="2800" dirty="0">
                <a:solidFill>
                  <a:schemeClr val="tx1">
                    <a:lumMod val="65000"/>
                    <a:lumOff val="35000"/>
                  </a:schemeClr>
                </a:solidFill>
                <a:latin typeface="Century Gothic" panose="020B0502020202020204" pitchFamily="34" charset="0"/>
              </a:rPr>
              <a:t>Task Cards</a:t>
            </a:r>
          </a:p>
        </p:txBody>
      </p:sp>
      <p:sp>
        <p:nvSpPr>
          <p:cNvPr id="4" name="Snip Single Corner Rectangle 20">
            <a:extLst>
              <a:ext uri="{FF2B5EF4-FFF2-40B4-BE49-F238E27FC236}">
                <a16:creationId xmlns:a16="http://schemas.microsoft.com/office/drawing/2014/main" id="{E5232E98-715D-92B6-E681-4027A0589867}"/>
              </a:ext>
            </a:extLst>
          </p:cNvPr>
          <p:cNvSpPr/>
          <p:nvPr/>
        </p:nvSpPr>
        <p:spPr>
          <a:xfrm>
            <a:off x="193706" y="2009368"/>
            <a:ext cx="1354585" cy="94594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5" name="Snip Single Corner Rectangle 20">
            <a:extLst>
              <a:ext uri="{FF2B5EF4-FFF2-40B4-BE49-F238E27FC236}">
                <a16:creationId xmlns:a16="http://schemas.microsoft.com/office/drawing/2014/main" id="{84DC0B96-F689-EB48-79D8-8FBFC8035C72}"/>
              </a:ext>
            </a:extLst>
          </p:cNvPr>
          <p:cNvSpPr/>
          <p:nvPr/>
        </p:nvSpPr>
        <p:spPr>
          <a:xfrm>
            <a:off x="193706" y="4269713"/>
            <a:ext cx="1354585" cy="945944"/>
          </a:xfrm>
          <a:prstGeom prst="snip1Rect">
            <a:avLst/>
          </a:prstGeom>
          <a:solidFill>
            <a:schemeClr val="bg1">
              <a:lumMod val="85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6" name="Snip Single Corner Rectangle 20">
            <a:extLst>
              <a:ext uri="{FF2B5EF4-FFF2-40B4-BE49-F238E27FC236}">
                <a16:creationId xmlns:a16="http://schemas.microsoft.com/office/drawing/2014/main" id="{444C4E56-AFDA-F596-251A-5DA075A2D0F3}"/>
              </a:ext>
            </a:extLst>
          </p:cNvPr>
          <p:cNvSpPr/>
          <p:nvPr/>
        </p:nvSpPr>
        <p:spPr>
          <a:xfrm>
            <a:off x="193707" y="889821"/>
            <a:ext cx="1354585" cy="94594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7" name="Snip Single Corner Rectangle 20">
            <a:extLst>
              <a:ext uri="{FF2B5EF4-FFF2-40B4-BE49-F238E27FC236}">
                <a16:creationId xmlns:a16="http://schemas.microsoft.com/office/drawing/2014/main" id="{CC4EDC1E-5DD4-E990-B094-2A50724D3BEB}"/>
              </a:ext>
            </a:extLst>
          </p:cNvPr>
          <p:cNvSpPr/>
          <p:nvPr/>
        </p:nvSpPr>
        <p:spPr>
          <a:xfrm>
            <a:off x="193706" y="3150166"/>
            <a:ext cx="1354585" cy="94594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12" name="Snip Single Corner Rectangle 20">
            <a:extLst>
              <a:ext uri="{FF2B5EF4-FFF2-40B4-BE49-F238E27FC236}">
                <a16:creationId xmlns:a16="http://schemas.microsoft.com/office/drawing/2014/main" id="{83403E72-B02D-6DBC-B565-7A558B1D5B0C}"/>
              </a:ext>
            </a:extLst>
          </p:cNvPr>
          <p:cNvSpPr/>
          <p:nvPr/>
        </p:nvSpPr>
        <p:spPr>
          <a:xfrm>
            <a:off x="1739137" y="2009368"/>
            <a:ext cx="1354585" cy="94594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13" name="Snip Single Corner Rectangle 20">
            <a:extLst>
              <a:ext uri="{FF2B5EF4-FFF2-40B4-BE49-F238E27FC236}">
                <a16:creationId xmlns:a16="http://schemas.microsoft.com/office/drawing/2014/main" id="{3DDD8FD6-A9FC-EB66-6B90-AEA4D8024A63}"/>
              </a:ext>
            </a:extLst>
          </p:cNvPr>
          <p:cNvSpPr/>
          <p:nvPr/>
        </p:nvSpPr>
        <p:spPr>
          <a:xfrm>
            <a:off x="1739137" y="4269713"/>
            <a:ext cx="1354585" cy="945944"/>
          </a:xfrm>
          <a:prstGeom prst="snip1Rect">
            <a:avLst/>
          </a:prstGeom>
          <a:solidFill>
            <a:schemeClr val="bg1">
              <a:lumMod val="85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14" name="Snip Single Corner Rectangle 20">
            <a:extLst>
              <a:ext uri="{FF2B5EF4-FFF2-40B4-BE49-F238E27FC236}">
                <a16:creationId xmlns:a16="http://schemas.microsoft.com/office/drawing/2014/main" id="{66E135EF-AA89-F4FB-8303-0766884831C3}"/>
              </a:ext>
            </a:extLst>
          </p:cNvPr>
          <p:cNvSpPr/>
          <p:nvPr/>
        </p:nvSpPr>
        <p:spPr>
          <a:xfrm>
            <a:off x="1739138" y="889821"/>
            <a:ext cx="1354585" cy="94594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15" name="Snip Single Corner Rectangle 20">
            <a:extLst>
              <a:ext uri="{FF2B5EF4-FFF2-40B4-BE49-F238E27FC236}">
                <a16:creationId xmlns:a16="http://schemas.microsoft.com/office/drawing/2014/main" id="{FB241B3B-2CA8-1367-659B-134987EAAA29}"/>
              </a:ext>
            </a:extLst>
          </p:cNvPr>
          <p:cNvSpPr/>
          <p:nvPr/>
        </p:nvSpPr>
        <p:spPr>
          <a:xfrm>
            <a:off x="1739137" y="3150166"/>
            <a:ext cx="1354585" cy="94594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16" name="Snip Single Corner Rectangle 20">
            <a:extLst>
              <a:ext uri="{FF2B5EF4-FFF2-40B4-BE49-F238E27FC236}">
                <a16:creationId xmlns:a16="http://schemas.microsoft.com/office/drawing/2014/main" id="{0EACE3AB-AF47-8BB4-E279-3E13CFB73439}"/>
              </a:ext>
            </a:extLst>
          </p:cNvPr>
          <p:cNvSpPr/>
          <p:nvPr/>
        </p:nvSpPr>
        <p:spPr>
          <a:xfrm>
            <a:off x="3332671" y="2009368"/>
            <a:ext cx="1354585" cy="94594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17" name="Snip Single Corner Rectangle 20">
            <a:extLst>
              <a:ext uri="{FF2B5EF4-FFF2-40B4-BE49-F238E27FC236}">
                <a16:creationId xmlns:a16="http://schemas.microsoft.com/office/drawing/2014/main" id="{B065249F-03D9-E0C1-74E2-16C0939B275C}"/>
              </a:ext>
            </a:extLst>
          </p:cNvPr>
          <p:cNvSpPr/>
          <p:nvPr/>
        </p:nvSpPr>
        <p:spPr>
          <a:xfrm>
            <a:off x="3332671" y="4269713"/>
            <a:ext cx="1354585" cy="945944"/>
          </a:xfrm>
          <a:prstGeom prst="snip1Rect">
            <a:avLst/>
          </a:prstGeom>
          <a:solidFill>
            <a:schemeClr val="bg1">
              <a:lumMod val="85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18" name="Snip Single Corner Rectangle 20">
            <a:extLst>
              <a:ext uri="{FF2B5EF4-FFF2-40B4-BE49-F238E27FC236}">
                <a16:creationId xmlns:a16="http://schemas.microsoft.com/office/drawing/2014/main" id="{A8FC4574-9670-908F-079D-6E1D31E4B321}"/>
              </a:ext>
            </a:extLst>
          </p:cNvPr>
          <p:cNvSpPr/>
          <p:nvPr/>
        </p:nvSpPr>
        <p:spPr>
          <a:xfrm>
            <a:off x="3332672" y="889821"/>
            <a:ext cx="1354585" cy="94594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19" name="Snip Single Corner Rectangle 20">
            <a:extLst>
              <a:ext uri="{FF2B5EF4-FFF2-40B4-BE49-F238E27FC236}">
                <a16:creationId xmlns:a16="http://schemas.microsoft.com/office/drawing/2014/main" id="{7CB251B8-188E-0589-D97A-A35A9278803F}"/>
              </a:ext>
            </a:extLst>
          </p:cNvPr>
          <p:cNvSpPr/>
          <p:nvPr/>
        </p:nvSpPr>
        <p:spPr>
          <a:xfrm>
            <a:off x="3332671" y="3150166"/>
            <a:ext cx="1354585" cy="94594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20" name="Snip Single Corner Rectangle 20">
            <a:extLst>
              <a:ext uri="{FF2B5EF4-FFF2-40B4-BE49-F238E27FC236}">
                <a16:creationId xmlns:a16="http://schemas.microsoft.com/office/drawing/2014/main" id="{80D9035B-B634-81D9-BFD0-305EB05AEFB2}"/>
              </a:ext>
            </a:extLst>
          </p:cNvPr>
          <p:cNvSpPr/>
          <p:nvPr/>
        </p:nvSpPr>
        <p:spPr>
          <a:xfrm>
            <a:off x="4989544" y="2009368"/>
            <a:ext cx="1354585" cy="94594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21" name="Snip Single Corner Rectangle 20">
            <a:extLst>
              <a:ext uri="{FF2B5EF4-FFF2-40B4-BE49-F238E27FC236}">
                <a16:creationId xmlns:a16="http://schemas.microsoft.com/office/drawing/2014/main" id="{739EEDD2-26FB-8FE8-ECF0-DEDC127BC83C}"/>
              </a:ext>
            </a:extLst>
          </p:cNvPr>
          <p:cNvSpPr/>
          <p:nvPr/>
        </p:nvSpPr>
        <p:spPr>
          <a:xfrm>
            <a:off x="4989544" y="4269713"/>
            <a:ext cx="1354585" cy="945944"/>
          </a:xfrm>
          <a:prstGeom prst="snip1Rect">
            <a:avLst/>
          </a:prstGeom>
          <a:solidFill>
            <a:schemeClr val="bg1">
              <a:lumMod val="85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22" name="Snip Single Corner Rectangle 20">
            <a:extLst>
              <a:ext uri="{FF2B5EF4-FFF2-40B4-BE49-F238E27FC236}">
                <a16:creationId xmlns:a16="http://schemas.microsoft.com/office/drawing/2014/main" id="{552C6D66-DB46-0A44-29A6-D496B9974BD0}"/>
              </a:ext>
            </a:extLst>
          </p:cNvPr>
          <p:cNvSpPr/>
          <p:nvPr/>
        </p:nvSpPr>
        <p:spPr>
          <a:xfrm>
            <a:off x="4989545" y="889821"/>
            <a:ext cx="1354585" cy="94594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23" name="Snip Single Corner Rectangle 20">
            <a:extLst>
              <a:ext uri="{FF2B5EF4-FFF2-40B4-BE49-F238E27FC236}">
                <a16:creationId xmlns:a16="http://schemas.microsoft.com/office/drawing/2014/main" id="{7232B24C-C148-6214-6138-A8F13BA0B389}"/>
              </a:ext>
            </a:extLst>
          </p:cNvPr>
          <p:cNvSpPr/>
          <p:nvPr/>
        </p:nvSpPr>
        <p:spPr>
          <a:xfrm>
            <a:off x="4989544" y="3150166"/>
            <a:ext cx="1354585" cy="94594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24" name="Snip Single Corner Rectangle 20">
            <a:extLst>
              <a:ext uri="{FF2B5EF4-FFF2-40B4-BE49-F238E27FC236}">
                <a16:creationId xmlns:a16="http://schemas.microsoft.com/office/drawing/2014/main" id="{398D1D90-8FCD-8EEA-F239-A66F21F1F7DE}"/>
              </a:ext>
            </a:extLst>
          </p:cNvPr>
          <p:cNvSpPr/>
          <p:nvPr/>
        </p:nvSpPr>
        <p:spPr>
          <a:xfrm>
            <a:off x="6646416" y="2009368"/>
            <a:ext cx="1354585" cy="94594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25" name="Snip Single Corner Rectangle 20">
            <a:extLst>
              <a:ext uri="{FF2B5EF4-FFF2-40B4-BE49-F238E27FC236}">
                <a16:creationId xmlns:a16="http://schemas.microsoft.com/office/drawing/2014/main" id="{DCE66D6E-6170-A1FF-9BCE-C8A5905069C9}"/>
              </a:ext>
            </a:extLst>
          </p:cNvPr>
          <p:cNvSpPr/>
          <p:nvPr/>
        </p:nvSpPr>
        <p:spPr>
          <a:xfrm>
            <a:off x="6646416" y="4269713"/>
            <a:ext cx="1354585" cy="945944"/>
          </a:xfrm>
          <a:prstGeom prst="snip1Rect">
            <a:avLst/>
          </a:prstGeom>
          <a:solidFill>
            <a:schemeClr val="bg1">
              <a:lumMod val="85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26" name="Snip Single Corner Rectangle 20">
            <a:extLst>
              <a:ext uri="{FF2B5EF4-FFF2-40B4-BE49-F238E27FC236}">
                <a16:creationId xmlns:a16="http://schemas.microsoft.com/office/drawing/2014/main" id="{CCED01E2-DEB3-5BC8-1E01-955D161EF0B3}"/>
              </a:ext>
            </a:extLst>
          </p:cNvPr>
          <p:cNvSpPr/>
          <p:nvPr/>
        </p:nvSpPr>
        <p:spPr>
          <a:xfrm>
            <a:off x="6646417" y="889821"/>
            <a:ext cx="1354585" cy="94594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27" name="Snip Single Corner Rectangle 20">
            <a:extLst>
              <a:ext uri="{FF2B5EF4-FFF2-40B4-BE49-F238E27FC236}">
                <a16:creationId xmlns:a16="http://schemas.microsoft.com/office/drawing/2014/main" id="{DFBE9933-0E8F-582E-C48F-BA2AE3574BC9}"/>
              </a:ext>
            </a:extLst>
          </p:cNvPr>
          <p:cNvSpPr/>
          <p:nvPr/>
        </p:nvSpPr>
        <p:spPr>
          <a:xfrm>
            <a:off x="6646416" y="3150166"/>
            <a:ext cx="1354585" cy="94594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28" name="Snip Single Corner Rectangle 20">
            <a:extLst>
              <a:ext uri="{FF2B5EF4-FFF2-40B4-BE49-F238E27FC236}">
                <a16:creationId xmlns:a16="http://schemas.microsoft.com/office/drawing/2014/main" id="{6CAC467F-8654-373F-21E3-21DABE51D486}"/>
              </a:ext>
            </a:extLst>
          </p:cNvPr>
          <p:cNvSpPr/>
          <p:nvPr/>
        </p:nvSpPr>
        <p:spPr>
          <a:xfrm>
            <a:off x="8303288" y="2044908"/>
            <a:ext cx="1354585" cy="94594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29" name="Snip Single Corner Rectangle 20">
            <a:extLst>
              <a:ext uri="{FF2B5EF4-FFF2-40B4-BE49-F238E27FC236}">
                <a16:creationId xmlns:a16="http://schemas.microsoft.com/office/drawing/2014/main" id="{664288FC-29CD-6E6E-D5E0-4519E0F1C88F}"/>
              </a:ext>
            </a:extLst>
          </p:cNvPr>
          <p:cNvSpPr/>
          <p:nvPr/>
        </p:nvSpPr>
        <p:spPr>
          <a:xfrm>
            <a:off x="8303288" y="4305253"/>
            <a:ext cx="1354585" cy="945944"/>
          </a:xfrm>
          <a:prstGeom prst="snip1Rect">
            <a:avLst/>
          </a:prstGeom>
          <a:solidFill>
            <a:schemeClr val="bg1">
              <a:lumMod val="85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30" name="Snip Single Corner Rectangle 20">
            <a:extLst>
              <a:ext uri="{FF2B5EF4-FFF2-40B4-BE49-F238E27FC236}">
                <a16:creationId xmlns:a16="http://schemas.microsoft.com/office/drawing/2014/main" id="{53AFE63C-D36D-D890-B76D-48746C036760}"/>
              </a:ext>
            </a:extLst>
          </p:cNvPr>
          <p:cNvSpPr/>
          <p:nvPr/>
        </p:nvSpPr>
        <p:spPr>
          <a:xfrm>
            <a:off x="8303289" y="925361"/>
            <a:ext cx="1354585" cy="94594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31" name="Snip Single Corner Rectangle 20">
            <a:extLst>
              <a:ext uri="{FF2B5EF4-FFF2-40B4-BE49-F238E27FC236}">
                <a16:creationId xmlns:a16="http://schemas.microsoft.com/office/drawing/2014/main" id="{6F7E3118-C38D-FF7A-2571-EE8A7D8D65ED}"/>
              </a:ext>
            </a:extLst>
          </p:cNvPr>
          <p:cNvSpPr/>
          <p:nvPr/>
        </p:nvSpPr>
        <p:spPr>
          <a:xfrm>
            <a:off x="8303288" y="3185706"/>
            <a:ext cx="1354585" cy="94594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32" name="Snip Single Corner Rectangle 20">
            <a:extLst>
              <a:ext uri="{FF2B5EF4-FFF2-40B4-BE49-F238E27FC236}">
                <a16:creationId xmlns:a16="http://schemas.microsoft.com/office/drawing/2014/main" id="{5DA759A4-3319-F690-50D8-04A556DB1E23}"/>
              </a:ext>
            </a:extLst>
          </p:cNvPr>
          <p:cNvSpPr/>
          <p:nvPr/>
        </p:nvSpPr>
        <p:spPr>
          <a:xfrm>
            <a:off x="9896822" y="2044908"/>
            <a:ext cx="1354585" cy="945944"/>
          </a:xfrm>
          <a:prstGeom prst="snip1Rect">
            <a:avLst/>
          </a:prstGeom>
          <a:solidFill>
            <a:schemeClr val="accent4">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33" name="Snip Single Corner Rectangle 20">
            <a:extLst>
              <a:ext uri="{FF2B5EF4-FFF2-40B4-BE49-F238E27FC236}">
                <a16:creationId xmlns:a16="http://schemas.microsoft.com/office/drawing/2014/main" id="{46DC4674-3524-0DF0-C4D5-0EA71A961815}"/>
              </a:ext>
            </a:extLst>
          </p:cNvPr>
          <p:cNvSpPr/>
          <p:nvPr/>
        </p:nvSpPr>
        <p:spPr>
          <a:xfrm>
            <a:off x="9896822" y="4305253"/>
            <a:ext cx="1354585" cy="945944"/>
          </a:xfrm>
          <a:prstGeom prst="snip1Rect">
            <a:avLst/>
          </a:prstGeom>
          <a:solidFill>
            <a:schemeClr val="bg1">
              <a:lumMod val="85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34" name="Snip Single Corner Rectangle 20">
            <a:extLst>
              <a:ext uri="{FF2B5EF4-FFF2-40B4-BE49-F238E27FC236}">
                <a16:creationId xmlns:a16="http://schemas.microsoft.com/office/drawing/2014/main" id="{B0E89497-9A5B-BD2B-32D2-6E62527C43BB}"/>
              </a:ext>
            </a:extLst>
          </p:cNvPr>
          <p:cNvSpPr/>
          <p:nvPr/>
        </p:nvSpPr>
        <p:spPr>
          <a:xfrm>
            <a:off x="9896823" y="925361"/>
            <a:ext cx="1354585" cy="945944"/>
          </a:xfrm>
          <a:prstGeom prst="snip1Rect">
            <a:avLst/>
          </a:prstGeom>
          <a:solidFill>
            <a:schemeClr val="accent6">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
        <p:nvSpPr>
          <p:cNvPr id="35" name="Snip Single Corner Rectangle 20">
            <a:extLst>
              <a:ext uri="{FF2B5EF4-FFF2-40B4-BE49-F238E27FC236}">
                <a16:creationId xmlns:a16="http://schemas.microsoft.com/office/drawing/2014/main" id="{AC0BC062-74D8-6EE2-4ED6-4B9E9A36416B}"/>
              </a:ext>
            </a:extLst>
          </p:cNvPr>
          <p:cNvSpPr/>
          <p:nvPr/>
        </p:nvSpPr>
        <p:spPr>
          <a:xfrm>
            <a:off x="9896822" y="3185706"/>
            <a:ext cx="1354585" cy="945944"/>
          </a:xfrm>
          <a:prstGeom prst="snip1Rect">
            <a:avLst/>
          </a:prstGeom>
          <a:solidFill>
            <a:schemeClr val="accent2">
              <a:lumMod val="20000"/>
              <a:lumOff val="80000"/>
            </a:schemeClr>
          </a:solidFill>
          <a:ln>
            <a:noFill/>
          </a:ln>
          <a:effectLst>
            <a:outerShdw blurRad="1143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US" sz="900" kern="1200" baseline="0" dirty="0">
                <a:solidFill>
                  <a:schemeClr val="tx1"/>
                </a:solidFill>
                <a:effectLst/>
                <a:latin typeface="Century Gothic" panose="020B0502020202020204" pitchFamily="34" charset="0"/>
                <a:ea typeface="+mn-ea"/>
                <a:cs typeface="+mn-cs"/>
              </a:rPr>
              <a:t>Task:</a:t>
            </a:r>
          </a:p>
          <a:p>
            <a:r>
              <a:rPr lang="en-US" sz="900" kern="1200" baseline="0" dirty="0">
                <a:solidFill>
                  <a:schemeClr val="tx1"/>
                </a:solidFill>
                <a:effectLst/>
                <a:latin typeface="Century Gothic" panose="020B0502020202020204" pitchFamily="34" charset="0"/>
                <a:ea typeface="+mn-ea"/>
                <a:cs typeface="+mn-cs"/>
              </a:rPr>
              <a:t>Assigned To:</a:t>
            </a:r>
          </a:p>
          <a:p>
            <a:r>
              <a:rPr lang="en-US" sz="900" kern="1200" baseline="0" dirty="0">
                <a:solidFill>
                  <a:schemeClr val="tx1"/>
                </a:solidFill>
                <a:effectLst/>
                <a:latin typeface="Century Gothic" panose="020B0502020202020204" pitchFamily="34" charset="0"/>
                <a:ea typeface="+mn-ea"/>
                <a:cs typeface="+mn-cs"/>
              </a:rPr>
              <a:t>Start Date:</a:t>
            </a:r>
          </a:p>
          <a:p>
            <a:r>
              <a:rPr lang="en-US" sz="900" kern="1200" baseline="0" dirty="0">
                <a:solidFill>
                  <a:schemeClr val="tx1"/>
                </a:solidFill>
                <a:effectLst/>
                <a:latin typeface="Century Gothic" panose="020B0502020202020204" pitchFamily="34" charset="0"/>
                <a:ea typeface="+mn-ea"/>
                <a:cs typeface="+mn-cs"/>
              </a:rPr>
              <a:t>Finish Date:</a:t>
            </a:r>
          </a:p>
          <a:p>
            <a:r>
              <a:rPr lang="en-US" sz="900" kern="1200" baseline="0" dirty="0">
                <a:solidFill>
                  <a:schemeClr val="tx1"/>
                </a:solidFill>
                <a:effectLst/>
                <a:latin typeface="Century Gothic" panose="020B0502020202020204" pitchFamily="34" charset="0"/>
                <a:ea typeface="+mn-ea"/>
                <a:cs typeface="+mn-cs"/>
              </a:rPr>
              <a:t>Due Date:</a:t>
            </a:r>
          </a:p>
        </p:txBody>
      </p:sp>
    </p:spTree>
    <p:extLst>
      <p:ext uri="{BB962C8B-B14F-4D97-AF65-F5344CB8AC3E}">
        <p14:creationId xmlns:p14="http://schemas.microsoft.com/office/powerpoint/2010/main" val="690743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74</TotalTime>
  <Words>781</Words>
  <Application>Microsoft Macintosh PowerPoint</Application>
  <PresentationFormat>Widescreen</PresentationFormat>
  <Paragraphs>260</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10</cp:revision>
  <dcterms:created xsi:type="dcterms:W3CDTF">2024-07-31T18:43:37Z</dcterms:created>
  <dcterms:modified xsi:type="dcterms:W3CDTF">2024-12-20T03:49:48Z</dcterms:modified>
</cp:coreProperties>
</file>