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7"/>
  </p:notesMasterIdLst>
  <p:sldIdLst>
    <p:sldId id="342" r:id="rId2"/>
    <p:sldId id="354" r:id="rId3"/>
    <p:sldId id="367" r:id="rId4"/>
    <p:sldId id="386" r:id="rId5"/>
    <p:sldId id="387" r:id="rId6"/>
    <p:sldId id="406" r:id="rId7"/>
    <p:sldId id="407" r:id="rId8"/>
    <p:sldId id="408" r:id="rId9"/>
    <p:sldId id="409" r:id="rId10"/>
    <p:sldId id="410" r:id="rId11"/>
    <p:sldId id="411" r:id="rId12"/>
    <p:sldId id="412" r:id="rId13"/>
    <p:sldId id="413" r:id="rId14"/>
    <p:sldId id="414" r:id="rId15"/>
    <p:sldId id="295"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2967"/>
    <a:srgbClr val="2167CE"/>
    <a:srgbClr val="016F8B"/>
    <a:srgbClr val="F05D50"/>
    <a:srgbClr val="C8C2E0"/>
    <a:srgbClr val="F29824"/>
    <a:srgbClr val="B80D48"/>
    <a:srgbClr val="002D4A"/>
    <a:srgbClr val="38A191"/>
    <a:srgbClr val="BE92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652" autoAdjust="0"/>
    <p:restoredTop sz="96743"/>
  </p:normalViewPr>
  <p:slideViewPr>
    <p:cSldViewPr snapToGrid="0" snapToObjects="1">
      <p:cViewPr varScale="1">
        <p:scale>
          <a:sx n="81" d="100"/>
          <a:sy n="81" d="100"/>
        </p:scale>
        <p:origin x="2112" y="120"/>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1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12/13/2024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2</a:t>
            </a:fld>
            <a:endParaRPr lang="en-US" dirty="0"/>
          </a:p>
        </p:txBody>
      </p:sp>
    </p:spTree>
    <p:extLst>
      <p:ext uri="{BB962C8B-B14F-4D97-AF65-F5344CB8AC3E}">
        <p14:creationId xmlns:p14="http://schemas.microsoft.com/office/powerpoint/2010/main" val="27070668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18C70A-0927-5637-C44A-61AA03353B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039550-D048-A75F-8266-FE7626449F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DD1FA0-978E-0864-96ED-1DD186744C5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64B7B72-8FB5-2C8D-E61F-9D535DA12375}"/>
              </a:ext>
            </a:extLst>
          </p:cNvPr>
          <p:cNvSpPr>
            <a:spLocks noGrp="1"/>
          </p:cNvSpPr>
          <p:nvPr>
            <p:ph type="sldNum" sz="quarter" idx="5"/>
          </p:nvPr>
        </p:nvSpPr>
        <p:spPr/>
        <p:txBody>
          <a:bodyPr/>
          <a:lstStyle/>
          <a:p>
            <a:fld id="{C0711C10-233D-DA48-A5CB-9365BBABB6B4}" type="slidenum">
              <a:rPr lang="en-US" smtClean="0"/>
              <a:t>11</a:t>
            </a:fld>
            <a:endParaRPr lang="en-US" dirty="0"/>
          </a:p>
        </p:txBody>
      </p:sp>
    </p:spTree>
    <p:extLst>
      <p:ext uri="{BB962C8B-B14F-4D97-AF65-F5344CB8AC3E}">
        <p14:creationId xmlns:p14="http://schemas.microsoft.com/office/powerpoint/2010/main" val="33578428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49EC00-54B8-E887-90F1-1A88F95F06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28E0D5-AF5D-E03C-E649-E23ABEE77A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E11CFC-F7AF-3166-51AD-E1724A1DBF8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C136AEE-56AB-A5F4-CDD1-F3D8DD10CF7F}"/>
              </a:ext>
            </a:extLst>
          </p:cNvPr>
          <p:cNvSpPr>
            <a:spLocks noGrp="1"/>
          </p:cNvSpPr>
          <p:nvPr>
            <p:ph type="sldNum" sz="quarter" idx="5"/>
          </p:nvPr>
        </p:nvSpPr>
        <p:spPr/>
        <p:txBody>
          <a:bodyPr/>
          <a:lstStyle/>
          <a:p>
            <a:fld id="{C0711C10-233D-DA48-A5CB-9365BBABB6B4}" type="slidenum">
              <a:rPr lang="en-US" smtClean="0"/>
              <a:t>12</a:t>
            </a:fld>
            <a:endParaRPr lang="en-US" dirty="0"/>
          </a:p>
        </p:txBody>
      </p:sp>
    </p:spTree>
    <p:extLst>
      <p:ext uri="{BB962C8B-B14F-4D97-AF65-F5344CB8AC3E}">
        <p14:creationId xmlns:p14="http://schemas.microsoft.com/office/powerpoint/2010/main" val="25667954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227F4A-DCDC-52D4-8E42-AE2DFFB60D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489A30-B077-F137-472D-091F13E5D8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5A6A50-01E7-0936-925B-1F85F7AA799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C4B5684-0ADF-C056-7A9D-5137402E3820}"/>
              </a:ext>
            </a:extLst>
          </p:cNvPr>
          <p:cNvSpPr>
            <a:spLocks noGrp="1"/>
          </p:cNvSpPr>
          <p:nvPr>
            <p:ph type="sldNum" sz="quarter" idx="5"/>
          </p:nvPr>
        </p:nvSpPr>
        <p:spPr/>
        <p:txBody>
          <a:bodyPr/>
          <a:lstStyle/>
          <a:p>
            <a:fld id="{C0711C10-233D-DA48-A5CB-9365BBABB6B4}" type="slidenum">
              <a:rPr lang="en-US" smtClean="0"/>
              <a:t>13</a:t>
            </a:fld>
            <a:endParaRPr lang="en-US" dirty="0"/>
          </a:p>
        </p:txBody>
      </p:sp>
    </p:spTree>
    <p:extLst>
      <p:ext uri="{BB962C8B-B14F-4D97-AF65-F5344CB8AC3E}">
        <p14:creationId xmlns:p14="http://schemas.microsoft.com/office/powerpoint/2010/main" val="24569240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465C43-4B8C-CEAA-B17F-3F47BF0407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9F2EDA-0405-7E9D-9DFC-43A8DFEC6B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700045-EC5C-19A5-B2BA-25BCD0EB5B0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AD8003E-E09D-F65E-DFA5-A20B820591FB}"/>
              </a:ext>
            </a:extLst>
          </p:cNvPr>
          <p:cNvSpPr>
            <a:spLocks noGrp="1"/>
          </p:cNvSpPr>
          <p:nvPr>
            <p:ph type="sldNum" sz="quarter" idx="5"/>
          </p:nvPr>
        </p:nvSpPr>
        <p:spPr/>
        <p:txBody>
          <a:bodyPr/>
          <a:lstStyle/>
          <a:p>
            <a:fld id="{C0711C10-233D-DA48-A5CB-9365BBABB6B4}" type="slidenum">
              <a:rPr lang="en-US" smtClean="0"/>
              <a:t>14</a:t>
            </a:fld>
            <a:endParaRPr lang="en-US" dirty="0"/>
          </a:p>
        </p:txBody>
      </p:sp>
    </p:spTree>
    <p:extLst>
      <p:ext uri="{BB962C8B-B14F-4D97-AF65-F5344CB8AC3E}">
        <p14:creationId xmlns:p14="http://schemas.microsoft.com/office/powerpoint/2010/main" val="37819563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15</a:t>
            </a:fld>
            <a:endParaRPr lang="en-US" dirty="0"/>
          </a:p>
        </p:txBody>
      </p:sp>
    </p:spTree>
    <p:extLst>
      <p:ext uri="{BB962C8B-B14F-4D97-AF65-F5344CB8AC3E}">
        <p14:creationId xmlns:p14="http://schemas.microsoft.com/office/powerpoint/2010/main" val="1822264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75FF1B-47B4-79C6-8C5B-A76C81AD3C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AE90E4-7355-EA05-A3C6-D725E8E28C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83D3C8-7197-87E2-1BB8-CA43F090A92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D540E38-3052-A0C6-EB1F-78B66D8EBE49}"/>
              </a:ext>
            </a:extLst>
          </p:cNvPr>
          <p:cNvSpPr>
            <a:spLocks noGrp="1"/>
          </p:cNvSpPr>
          <p:nvPr>
            <p:ph type="sldNum" sz="quarter" idx="5"/>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3171947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1CB1F6-B071-9EC7-6537-1E4425639D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EC2A96-4E9B-1C52-1BD1-EE8A418862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A9C2A76-B5D2-D992-5B83-71E7239D6F1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FD95667-2BE2-EEC1-FA80-E3F899F542D2}"/>
              </a:ext>
            </a:extLst>
          </p:cNvPr>
          <p:cNvSpPr>
            <a:spLocks noGrp="1"/>
          </p:cNvSpPr>
          <p:nvPr>
            <p:ph type="sldNum" sz="quarter" idx="5"/>
          </p:nvPr>
        </p:nvSpPr>
        <p:spPr/>
        <p:txBody>
          <a:bodyPr/>
          <a:lstStyle/>
          <a:p>
            <a:fld id="{C0711C10-233D-DA48-A5CB-9365BBABB6B4}" type="slidenum">
              <a:rPr lang="en-US" smtClean="0"/>
              <a:t>4</a:t>
            </a:fld>
            <a:endParaRPr lang="en-US" dirty="0"/>
          </a:p>
        </p:txBody>
      </p:sp>
    </p:spTree>
    <p:extLst>
      <p:ext uri="{BB962C8B-B14F-4D97-AF65-F5344CB8AC3E}">
        <p14:creationId xmlns:p14="http://schemas.microsoft.com/office/powerpoint/2010/main" val="36786408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57F0CE-879D-375D-DF19-968701920D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B7B694-A87D-CBE6-46C6-31F170D44E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80F32F-EC47-09F6-3B7C-AD0FC1196DF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C3FD35B-AED1-8670-AAA0-FBEE793D62B9}"/>
              </a:ext>
            </a:extLst>
          </p:cNvPr>
          <p:cNvSpPr>
            <a:spLocks noGrp="1"/>
          </p:cNvSpPr>
          <p:nvPr>
            <p:ph type="sldNum" sz="quarter" idx="5"/>
          </p:nvPr>
        </p:nvSpPr>
        <p:spPr/>
        <p:txBody>
          <a:bodyPr/>
          <a:lstStyle/>
          <a:p>
            <a:fld id="{C0711C10-233D-DA48-A5CB-9365BBABB6B4}" type="slidenum">
              <a:rPr lang="en-US" smtClean="0"/>
              <a:t>5</a:t>
            </a:fld>
            <a:endParaRPr lang="en-US" dirty="0"/>
          </a:p>
        </p:txBody>
      </p:sp>
    </p:spTree>
    <p:extLst>
      <p:ext uri="{BB962C8B-B14F-4D97-AF65-F5344CB8AC3E}">
        <p14:creationId xmlns:p14="http://schemas.microsoft.com/office/powerpoint/2010/main" val="42795352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7FEB40-4DC4-BA63-221D-411F17ABCE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D202B0-45C5-D210-9FF6-9E37E9A69D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328B49-AD0A-8487-AF65-8D90E8B95ED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3F2BFAC-C017-8033-BC36-583B5B585413}"/>
              </a:ext>
            </a:extLst>
          </p:cNvPr>
          <p:cNvSpPr>
            <a:spLocks noGrp="1"/>
          </p:cNvSpPr>
          <p:nvPr>
            <p:ph type="sldNum" sz="quarter" idx="5"/>
          </p:nvPr>
        </p:nvSpPr>
        <p:spPr/>
        <p:txBody>
          <a:bodyPr/>
          <a:lstStyle/>
          <a:p>
            <a:fld id="{C0711C10-233D-DA48-A5CB-9365BBABB6B4}" type="slidenum">
              <a:rPr lang="en-US" smtClean="0"/>
              <a:t>6</a:t>
            </a:fld>
            <a:endParaRPr lang="en-US" dirty="0"/>
          </a:p>
        </p:txBody>
      </p:sp>
    </p:spTree>
    <p:extLst>
      <p:ext uri="{BB962C8B-B14F-4D97-AF65-F5344CB8AC3E}">
        <p14:creationId xmlns:p14="http://schemas.microsoft.com/office/powerpoint/2010/main" val="3981503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1212AB-2261-E3C7-6C77-B5C64151CD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DDE98C-5CDC-9B10-1413-0EC73BAB6D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62FC32-D24B-4DBD-B25A-D2EA165370B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25120ED-6D11-1768-619F-E0C05104D07D}"/>
              </a:ext>
            </a:extLst>
          </p:cNvPr>
          <p:cNvSpPr>
            <a:spLocks noGrp="1"/>
          </p:cNvSpPr>
          <p:nvPr>
            <p:ph type="sldNum" sz="quarter" idx="5"/>
          </p:nvPr>
        </p:nvSpPr>
        <p:spPr/>
        <p:txBody>
          <a:bodyPr/>
          <a:lstStyle/>
          <a:p>
            <a:fld id="{C0711C10-233D-DA48-A5CB-9365BBABB6B4}" type="slidenum">
              <a:rPr lang="en-US" smtClean="0"/>
              <a:t>7</a:t>
            </a:fld>
            <a:endParaRPr lang="en-US" dirty="0"/>
          </a:p>
        </p:txBody>
      </p:sp>
    </p:spTree>
    <p:extLst>
      <p:ext uri="{BB962C8B-B14F-4D97-AF65-F5344CB8AC3E}">
        <p14:creationId xmlns:p14="http://schemas.microsoft.com/office/powerpoint/2010/main" val="28088379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5F034D-6A56-B1BC-93DE-41D2AD4302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02315A-0293-1D8A-6922-CEDC6D1355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ED0EC1-4CA1-03F4-279E-CCC37525BE4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EA50A1E-C11D-9A02-0993-007F9E5990C0}"/>
              </a:ext>
            </a:extLst>
          </p:cNvPr>
          <p:cNvSpPr>
            <a:spLocks noGrp="1"/>
          </p:cNvSpPr>
          <p:nvPr>
            <p:ph type="sldNum" sz="quarter" idx="5"/>
          </p:nvPr>
        </p:nvSpPr>
        <p:spPr/>
        <p:txBody>
          <a:bodyPr/>
          <a:lstStyle/>
          <a:p>
            <a:fld id="{C0711C10-233D-DA48-A5CB-9365BBABB6B4}" type="slidenum">
              <a:rPr lang="en-US" smtClean="0"/>
              <a:t>8</a:t>
            </a:fld>
            <a:endParaRPr lang="en-US" dirty="0"/>
          </a:p>
        </p:txBody>
      </p:sp>
    </p:spTree>
    <p:extLst>
      <p:ext uri="{BB962C8B-B14F-4D97-AF65-F5344CB8AC3E}">
        <p14:creationId xmlns:p14="http://schemas.microsoft.com/office/powerpoint/2010/main" val="37003103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BE6685-5908-E374-50D4-F70B62DF65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C31512-AAFA-892C-6E0B-87571170C6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ABDD2B-6D08-B652-479B-8C9E6E393C4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6004AAC-0E11-EC6D-9B9C-D6883BD86BCA}"/>
              </a:ext>
            </a:extLst>
          </p:cNvPr>
          <p:cNvSpPr>
            <a:spLocks noGrp="1"/>
          </p:cNvSpPr>
          <p:nvPr>
            <p:ph type="sldNum" sz="quarter" idx="5"/>
          </p:nvPr>
        </p:nvSpPr>
        <p:spPr/>
        <p:txBody>
          <a:bodyPr/>
          <a:lstStyle/>
          <a:p>
            <a:fld id="{C0711C10-233D-DA48-A5CB-9365BBABB6B4}" type="slidenum">
              <a:rPr lang="en-US" smtClean="0"/>
              <a:t>9</a:t>
            </a:fld>
            <a:endParaRPr lang="en-US" dirty="0"/>
          </a:p>
        </p:txBody>
      </p:sp>
    </p:spTree>
    <p:extLst>
      <p:ext uri="{BB962C8B-B14F-4D97-AF65-F5344CB8AC3E}">
        <p14:creationId xmlns:p14="http://schemas.microsoft.com/office/powerpoint/2010/main" val="20980051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C3798E-1DAD-91CA-CDE7-311F56E931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A9F478-C3AA-37C5-CFD8-DED4AB73BD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1E0168-A00D-F7B8-E6D6-6A62A399A1D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0A6AA79-AE33-B0BE-DF03-753C9AABE844}"/>
              </a:ext>
            </a:extLst>
          </p:cNvPr>
          <p:cNvSpPr>
            <a:spLocks noGrp="1"/>
          </p:cNvSpPr>
          <p:nvPr>
            <p:ph type="sldNum" sz="quarter" idx="5"/>
          </p:nvPr>
        </p:nvSpPr>
        <p:spPr/>
        <p:txBody>
          <a:bodyPr/>
          <a:lstStyle/>
          <a:p>
            <a:fld id="{C0711C10-233D-DA48-A5CB-9365BBABB6B4}" type="slidenum">
              <a:rPr lang="en-US" smtClean="0"/>
              <a:t>10</a:t>
            </a:fld>
            <a:endParaRPr lang="en-US" dirty="0"/>
          </a:p>
        </p:txBody>
      </p:sp>
    </p:spTree>
    <p:extLst>
      <p:ext uri="{BB962C8B-B14F-4D97-AF65-F5344CB8AC3E}">
        <p14:creationId xmlns:p14="http://schemas.microsoft.com/office/powerpoint/2010/main" val="35973800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12/13/2024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12/13/2024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12/13/2024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12/13/2024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12/13/2024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12/13/2024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12/13/2024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12/13/2024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12/13/2024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12/13/2024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12/13/2024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12/13/2024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hyperlink" Target="https://www.smartsheet.com/try-it?trp=12278&amp;utm_source=template-powerpoint&amp;utm_medium=content&amp;utm_campaign=Sample+Football+Tournament+Sponsorship+Proposal-powerpoint-12278&amp;lpa=Sample+Football+Tournament+Sponsorship+Proposal+powerpoint+12278" TargetMode="Externa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6.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93;p1">
            <a:hlinkClick r:id="rId2"/>
            <a:extLst>
              <a:ext uri="{FF2B5EF4-FFF2-40B4-BE49-F238E27FC236}">
                <a16:creationId xmlns:a16="http://schemas.microsoft.com/office/drawing/2014/main" id="{16BCC30B-76FD-AAF7-2EDE-3A53C6542D6B}"/>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707903" y="403387"/>
            <a:ext cx="3041396" cy="604919"/>
          </a:xfrm>
          <a:prstGeom prst="rect">
            <a:avLst/>
          </a:prstGeom>
          <a:noFill/>
          <a:ln>
            <a:noFill/>
          </a:ln>
        </p:spPr>
      </p:pic>
      <p:sp>
        <p:nvSpPr>
          <p:cNvPr id="3" name="Google Shape;90;p1">
            <a:extLst>
              <a:ext uri="{FF2B5EF4-FFF2-40B4-BE49-F238E27FC236}">
                <a16:creationId xmlns:a16="http://schemas.microsoft.com/office/drawing/2014/main" id="{C34A8630-9655-37EE-C42D-A33BD09AB850}"/>
              </a:ext>
            </a:extLst>
          </p:cNvPr>
          <p:cNvSpPr txBox="1"/>
          <p:nvPr/>
        </p:nvSpPr>
        <p:spPr>
          <a:xfrm>
            <a:off x="337015" y="254469"/>
            <a:ext cx="8153842" cy="107717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i="0" u="none" strike="noStrike" cap="none" dirty="0">
                <a:solidFill>
                  <a:srgbClr val="595959"/>
                </a:solidFill>
                <a:latin typeface="Century Gothic"/>
                <a:ea typeface="Century Gothic"/>
                <a:cs typeface="Century Gothic"/>
                <a:sym typeface="Century Gothic"/>
              </a:rPr>
              <a:t>PowerPoint Football Tournament Sponsorship Proposal Template Example</a:t>
            </a:r>
          </a:p>
        </p:txBody>
      </p:sp>
      <p:pic>
        <p:nvPicPr>
          <p:cNvPr id="8" name="Picture 7">
            <a:extLst>
              <a:ext uri="{FF2B5EF4-FFF2-40B4-BE49-F238E27FC236}">
                <a16:creationId xmlns:a16="http://schemas.microsoft.com/office/drawing/2014/main" id="{573131E2-D251-02A5-BFDD-003015142842}"/>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6027982" y="1406775"/>
            <a:ext cx="5716718" cy="3209468"/>
          </a:xfrm>
          <a:prstGeom prst="rect">
            <a:avLst/>
          </a:prstGeom>
          <a:noFill/>
          <a:ln w="28575">
            <a:noFill/>
          </a:ln>
          <a:effectLst>
            <a:outerShdw blurRad="50800" dist="38100" dir="5400000" algn="t" rotWithShape="0">
              <a:prstClr val="black">
                <a:alpha val="40000"/>
              </a:prstClr>
            </a:outerShdw>
          </a:effectLst>
        </p:spPr>
      </p:pic>
      <p:pic>
        <p:nvPicPr>
          <p:cNvPr id="7" name="Picture 6">
            <a:extLst>
              <a:ext uri="{FF2B5EF4-FFF2-40B4-BE49-F238E27FC236}">
                <a16:creationId xmlns:a16="http://schemas.microsoft.com/office/drawing/2014/main" id="{4B3D839D-3F02-1632-2E75-39B411370256}"/>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4694114" y="3085971"/>
            <a:ext cx="5824976" cy="3273540"/>
          </a:xfrm>
          <a:prstGeom prst="rect">
            <a:avLst/>
          </a:prstGeom>
          <a:noFill/>
          <a:ln w="28575">
            <a:noFill/>
          </a:ln>
          <a:effectLst>
            <a:outerShdw blurRad="50800" dist="38100" dir="5400000" algn="t" rotWithShape="0">
              <a:prstClr val="black">
                <a:alpha val="40000"/>
              </a:prstClr>
            </a:outerShdw>
          </a:effectLst>
        </p:spPr>
      </p:pic>
      <p:pic>
        <p:nvPicPr>
          <p:cNvPr id="9" name="Picture 8">
            <a:extLst>
              <a:ext uri="{FF2B5EF4-FFF2-40B4-BE49-F238E27FC236}">
                <a16:creationId xmlns:a16="http://schemas.microsoft.com/office/drawing/2014/main" id="{767513E7-BEC0-7FFB-5568-9D0D453D6F8A}"/>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1534357" y="1815230"/>
            <a:ext cx="5708748" cy="3208222"/>
          </a:xfrm>
          <a:prstGeom prst="rect">
            <a:avLst/>
          </a:prstGeom>
          <a:noFill/>
          <a:ln w="28575">
            <a:noFill/>
          </a:ln>
          <a:effectLst>
            <a:outerShdw blurRad="50800" dist="38100" dir="5400000" algn="t" rotWithShape="0">
              <a:prstClr val="black">
                <a:alpha val="40000"/>
              </a:prstClr>
            </a:outerShdw>
          </a:effectLst>
        </p:spPr>
      </p:pic>
      <p:pic>
        <p:nvPicPr>
          <p:cNvPr id="6" name="Picture 5">
            <a:extLst>
              <a:ext uri="{FF2B5EF4-FFF2-40B4-BE49-F238E27FC236}">
                <a16:creationId xmlns:a16="http://schemas.microsoft.com/office/drawing/2014/main" id="{B4147857-9824-7664-5C9A-308A8DA44372}"/>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464267" y="3231249"/>
            <a:ext cx="5721930" cy="3217700"/>
          </a:xfrm>
          <a:prstGeom prst="rect">
            <a:avLst/>
          </a:prstGeom>
          <a:noFill/>
          <a:ln w="28575">
            <a:no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508588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37C180-856B-1CC2-DDA6-7889B41763E2}"/>
            </a:ext>
          </a:extLst>
        </p:cNvPr>
        <p:cNvGrpSpPr/>
        <p:nvPr/>
      </p:nvGrpSpPr>
      <p:grpSpPr>
        <a:xfrm>
          <a:off x="0" y="0"/>
          <a:ext cx="0" cy="0"/>
          <a:chOff x="0" y="0"/>
          <a:chExt cx="0" cy="0"/>
        </a:xfrm>
      </p:grpSpPr>
      <p:sp>
        <p:nvSpPr>
          <p:cNvPr id="5" name="Google Shape;90;p1">
            <a:extLst>
              <a:ext uri="{FF2B5EF4-FFF2-40B4-BE49-F238E27FC236}">
                <a16:creationId xmlns:a16="http://schemas.microsoft.com/office/drawing/2014/main" id="{1443E51D-009B-B362-20A3-75DD884959B6}"/>
              </a:ext>
            </a:extLst>
          </p:cNvPr>
          <p:cNvSpPr txBox="1"/>
          <p:nvPr/>
        </p:nvSpPr>
        <p:spPr>
          <a:xfrm>
            <a:off x="2560599" y="362918"/>
            <a:ext cx="7026198"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Marketing and Promotion Plan</a:t>
            </a:r>
          </a:p>
        </p:txBody>
      </p:sp>
      <p:sp>
        <p:nvSpPr>
          <p:cNvPr id="14" name="TextBox 13">
            <a:extLst>
              <a:ext uri="{FF2B5EF4-FFF2-40B4-BE49-F238E27FC236}">
                <a16:creationId xmlns:a16="http://schemas.microsoft.com/office/drawing/2014/main" id="{B036FF41-A621-D568-0113-687FD7D5C1BF}"/>
              </a:ext>
            </a:extLst>
          </p:cNvPr>
          <p:cNvSpPr txBox="1"/>
          <p:nvPr/>
        </p:nvSpPr>
        <p:spPr>
          <a:xfrm>
            <a:off x="11786866" y="6564561"/>
            <a:ext cx="334541" cy="230832"/>
          </a:xfrm>
          <a:prstGeom prst="rect">
            <a:avLst/>
          </a:prstGeom>
          <a:noFill/>
        </p:spPr>
        <p:txBody>
          <a:bodyPr wrap="square" rtlCol="0">
            <a:spAutoFit/>
          </a:bodyPr>
          <a:lstStyle/>
          <a:p>
            <a:pPr algn="r">
              <a:spcBef>
                <a:spcPts val="1200"/>
              </a:spcBef>
            </a:pPr>
            <a:r>
              <a:rPr lang="en-US" sz="900" dirty="0">
                <a:solidFill>
                  <a:schemeClr val="bg1"/>
                </a:solidFill>
                <a:latin typeface="Century Gothic" panose="020B0502020202020204" pitchFamily="34" charset="0"/>
              </a:rPr>
              <a:t>7</a:t>
            </a:r>
          </a:p>
        </p:txBody>
      </p:sp>
      <p:sp>
        <p:nvSpPr>
          <p:cNvPr id="2" name="Oval 1">
            <a:extLst>
              <a:ext uri="{FF2B5EF4-FFF2-40B4-BE49-F238E27FC236}">
                <a16:creationId xmlns:a16="http://schemas.microsoft.com/office/drawing/2014/main" id="{C44E86BC-48DC-904B-3590-7308FE1D4249}"/>
              </a:ext>
            </a:extLst>
          </p:cNvPr>
          <p:cNvSpPr/>
          <p:nvPr/>
        </p:nvSpPr>
        <p:spPr>
          <a:xfrm>
            <a:off x="3058401" y="1450979"/>
            <a:ext cx="731520" cy="731520"/>
          </a:xfrm>
          <a:prstGeom prst="ellipse">
            <a:avLst/>
          </a:prstGeom>
          <a:solidFill>
            <a:srgbClr val="2167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616CC049-C5E6-02DA-9C4C-A034FCC7423A}"/>
              </a:ext>
            </a:extLst>
          </p:cNvPr>
          <p:cNvSpPr/>
          <p:nvPr/>
        </p:nvSpPr>
        <p:spPr>
          <a:xfrm>
            <a:off x="5735587" y="1450979"/>
            <a:ext cx="731520" cy="731520"/>
          </a:xfrm>
          <a:prstGeom prst="ellipse">
            <a:avLst/>
          </a:prstGeom>
          <a:solidFill>
            <a:srgbClr val="2167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E59DA1E3-DA83-F7C7-136F-5137C841345C}"/>
              </a:ext>
            </a:extLst>
          </p:cNvPr>
          <p:cNvSpPr/>
          <p:nvPr/>
        </p:nvSpPr>
        <p:spPr>
          <a:xfrm>
            <a:off x="8422514" y="1450979"/>
            <a:ext cx="731520" cy="731520"/>
          </a:xfrm>
          <a:prstGeom prst="ellipse">
            <a:avLst/>
          </a:prstGeom>
          <a:solidFill>
            <a:srgbClr val="2167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543248-AA02-F670-CF72-C211818E9DB9}"/>
              </a:ext>
            </a:extLst>
          </p:cNvPr>
          <p:cNvSpPr/>
          <p:nvPr/>
        </p:nvSpPr>
        <p:spPr>
          <a:xfrm>
            <a:off x="2217949" y="2367710"/>
            <a:ext cx="2381410" cy="3416669"/>
          </a:xfrm>
          <a:prstGeom prst="rect">
            <a:avLst/>
          </a:prstGeom>
          <a:solidFill>
            <a:srgbClr val="2167CE"/>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228600" rIns="274320" bIns="274320" rtlCol="0" anchor="t" anchorCtr="0"/>
          <a:lstStyle/>
          <a:p>
            <a:pPr marL="0" marR="0" lvl="0" indent="0" algn="ctr" rtl="0">
              <a:spcBef>
                <a:spcPts val="0"/>
              </a:spcBef>
              <a:spcAft>
                <a:spcPts val="0"/>
              </a:spcAft>
              <a:buNone/>
            </a:pPr>
            <a:r>
              <a:rPr lang="en-US" sz="2000" b="1" dirty="0">
                <a:solidFill>
                  <a:schemeClr val="bg1"/>
                </a:solidFill>
                <a:latin typeface="Century Gothic"/>
                <a:ea typeface="Century Gothic"/>
                <a:cs typeface="Century Gothic"/>
                <a:sym typeface="Century Gothic"/>
              </a:rPr>
              <a:t>Pre-Tournament</a:t>
            </a:r>
          </a:p>
          <a:p>
            <a:pPr marL="0" marR="0" lvl="0" indent="0" algn="ctr" rtl="0">
              <a:spcBef>
                <a:spcPts val="0"/>
              </a:spcBef>
              <a:spcAft>
                <a:spcPts val="0"/>
              </a:spcAft>
              <a:buNone/>
            </a:pPr>
            <a:endParaRPr lang="en-US" sz="1400" dirty="0">
              <a:solidFill>
                <a:schemeClr val="bg1"/>
              </a:solidFill>
              <a:latin typeface="Century Gothic"/>
              <a:ea typeface="Century Gothic"/>
              <a:cs typeface="Century Gothic"/>
              <a:sym typeface="Century Gothic"/>
            </a:endParaRPr>
          </a:p>
          <a:p>
            <a:pPr marL="0" marR="0" lvl="0" indent="0" algn="ctr" rtl="0">
              <a:spcBef>
                <a:spcPts val="0"/>
              </a:spcBef>
              <a:spcAft>
                <a:spcPts val="0"/>
              </a:spcAft>
              <a:buNone/>
            </a:pPr>
            <a:r>
              <a:rPr lang="en-US" sz="1400" dirty="0">
                <a:solidFill>
                  <a:schemeClr val="bg1"/>
                </a:solidFill>
                <a:latin typeface="Century Gothic"/>
                <a:ea typeface="Century Gothic"/>
                <a:cs typeface="Century Gothic"/>
                <a:sym typeface="Century Gothic"/>
              </a:rPr>
              <a:t>Social media countdowns, influencer partnerships, and press releases highlighting sponsor involvement</a:t>
            </a:r>
            <a:endParaRPr lang="en-US" sz="1200" dirty="0">
              <a:solidFill>
                <a:schemeClr val="bg1"/>
              </a:solidFill>
              <a:latin typeface="Century Gothic" panose="020B0502020202020204" pitchFamily="34" charset="0"/>
            </a:endParaRPr>
          </a:p>
        </p:txBody>
      </p:sp>
      <p:pic>
        <p:nvPicPr>
          <p:cNvPr id="11" name="Picture 10" descr="A group of people with a circle&#10;&#10;Description automatically generated">
            <a:extLst>
              <a:ext uri="{FF2B5EF4-FFF2-40B4-BE49-F238E27FC236}">
                <a16:creationId xmlns:a16="http://schemas.microsoft.com/office/drawing/2014/main" id="{73340C53-E50F-1C20-483C-437C4369A8E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44540" y="1544904"/>
            <a:ext cx="502920" cy="502920"/>
          </a:xfrm>
          <a:prstGeom prst="rect">
            <a:avLst/>
          </a:prstGeom>
        </p:spPr>
      </p:pic>
      <p:pic>
        <p:nvPicPr>
          <p:cNvPr id="12" name="Picture 11" descr="A black and white logo&#10;&#10;Description automatically generated">
            <a:extLst>
              <a:ext uri="{FF2B5EF4-FFF2-40B4-BE49-F238E27FC236}">
                <a16:creationId xmlns:a16="http://schemas.microsoft.com/office/drawing/2014/main" id="{D69F7ABF-0B64-0406-BEC5-B784D40C75A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70910" y="1563424"/>
            <a:ext cx="475488" cy="475488"/>
          </a:xfrm>
          <a:prstGeom prst="rect">
            <a:avLst/>
          </a:prstGeom>
        </p:spPr>
      </p:pic>
      <p:pic>
        <p:nvPicPr>
          <p:cNvPr id="13" name="Picture 12" descr="A black and white cell phone&#10;&#10;Description automatically generated">
            <a:extLst>
              <a:ext uri="{FF2B5EF4-FFF2-40B4-BE49-F238E27FC236}">
                <a16:creationId xmlns:a16="http://schemas.microsoft.com/office/drawing/2014/main" id="{674B39AE-5B11-E995-692C-C4C05D6260D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545602" y="1568080"/>
            <a:ext cx="475488" cy="475488"/>
          </a:xfrm>
          <a:prstGeom prst="rect">
            <a:avLst/>
          </a:prstGeom>
        </p:spPr>
      </p:pic>
      <p:sp>
        <p:nvSpPr>
          <p:cNvPr id="15" name="Rectangle 14">
            <a:extLst>
              <a:ext uri="{FF2B5EF4-FFF2-40B4-BE49-F238E27FC236}">
                <a16:creationId xmlns:a16="http://schemas.microsoft.com/office/drawing/2014/main" id="{A65A7E4E-7974-AFA3-7EFD-F593C736CF41}"/>
              </a:ext>
            </a:extLst>
          </p:cNvPr>
          <p:cNvSpPr/>
          <p:nvPr/>
        </p:nvSpPr>
        <p:spPr>
          <a:xfrm>
            <a:off x="4905295" y="2367710"/>
            <a:ext cx="2381410" cy="3416669"/>
          </a:xfrm>
          <a:prstGeom prst="rect">
            <a:avLst/>
          </a:prstGeom>
          <a:solidFill>
            <a:srgbClr val="2167CE"/>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228600" rIns="274320" bIns="274320" rtlCol="0" anchor="t" anchorCtr="0"/>
          <a:lstStyle/>
          <a:p>
            <a:pPr marL="0" marR="0" lvl="0" indent="0" algn="ctr" rtl="0">
              <a:spcBef>
                <a:spcPts val="0"/>
              </a:spcBef>
              <a:spcAft>
                <a:spcPts val="0"/>
              </a:spcAft>
              <a:buNone/>
            </a:pPr>
            <a:r>
              <a:rPr lang="en-US" sz="2000" b="1" dirty="0">
                <a:solidFill>
                  <a:schemeClr val="bg1"/>
                </a:solidFill>
                <a:latin typeface="Century Gothic"/>
                <a:ea typeface="Century Gothic"/>
                <a:cs typeface="Century Gothic"/>
                <a:sym typeface="Century Gothic"/>
              </a:rPr>
              <a:t>During Tournament</a:t>
            </a:r>
          </a:p>
          <a:p>
            <a:pPr marL="0" marR="0" lvl="0" indent="0" algn="ctr" rtl="0">
              <a:spcBef>
                <a:spcPts val="0"/>
              </a:spcBef>
              <a:spcAft>
                <a:spcPts val="0"/>
              </a:spcAft>
              <a:buNone/>
            </a:pPr>
            <a:endParaRPr lang="en-US" sz="1400" dirty="0">
              <a:solidFill>
                <a:schemeClr val="bg1"/>
              </a:solidFill>
              <a:latin typeface="Century Gothic"/>
              <a:ea typeface="Century Gothic"/>
              <a:cs typeface="Century Gothic"/>
              <a:sym typeface="Century Gothic"/>
            </a:endParaRPr>
          </a:p>
          <a:p>
            <a:pPr marL="0" marR="0" lvl="0" indent="0" algn="ctr" rtl="0">
              <a:spcBef>
                <a:spcPts val="0"/>
              </a:spcBef>
              <a:spcAft>
                <a:spcPts val="0"/>
              </a:spcAft>
              <a:buNone/>
            </a:pPr>
            <a:r>
              <a:rPr lang="en-US" sz="1400" dirty="0">
                <a:solidFill>
                  <a:schemeClr val="bg1"/>
                </a:solidFill>
                <a:latin typeface="Century Gothic"/>
                <a:ea typeface="Century Gothic"/>
                <a:cs typeface="Century Gothic"/>
                <a:sym typeface="Century Gothic"/>
              </a:rPr>
              <a:t>Real-time social media updates, livestream branding, and in-stadium digital screens to maximize exposure</a:t>
            </a:r>
          </a:p>
        </p:txBody>
      </p:sp>
      <p:sp>
        <p:nvSpPr>
          <p:cNvPr id="16" name="Rectangle 15">
            <a:extLst>
              <a:ext uri="{FF2B5EF4-FFF2-40B4-BE49-F238E27FC236}">
                <a16:creationId xmlns:a16="http://schemas.microsoft.com/office/drawing/2014/main" id="{A35EB0D0-CAAA-C4B0-0AAA-BED020C16BBE}"/>
              </a:ext>
            </a:extLst>
          </p:cNvPr>
          <p:cNvSpPr/>
          <p:nvPr/>
        </p:nvSpPr>
        <p:spPr>
          <a:xfrm>
            <a:off x="7592641" y="2367710"/>
            <a:ext cx="2381410" cy="3416669"/>
          </a:xfrm>
          <a:prstGeom prst="rect">
            <a:avLst/>
          </a:prstGeom>
          <a:solidFill>
            <a:srgbClr val="2167CE"/>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228600" rIns="274320" bIns="274320" rtlCol="0" anchor="t" anchorCtr="0"/>
          <a:lstStyle/>
          <a:p>
            <a:pPr marL="0" marR="0" lvl="0" indent="0" algn="ctr" rtl="0">
              <a:spcBef>
                <a:spcPts val="0"/>
              </a:spcBef>
              <a:spcAft>
                <a:spcPts val="0"/>
              </a:spcAft>
              <a:buNone/>
            </a:pPr>
            <a:r>
              <a:rPr lang="en-US" sz="2000" b="1" dirty="0">
                <a:solidFill>
                  <a:schemeClr val="bg1"/>
                </a:solidFill>
                <a:latin typeface="Century Gothic"/>
                <a:ea typeface="Century Gothic"/>
                <a:cs typeface="Century Gothic"/>
                <a:sym typeface="Century Gothic"/>
              </a:rPr>
              <a:t>Post-Tournament</a:t>
            </a:r>
          </a:p>
          <a:p>
            <a:pPr marL="0" marR="0" lvl="0" indent="0" algn="ctr" rtl="0">
              <a:spcBef>
                <a:spcPts val="0"/>
              </a:spcBef>
              <a:spcAft>
                <a:spcPts val="0"/>
              </a:spcAft>
              <a:buNone/>
            </a:pPr>
            <a:endParaRPr lang="en-US" sz="1400" dirty="0">
              <a:solidFill>
                <a:schemeClr val="bg1"/>
              </a:solidFill>
              <a:latin typeface="Century Gothic"/>
              <a:ea typeface="Century Gothic"/>
              <a:cs typeface="Century Gothic"/>
              <a:sym typeface="Century Gothic"/>
            </a:endParaRPr>
          </a:p>
          <a:p>
            <a:pPr marL="0" marR="0" lvl="0" indent="0" algn="ctr" rtl="0">
              <a:spcBef>
                <a:spcPts val="0"/>
              </a:spcBef>
              <a:spcAft>
                <a:spcPts val="0"/>
              </a:spcAft>
              <a:buNone/>
            </a:pPr>
            <a:r>
              <a:rPr lang="en-US" sz="1400" dirty="0">
                <a:solidFill>
                  <a:schemeClr val="bg1"/>
                </a:solidFill>
                <a:latin typeface="Century Gothic"/>
                <a:ea typeface="Century Gothic"/>
                <a:cs typeface="Century Gothic"/>
                <a:sym typeface="Century Gothic"/>
              </a:rPr>
              <a:t>Sponsor recognition in event recap videos, thank-you posts, and follow-up newsletters to attendees to extend the brand's reach</a:t>
            </a:r>
          </a:p>
        </p:txBody>
      </p:sp>
      <p:sp>
        <p:nvSpPr>
          <p:cNvPr id="17" name="Rectangle 16">
            <a:extLst>
              <a:ext uri="{FF2B5EF4-FFF2-40B4-BE49-F238E27FC236}">
                <a16:creationId xmlns:a16="http://schemas.microsoft.com/office/drawing/2014/main" id="{0D20AE0C-1CF9-370F-5DA0-C90BA73FBF3D}"/>
              </a:ext>
            </a:extLst>
          </p:cNvPr>
          <p:cNvSpPr/>
          <p:nvPr/>
        </p:nvSpPr>
        <p:spPr>
          <a:xfrm>
            <a:off x="0" y="6424265"/>
            <a:ext cx="12192000" cy="433735"/>
          </a:xfrm>
          <a:prstGeom prst="rect">
            <a:avLst/>
          </a:prstGeom>
          <a:solidFill>
            <a:srgbClr val="2929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15413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E4B662-7CDC-9C5F-0895-F9CCECBFF333}"/>
            </a:ext>
          </a:extLst>
        </p:cNvPr>
        <p:cNvGrpSpPr/>
        <p:nvPr/>
      </p:nvGrpSpPr>
      <p:grpSpPr>
        <a:xfrm>
          <a:off x="0" y="0"/>
          <a:ext cx="0" cy="0"/>
          <a:chOff x="0" y="0"/>
          <a:chExt cx="0" cy="0"/>
        </a:xfrm>
      </p:grpSpPr>
      <p:pic>
        <p:nvPicPr>
          <p:cNvPr id="8" name="Picture 7" descr="Football on green playing field">
            <a:extLst>
              <a:ext uri="{FF2B5EF4-FFF2-40B4-BE49-F238E27FC236}">
                <a16:creationId xmlns:a16="http://schemas.microsoft.com/office/drawing/2014/main" id="{4CA0C6DA-317B-B07B-2C7E-DD6D4F7E2954}"/>
              </a:ext>
            </a:extLst>
          </p:cNvPr>
          <p:cNvPicPr>
            <a:picLocks noChangeAspect="1"/>
          </p:cNvPicPr>
          <p:nvPr/>
        </p:nvPicPr>
        <p:blipFill>
          <a:blip r:embed="rId3" cstate="email">
            <a:extLst>
              <a:ext uri="{28A0092B-C50C-407E-A947-70E740481C1C}">
                <a14:useLocalDpi xmlns:a14="http://schemas.microsoft.com/office/drawing/2010/main"/>
              </a:ext>
            </a:extLst>
          </a:blip>
          <a:srcRect l="41030" t="1849" r="5579"/>
          <a:stretch/>
        </p:blipFill>
        <p:spPr>
          <a:xfrm>
            <a:off x="6945086" y="0"/>
            <a:ext cx="5246914" cy="6424265"/>
          </a:xfrm>
          <a:prstGeom prst="rect">
            <a:avLst/>
          </a:prstGeom>
        </p:spPr>
      </p:pic>
      <p:sp>
        <p:nvSpPr>
          <p:cNvPr id="5" name="Google Shape;90;p1">
            <a:extLst>
              <a:ext uri="{FF2B5EF4-FFF2-40B4-BE49-F238E27FC236}">
                <a16:creationId xmlns:a16="http://schemas.microsoft.com/office/drawing/2014/main" id="{C1E05D49-2740-DF78-6754-0C228902693D}"/>
              </a:ext>
            </a:extLst>
          </p:cNvPr>
          <p:cNvSpPr txBox="1"/>
          <p:nvPr/>
        </p:nvSpPr>
        <p:spPr>
          <a:xfrm>
            <a:off x="400514" y="362918"/>
            <a:ext cx="5024926" cy="1200288"/>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Audience Reach and Fan Demographics</a:t>
            </a:r>
          </a:p>
        </p:txBody>
      </p:sp>
      <p:sp>
        <p:nvSpPr>
          <p:cNvPr id="7" name="Google Shape;90;p1">
            <a:extLst>
              <a:ext uri="{FF2B5EF4-FFF2-40B4-BE49-F238E27FC236}">
                <a16:creationId xmlns:a16="http://schemas.microsoft.com/office/drawing/2014/main" id="{DE8CE9C0-CFD7-6D5E-C360-6B1A6F188D8A}"/>
              </a:ext>
            </a:extLst>
          </p:cNvPr>
          <p:cNvSpPr txBox="1"/>
          <p:nvPr/>
        </p:nvSpPr>
        <p:spPr>
          <a:xfrm>
            <a:off x="1335234" y="1975752"/>
            <a:ext cx="4760766" cy="3724056"/>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Attendance and Viewership</a:t>
            </a:r>
          </a:p>
          <a:p>
            <a:pPr marL="0" marR="0" lvl="0" indent="0"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Over 10,000 on-site fans and an expected 20,000 virtual viewers through livestreams</a:t>
            </a: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Audience Demographics</a:t>
            </a:r>
          </a:p>
          <a:p>
            <a:pPr marL="0" marR="0" lvl="0" indent="0"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Primarily 18–45 years old, sports enthusiasts, families, and community members interested in team sports</a:t>
            </a: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Media Coverage</a:t>
            </a:r>
          </a:p>
          <a:p>
            <a:pPr marL="0" marR="0" lvl="0" indent="0"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The event will receive coverage from local sports channels, digital sports platforms, and local newspapers, offering sponsors extensive reach within the sports community</a:t>
            </a:r>
            <a:endParaRPr lang="en-US" sz="1600" dirty="0">
              <a:solidFill>
                <a:schemeClr val="tx1">
                  <a:lumMod val="65000"/>
                  <a:lumOff val="35000"/>
                </a:schemeClr>
              </a:solidFill>
              <a:latin typeface="Century Gothic"/>
              <a:sym typeface="Century Gothic"/>
            </a:endParaRPr>
          </a:p>
        </p:txBody>
      </p:sp>
      <p:sp>
        <p:nvSpPr>
          <p:cNvPr id="3" name="Oval 2">
            <a:extLst>
              <a:ext uri="{FF2B5EF4-FFF2-40B4-BE49-F238E27FC236}">
                <a16:creationId xmlns:a16="http://schemas.microsoft.com/office/drawing/2014/main" id="{E3D37FBD-AA72-B366-A8E2-04696C6073C5}"/>
              </a:ext>
            </a:extLst>
          </p:cNvPr>
          <p:cNvSpPr/>
          <p:nvPr/>
        </p:nvSpPr>
        <p:spPr>
          <a:xfrm>
            <a:off x="479215" y="4272249"/>
            <a:ext cx="731520" cy="731520"/>
          </a:xfrm>
          <a:prstGeom prst="ellipse">
            <a:avLst/>
          </a:prstGeom>
          <a:solidFill>
            <a:srgbClr val="2929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94D07961-AA0D-34BE-4DCE-44D126D77BFF}"/>
              </a:ext>
            </a:extLst>
          </p:cNvPr>
          <p:cNvSpPr/>
          <p:nvPr/>
        </p:nvSpPr>
        <p:spPr>
          <a:xfrm>
            <a:off x="494761" y="1955147"/>
            <a:ext cx="731520" cy="731520"/>
          </a:xfrm>
          <a:prstGeom prst="ellipse">
            <a:avLst/>
          </a:prstGeom>
          <a:solidFill>
            <a:srgbClr val="2929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black and white logo&#10;&#10;Description automatically generated">
            <a:extLst>
              <a:ext uri="{FF2B5EF4-FFF2-40B4-BE49-F238E27FC236}">
                <a16:creationId xmlns:a16="http://schemas.microsoft.com/office/drawing/2014/main" id="{A43B40EB-2B57-CF53-347D-66F483B3E87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91724" y="4384694"/>
            <a:ext cx="475488" cy="475488"/>
          </a:xfrm>
          <a:prstGeom prst="rect">
            <a:avLst/>
          </a:prstGeom>
        </p:spPr>
      </p:pic>
      <p:sp>
        <p:nvSpPr>
          <p:cNvPr id="11" name="Oval 10">
            <a:extLst>
              <a:ext uri="{FF2B5EF4-FFF2-40B4-BE49-F238E27FC236}">
                <a16:creationId xmlns:a16="http://schemas.microsoft.com/office/drawing/2014/main" id="{15D56A85-6760-B75D-A32D-365B3A071155}"/>
              </a:ext>
            </a:extLst>
          </p:cNvPr>
          <p:cNvSpPr/>
          <p:nvPr/>
        </p:nvSpPr>
        <p:spPr>
          <a:xfrm>
            <a:off x="494761" y="2991467"/>
            <a:ext cx="731520" cy="731520"/>
          </a:xfrm>
          <a:prstGeom prst="ellipse">
            <a:avLst/>
          </a:prstGeom>
          <a:solidFill>
            <a:srgbClr val="2929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group of people with a circle&#10;&#10;Description automatically generated">
            <a:extLst>
              <a:ext uri="{FF2B5EF4-FFF2-40B4-BE49-F238E27FC236}">
                <a16:creationId xmlns:a16="http://schemas.microsoft.com/office/drawing/2014/main" id="{4E3B6A8A-F02D-FFCF-C16B-7E68E0CC179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03714" y="3085392"/>
            <a:ext cx="502920" cy="502920"/>
          </a:xfrm>
          <a:prstGeom prst="rect">
            <a:avLst/>
          </a:prstGeom>
        </p:spPr>
      </p:pic>
      <p:pic>
        <p:nvPicPr>
          <p:cNvPr id="18" name="Picture 17" descr="A white check mark in a circle&#10;&#10;Description automatically generated">
            <a:extLst>
              <a:ext uri="{FF2B5EF4-FFF2-40B4-BE49-F238E27FC236}">
                <a16:creationId xmlns:a16="http://schemas.microsoft.com/office/drawing/2014/main" id="{99B9999A-395A-F743-925A-36476CDCF80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07678" y="2064875"/>
            <a:ext cx="512064" cy="512064"/>
          </a:xfrm>
          <a:prstGeom prst="rect">
            <a:avLst/>
          </a:prstGeom>
        </p:spPr>
      </p:pic>
      <p:sp>
        <p:nvSpPr>
          <p:cNvPr id="23" name="Rectangle 22">
            <a:extLst>
              <a:ext uri="{FF2B5EF4-FFF2-40B4-BE49-F238E27FC236}">
                <a16:creationId xmlns:a16="http://schemas.microsoft.com/office/drawing/2014/main" id="{852BB8B2-7849-81D7-C02C-EB49F688C165}"/>
              </a:ext>
            </a:extLst>
          </p:cNvPr>
          <p:cNvSpPr/>
          <p:nvPr/>
        </p:nvSpPr>
        <p:spPr>
          <a:xfrm>
            <a:off x="0" y="6424265"/>
            <a:ext cx="12192000" cy="433735"/>
          </a:xfrm>
          <a:prstGeom prst="rect">
            <a:avLst/>
          </a:prstGeom>
          <a:solidFill>
            <a:srgbClr val="2167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59104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65BE4D-8CA3-C49B-D8D4-7D91CAEAE06F}"/>
            </a:ext>
          </a:extLst>
        </p:cNvPr>
        <p:cNvGrpSpPr/>
        <p:nvPr/>
      </p:nvGrpSpPr>
      <p:grpSpPr>
        <a:xfrm>
          <a:off x="0" y="0"/>
          <a:ext cx="0" cy="0"/>
          <a:chOff x="0" y="0"/>
          <a:chExt cx="0" cy="0"/>
        </a:xfrm>
      </p:grpSpPr>
      <p:sp>
        <p:nvSpPr>
          <p:cNvPr id="2" name="Google Shape;90;p1">
            <a:extLst>
              <a:ext uri="{FF2B5EF4-FFF2-40B4-BE49-F238E27FC236}">
                <a16:creationId xmlns:a16="http://schemas.microsoft.com/office/drawing/2014/main" id="{14BD0D3C-DED3-9DB0-70D3-97AE333F240F}"/>
              </a:ext>
            </a:extLst>
          </p:cNvPr>
          <p:cNvSpPr txBox="1"/>
          <p:nvPr/>
        </p:nvSpPr>
        <p:spPr>
          <a:xfrm>
            <a:off x="834652" y="362918"/>
            <a:ext cx="10522696"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Fan Engagement and Activation Opportunities</a:t>
            </a:r>
          </a:p>
        </p:txBody>
      </p:sp>
      <p:sp>
        <p:nvSpPr>
          <p:cNvPr id="3" name="Rounded Rectangle 2">
            <a:extLst>
              <a:ext uri="{FF2B5EF4-FFF2-40B4-BE49-F238E27FC236}">
                <a16:creationId xmlns:a16="http://schemas.microsoft.com/office/drawing/2014/main" id="{9CA1B6CE-269F-CF8E-99D2-38C4E0C44F4F}"/>
              </a:ext>
            </a:extLst>
          </p:cNvPr>
          <p:cNvSpPr/>
          <p:nvPr/>
        </p:nvSpPr>
        <p:spPr>
          <a:xfrm>
            <a:off x="0" y="1317172"/>
            <a:ext cx="6096000" cy="2517279"/>
          </a:xfrm>
          <a:prstGeom prst="roundRect">
            <a:avLst>
              <a:gd name="adj" fmla="val 0"/>
            </a:avLst>
          </a:prstGeom>
          <a:solidFill>
            <a:srgbClr val="2167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a:extLst>
              <a:ext uri="{FF2B5EF4-FFF2-40B4-BE49-F238E27FC236}">
                <a16:creationId xmlns:a16="http://schemas.microsoft.com/office/drawing/2014/main" id="{1417FBDF-98BD-F4E1-A669-368E225F983F}"/>
              </a:ext>
            </a:extLst>
          </p:cNvPr>
          <p:cNvSpPr/>
          <p:nvPr/>
        </p:nvSpPr>
        <p:spPr>
          <a:xfrm>
            <a:off x="6096000" y="1317172"/>
            <a:ext cx="6096000" cy="2517279"/>
          </a:xfrm>
          <a:prstGeom prst="roundRect">
            <a:avLst>
              <a:gd name="adj" fmla="val 0"/>
            </a:avLst>
          </a:prstGeom>
          <a:solidFill>
            <a:srgbClr val="2929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6" name="Rounded Rectangle 5">
            <a:extLst>
              <a:ext uri="{FF2B5EF4-FFF2-40B4-BE49-F238E27FC236}">
                <a16:creationId xmlns:a16="http://schemas.microsoft.com/office/drawing/2014/main" id="{3C9A8285-E812-1367-58ED-6A65C006720A}"/>
              </a:ext>
            </a:extLst>
          </p:cNvPr>
          <p:cNvSpPr/>
          <p:nvPr/>
        </p:nvSpPr>
        <p:spPr>
          <a:xfrm>
            <a:off x="0" y="3831772"/>
            <a:ext cx="6096000" cy="2514600"/>
          </a:xfrm>
          <a:prstGeom prst="roundRect">
            <a:avLst>
              <a:gd name="adj" fmla="val 0"/>
            </a:avLst>
          </a:prstGeom>
          <a:solidFill>
            <a:srgbClr val="2929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a:extLst>
              <a:ext uri="{FF2B5EF4-FFF2-40B4-BE49-F238E27FC236}">
                <a16:creationId xmlns:a16="http://schemas.microsoft.com/office/drawing/2014/main" id="{281FA0F4-43BE-66C3-1969-0F209A54C0EB}"/>
              </a:ext>
            </a:extLst>
          </p:cNvPr>
          <p:cNvSpPr/>
          <p:nvPr/>
        </p:nvSpPr>
        <p:spPr>
          <a:xfrm>
            <a:off x="6096000" y="3831772"/>
            <a:ext cx="6096000" cy="2514600"/>
          </a:xfrm>
          <a:prstGeom prst="roundRect">
            <a:avLst>
              <a:gd name="adj" fmla="val 0"/>
            </a:avLst>
          </a:prstGeom>
          <a:solidFill>
            <a:srgbClr val="2167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12" name="TextBox 11">
            <a:extLst>
              <a:ext uri="{FF2B5EF4-FFF2-40B4-BE49-F238E27FC236}">
                <a16:creationId xmlns:a16="http://schemas.microsoft.com/office/drawing/2014/main" id="{C45CA1B2-B6C3-16D0-4136-D5142CD318A9}"/>
              </a:ext>
            </a:extLst>
          </p:cNvPr>
          <p:cNvSpPr txBox="1"/>
          <p:nvPr/>
        </p:nvSpPr>
        <p:spPr>
          <a:xfrm>
            <a:off x="1056265" y="1963462"/>
            <a:ext cx="3809301" cy="1138773"/>
          </a:xfrm>
          <a:prstGeom prst="rect">
            <a:avLst/>
          </a:prstGeom>
          <a:noFill/>
        </p:spPr>
        <p:txBody>
          <a:bodyPr wrap="square">
            <a:spAutoFit/>
          </a:bodyPr>
          <a:lstStyle/>
          <a:p>
            <a:pPr marL="0" marR="0" lvl="0" indent="0" algn="ctr" rtl="0">
              <a:spcBef>
                <a:spcPts val="0"/>
              </a:spcBef>
              <a:spcAft>
                <a:spcPts val="0"/>
              </a:spcAft>
              <a:buNone/>
            </a:pPr>
            <a:r>
              <a:rPr lang="en-US" sz="2000" b="1" dirty="0">
                <a:solidFill>
                  <a:schemeClr val="bg1"/>
                </a:solidFill>
                <a:latin typeface="Century Gothic"/>
                <a:ea typeface="Century Gothic"/>
                <a:cs typeface="Century Gothic"/>
                <a:sym typeface="Century Gothic"/>
              </a:rPr>
              <a:t>Fan Zones</a:t>
            </a:r>
          </a:p>
          <a:p>
            <a:pPr marL="0" marR="0" lvl="0" indent="0" algn="ctr" rtl="0">
              <a:spcBef>
                <a:spcPts val="0"/>
              </a:spcBef>
              <a:spcAft>
                <a:spcPts val="0"/>
              </a:spcAft>
              <a:buNone/>
            </a:pPr>
            <a:r>
              <a:rPr lang="en-US" sz="1600" dirty="0">
                <a:solidFill>
                  <a:schemeClr val="bg1"/>
                </a:solidFill>
                <a:latin typeface="Century Gothic"/>
                <a:ea typeface="Century Gothic"/>
                <a:cs typeface="Century Gothic"/>
                <a:sym typeface="Century Gothic"/>
              </a:rPr>
              <a:t>Branded interactive areas where attendees can enjoy games, photo booths, and giveaways</a:t>
            </a:r>
          </a:p>
        </p:txBody>
      </p:sp>
      <p:sp>
        <p:nvSpPr>
          <p:cNvPr id="13" name="TextBox 12">
            <a:extLst>
              <a:ext uri="{FF2B5EF4-FFF2-40B4-BE49-F238E27FC236}">
                <a16:creationId xmlns:a16="http://schemas.microsoft.com/office/drawing/2014/main" id="{3646F991-8725-F049-8FDC-E57560717DF6}"/>
              </a:ext>
            </a:extLst>
          </p:cNvPr>
          <p:cNvSpPr txBox="1"/>
          <p:nvPr/>
        </p:nvSpPr>
        <p:spPr>
          <a:xfrm>
            <a:off x="7346925" y="1963462"/>
            <a:ext cx="3594150" cy="1138773"/>
          </a:xfrm>
          <a:prstGeom prst="rect">
            <a:avLst/>
          </a:prstGeom>
          <a:noFill/>
        </p:spPr>
        <p:txBody>
          <a:bodyPr wrap="square">
            <a:spAutoFit/>
          </a:bodyPr>
          <a:lstStyle/>
          <a:p>
            <a:pPr marL="0" marR="0" lvl="0" indent="0" algn="ctr" rtl="0">
              <a:spcBef>
                <a:spcPts val="0"/>
              </a:spcBef>
              <a:spcAft>
                <a:spcPts val="0"/>
              </a:spcAft>
              <a:buNone/>
            </a:pPr>
            <a:r>
              <a:rPr lang="en-US" sz="2000" b="1" dirty="0">
                <a:solidFill>
                  <a:schemeClr val="bg1"/>
                </a:solidFill>
                <a:latin typeface="Century Gothic"/>
                <a:ea typeface="Century Gothic"/>
                <a:cs typeface="Century Gothic"/>
                <a:sym typeface="Century Gothic"/>
              </a:rPr>
              <a:t>Sponsor Booths</a:t>
            </a:r>
          </a:p>
          <a:p>
            <a:pPr marL="0" marR="0" lvl="0" indent="0" algn="ctr" rtl="0">
              <a:spcBef>
                <a:spcPts val="0"/>
              </a:spcBef>
              <a:spcAft>
                <a:spcPts val="0"/>
              </a:spcAft>
              <a:buNone/>
            </a:pPr>
            <a:r>
              <a:rPr lang="en-US" sz="1600" dirty="0">
                <a:solidFill>
                  <a:schemeClr val="bg1"/>
                </a:solidFill>
                <a:latin typeface="Century Gothic"/>
                <a:ea typeface="Century Gothic"/>
                <a:cs typeface="Century Gothic"/>
                <a:sym typeface="Century Gothic"/>
              </a:rPr>
              <a:t>Branded booths within the stadium where sponsors can directly interact with fans</a:t>
            </a:r>
          </a:p>
        </p:txBody>
      </p:sp>
      <p:sp>
        <p:nvSpPr>
          <p:cNvPr id="14" name="TextBox 13">
            <a:extLst>
              <a:ext uri="{FF2B5EF4-FFF2-40B4-BE49-F238E27FC236}">
                <a16:creationId xmlns:a16="http://schemas.microsoft.com/office/drawing/2014/main" id="{304922E2-D0F7-100E-7B81-CB6573212150}"/>
              </a:ext>
            </a:extLst>
          </p:cNvPr>
          <p:cNvSpPr txBox="1"/>
          <p:nvPr/>
        </p:nvSpPr>
        <p:spPr>
          <a:xfrm>
            <a:off x="974768" y="4342389"/>
            <a:ext cx="3972296" cy="1138773"/>
          </a:xfrm>
          <a:prstGeom prst="rect">
            <a:avLst/>
          </a:prstGeom>
          <a:noFill/>
        </p:spPr>
        <p:txBody>
          <a:bodyPr wrap="square">
            <a:spAutoFit/>
          </a:bodyPr>
          <a:lstStyle/>
          <a:p>
            <a:pPr marL="0" marR="0" lvl="0" indent="0" algn="ctr" rtl="0">
              <a:spcBef>
                <a:spcPts val="0"/>
              </a:spcBef>
              <a:spcAft>
                <a:spcPts val="0"/>
              </a:spcAft>
              <a:buNone/>
            </a:pPr>
            <a:r>
              <a:rPr lang="en-US" sz="2000" b="1" dirty="0">
                <a:solidFill>
                  <a:schemeClr val="bg1"/>
                </a:solidFill>
                <a:latin typeface="Century Gothic"/>
                <a:ea typeface="Century Gothic"/>
                <a:cs typeface="Century Gothic"/>
                <a:sym typeface="Century Gothic"/>
              </a:rPr>
              <a:t>Contests and Giveaways</a:t>
            </a:r>
          </a:p>
          <a:p>
            <a:pPr marL="0" marR="0" lvl="0" indent="0" algn="ctr" rtl="0">
              <a:spcBef>
                <a:spcPts val="0"/>
              </a:spcBef>
              <a:spcAft>
                <a:spcPts val="0"/>
              </a:spcAft>
              <a:buNone/>
            </a:pPr>
            <a:r>
              <a:rPr lang="en-US" sz="1600" dirty="0">
                <a:solidFill>
                  <a:schemeClr val="bg1"/>
                </a:solidFill>
                <a:latin typeface="Century Gothic"/>
                <a:ea typeface="Century Gothic"/>
                <a:cs typeface="Century Gothic"/>
                <a:sym typeface="Century Gothic"/>
              </a:rPr>
              <a:t>Sponsor-hosted halftime challenges and branded merchandise prizes to enhance fan engagement</a:t>
            </a:r>
          </a:p>
        </p:txBody>
      </p:sp>
      <p:sp>
        <p:nvSpPr>
          <p:cNvPr id="15" name="TextBox 14">
            <a:extLst>
              <a:ext uri="{FF2B5EF4-FFF2-40B4-BE49-F238E27FC236}">
                <a16:creationId xmlns:a16="http://schemas.microsoft.com/office/drawing/2014/main" id="{862F55DD-4777-36D6-DE8D-205BBA8C0D97}"/>
              </a:ext>
            </a:extLst>
          </p:cNvPr>
          <p:cNvSpPr txBox="1"/>
          <p:nvPr/>
        </p:nvSpPr>
        <p:spPr>
          <a:xfrm>
            <a:off x="7022522" y="4375047"/>
            <a:ext cx="4242956" cy="1384995"/>
          </a:xfrm>
          <a:prstGeom prst="rect">
            <a:avLst/>
          </a:prstGeom>
          <a:noFill/>
        </p:spPr>
        <p:txBody>
          <a:bodyPr wrap="square">
            <a:spAutoFit/>
          </a:bodyPr>
          <a:lstStyle/>
          <a:p>
            <a:pPr marL="0" marR="0" lvl="0" indent="0" algn="ctr" rtl="0">
              <a:spcBef>
                <a:spcPts val="0"/>
              </a:spcBef>
              <a:spcAft>
                <a:spcPts val="0"/>
              </a:spcAft>
              <a:buNone/>
            </a:pPr>
            <a:r>
              <a:rPr lang="en-US" sz="2000" b="1" dirty="0">
                <a:solidFill>
                  <a:schemeClr val="bg1"/>
                </a:solidFill>
                <a:latin typeface="Century Gothic"/>
                <a:ea typeface="Century Gothic"/>
                <a:cs typeface="Century Gothic"/>
                <a:sym typeface="Century Gothic"/>
              </a:rPr>
              <a:t>VIP Lounge</a:t>
            </a:r>
          </a:p>
          <a:p>
            <a:pPr marL="0" marR="0" lvl="0" indent="0" algn="ctr" rtl="0">
              <a:spcBef>
                <a:spcPts val="0"/>
              </a:spcBef>
              <a:spcAft>
                <a:spcPts val="0"/>
              </a:spcAft>
              <a:buNone/>
            </a:pPr>
            <a:r>
              <a:rPr lang="en-US" sz="1600" dirty="0">
                <a:solidFill>
                  <a:schemeClr val="bg1"/>
                </a:solidFill>
                <a:latin typeface="Century Gothic"/>
                <a:ea typeface="Century Gothic"/>
                <a:cs typeface="Century Gothic"/>
                <a:sym typeface="Century Gothic"/>
              </a:rPr>
              <a:t>Exclusive branded area for sponsor representatives, guests, and media, creating a premium experience aligned with the brand’s image</a:t>
            </a:r>
          </a:p>
        </p:txBody>
      </p:sp>
    </p:spTree>
    <p:extLst>
      <p:ext uri="{BB962C8B-B14F-4D97-AF65-F5344CB8AC3E}">
        <p14:creationId xmlns:p14="http://schemas.microsoft.com/office/powerpoint/2010/main" val="1329294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FF54F7-238A-A62C-FEE1-F71F06252926}"/>
            </a:ext>
          </a:extLst>
        </p:cNvPr>
        <p:cNvGrpSpPr/>
        <p:nvPr/>
      </p:nvGrpSpPr>
      <p:grpSpPr>
        <a:xfrm>
          <a:off x="0" y="0"/>
          <a:ext cx="0" cy="0"/>
          <a:chOff x="0" y="0"/>
          <a:chExt cx="0" cy="0"/>
        </a:xfrm>
      </p:grpSpPr>
      <p:sp>
        <p:nvSpPr>
          <p:cNvPr id="18" name="Rounded Rectangle 17">
            <a:extLst>
              <a:ext uri="{FF2B5EF4-FFF2-40B4-BE49-F238E27FC236}">
                <a16:creationId xmlns:a16="http://schemas.microsoft.com/office/drawing/2014/main" id="{1DDF6784-0485-275D-19F4-3A5C93900139}"/>
              </a:ext>
            </a:extLst>
          </p:cNvPr>
          <p:cNvSpPr/>
          <p:nvPr/>
        </p:nvSpPr>
        <p:spPr>
          <a:xfrm>
            <a:off x="0" y="3873771"/>
            <a:ext cx="12192000" cy="1953204"/>
          </a:xfrm>
          <a:prstGeom prst="roundRect">
            <a:avLst>
              <a:gd name="adj" fmla="val 0"/>
            </a:avLst>
          </a:prstGeom>
          <a:solidFill>
            <a:srgbClr val="2167CE">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Google Shape;90;p1">
            <a:extLst>
              <a:ext uri="{FF2B5EF4-FFF2-40B4-BE49-F238E27FC236}">
                <a16:creationId xmlns:a16="http://schemas.microsoft.com/office/drawing/2014/main" id="{0A94EA6C-F237-6C11-E85D-4151FECE17B3}"/>
              </a:ext>
            </a:extLst>
          </p:cNvPr>
          <p:cNvSpPr txBox="1"/>
          <p:nvPr/>
        </p:nvSpPr>
        <p:spPr>
          <a:xfrm>
            <a:off x="1563940" y="362918"/>
            <a:ext cx="906412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Previous Successes and Testimonials</a:t>
            </a:r>
          </a:p>
        </p:txBody>
      </p:sp>
      <p:sp>
        <p:nvSpPr>
          <p:cNvPr id="7" name="Google Shape;90;p1">
            <a:extLst>
              <a:ext uri="{FF2B5EF4-FFF2-40B4-BE49-F238E27FC236}">
                <a16:creationId xmlns:a16="http://schemas.microsoft.com/office/drawing/2014/main" id="{34B8FD04-0C5E-ECF6-0331-BEB991542D10}"/>
              </a:ext>
            </a:extLst>
          </p:cNvPr>
          <p:cNvSpPr txBox="1"/>
          <p:nvPr/>
        </p:nvSpPr>
        <p:spPr>
          <a:xfrm>
            <a:off x="2582901" y="4164437"/>
            <a:ext cx="7026198" cy="13233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bg1"/>
                </a:solidFill>
                <a:latin typeface="Century Gothic"/>
                <a:ea typeface="Century Gothic"/>
                <a:cs typeface="Century Gothic"/>
                <a:sym typeface="Century Gothic"/>
              </a:rPr>
              <a:t>Feedback from previous sponsors includes:</a:t>
            </a:r>
          </a:p>
          <a:p>
            <a:pPr marL="0" marR="0" lvl="0" indent="0" algn="ctr" rtl="0">
              <a:spcBef>
                <a:spcPts val="0"/>
              </a:spcBef>
              <a:spcAft>
                <a:spcPts val="0"/>
              </a:spcAft>
              <a:buNone/>
            </a:pPr>
            <a:r>
              <a:rPr lang="en-US" sz="2000" i="1" dirty="0">
                <a:solidFill>
                  <a:schemeClr val="bg1"/>
                </a:solidFill>
                <a:latin typeface="Century Gothic"/>
                <a:ea typeface="Century Gothic"/>
                <a:cs typeface="Century Gothic"/>
                <a:sym typeface="Century Gothic"/>
              </a:rPr>
              <a:t>“The Unity Cup allowed us to connect with fans and significantly boosted our visibility among a passionate sports audience.”</a:t>
            </a:r>
            <a:endParaRPr lang="en-US" sz="1600" dirty="0">
              <a:solidFill>
                <a:schemeClr val="bg1"/>
              </a:solidFill>
              <a:latin typeface="Century Gothic"/>
              <a:ea typeface="Century Gothic"/>
              <a:cs typeface="Century Gothic"/>
              <a:sym typeface="Century Gothic"/>
            </a:endParaRPr>
          </a:p>
        </p:txBody>
      </p:sp>
      <p:sp>
        <p:nvSpPr>
          <p:cNvPr id="2" name="Rounded Rectangle 1">
            <a:extLst>
              <a:ext uri="{FF2B5EF4-FFF2-40B4-BE49-F238E27FC236}">
                <a16:creationId xmlns:a16="http://schemas.microsoft.com/office/drawing/2014/main" id="{37A47F0A-2FA0-0A0C-E4B4-A01211B51AF7}"/>
              </a:ext>
            </a:extLst>
          </p:cNvPr>
          <p:cNvSpPr/>
          <p:nvPr/>
        </p:nvSpPr>
        <p:spPr>
          <a:xfrm>
            <a:off x="0" y="1813692"/>
            <a:ext cx="6096000" cy="2060079"/>
          </a:xfrm>
          <a:prstGeom prst="roundRect">
            <a:avLst>
              <a:gd name="adj" fmla="val 0"/>
            </a:avLst>
          </a:prstGeom>
          <a:solidFill>
            <a:srgbClr val="2929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a:extLst>
              <a:ext uri="{FF2B5EF4-FFF2-40B4-BE49-F238E27FC236}">
                <a16:creationId xmlns:a16="http://schemas.microsoft.com/office/drawing/2014/main" id="{EFFB274A-18B6-74D8-1290-7017269BC745}"/>
              </a:ext>
            </a:extLst>
          </p:cNvPr>
          <p:cNvSpPr/>
          <p:nvPr/>
        </p:nvSpPr>
        <p:spPr>
          <a:xfrm>
            <a:off x="6096000" y="1813692"/>
            <a:ext cx="6096000" cy="2060079"/>
          </a:xfrm>
          <a:prstGeom prst="roundRect">
            <a:avLst>
              <a:gd name="adj" fmla="val 0"/>
            </a:avLst>
          </a:prstGeom>
          <a:solidFill>
            <a:srgbClr val="2167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10" name="Google Shape;90;p1">
            <a:extLst>
              <a:ext uri="{FF2B5EF4-FFF2-40B4-BE49-F238E27FC236}">
                <a16:creationId xmlns:a16="http://schemas.microsoft.com/office/drawing/2014/main" id="{9C3D9CA6-46ED-A736-5196-55143D719BCB}"/>
              </a:ext>
            </a:extLst>
          </p:cNvPr>
          <p:cNvSpPr txBox="1"/>
          <p:nvPr/>
        </p:nvSpPr>
        <p:spPr>
          <a:xfrm>
            <a:off x="6096001" y="2045712"/>
            <a:ext cx="6096000" cy="153884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dirty="0">
                <a:solidFill>
                  <a:schemeClr val="bg1"/>
                </a:solidFill>
                <a:latin typeface="Century Gothic"/>
                <a:sym typeface="Century Gothic"/>
              </a:rPr>
              <a:t>garnered</a:t>
            </a:r>
          </a:p>
          <a:p>
            <a:pPr algn="ctr"/>
            <a:r>
              <a:rPr lang="en-US" sz="5400" b="1" dirty="0">
                <a:solidFill>
                  <a:schemeClr val="bg1"/>
                </a:solidFill>
                <a:latin typeface="Century Gothic"/>
                <a:sym typeface="Century Gothic"/>
              </a:rPr>
              <a:t>45,000+</a:t>
            </a:r>
            <a:br>
              <a:rPr lang="en-US" sz="5400" b="1" dirty="0">
                <a:solidFill>
                  <a:schemeClr val="bg1"/>
                </a:solidFill>
                <a:latin typeface="Century Gothic"/>
                <a:sym typeface="Century Gothic"/>
              </a:rPr>
            </a:br>
            <a:r>
              <a:rPr lang="en-US" sz="2000" b="1" dirty="0">
                <a:solidFill>
                  <a:schemeClr val="bg1"/>
                </a:solidFill>
                <a:latin typeface="Century Gothic"/>
                <a:sym typeface="Century Gothic"/>
              </a:rPr>
              <a:t>media impressions</a:t>
            </a:r>
            <a:endParaRPr lang="en-US" sz="5400" b="1" dirty="0">
              <a:solidFill>
                <a:schemeClr val="bg1"/>
              </a:solidFill>
              <a:latin typeface="Century Gothic"/>
              <a:sym typeface="Century Gothic"/>
            </a:endParaRPr>
          </a:p>
        </p:txBody>
      </p:sp>
      <p:sp>
        <p:nvSpPr>
          <p:cNvPr id="12" name="Google Shape;90;p1">
            <a:extLst>
              <a:ext uri="{FF2B5EF4-FFF2-40B4-BE49-F238E27FC236}">
                <a16:creationId xmlns:a16="http://schemas.microsoft.com/office/drawing/2014/main" id="{5BE60D32-3AD6-D897-21C3-1E6AA73B4FC5}"/>
              </a:ext>
            </a:extLst>
          </p:cNvPr>
          <p:cNvSpPr txBox="1"/>
          <p:nvPr/>
        </p:nvSpPr>
        <p:spPr>
          <a:xfrm>
            <a:off x="3960" y="2045712"/>
            <a:ext cx="6096000" cy="153884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dirty="0">
                <a:solidFill>
                  <a:schemeClr val="bg1"/>
                </a:solidFill>
                <a:latin typeface="Century Gothic"/>
                <a:sym typeface="Century Gothic"/>
              </a:rPr>
              <a:t>attracted over</a:t>
            </a:r>
          </a:p>
          <a:p>
            <a:pPr algn="ctr"/>
            <a:r>
              <a:rPr lang="en-US" sz="5400" b="1" dirty="0">
                <a:solidFill>
                  <a:schemeClr val="bg1"/>
                </a:solidFill>
                <a:latin typeface="Century Gothic"/>
                <a:sym typeface="Century Gothic"/>
              </a:rPr>
              <a:t>10,000</a:t>
            </a:r>
            <a:br>
              <a:rPr lang="en-US" sz="5400" b="1" dirty="0">
                <a:solidFill>
                  <a:schemeClr val="bg1"/>
                </a:solidFill>
                <a:latin typeface="Century Gothic"/>
                <a:sym typeface="Century Gothic"/>
              </a:rPr>
            </a:br>
            <a:r>
              <a:rPr lang="en-US" sz="2000" b="1" dirty="0">
                <a:solidFill>
                  <a:schemeClr val="bg1"/>
                </a:solidFill>
                <a:latin typeface="Century Gothic"/>
                <a:sym typeface="Century Gothic"/>
              </a:rPr>
              <a:t>attendees</a:t>
            </a:r>
            <a:endParaRPr lang="en-US" sz="5400" b="1" dirty="0">
              <a:solidFill>
                <a:schemeClr val="bg1"/>
              </a:solidFill>
              <a:latin typeface="Century Gothic"/>
              <a:sym typeface="Century Gothic"/>
            </a:endParaRPr>
          </a:p>
        </p:txBody>
      </p:sp>
      <p:sp>
        <p:nvSpPr>
          <p:cNvPr id="15" name="TextBox 14">
            <a:extLst>
              <a:ext uri="{FF2B5EF4-FFF2-40B4-BE49-F238E27FC236}">
                <a16:creationId xmlns:a16="http://schemas.microsoft.com/office/drawing/2014/main" id="{94E51CA1-67AF-8110-534A-B3745E194FA1}"/>
              </a:ext>
            </a:extLst>
          </p:cNvPr>
          <p:cNvSpPr txBox="1"/>
          <p:nvPr/>
        </p:nvSpPr>
        <p:spPr>
          <a:xfrm>
            <a:off x="3048990" y="1149661"/>
            <a:ext cx="6097978" cy="400110"/>
          </a:xfrm>
          <a:prstGeom prst="rect">
            <a:avLst/>
          </a:prstGeom>
          <a:noFill/>
        </p:spPr>
        <p:txBody>
          <a:bodyPr wrap="square">
            <a:spAutoFit/>
          </a:bodyPr>
          <a:lstStyle/>
          <a:p>
            <a:pPr algn="ctr"/>
            <a:r>
              <a:rPr lang="en-US" sz="2000" b="1" dirty="0">
                <a:solidFill>
                  <a:schemeClr val="tx1">
                    <a:lumMod val="65000"/>
                    <a:lumOff val="35000"/>
                  </a:schemeClr>
                </a:solidFill>
                <a:latin typeface="Century Gothic"/>
                <a:ea typeface="Century Gothic"/>
                <a:cs typeface="Century Gothic"/>
                <a:sym typeface="Century Gothic"/>
              </a:rPr>
              <a:t>The Unity Cup's previous events have…</a:t>
            </a:r>
            <a:endParaRPr lang="en-US" sz="2000" b="1" dirty="0"/>
          </a:p>
        </p:txBody>
      </p:sp>
      <p:sp>
        <p:nvSpPr>
          <p:cNvPr id="17" name="TextBox 16">
            <a:extLst>
              <a:ext uri="{FF2B5EF4-FFF2-40B4-BE49-F238E27FC236}">
                <a16:creationId xmlns:a16="http://schemas.microsoft.com/office/drawing/2014/main" id="{0725A0FD-A865-9F4A-FBBF-A90D5692E09E}"/>
              </a:ext>
            </a:extLst>
          </p:cNvPr>
          <p:cNvSpPr txBox="1"/>
          <p:nvPr/>
        </p:nvSpPr>
        <p:spPr>
          <a:xfrm>
            <a:off x="3047011" y="5990263"/>
            <a:ext cx="6097978" cy="646331"/>
          </a:xfrm>
          <a:prstGeom prst="rect">
            <a:avLst/>
          </a:prstGeom>
          <a:noFill/>
        </p:spPr>
        <p:txBody>
          <a:bodyPr wrap="square">
            <a:spAutoFit/>
          </a:bodyPr>
          <a:lstStyle/>
          <a:p>
            <a:pPr marL="0" marR="0" lvl="0" indent="0" algn="ctr" rtl="0">
              <a:spcBef>
                <a:spcPts val="0"/>
              </a:spcBef>
              <a:spcAft>
                <a:spcPts val="0"/>
              </a:spcAft>
              <a:buNone/>
            </a:pPr>
            <a:r>
              <a:rPr lang="en-US" sz="1800" dirty="0">
                <a:solidFill>
                  <a:schemeClr val="tx1">
                    <a:lumMod val="65000"/>
                    <a:lumOff val="35000"/>
                  </a:schemeClr>
                </a:solidFill>
                <a:latin typeface="Century Gothic"/>
                <a:ea typeface="Century Gothic"/>
                <a:cs typeface="Century Gothic"/>
                <a:sym typeface="Century Gothic"/>
              </a:rPr>
              <a:t>Metrics and positive feedback demonstrate the tournament's impact and value for sponsors.</a:t>
            </a:r>
          </a:p>
        </p:txBody>
      </p:sp>
    </p:spTree>
    <p:extLst>
      <p:ext uri="{BB962C8B-B14F-4D97-AF65-F5344CB8AC3E}">
        <p14:creationId xmlns:p14="http://schemas.microsoft.com/office/powerpoint/2010/main" val="40705644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F66B47-578D-072B-1F7D-0F788FA35E05}"/>
            </a:ext>
          </a:extLst>
        </p:cNvPr>
        <p:cNvGrpSpPr/>
        <p:nvPr/>
      </p:nvGrpSpPr>
      <p:grpSpPr>
        <a:xfrm>
          <a:off x="0" y="0"/>
          <a:ext cx="0" cy="0"/>
          <a:chOff x="0" y="0"/>
          <a:chExt cx="0" cy="0"/>
        </a:xfrm>
      </p:grpSpPr>
      <p:sp>
        <p:nvSpPr>
          <p:cNvPr id="20" name="Rectangle 19">
            <a:extLst>
              <a:ext uri="{FF2B5EF4-FFF2-40B4-BE49-F238E27FC236}">
                <a16:creationId xmlns:a16="http://schemas.microsoft.com/office/drawing/2014/main" id="{74FB6F6B-DD53-0FEB-C8AC-3581900110D2}"/>
              </a:ext>
            </a:extLst>
          </p:cNvPr>
          <p:cNvSpPr/>
          <p:nvPr/>
        </p:nvSpPr>
        <p:spPr>
          <a:xfrm>
            <a:off x="7558268" y="-12161"/>
            <a:ext cx="4629874" cy="1616129"/>
          </a:xfrm>
          <a:prstGeom prst="rect">
            <a:avLst/>
          </a:prstGeom>
          <a:solidFill>
            <a:srgbClr val="2929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16A480E-EE08-F5CD-D76E-2FAA393E31A7}"/>
              </a:ext>
            </a:extLst>
          </p:cNvPr>
          <p:cNvSpPr/>
          <p:nvPr/>
        </p:nvSpPr>
        <p:spPr>
          <a:xfrm>
            <a:off x="0" y="-12161"/>
            <a:ext cx="7558268" cy="1616129"/>
          </a:xfrm>
          <a:prstGeom prst="rect">
            <a:avLst/>
          </a:prstGeom>
          <a:solidFill>
            <a:srgbClr val="2167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6DA2FAC8-CA8B-3DEB-FEF4-C2461DEA02D9}"/>
              </a:ext>
            </a:extLst>
          </p:cNvPr>
          <p:cNvSpPr txBox="1"/>
          <p:nvPr/>
        </p:nvSpPr>
        <p:spPr>
          <a:xfrm>
            <a:off x="1894749" y="2909817"/>
            <a:ext cx="3254194" cy="338554"/>
          </a:xfrm>
          <a:prstGeom prst="rect">
            <a:avLst/>
          </a:prstGeom>
          <a:noFill/>
        </p:spPr>
        <p:txBody>
          <a:bodyPr wrap="square" rtlCol="0">
            <a:spAutoFit/>
          </a:bodyPr>
          <a:lstStyle/>
          <a:p>
            <a:pPr marL="0" algn="l" defTabSz="914400" rtl="0" eaLnBrk="1" latinLnBrk="0" hangingPunct="1">
              <a:lnSpc>
                <a:spcPct val="100000"/>
              </a:lnSpc>
            </a:pPr>
            <a:r>
              <a:rPr lang="en-US" sz="1600" b="0" kern="1200" dirty="0">
                <a:solidFill>
                  <a:schemeClr val="tx1">
                    <a:lumMod val="65000"/>
                    <a:lumOff val="35000"/>
                  </a:schemeClr>
                </a:solidFill>
                <a:latin typeface="Century Gothic" panose="020B0502020202020204" pitchFamily="34" charset="0"/>
                <a:ea typeface="+mn-ea"/>
                <a:cs typeface="+mn-cs"/>
              </a:rPr>
              <a:t>victorysportsalliance.org</a:t>
            </a:r>
          </a:p>
        </p:txBody>
      </p:sp>
      <p:sp>
        <p:nvSpPr>
          <p:cNvPr id="8" name="Oval 7">
            <a:extLst>
              <a:ext uri="{FF2B5EF4-FFF2-40B4-BE49-F238E27FC236}">
                <a16:creationId xmlns:a16="http://schemas.microsoft.com/office/drawing/2014/main" id="{3B3FD899-0A02-B69E-FE88-AAF4176F6DFB}"/>
              </a:ext>
            </a:extLst>
          </p:cNvPr>
          <p:cNvSpPr/>
          <p:nvPr/>
        </p:nvSpPr>
        <p:spPr>
          <a:xfrm>
            <a:off x="705314" y="2588050"/>
            <a:ext cx="1029756" cy="1029756"/>
          </a:xfrm>
          <a:prstGeom prst="ellipse">
            <a:avLst/>
          </a:prstGeom>
          <a:solidFill>
            <a:srgbClr val="292967"/>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1200" dirty="0">
                <a:solidFill>
                  <a:schemeClr val="bg1"/>
                </a:solidFill>
                <a:latin typeface="Century Gothic" panose="020B0502020202020204" pitchFamily="34" charset="0"/>
              </a:rPr>
              <a:t>Website</a:t>
            </a:r>
          </a:p>
        </p:txBody>
      </p:sp>
      <p:sp>
        <p:nvSpPr>
          <p:cNvPr id="9" name="Oval 8">
            <a:extLst>
              <a:ext uri="{FF2B5EF4-FFF2-40B4-BE49-F238E27FC236}">
                <a16:creationId xmlns:a16="http://schemas.microsoft.com/office/drawing/2014/main" id="{B70ECA77-747D-7A1B-72F2-FE09752A7C42}"/>
              </a:ext>
            </a:extLst>
          </p:cNvPr>
          <p:cNvSpPr/>
          <p:nvPr/>
        </p:nvSpPr>
        <p:spPr>
          <a:xfrm>
            <a:off x="5772065" y="2588523"/>
            <a:ext cx="1029756" cy="1029756"/>
          </a:xfrm>
          <a:prstGeom prst="ellipse">
            <a:avLst/>
          </a:prstGeom>
          <a:solidFill>
            <a:srgbClr val="2929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Century Gothic" panose="020B0502020202020204" pitchFamily="34" charset="0"/>
              </a:rPr>
              <a:t>Email</a:t>
            </a:r>
          </a:p>
        </p:txBody>
      </p:sp>
      <p:sp>
        <p:nvSpPr>
          <p:cNvPr id="10" name="Oval 9">
            <a:extLst>
              <a:ext uri="{FF2B5EF4-FFF2-40B4-BE49-F238E27FC236}">
                <a16:creationId xmlns:a16="http://schemas.microsoft.com/office/drawing/2014/main" id="{241D1BB3-6513-484C-4FBE-CD1C3EA6DB1C}"/>
              </a:ext>
            </a:extLst>
          </p:cNvPr>
          <p:cNvSpPr/>
          <p:nvPr/>
        </p:nvSpPr>
        <p:spPr>
          <a:xfrm>
            <a:off x="5772065" y="3982149"/>
            <a:ext cx="1029756" cy="1029756"/>
          </a:xfrm>
          <a:prstGeom prst="ellipse">
            <a:avLst/>
          </a:prstGeom>
          <a:solidFill>
            <a:srgbClr val="2929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Century Gothic" panose="020B0502020202020204" pitchFamily="34" charset="0"/>
              </a:rPr>
              <a:t>Web &amp; Social</a:t>
            </a:r>
          </a:p>
        </p:txBody>
      </p:sp>
      <p:sp>
        <p:nvSpPr>
          <p:cNvPr id="11" name="TextBox 10">
            <a:extLst>
              <a:ext uri="{FF2B5EF4-FFF2-40B4-BE49-F238E27FC236}">
                <a16:creationId xmlns:a16="http://schemas.microsoft.com/office/drawing/2014/main" id="{10604064-D861-93A1-56BC-A6F494880E27}"/>
              </a:ext>
            </a:extLst>
          </p:cNvPr>
          <p:cNvSpPr txBox="1"/>
          <p:nvPr/>
        </p:nvSpPr>
        <p:spPr>
          <a:xfrm>
            <a:off x="6961499" y="2918735"/>
            <a:ext cx="4717827" cy="338554"/>
          </a:xfrm>
          <a:prstGeom prst="rect">
            <a:avLst/>
          </a:prstGeom>
          <a:noFill/>
        </p:spPr>
        <p:txBody>
          <a:bodyPr wrap="square" rtlCol="0">
            <a:spAutoFit/>
          </a:bodyPr>
          <a:lstStyle/>
          <a:p>
            <a:pPr marL="0" algn="l" defTabSz="914400" rtl="0" eaLnBrk="1" latinLnBrk="0" hangingPunct="1">
              <a:lnSpc>
                <a:spcPct val="100000"/>
              </a:lnSpc>
            </a:pPr>
            <a:r>
              <a:rPr lang="en-US" sz="1600" dirty="0">
                <a:solidFill>
                  <a:schemeClr val="tx1">
                    <a:lumMod val="65000"/>
                    <a:lumOff val="35000"/>
                  </a:schemeClr>
                </a:solidFill>
                <a:latin typeface="Century Gothic" panose="020B0502020202020204" pitchFamily="34" charset="0"/>
              </a:rPr>
              <a:t>sponsorships@victorysportsalliance.org</a:t>
            </a:r>
          </a:p>
        </p:txBody>
      </p:sp>
      <p:sp>
        <p:nvSpPr>
          <p:cNvPr id="12" name="TextBox 11">
            <a:extLst>
              <a:ext uri="{FF2B5EF4-FFF2-40B4-BE49-F238E27FC236}">
                <a16:creationId xmlns:a16="http://schemas.microsoft.com/office/drawing/2014/main" id="{6F9B5FF0-911B-5B56-3418-D783EE876BED}"/>
              </a:ext>
            </a:extLst>
          </p:cNvPr>
          <p:cNvSpPr txBox="1"/>
          <p:nvPr/>
        </p:nvSpPr>
        <p:spPr>
          <a:xfrm>
            <a:off x="6961499" y="4179088"/>
            <a:ext cx="4387819" cy="584775"/>
          </a:xfrm>
          <a:prstGeom prst="rect">
            <a:avLst/>
          </a:prstGeom>
          <a:noFill/>
        </p:spPr>
        <p:txBody>
          <a:bodyPr wrap="square" rtlCol="0">
            <a:spAutoFit/>
          </a:bodyPr>
          <a:lstStyle/>
          <a:p>
            <a:pPr marL="0" algn="l" defTabSz="914400" rtl="0" eaLnBrk="1" latinLnBrk="0" hangingPunct="1">
              <a:lnSpc>
                <a:spcPct val="100000"/>
              </a:lnSpc>
            </a:pPr>
            <a:r>
              <a:rPr lang="en-US" sz="1600" dirty="0">
                <a:solidFill>
                  <a:schemeClr val="tx1">
                    <a:lumMod val="65000"/>
                    <a:lumOff val="35000"/>
                  </a:schemeClr>
                </a:solidFill>
                <a:latin typeface="Century Gothic" panose="020B0502020202020204" pitchFamily="34" charset="0"/>
              </a:rPr>
              <a:t>Follow us on Instagram, X, Facebook, and Threads for updates on Unity Cup 20XX.</a:t>
            </a:r>
          </a:p>
        </p:txBody>
      </p:sp>
      <p:sp>
        <p:nvSpPr>
          <p:cNvPr id="13" name="TextBox 12">
            <a:extLst>
              <a:ext uri="{FF2B5EF4-FFF2-40B4-BE49-F238E27FC236}">
                <a16:creationId xmlns:a16="http://schemas.microsoft.com/office/drawing/2014/main" id="{E02DCCE0-8349-BDDB-ADC6-E53343C272A9}"/>
              </a:ext>
            </a:extLst>
          </p:cNvPr>
          <p:cNvSpPr txBox="1"/>
          <p:nvPr/>
        </p:nvSpPr>
        <p:spPr>
          <a:xfrm>
            <a:off x="1894749" y="4302199"/>
            <a:ext cx="2478167" cy="338554"/>
          </a:xfrm>
          <a:prstGeom prst="rect">
            <a:avLst/>
          </a:prstGeom>
          <a:noFill/>
        </p:spPr>
        <p:txBody>
          <a:bodyPr wrap="square" rtlCol="0">
            <a:spAutoFit/>
          </a:bodyPr>
          <a:lstStyle/>
          <a:p>
            <a:pPr marL="0" algn="l" defTabSz="914400" rtl="0" eaLnBrk="1" latinLnBrk="0" hangingPunct="1">
              <a:lnSpc>
                <a:spcPct val="100000"/>
              </a:lnSpc>
            </a:pPr>
            <a:r>
              <a:rPr lang="en-US" sz="1600" dirty="0">
                <a:solidFill>
                  <a:schemeClr val="tx1">
                    <a:lumMod val="65000"/>
                    <a:lumOff val="35000"/>
                  </a:schemeClr>
                </a:solidFill>
                <a:latin typeface="Century Gothic" panose="020B0502020202020204" pitchFamily="34" charset="0"/>
              </a:rPr>
              <a:t>(555) 345-6789</a:t>
            </a:r>
            <a:endParaRPr lang="en-US" sz="1600" b="0" kern="1200" dirty="0">
              <a:solidFill>
                <a:schemeClr val="tx1">
                  <a:lumMod val="65000"/>
                  <a:lumOff val="35000"/>
                </a:schemeClr>
              </a:solidFill>
              <a:latin typeface="Century Gothic" panose="020B0502020202020204" pitchFamily="34" charset="0"/>
              <a:ea typeface="+mn-ea"/>
              <a:cs typeface="+mn-cs"/>
            </a:endParaRPr>
          </a:p>
        </p:txBody>
      </p:sp>
      <p:sp>
        <p:nvSpPr>
          <p:cNvPr id="15" name="Oval 14">
            <a:extLst>
              <a:ext uri="{FF2B5EF4-FFF2-40B4-BE49-F238E27FC236}">
                <a16:creationId xmlns:a16="http://schemas.microsoft.com/office/drawing/2014/main" id="{A4A4A269-ED00-88BA-97BB-C87755F2A2E8}"/>
              </a:ext>
            </a:extLst>
          </p:cNvPr>
          <p:cNvSpPr/>
          <p:nvPr/>
        </p:nvSpPr>
        <p:spPr>
          <a:xfrm>
            <a:off x="705314" y="3982149"/>
            <a:ext cx="1029756" cy="1029756"/>
          </a:xfrm>
          <a:prstGeom prst="ellipse">
            <a:avLst/>
          </a:prstGeom>
          <a:solidFill>
            <a:srgbClr val="2929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Century Gothic" panose="020B0502020202020204" pitchFamily="34" charset="0"/>
              </a:rPr>
              <a:t>Phone</a:t>
            </a:r>
          </a:p>
        </p:txBody>
      </p:sp>
      <p:sp>
        <p:nvSpPr>
          <p:cNvPr id="5" name="Google Shape;90;p1">
            <a:extLst>
              <a:ext uri="{FF2B5EF4-FFF2-40B4-BE49-F238E27FC236}">
                <a16:creationId xmlns:a16="http://schemas.microsoft.com/office/drawing/2014/main" id="{C5D4322D-B561-5187-0A34-EB1AB51321BD}"/>
              </a:ext>
            </a:extLst>
          </p:cNvPr>
          <p:cNvSpPr txBox="1"/>
          <p:nvPr/>
        </p:nvSpPr>
        <p:spPr>
          <a:xfrm>
            <a:off x="705314" y="467844"/>
            <a:ext cx="5175096" cy="646290"/>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i="0" u="none" strike="noStrike" cap="none" dirty="0">
                <a:solidFill>
                  <a:schemeClr val="bg1"/>
                </a:solidFill>
                <a:latin typeface="Century Gothic"/>
                <a:ea typeface="Century Gothic"/>
                <a:cs typeface="Century Gothic"/>
                <a:sym typeface="Century Gothic"/>
              </a:rPr>
              <a:t>Contact Information</a:t>
            </a:r>
          </a:p>
        </p:txBody>
      </p:sp>
      <p:sp>
        <p:nvSpPr>
          <p:cNvPr id="7" name="Google Shape;90;p1">
            <a:extLst>
              <a:ext uri="{FF2B5EF4-FFF2-40B4-BE49-F238E27FC236}">
                <a16:creationId xmlns:a16="http://schemas.microsoft.com/office/drawing/2014/main" id="{5B0C57AB-C9C5-21FD-73D1-A54186718CA9}"/>
              </a:ext>
            </a:extLst>
          </p:cNvPr>
          <p:cNvSpPr txBox="1"/>
          <p:nvPr/>
        </p:nvSpPr>
        <p:spPr>
          <a:xfrm>
            <a:off x="8125759" y="467844"/>
            <a:ext cx="3599395" cy="707846"/>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b="1" dirty="0">
                <a:solidFill>
                  <a:schemeClr val="bg1"/>
                </a:solidFill>
                <a:latin typeface="Century Gothic"/>
                <a:ea typeface="Century Gothic"/>
                <a:cs typeface="Century Gothic"/>
                <a:sym typeface="Century Gothic"/>
              </a:rPr>
              <a:t>Sponsorship Coordinator </a:t>
            </a:r>
          </a:p>
          <a:p>
            <a:pPr marL="0" marR="0" lvl="0" indent="0" rtl="0">
              <a:spcBef>
                <a:spcPts val="0"/>
              </a:spcBef>
              <a:spcAft>
                <a:spcPts val="0"/>
              </a:spcAft>
              <a:buNone/>
            </a:pPr>
            <a:r>
              <a:rPr lang="en-US" sz="2000" dirty="0">
                <a:solidFill>
                  <a:schemeClr val="bg1"/>
                </a:solidFill>
                <a:latin typeface="Century Gothic"/>
                <a:ea typeface="Century Gothic"/>
                <a:cs typeface="Century Gothic"/>
                <a:sym typeface="Century Gothic"/>
              </a:rPr>
              <a:t>Jason Desjardins</a:t>
            </a:r>
          </a:p>
        </p:txBody>
      </p:sp>
      <p:sp>
        <p:nvSpPr>
          <p:cNvPr id="17" name="Rectangle 16">
            <a:extLst>
              <a:ext uri="{FF2B5EF4-FFF2-40B4-BE49-F238E27FC236}">
                <a16:creationId xmlns:a16="http://schemas.microsoft.com/office/drawing/2014/main" id="{C35EEB86-F0B6-251D-B22C-5E8D3A057CF1}"/>
              </a:ext>
            </a:extLst>
          </p:cNvPr>
          <p:cNvSpPr/>
          <p:nvPr/>
        </p:nvSpPr>
        <p:spPr>
          <a:xfrm>
            <a:off x="0" y="6424265"/>
            <a:ext cx="12192000" cy="433735"/>
          </a:xfrm>
          <a:prstGeom prst="rect">
            <a:avLst/>
          </a:prstGeom>
          <a:solidFill>
            <a:srgbClr val="2167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02276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2794505813"/>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6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92967"/>
        </a:solidFill>
        <a:effectLst/>
      </p:bgPr>
    </p:bg>
    <p:spTree>
      <p:nvGrpSpPr>
        <p:cNvPr id="1" name=""/>
        <p:cNvGrpSpPr/>
        <p:nvPr/>
      </p:nvGrpSpPr>
      <p:grpSpPr>
        <a:xfrm>
          <a:off x="0" y="0"/>
          <a:ext cx="0" cy="0"/>
          <a:chOff x="0" y="0"/>
          <a:chExt cx="0" cy="0"/>
        </a:xfrm>
      </p:grpSpPr>
      <p:pic>
        <p:nvPicPr>
          <p:cNvPr id="6" name="Picture 5" descr="Victorious athletes holding up ball together on the sports field">
            <a:extLst>
              <a:ext uri="{FF2B5EF4-FFF2-40B4-BE49-F238E27FC236}">
                <a16:creationId xmlns:a16="http://schemas.microsoft.com/office/drawing/2014/main" id="{7BE6E017-9C9D-9EAF-2E20-E6A8E7499A29}"/>
              </a:ext>
            </a:extLst>
          </p:cNvPr>
          <p:cNvPicPr>
            <a:picLocks noChangeAspect="1"/>
          </p:cNvPicPr>
          <p:nvPr/>
        </p:nvPicPr>
        <p:blipFill>
          <a:blip r:embed="rId3" cstate="email">
            <a:extLst>
              <a:ext uri="{28A0092B-C50C-407E-A947-70E740481C1C}">
                <a14:useLocalDpi xmlns:a14="http://schemas.microsoft.com/office/drawing/2010/main"/>
              </a:ext>
            </a:extLst>
          </a:blip>
          <a:srcRect l="21168" t="1" r="28047" b="-1764"/>
          <a:stretch/>
        </p:blipFill>
        <p:spPr>
          <a:xfrm>
            <a:off x="7241936" y="0"/>
            <a:ext cx="4950064" cy="6596743"/>
          </a:xfrm>
          <a:prstGeom prst="rect">
            <a:avLst/>
          </a:prstGeom>
        </p:spPr>
      </p:pic>
      <p:sp>
        <p:nvSpPr>
          <p:cNvPr id="2" name="Rectangle 1">
            <a:extLst>
              <a:ext uri="{FF2B5EF4-FFF2-40B4-BE49-F238E27FC236}">
                <a16:creationId xmlns:a16="http://schemas.microsoft.com/office/drawing/2014/main" id="{F016B267-9479-141F-2DC3-F8235EB70FCA}"/>
              </a:ext>
            </a:extLst>
          </p:cNvPr>
          <p:cNvSpPr/>
          <p:nvPr/>
        </p:nvSpPr>
        <p:spPr>
          <a:xfrm>
            <a:off x="0" y="6424265"/>
            <a:ext cx="12192000" cy="433735"/>
          </a:xfrm>
          <a:prstGeom prst="rect">
            <a:avLst/>
          </a:prstGeom>
          <a:solidFill>
            <a:srgbClr val="2167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Google Shape;106;p2">
            <a:extLst>
              <a:ext uri="{FF2B5EF4-FFF2-40B4-BE49-F238E27FC236}">
                <a16:creationId xmlns:a16="http://schemas.microsoft.com/office/drawing/2014/main" id="{5B2483EC-A73C-70CE-A75C-EF1568E4E8B5}"/>
              </a:ext>
            </a:extLst>
          </p:cNvPr>
          <p:cNvSpPr txBox="1"/>
          <p:nvPr/>
        </p:nvSpPr>
        <p:spPr>
          <a:xfrm>
            <a:off x="5704804" y="6451898"/>
            <a:ext cx="6372665" cy="332395"/>
          </a:xfrm>
          <a:prstGeom prst="rect">
            <a:avLst/>
          </a:prstGeom>
          <a:noFill/>
          <a:ln>
            <a:noFill/>
          </a:ln>
        </p:spPr>
        <p:txBody>
          <a:bodyPr spcFirstLastPara="1" wrap="square" lIns="91425" tIns="73150" rIns="182875" bIns="73150" anchor="t" anchorCtr="0">
            <a:spAutoFit/>
          </a:bodyPr>
          <a:lstStyle/>
          <a:p>
            <a:pPr marL="0" marR="0" lvl="0" indent="0" algn="r" rtl="0">
              <a:spcBef>
                <a:spcPts val="0"/>
              </a:spcBef>
              <a:spcAft>
                <a:spcPts val="0"/>
              </a:spcAft>
              <a:buNone/>
            </a:pPr>
            <a:r>
              <a:rPr lang="en-US" sz="1200" dirty="0">
                <a:solidFill>
                  <a:schemeClr val="bg1"/>
                </a:solidFill>
                <a:latin typeface="Century Gothic"/>
                <a:ea typeface="Century Gothic"/>
                <a:cs typeface="Century Gothic"/>
                <a:sym typeface="Century Gothic"/>
              </a:rPr>
              <a:t>EXAMPLE: Football Tournament Sponsorship Proposal</a:t>
            </a:r>
          </a:p>
        </p:txBody>
      </p:sp>
      <p:sp>
        <p:nvSpPr>
          <p:cNvPr id="3" name="Google Shape;90;p1">
            <a:extLst>
              <a:ext uri="{FF2B5EF4-FFF2-40B4-BE49-F238E27FC236}">
                <a16:creationId xmlns:a16="http://schemas.microsoft.com/office/drawing/2014/main" id="{E2D50C79-BE8B-569A-0A6D-0DFB4591A697}"/>
              </a:ext>
            </a:extLst>
          </p:cNvPr>
          <p:cNvSpPr txBox="1"/>
          <p:nvPr/>
        </p:nvSpPr>
        <p:spPr>
          <a:xfrm>
            <a:off x="650817" y="1052625"/>
            <a:ext cx="5445183" cy="2554505"/>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4000" b="1" i="0" u="none" strike="noStrike" cap="none" dirty="0">
                <a:solidFill>
                  <a:schemeClr val="bg1"/>
                </a:solidFill>
                <a:latin typeface="Century Gothic"/>
                <a:ea typeface="Century Gothic"/>
                <a:cs typeface="Century Gothic"/>
                <a:sym typeface="Century Gothic"/>
              </a:rPr>
              <a:t>Unity Cup 20XX: Regional Football Championship</a:t>
            </a:r>
          </a:p>
          <a:p>
            <a:pPr marL="0" marR="0" lvl="0" indent="0" rtl="0">
              <a:spcBef>
                <a:spcPts val="0"/>
              </a:spcBef>
              <a:spcAft>
                <a:spcPts val="0"/>
              </a:spcAft>
              <a:buNone/>
            </a:pPr>
            <a:r>
              <a:rPr lang="en-US" sz="4000" b="1" i="0" u="none" strike="noStrike" cap="none" dirty="0">
                <a:solidFill>
                  <a:schemeClr val="bg1"/>
                </a:solidFill>
                <a:latin typeface="Century Gothic"/>
                <a:ea typeface="Century Gothic"/>
                <a:cs typeface="Century Gothic"/>
                <a:sym typeface="Century Gothic"/>
              </a:rPr>
              <a:t>Sponsorship Proposal</a:t>
            </a:r>
          </a:p>
        </p:txBody>
      </p:sp>
      <p:sp>
        <p:nvSpPr>
          <p:cNvPr id="5" name="Google Shape;90;p1">
            <a:extLst>
              <a:ext uri="{FF2B5EF4-FFF2-40B4-BE49-F238E27FC236}">
                <a16:creationId xmlns:a16="http://schemas.microsoft.com/office/drawing/2014/main" id="{59B80E0D-5A63-C8E5-7A6C-3EB95C516E61}"/>
              </a:ext>
            </a:extLst>
          </p:cNvPr>
          <p:cNvSpPr txBox="1"/>
          <p:nvPr/>
        </p:nvSpPr>
        <p:spPr>
          <a:xfrm>
            <a:off x="650817" y="3910372"/>
            <a:ext cx="5951041" cy="1323399"/>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i="0" u="none" strike="noStrike" cap="none" dirty="0">
                <a:solidFill>
                  <a:schemeClr val="bg1"/>
                </a:solidFill>
                <a:latin typeface="Century Gothic"/>
                <a:ea typeface="Century Gothic"/>
                <a:cs typeface="Century Gothic"/>
                <a:sym typeface="Century Gothic"/>
              </a:rPr>
              <a:t>May 20XX, Westfield Sports Arena</a:t>
            </a:r>
          </a:p>
          <a:p>
            <a:pPr marL="0" marR="0" lvl="0" indent="0" rtl="0">
              <a:spcBef>
                <a:spcPts val="0"/>
              </a:spcBef>
              <a:spcAft>
                <a:spcPts val="0"/>
              </a:spcAft>
              <a:buNone/>
            </a:pPr>
            <a:r>
              <a:rPr lang="en-US" sz="2000" i="0" u="none" strike="noStrike" cap="none" dirty="0">
                <a:solidFill>
                  <a:schemeClr val="bg1"/>
                </a:solidFill>
                <a:latin typeface="Century Gothic"/>
                <a:ea typeface="Century Gothic"/>
                <a:cs typeface="Century Gothic"/>
                <a:sym typeface="Century Gothic"/>
              </a:rPr>
              <a:t>Victory Sports Alliance</a:t>
            </a:r>
          </a:p>
          <a:p>
            <a:pPr marL="0" marR="0" lvl="0" indent="0" rtl="0">
              <a:spcBef>
                <a:spcPts val="0"/>
              </a:spcBef>
              <a:spcAft>
                <a:spcPts val="0"/>
              </a:spcAft>
              <a:buNone/>
            </a:pPr>
            <a:endParaRPr lang="en-US" sz="2000" i="0" u="none" strike="noStrike" cap="none" dirty="0">
              <a:solidFill>
                <a:schemeClr val="bg1"/>
              </a:solidFill>
              <a:latin typeface="Century Gothic"/>
              <a:ea typeface="Century Gothic"/>
              <a:cs typeface="Century Gothic"/>
              <a:sym typeface="Century Gothic"/>
            </a:endParaRPr>
          </a:p>
          <a:p>
            <a:pPr marL="0" marR="0" lvl="0" indent="0" rtl="0">
              <a:spcBef>
                <a:spcPts val="0"/>
              </a:spcBef>
              <a:spcAft>
                <a:spcPts val="0"/>
              </a:spcAft>
              <a:buNone/>
            </a:pPr>
            <a:r>
              <a:rPr lang="en-US" sz="2000" i="0" u="none" strike="noStrike" cap="none" dirty="0">
                <a:solidFill>
                  <a:schemeClr val="bg1"/>
                </a:solidFill>
                <a:latin typeface="Century Gothic"/>
                <a:ea typeface="Century Gothic"/>
                <a:cs typeface="Century Gothic"/>
                <a:sym typeface="Century Gothic"/>
              </a:rPr>
              <a:t>Prepared by Hazel Christensen</a:t>
            </a:r>
          </a:p>
        </p:txBody>
      </p:sp>
    </p:spTree>
    <p:extLst>
      <p:ext uri="{BB962C8B-B14F-4D97-AF65-F5344CB8AC3E}">
        <p14:creationId xmlns:p14="http://schemas.microsoft.com/office/powerpoint/2010/main" val="36118362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a:extLst>
            <a:ext uri="{FF2B5EF4-FFF2-40B4-BE49-F238E27FC236}">
              <a16:creationId xmlns:a16="http://schemas.microsoft.com/office/drawing/2014/main" id="{2DC91B7F-E57A-54E7-EE4D-748A827963E7}"/>
            </a:ext>
          </a:extLst>
        </p:cNvPr>
        <p:cNvGrpSpPr/>
        <p:nvPr/>
      </p:nvGrpSpPr>
      <p:grpSpPr>
        <a:xfrm>
          <a:off x="0" y="0"/>
          <a:ext cx="0" cy="0"/>
          <a:chOff x="0" y="0"/>
          <a:chExt cx="0" cy="0"/>
        </a:xfrm>
      </p:grpSpPr>
      <p:sp>
        <p:nvSpPr>
          <p:cNvPr id="4" name="Oval 3">
            <a:extLst>
              <a:ext uri="{FF2B5EF4-FFF2-40B4-BE49-F238E27FC236}">
                <a16:creationId xmlns:a16="http://schemas.microsoft.com/office/drawing/2014/main" id="{3A71577B-AD70-1E17-D5BD-5EA83A2DC041}"/>
              </a:ext>
            </a:extLst>
          </p:cNvPr>
          <p:cNvSpPr/>
          <p:nvPr/>
        </p:nvSpPr>
        <p:spPr>
          <a:xfrm>
            <a:off x="6163158" y="1602487"/>
            <a:ext cx="457200" cy="457200"/>
          </a:xfrm>
          <a:prstGeom prst="ellipse">
            <a:avLst/>
          </a:prstGeom>
          <a:solidFill>
            <a:srgbClr val="2929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Google Shape;90;p1">
            <a:extLst>
              <a:ext uri="{FF2B5EF4-FFF2-40B4-BE49-F238E27FC236}">
                <a16:creationId xmlns:a16="http://schemas.microsoft.com/office/drawing/2014/main" id="{15DF3C17-9EE5-3746-CD33-944CEF15B368}"/>
              </a:ext>
            </a:extLst>
          </p:cNvPr>
          <p:cNvSpPr txBox="1"/>
          <p:nvPr/>
        </p:nvSpPr>
        <p:spPr>
          <a:xfrm>
            <a:off x="1845310" y="362918"/>
            <a:ext cx="850138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Contents</a:t>
            </a:r>
          </a:p>
        </p:txBody>
      </p:sp>
      <p:sp>
        <p:nvSpPr>
          <p:cNvPr id="5" name="Oval 4">
            <a:extLst>
              <a:ext uri="{FF2B5EF4-FFF2-40B4-BE49-F238E27FC236}">
                <a16:creationId xmlns:a16="http://schemas.microsoft.com/office/drawing/2014/main" id="{4A94578B-DF7A-AA94-9444-B443A2F7D23C}"/>
              </a:ext>
            </a:extLst>
          </p:cNvPr>
          <p:cNvSpPr/>
          <p:nvPr/>
        </p:nvSpPr>
        <p:spPr>
          <a:xfrm>
            <a:off x="6163158" y="2295824"/>
            <a:ext cx="457200" cy="457200"/>
          </a:xfrm>
          <a:prstGeom prst="ellipse">
            <a:avLst/>
          </a:prstGeom>
          <a:solidFill>
            <a:srgbClr val="2929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1C69592E-7057-D4AC-9458-4344B0607ABC}"/>
              </a:ext>
            </a:extLst>
          </p:cNvPr>
          <p:cNvSpPr/>
          <p:nvPr/>
        </p:nvSpPr>
        <p:spPr>
          <a:xfrm>
            <a:off x="6163158" y="3029354"/>
            <a:ext cx="457200" cy="457200"/>
          </a:xfrm>
          <a:prstGeom prst="ellipse">
            <a:avLst/>
          </a:prstGeom>
          <a:solidFill>
            <a:srgbClr val="2929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0285C9-BBD1-6D71-B9D7-09EEC7BC846E}"/>
              </a:ext>
            </a:extLst>
          </p:cNvPr>
          <p:cNvSpPr/>
          <p:nvPr/>
        </p:nvSpPr>
        <p:spPr>
          <a:xfrm>
            <a:off x="6163158" y="3762884"/>
            <a:ext cx="457200" cy="457200"/>
          </a:xfrm>
          <a:prstGeom prst="ellipse">
            <a:avLst/>
          </a:prstGeom>
          <a:solidFill>
            <a:srgbClr val="2929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80066B48-8228-3208-B0EA-75179C8A34FE}"/>
              </a:ext>
            </a:extLst>
          </p:cNvPr>
          <p:cNvSpPr/>
          <p:nvPr/>
        </p:nvSpPr>
        <p:spPr>
          <a:xfrm>
            <a:off x="6163158" y="4486365"/>
            <a:ext cx="457200" cy="457200"/>
          </a:xfrm>
          <a:prstGeom prst="ellipse">
            <a:avLst/>
          </a:prstGeom>
          <a:solidFill>
            <a:srgbClr val="2929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Table 7">
            <a:extLst>
              <a:ext uri="{FF2B5EF4-FFF2-40B4-BE49-F238E27FC236}">
                <a16:creationId xmlns:a16="http://schemas.microsoft.com/office/drawing/2014/main" id="{2E7C9E03-3A34-E3E6-570F-BBA84587A570}"/>
              </a:ext>
            </a:extLst>
          </p:cNvPr>
          <p:cNvGraphicFramePr>
            <a:graphicFrameLocks noGrp="1"/>
          </p:cNvGraphicFramePr>
          <p:nvPr>
            <p:extLst>
              <p:ext uri="{D42A27DB-BD31-4B8C-83A1-F6EECF244321}">
                <p14:modId xmlns:p14="http://schemas.microsoft.com/office/powerpoint/2010/main" val="1052565129"/>
              </p:ext>
            </p:extLst>
          </p:nvPr>
        </p:nvGraphicFramePr>
        <p:xfrm>
          <a:off x="6153110" y="1512051"/>
          <a:ext cx="5394823" cy="3587640"/>
        </p:xfrm>
        <a:graphic>
          <a:graphicData uri="http://schemas.openxmlformats.org/drawingml/2006/table">
            <a:tbl>
              <a:tblPr firstRow="1" bandRow="1">
                <a:tableStyleId>{5C22544A-7EE6-4342-B048-85BDC9FD1C3A}</a:tableStyleId>
              </a:tblPr>
              <a:tblGrid>
                <a:gridCol w="457063">
                  <a:extLst>
                    <a:ext uri="{9D8B030D-6E8A-4147-A177-3AD203B41FA5}">
                      <a16:colId xmlns:a16="http://schemas.microsoft.com/office/drawing/2014/main" val="1672129667"/>
                    </a:ext>
                  </a:extLst>
                </a:gridCol>
                <a:gridCol w="4937760">
                  <a:extLst>
                    <a:ext uri="{9D8B030D-6E8A-4147-A177-3AD203B41FA5}">
                      <a16:colId xmlns:a16="http://schemas.microsoft.com/office/drawing/2014/main" val="602210714"/>
                    </a:ext>
                  </a:extLst>
                </a:gridCol>
              </a:tblGrid>
              <a:tr h="649224">
                <a:tc>
                  <a:txBody>
                    <a:bodyPr/>
                    <a:lstStyle/>
                    <a:p>
                      <a:pPr algn="ctr">
                        <a:lnSpc>
                          <a:spcPct val="100000"/>
                        </a:lnSpc>
                      </a:pPr>
                      <a:r>
                        <a:rPr lang="en-US" sz="1800" b="1" dirty="0">
                          <a:solidFill>
                            <a:schemeClr val="bg1"/>
                          </a:solidFill>
                          <a:latin typeface="Century Gothic" panose="020B0502020202020204" pitchFamily="34" charset="0"/>
                        </a:rPr>
                        <a:t>7</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no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Marketing and Promotion Plan</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0915962"/>
                  </a:ext>
                </a:extLst>
              </a:tr>
              <a:tr h="734604">
                <a:tc>
                  <a:txBody>
                    <a:bodyPr/>
                    <a:lstStyle/>
                    <a:p>
                      <a:pPr algn="ctr">
                        <a:lnSpc>
                          <a:spcPct val="100000"/>
                        </a:lnSpc>
                      </a:pPr>
                      <a:r>
                        <a:rPr lang="en-US" sz="1800" b="1" dirty="0">
                          <a:solidFill>
                            <a:schemeClr val="bg1"/>
                          </a:solidFill>
                          <a:latin typeface="Century Gothic" panose="020B0502020202020204" pitchFamily="34" charset="0"/>
                        </a:rPr>
                        <a:t>8</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Audience Reach and Fan Demographics</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99403671"/>
                  </a:ext>
                </a:extLst>
              </a:tr>
              <a:tr h="73460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bg1"/>
                          </a:solidFill>
                          <a:latin typeface="Century Gothic" panose="020B0502020202020204" pitchFamily="34" charset="0"/>
                          <a:ea typeface="+mn-ea"/>
                          <a:cs typeface="+mn-cs"/>
                        </a:rPr>
                        <a:t>9</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Fan Engagement and Activation Opportunities</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7681894"/>
                  </a:ext>
                </a:extLst>
              </a:tr>
              <a:tr h="73460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bg1"/>
                          </a:solidFill>
                          <a:latin typeface="Century Gothic" panose="020B0502020202020204" pitchFamily="34" charset="0"/>
                          <a:ea typeface="+mn-ea"/>
                          <a:cs typeface="+mn-cs"/>
                        </a:rPr>
                        <a:t>10</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Previous Successes and Testimonials</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5515423"/>
                  </a:ext>
                </a:extLst>
              </a:tr>
              <a:tr h="73460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bg1"/>
                          </a:solidFill>
                          <a:latin typeface="Century Gothic" panose="020B0502020202020204" pitchFamily="34" charset="0"/>
                          <a:ea typeface="+mn-ea"/>
                          <a:cs typeface="+mn-cs"/>
                        </a:rPr>
                        <a:t>11</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Contact Information</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43507668"/>
                  </a:ext>
                </a:extLst>
              </a:tr>
            </a:tbl>
          </a:graphicData>
        </a:graphic>
      </p:graphicFrame>
      <p:sp>
        <p:nvSpPr>
          <p:cNvPr id="11" name="Oval 10">
            <a:extLst>
              <a:ext uri="{FF2B5EF4-FFF2-40B4-BE49-F238E27FC236}">
                <a16:creationId xmlns:a16="http://schemas.microsoft.com/office/drawing/2014/main" id="{061948A8-B59B-6394-696C-C3BBD6B307F4}"/>
              </a:ext>
            </a:extLst>
          </p:cNvPr>
          <p:cNvSpPr/>
          <p:nvPr/>
        </p:nvSpPr>
        <p:spPr>
          <a:xfrm>
            <a:off x="1019630" y="1602487"/>
            <a:ext cx="457200" cy="457200"/>
          </a:xfrm>
          <a:prstGeom prst="ellipse">
            <a:avLst/>
          </a:prstGeom>
          <a:solidFill>
            <a:srgbClr val="2929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5E1B225C-A8FE-E34E-0E1C-46A0CBF58E2C}"/>
              </a:ext>
            </a:extLst>
          </p:cNvPr>
          <p:cNvSpPr/>
          <p:nvPr/>
        </p:nvSpPr>
        <p:spPr>
          <a:xfrm>
            <a:off x="1019630" y="2295824"/>
            <a:ext cx="457200" cy="457200"/>
          </a:xfrm>
          <a:prstGeom prst="ellipse">
            <a:avLst/>
          </a:prstGeom>
          <a:solidFill>
            <a:srgbClr val="2929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5CB8B40-FA8D-F2ED-0315-BA71487E75D1}"/>
              </a:ext>
            </a:extLst>
          </p:cNvPr>
          <p:cNvSpPr/>
          <p:nvPr/>
        </p:nvSpPr>
        <p:spPr>
          <a:xfrm>
            <a:off x="1019630" y="3029354"/>
            <a:ext cx="457200" cy="457200"/>
          </a:xfrm>
          <a:prstGeom prst="ellipse">
            <a:avLst/>
          </a:prstGeom>
          <a:solidFill>
            <a:srgbClr val="2929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8EF0779-D896-3AFD-AA7D-5A4E244E3F11}"/>
              </a:ext>
            </a:extLst>
          </p:cNvPr>
          <p:cNvSpPr/>
          <p:nvPr/>
        </p:nvSpPr>
        <p:spPr>
          <a:xfrm>
            <a:off x="1019630" y="3762884"/>
            <a:ext cx="457200" cy="457200"/>
          </a:xfrm>
          <a:prstGeom prst="ellipse">
            <a:avLst/>
          </a:prstGeom>
          <a:solidFill>
            <a:srgbClr val="2929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522D6255-ABF7-8122-C7D9-7AD1A271CF1E}"/>
              </a:ext>
            </a:extLst>
          </p:cNvPr>
          <p:cNvSpPr/>
          <p:nvPr/>
        </p:nvSpPr>
        <p:spPr>
          <a:xfrm>
            <a:off x="1019630" y="4486365"/>
            <a:ext cx="457200" cy="457200"/>
          </a:xfrm>
          <a:prstGeom prst="ellipse">
            <a:avLst/>
          </a:prstGeom>
          <a:solidFill>
            <a:srgbClr val="2929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AA550C0-9495-8D59-B2B9-0E4C8615650E}"/>
              </a:ext>
            </a:extLst>
          </p:cNvPr>
          <p:cNvSpPr/>
          <p:nvPr/>
        </p:nvSpPr>
        <p:spPr>
          <a:xfrm>
            <a:off x="1019630" y="5209847"/>
            <a:ext cx="457200" cy="457200"/>
          </a:xfrm>
          <a:prstGeom prst="ellipse">
            <a:avLst/>
          </a:prstGeom>
          <a:solidFill>
            <a:srgbClr val="2929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a:extLst>
              <a:ext uri="{FF2B5EF4-FFF2-40B4-BE49-F238E27FC236}">
                <a16:creationId xmlns:a16="http://schemas.microsoft.com/office/drawing/2014/main" id="{9BC9EB81-3BDA-1606-B392-84E83E565F9E}"/>
              </a:ext>
            </a:extLst>
          </p:cNvPr>
          <p:cNvGraphicFramePr>
            <a:graphicFrameLocks noGrp="1"/>
          </p:cNvGraphicFramePr>
          <p:nvPr>
            <p:extLst>
              <p:ext uri="{D42A27DB-BD31-4B8C-83A1-F6EECF244321}">
                <p14:modId xmlns:p14="http://schemas.microsoft.com/office/powerpoint/2010/main" val="2620428389"/>
              </p:ext>
            </p:extLst>
          </p:nvPr>
        </p:nvGraphicFramePr>
        <p:xfrm>
          <a:off x="1021250" y="1513213"/>
          <a:ext cx="4971827" cy="4286289"/>
        </p:xfrm>
        <a:graphic>
          <a:graphicData uri="http://schemas.openxmlformats.org/drawingml/2006/table">
            <a:tbl>
              <a:tblPr firstRow="1" bandRow="1">
                <a:tableStyleId>{5C22544A-7EE6-4342-B048-85BDC9FD1C3A}</a:tableStyleId>
              </a:tblPr>
              <a:tblGrid>
                <a:gridCol w="457063">
                  <a:extLst>
                    <a:ext uri="{9D8B030D-6E8A-4147-A177-3AD203B41FA5}">
                      <a16:colId xmlns:a16="http://schemas.microsoft.com/office/drawing/2014/main" val="1672129667"/>
                    </a:ext>
                  </a:extLst>
                </a:gridCol>
                <a:gridCol w="4514764">
                  <a:extLst>
                    <a:ext uri="{9D8B030D-6E8A-4147-A177-3AD203B41FA5}">
                      <a16:colId xmlns:a16="http://schemas.microsoft.com/office/drawing/2014/main" val="602210714"/>
                    </a:ext>
                  </a:extLst>
                </a:gridCol>
              </a:tblGrid>
              <a:tr h="649224">
                <a:tc>
                  <a:txBody>
                    <a:bodyPr/>
                    <a:lstStyle/>
                    <a:p>
                      <a:pPr algn="ctr">
                        <a:lnSpc>
                          <a:spcPct val="100000"/>
                        </a:lnSpc>
                      </a:pPr>
                      <a:r>
                        <a:rPr lang="en-US" sz="1800" b="1" dirty="0">
                          <a:solidFill>
                            <a:schemeClr val="bg1"/>
                          </a:solidFill>
                          <a:latin typeface="Century Gothic" panose="020B0502020202020204" pitchFamily="34" charset="0"/>
                        </a:rPr>
                        <a:t>1</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no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lnSpc>
                          <a:spcPct val="100000"/>
                        </a:lnSpc>
                      </a:pPr>
                      <a:r>
                        <a:rPr lang="en-US" sz="1600" b="0" kern="1200" dirty="0">
                          <a:solidFill>
                            <a:schemeClr val="tx1">
                              <a:lumMod val="75000"/>
                              <a:lumOff val="25000"/>
                            </a:schemeClr>
                          </a:solidFill>
                          <a:latin typeface="Century Gothic" panose="020B0502020202020204" pitchFamily="34" charset="0"/>
                          <a:ea typeface="+mn-ea"/>
                          <a:cs typeface="+mn-cs"/>
                        </a:rPr>
                        <a:t>Tournament Overview</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0915962"/>
                  </a:ext>
                </a:extLst>
              </a:tr>
              <a:tr h="7274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bg1"/>
                          </a:solidFill>
                          <a:latin typeface="Century Gothic" panose="020B0502020202020204" pitchFamily="34" charset="0"/>
                          <a:ea typeface="+mn-ea"/>
                          <a:cs typeface="+mn-cs"/>
                        </a:rPr>
                        <a:t>2</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About the Tournament</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99403671"/>
                  </a:ext>
                </a:extLst>
              </a:tr>
              <a:tr h="7274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bg1"/>
                          </a:solidFill>
                          <a:latin typeface="Century Gothic" panose="020B0502020202020204" pitchFamily="34" charset="0"/>
                          <a:ea typeface="+mn-ea"/>
                          <a:cs typeface="+mn-cs"/>
                        </a:rPr>
                        <a:t>3</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Sponsorship Opportunities</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7681894"/>
                  </a:ext>
                </a:extLst>
              </a:tr>
              <a:tr h="7274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bg1"/>
                          </a:solidFill>
                          <a:latin typeface="Century Gothic" panose="020B0502020202020204" pitchFamily="34" charset="0"/>
                          <a:ea typeface="+mn-ea"/>
                          <a:cs typeface="+mn-cs"/>
                        </a:rPr>
                        <a:t>4</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Sponsorship Benefits</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5515423"/>
                  </a:ext>
                </a:extLst>
              </a:tr>
              <a:tr h="7274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bg1"/>
                          </a:solidFill>
                          <a:latin typeface="Century Gothic" panose="020B0502020202020204" pitchFamily="34" charset="0"/>
                          <a:ea typeface="+mn-ea"/>
                          <a:cs typeface="+mn-cs"/>
                        </a:rPr>
                        <a:t>5</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Sponsorship Packages</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43507668"/>
                  </a:ext>
                </a:extLst>
              </a:tr>
              <a:tr h="7274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bg1"/>
                          </a:solidFill>
                          <a:latin typeface="Century Gothic" panose="020B0502020202020204" pitchFamily="34" charset="0"/>
                          <a:ea typeface="+mn-ea"/>
                          <a:cs typeface="+mn-cs"/>
                        </a:rPr>
                        <a:t>6</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Custom Sponsorship Opportunities</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158777"/>
                  </a:ext>
                </a:extLst>
              </a:tr>
            </a:tbl>
          </a:graphicData>
        </a:graphic>
      </p:graphicFrame>
      <p:sp>
        <p:nvSpPr>
          <p:cNvPr id="17" name="Rectangle 16">
            <a:extLst>
              <a:ext uri="{FF2B5EF4-FFF2-40B4-BE49-F238E27FC236}">
                <a16:creationId xmlns:a16="http://schemas.microsoft.com/office/drawing/2014/main" id="{ED864060-9EA8-347A-CF1D-1140C677556F}"/>
              </a:ext>
            </a:extLst>
          </p:cNvPr>
          <p:cNvSpPr/>
          <p:nvPr/>
        </p:nvSpPr>
        <p:spPr>
          <a:xfrm>
            <a:off x="0" y="6424265"/>
            <a:ext cx="12192000" cy="433735"/>
          </a:xfrm>
          <a:prstGeom prst="rect">
            <a:avLst/>
          </a:prstGeom>
          <a:solidFill>
            <a:srgbClr val="2167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02366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9D2217-FED1-0E2A-CDF2-26D196FCF166}"/>
            </a:ext>
          </a:extLst>
        </p:cNvPr>
        <p:cNvGrpSpPr/>
        <p:nvPr/>
      </p:nvGrpSpPr>
      <p:grpSpPr>
        <a:xfrm>
          <a:off x="0" y="0"/>
          <a:ext cx="0" cy="0"/>
          <a:chOff x="0" y="0"/>
          <a:chExt cx="0" cy="0"/>
        </a:xfrm>
      </p:grpSpPr>
      <p:pic>
        <p:nvPicPr>
          <p:cNvPr id="6" name="Picture 5" descr="Two referees near the goal signaling touchdown to large stadium">
            <a:extLst>
              <a:ext uri="{FF2B5EF4-FFF2-40B4-BE49-F238E27FC236}">
                <a16:creationId xmlns:a16="http://schemas.microsoft.com/office/drawing/2014/main" id="{890CE0C1-E448-0214-5557-92843250F12D}"/>
              </a:ext>
            </a:extLst>
          </p:cNvPr>
          <p:cNvPicPr>
            <a:picLocks noChangeAspect="1"/>
          </p:cNvPicPr>
          <p:nvPr/>
        </p:nvPicPr>
        <p:blipFill>
          <a:blip r:embed="rId3" cstate="email">
            <a:extLst>
              <a:ext uri="{28A0092B-C50C-407E-A947-70E740481C1C}">
                <a14:useLocalDpi xmlns:a14="http://schemas.microsoft.com/office/drawing/2010/main"/>
              </a:ext>
            </a:extLst>
          </a:blip>
          <a:srcRect l="1090" t="47180"/>
          <a:stretch/>
        </p:blipFill>
        <p:spPr>
          <a:xfrm>
            <a:off x="0" y="2528046"/>
            <a:ext cx="12192000" cy="4329953"/>
          </a:xfrm>
          <a:prstGeom prst="rect">
            <a:avLst/>
          </a:prstGeom>
        </p:spPr>
      </p:pic>
      <p:sp>
        <p:nvSpPr>
          <p:cNvPr id="3" name="Google Shape;90;p1">
            <a:extLst>
              <a:ext uri="{FF2B5EF4-FFF2-40B4-BE49-F238E27FC236}">
                <a16:creationId xmlns:a16="http://schemas.microsoft.com/office/drawing/2014/main" id="{FF79C7E2-0A76-2EAA-8B05-031DDA7BAB63}"/>
              </a:ext>
            </a:extLst>
          </p:cNvPr>
          <p:cNvSpPr txBox="1"/>
          <p:nvPr/>
        </p:nvSpPr>
        <p:spPr>
          <a:xfrm>
            <a:off x="1285600" y="362918"/>
            <a:ext cx="962080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Tournament Overview</a:t>
            </a:r>
          </a:p>
        </p:txBody>
      </p:sp>
      <p:sp>
        <p:nvSpPr>
          <p:cNvPr id="9" name="Rounded Rectangle 8">
            <a:extLst>
              <a:ext uri="{FF2B5EF4-FFF2-40B4-BE49-F238E27FC236}">
                <a16:creationId xmlns:a16="http://schemas.microsoft.com/office/drawing/2014/main" id="{E6C111AF-BC9F-98E9-0223-15B2EB296E37}"/>
              </a:ext>
            </a:extLst>
          </p:cNvPr>
          <p:cNvSpPr/>
          <p:nvPr/>
        </p:nvSpPr>
        <p:spPr>
          <a:xfrm>
            <a:off x="0" y="1347869"/>
            <a:ext cx="12192000" cy="2081132"/>
          </a:xfrm>
          <a:prstGeom prst="roundRect">
            <a:avLst>
              <a:gd name="adj" fmla="val 0"/>
            </a:avLst>
          </a:prstGeom>
          <a:solidFill>
            <a:srgbClr val="2167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5" name="Google Shape;90;p1">
            <a:extLst>
              <a:ext uri="{FF2B5EF4-FFF2-40B4-BE49-F238E27FC236}">
                <a16:creationId xmlns:a16="http://schemas.microsoft.com/office/drawing/2014/main" id="{D5577E29-2BA7-55E4-4370-DC8426905E8D}"/>
              </a:ext>
            </a:extLst>
          </p:cNvPr>
          <p:cNvSpPr txBox="1"/>
          <p:nvPr/>
        </p:nvSpPr>
        <p:spPr>
          <a:xfrm>
            <a:off x="936394" y="1697298"/>
            <a:ext cx="10319212" cy="13233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dirty="0">
                <a:solidFill>
                  <a:schemeClr val="bg1"/>
                </a:solidFill>
                <a:latin typeface="Century Gothic"/>
                <a:ea typeface="Century Gothic"/>
                <a:cs typeface="Century Gothic"/>
                <a:sym typeface="Century Gothic"/>
              </a:rPr>
              <a:t>The Unity Cup 20XX is a premier regional football tournament, drawing fans, local talent, and community members to celebrate athletic excellence and sportsmanship. This tournament spotlights the region’s top teams, creating a vibrant atmosphere filled with competitive energy and community spirit. Sponsorship of the Unity Cup will position your brand prominently within a passionate sports community, providing brand visibility and meaningful engagement with dedicated football fans.</a:t>
            </a:r>
            <a:endParaRPr lang="en-US" sz="2000" b="1" dirty="0">
              <a:solidFill>
                <a:schemeClr val="bg1"/>
              </a:solidFill>
              <a:latin typeface="Century Gothic"/>
              <a:sym typeface="Century Gothic"/>
            </a:endParaRPr>
          </a:p>
        </p:txBody>
      </p:sp>
    </p:spTree>
    <p:extLst>
      <p:ext uri="{BB962C8B-B14F-4D97-AF65-F5344CB8AC3E}">
        <p14:creationId xmlns:p14="http://schemas.microsoft.com/office/powerpoint/2010/main" val="20277795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a:extLst>
            <a:ext uri="{FF2B5EF4-FFF2-40B4-BE49-F238E27FC236}">
              <a16:creationId xmlns:a16="http://schemas.microsoft.com/office/drawing/2014/main" id="{FF460F4E-90D2-E7F1-E004-313F49E0A620}"/>
            </a:ext>
          </a:extLst>
        </p:cNvPr>
        <p:cNvGrpSpPr/>
        <p:nvPr/>
      </p:nvGrpSpPr>
      <p:grpSpPr>
        <a:xfrm>
          <a:off x="0" y="0"/>
          <a:ext cx="0" cy="0"/>
          <a:chOff x="0" y="0"/>
          <a:chExt cx="0" cy="0"/>
        </a:xfrm>
      </p:grpSpPr>
      <p:sp>
        <p:nvSpPr>
          <p:cNvPr id="15" name="Rectangle 14">
            <a:extLst>
              <a:ext uri="{FF2B5EF4-FFF2-40B4-BE49-F238E27FC236}">
                <a16:creationId xmlns:a16="http://schemas.microsoft.com/office/drawing/2014/main" id="{699EF91C-E289-47F0-24F1-59DE60A697A0}"/>
              </a:ext>
            </a:extLst>
          </p:cNvPr>
          <p:cNvSpPr/>
          <p:nvPr/>
        </p:nvSpPr>
        <p:spPr>
          <a:xfrm>
            <a:off x="0" y="0"/>
            <a:ext cx="3616960" cy="6858000"/>
          </a:xfrm>
          <a:prstGeom prst="rect">
            <a:avLst/>
          </a:prstGeom>
          <a:solidFill>
            <a:srgbClr val="2167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404A31D-7F82-A871-7978-BF61C91087DD}"/>
              </a:ext>
            </a:extLst>
          </p:cNvPr>
          <p:cNvSpPr/>
          <p:nvPr/>
        </p:nvSpPr>
        <p:spPr>
          <a:xfrm>
            <a:off x="3250477" y="1799777"/>
            <a:ext cx="731520" cy="731520"/>
          </a:xfrm>
          <a:prstGeom prst="ellipse">
            <a:avLst/>
          </a:prstGeom>
          <a:solidFill>
            <a:srgbClr val="2929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Google Shape;90;p1">
            <a:extLst>
              <a:ext uri="{FF2B5EF4-FFF2-40B4-BE49-F238E27FC236}">
                <a16:creationId xmlns:a16="http://schemas.microsoft.com/office/drawing/2014/main" id="{41880819-789B-B380-7AAF-079526A7EB67}"/>
              </a:ext>
            </a:extLst>
          </p:cNvPr>
          <p:cNvSpPr txBox="1"/>
          <p:nvPr/>
        </p:nvSpPr>
        <p:spPr>
          <a:xfrm>
            <a:off x="4217547" y="362918"/>
            <a:ext cx="5175096" cy="646290"/>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About the Tournament</a:t>
            </a:r>
          </a:p>
        </p:txBody>
      </p:sp>
      <p:sp>
        <p:nvSpPr>
          <p:cNvPr id="7" name="Google Shape;90;p1">
            <a:extLst>
              <a:ext uri="{FF2B5EF4-FFF2-40B4-BE49-F238E27FC236}">
                <a16:creationId xmlns:a16="http://schemas.microsoft.com/office/drawing/2014/main" id="{B37D7D2E-FE70-F773-3DA1-CC20CA6F3D32}"/>
              </a:ext>
            </a:extLst>
          </p:cNvPr>
          <p:cNvSpPr txBox="1"/>
          <p:nvPr/>
        </p:nvSpPr>
        <p:spPr>
          <a:xfrm>
            <a:off x="4217547" y="1830759"/>
            <a:ext cx="4991767" cy="3970277"/>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Event Date and Location </a:t>
            </a:r>
          </a:p>
          <a:p>
            <a:pPr marL="0" marR="0" lvl="0" indent="0"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May 20XX, Westfield Sports Arena</a:t>
            </a: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Expected Attendance</a:t>
            </a:r>
          </a:p>
          <a:p>
            <a:pPr marL="0" marR="0" lvl="0" indent="0"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10,000+ attendees, including fans, players, </a:t>
            </a:r>
            <a:br>
              <a:rPr lang="en-US" sz="1600" dirty="0">
                <a:solidFill>
                  <a:schemeClr val="tx1">
                    <a:lumMod val="65000"/>
                    <a:lumOff val="35000"/>
                  </a:schemeClr>
                </a:solidFill>
                <a:latin typeface="Century Gothic"/>
                <a:ea typeface="Century Gothic"/>
                <a:cs typeface="Century Gothic"/>
                <a:sym typeface="Century Gothic"/>
              </a:rPr>
            </a:br>
            <a:r>
              <a:rPr lang="en-US" sz="1600" dirty="0">
                <a:solidFill>
                  <a:schemeClr val="tx1">
                    <a:lumMod val="65000"/>
                    <a:lumOff val="35000"/>
                  </a:schemeClr>
                </a:solidFill>
                <a:latin typeface="Century Gothic"/>
                <a:ea typeface="Century Gothic"/>
                <a:cs typeface="Century Gothic"/>
                <a:sym typeface="Century Gothic"/>
              </a:rPr>
              <a:t>and media</a:t>
            </a: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Key Highlights</a:t>
            </a:r>
          </a:p>
          <a:p>
            <a:pPr marL="0" marR="0" lvl="0" indent="0"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High-energy matchups, halftime entertainment, community fan zones, and a closing awards ceremony. This tournament promises excitement for players and fans alike, with opportunities for sponsors to engage directly with attendees.</a:t>
            </a:r>
          </a:p>
        </p:txBody>
      </p:sp>
      <p:pic>
        <p:nvPicPr>
          <p:cNvPr id="3" name="Picture 2" descr="A calendar with a white square&#10;&#10;Description automatically generated">
            <a:extLst>
              <a:ext uri="{FF2B5EF4-FFF2-40B4-BE49-F238E27FC236}">
                <a16:creationId xmlns:a16="http://schemas.microsoft.com/office/drawing/2014/main" id="{07F1F260-93D9-B9EE-DBD6-93F7D940292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94512" y="1936937"/>
            <a:ext cx="438912" cy="438912"/>
          </a:xfrm>
          <a:prstGeom prst="rect">
            <a:avLst/>
          </a:prstGeom>
        </p:spPr>
      </p:pic>
      <p:sp>
        <p:nvSpPr>
          <p:cNvPr id="11" name="Oval 10">
            <a:extLst>
              <a:ext uri="{FF2B5EF4-FFF2-40B4-BE49-F238E27FC236}">
                <a16:creationId xmlns:a16="http://schemas.microsoft.com/office/drawing/2014/main" id="{1CA001D9-64DF-680D-C0BF-02C767E106B7}"/>
              </a:ext>
            </a:extLst>
          </p:cNvPr>
          <p:cNvSpPr/>
          <p:nvPr/>
        </p:nvSpPr>
        <p:spPr>
          <a:xfrm>
            <a:off x="3250477" y="2855708"/>
            <a:ext cx="731520" cy="731520"/>
          </a:xfrm>
          <a:prstGeom prst="ellipse">
            <a:avLst/>
          </a:prstGeom>
          <a:solidFill>
            <a:srgbClr val="2929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5C0C5CD3-C019-57B5-1FAC-67D16A0AFE3B}"/>
              </a:ext>
            </a:extLst>
          </p:cNvPr>
          <p:cNvSpPr/>
          <p:nvPr/>
        </p:nvSpPr>
        <p:spPr>
          <a:xfrm>
            <a:off x="3250477" y="4117580"/>
            <a:ext cx="731520" cy="731520"/>
          </a:xfrm>
          <a:prstGeom prst="ellipse">
            <a:avLst/>
          </a:prstGeom>
          <a:solidFill>
            <a:srgbClr val="2929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light bulb with a keyhole&#10;&#10;Description automatically generated">
            <a:extLst>
              <a:ext uri="{FF2B5EF4-FFF2-40B4-BE49-F238E27FC236}">
                <a16:creationId xmlns:a16="http://schemas.microsoft.com/office/drawing/2014/main" id="{F585AB2E-ACFC-55B3-C2D3-C1BAB16CC92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69349" y="4245596"/>
            <a:ext cx="475488" cy="475488"/>
          </a:xfrm>
          <a:prstGeom prst="rect">
            <a:avLst/>
          </a:prstGeom>
        </p:spPr>
      </p:pic>
      <p:pic>
        <p:nvPicPr>
          <p:cNvPr id="9" name="Picture 8" descr="A group of people with a circle&#10;&#10;Description automatically generated">
            <a:extLst>
              <a:ext uri="{FF2B5EF4-FFF2-40B4-BE49-F238E27FC236}">
                <a16:creationId xmlns:a16="http://schemas.microsoft.com/office/drawing/2014/main" id="{DDE05795-694E-10F4-1CE9-48EA69DFA28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87637" y="2962724"/>
            <a:ext cx="457200" cy="457200"/>
          </a:xfrm>
          <a:prstGeom prst="rect">
            <a:avLst/>
          </a:prstGeom>
        </p:spPr>
      </p:pic>
    </p:spTree>
    <p:extLst>
      <p:ext uri="{BB962C8B-B14F-4D97-AF65-F5344CB8AC3E}">
        <p14:creationId xmlns:p14="http://schemas.microsoft.com/office/powerpoint/2010/main" val="39896335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642AAA-5B50-C9D7-7999-79C212DB70BD}"/>
            </a:ext>
          </a:extLst>
        </p:cNvPr>
        <p:cNvGrpSpPr/>
        <p:nvPr/>
      </p:nvGrpSpPr>
      <p:grpSpPr>
        <a:xfrm>
          <a:off x="0" y="0"/>
          <a:ext cx="0" cy="0"/>
          <a:chOff x="0" y="0"/>
          <a:chExt cx="0" cy="0"/>
        </a:xfrm>
      </p:grpSpPr>
      <p:sp>
        <p:nvSpPr>
          <p:cNvPr id="22" name="Rounded Rectangle 21">
            <a:extLst>
              <a:ext uri="{FF2B5EF4-FFF2-40B4-BE49-F238E27FC236}">
                <a16:creationId xmlns:a16="http://schemas.microsoft.com/office/drawing/2014/main" id="{AA0A32C9-4A63-EE1E-030A-11572455EC4E}"/>
              </a:ext>
            </a:extLst>
          </p:cNvPr>
          <p:cNvSpPr/>
          <p:nvPr/>
        </p:nvSpPr>
        <p:spPr>
          <a:xfrm>
            <a:off x="0" y="1299666"/>
            <a:ext cx="2763520" cy="5558334"/>
          </a:xfrm>
          <a:prstGeom prst="roundRect">
            <a:avLst>
              <a:gd name="adj" fmla="val 0"/>
            </a:avLst>
          </a:prstGeom>
          <a:solidFill>
            <a:srgbClr val="2167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21" name="Rounded Rectangle 20">
            <a:extLst>
              <a:ext uri="{FF2B5EF4-FFF2-40B4-BE49-F238E27FC236}">
                <a16:creationId xmlns:a16="http://schemas.microsoft.com/office/drawing/2014/main" id="{9E9EEBD6-0D16-6569-ACBE-C33EC3E504B5}"/>
              </a:ext>
            </a:extLst>
          </p:cNvPr>
          <p:cNvSpPr/>
          <p:nvPr/>
        </p:nvSpPr>
        <p:spPr>
          <a:xfrm>
            <a:off x="2763520" y="1299666"/>
            <a:ext cx="9428480" cy="5558334"/>
          </a:xfrm>
          <a:prstGeom prst="roundRect">
            <a:avLst>
              <a:gd name="adj" fmla="val 0"/>
            </a:avLst>
          </a:prstGeom>
          <a:solidFill>
            <a:srgbClr val="2167CE">
              <a:alpha val="509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5" name="Google Shape;90;p1">
            <a:extLst>
              <a:ext uri="{FF2B5EF4-FFF2-40B4-BE49-F238E27FC236}">
                <a16:creationId xmlns:a16="http://schemas.microsoft.com/office/drawing/2014/main" id="{845DB1F5-4B9A-2434-564F-60B80A58BED7}"/>
              </a:ext>
            </a:extLst>
          </p:cNvPr>
          <p:cNvSpPr txBox="1"/>
          <p:nvPr/>
        </p:nvSpPr>
        <p:spPr>
          <a:xfrm>
            <a:off x="2582901" y="362918"/>
            <a:ext cx="7026198"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Sponsorship Opportunities</a:t>
            </a:r>
          </a:p>
        </p:txBody>
      </p:sp>
      <p:sp>
        <p:nvSpPr>
          <p:cNvPr id="7" name="Google Shape;90;p1">
            <a:extLst>
              <a:ext uri="{FF2B5EF4-FFF2-40B4-BE49-F238E27FC236}">
                <a16:creationId xmlns:a16="http://schemas.microsoft.com/office/drawing/2014/main" id="{42C71C84-1018-ED5F-CDB4-430B20A12517}"/>
              </a:ext>
            </a:extLst>
          </p:cNvPr>
          <p:cNvSpPr txBox="1"/>
          <p:nvPr/>
        </p:nvSpPr>
        <p:spPr>
          <a:xfrm>
            <a:off x="3392335" y="1868389"/>
            <a:ext cx="6867772" cy="4031833"/>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Title Sponsorship </a:t>
            </a:r>
          </a:p>
          <a:p>
            <a:pPr marL="0" marR="0" lvl="0" indent="0"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Naming rights to the Unity Cup 20XX, with brand integration across all primary event materials and communications</a:t>
            </a: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Stadium Branding</a:t>
            </a:r>
          </a:p>
          <a:p>
            <a:pPr marL="0" marR="0" lvl="0" indent="0"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Logo placement on field signage, goal wraps, and entry banners, ensuring in-stadium visibility</a:t>
            </a: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Team Branding Kit</a:t>
            </a:r>
          </a:p>
          <a:p>
            <a:pPr marL="0" marR="0" lvl="0" indent="0"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Brand presence on team jerseys, coaching gear, and official tournament merchandise</a:t>
            </a: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r>
              <a:rPr lang="en-US" sz="2000" b="1" dirty="0">
                <a:solidFill>
                  <a:schemeClr val="tx1">
                    <a:lumMod val="65000"/>
                    <a:lumOff val="35000"/>
                  </a:schemeClr>
                </a:solidFill>
                <a:latin typeface="Century Gothic"/>
                <a:sym typeface="Century Gothic"/>
              </a:rPr>
              <a:t>Digital and Social Media Branding</a:t>
            </a:r>
          </a:p>
          <a:p>
            <a:pPr marL="0" marR="0" lvl="0" indent="0" rtl="0">
              <a:spcBef>
                <a:spcPts val="0"/>
              </a:spcBef>
              <a:spcAft>
                <a:spcPts val="0"/>
              </a:spcAft>
              <a:buNone/>
            </a:pPr>
            <a:r>
              <a:rPr lang="en-US" sz="1600" dirty="0">
                <a:solidFill>
                  <a:schemeClr val="tx1">
                    <a:lumMod val="65000"/>
                    <a:lumOff val="35000"/>
                  </a:schemeClr>
                </a:solidFill>
                <a:latin typeface="Century Gothic"/>
                <a:sym typeface="Century Gothic"/>
              </a:rPr>
              <a:t>Mentions across the Unity Cup website, social media platforms, and livestream events for extended online reach</a:t>
            </a:r>
          </a:p>
        </p:txBody>
      </p:sp>
      <p:sp>
        <p:nvSpPr>
          <p:cNvPr id="15" name="Oval 14">
            <a:extLst>
              <a:ext uri="{FF2B5EF4-FFF2-40B4-BE49-F238E27FC236}">
                <a16:creationId xmlns:a16="http://schemas.microsoft.com/office/drawing/2014/main" id="{A9321BCB-F96C-A0A0-01AC-FDDA260ADC1B}"/>
              </a:ext>
            </a:extLst>
          </p:cNvPr>
          <p:cNvSpPr/>
          <p:nvPr/>
        </p:nvSpPr>
        <p:spPr>
          <a:xfrm>
            <a:off x="2428179" y="1959872"/>
            <a:ext cx="731520" cy="731520"/>
          </a:xfrm>
          <a:prstGeom prst="ellipse">
            <a:avLst/>
          </a:prstGeom>
          <a:solidFill>
            <a:srgbClr val="2929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C6CA5E0-380C-84B6-88B3-6C04FB8143E4}"/>
              </a:ext>
            </a:extLst>
          </p:cNvPr>
          <p:cNvSpPr/>
          <p:nvPr/>
        </p:nvSpPr>
        <p:spPr>
          <a:xfrm>
            <a:off x="2428179" y="2981849"/>
            <a:ext cx="731520" cy="731520"/>
          </a:xfrm>
          <a:prstGeom prst="ellipse">
            <a:avLst/>
          </a:prstGeom>
          <a:solidFill>
            <a:srgbClr val="2929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1FAB3B9-886E-6893-2A96-DDE7A6248DE6}"/>
              </a:ext>
            </a:extLst>
          </p:cNvPr>
          <p:cNvSpPr/>
          <p:nvPr/>
        </p:nvSpPr>
        <p:spPr>
          <a:xfrm>
            <a:off x="2428179" y="4003826"/>
            <a:ext cx="731520" cy="731520"/>
          </a:xfrm>
          <a:prstGeom prst="ellipse">
            <a:avLst/>
          </a:prstGeom>
          <a:solidFill>
            <a:srgbClr val="2929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C0938D49-93FE-814F-9983-050BDC331968}"/>
              </a:ext>
            </a:extLst>
          </p:cNvPr>
          <p:cNvSpPr/>
          <p:nvPr/>
        </p:nvSpPr>
        <p:spPr>
          <a:xfrm>
            <a:off x="2428179" y="5025803"/>
            <a:ext cx="731520" cy="731520"/>
          </a:xfrm>
          <a:prstGeom prst="ellipse">
            <a:avLst/>
          </a:prstGeom>
          <a:solidFill>
            <a:srgbClr val="2929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hands shaking with a black background&#10;&#10;Description automatically generated">
            <a:extLst>
              <a:ext uri="{FF2B5EF4-FFF2-40B4-BE49-F238E27FC236}">
                <a16:creationId xmlns:a16="http://schemas.microsoft.com/office/drawing/2014/main" id="{8FE4E872-A045-33B2-D3B2-2C31F80C956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65339" y="2115320"/>
            <a:ext cx="457200" cy="457200"/>
          </a:xfrm>
          <a:prstGeom prst="rect">
            <a:avLst/>
          </a:prstGeom>
        </p:spPr>
      </p:pic>
      <p:pic>
        <p:nvPicPr>
          <p:cNvPr id="8" name="Picture 7" descr="A star with a white border&#10;&#10;Description automatically generated">
            <a:extLst>
              <a:ext uri="{FF2B5EF4-FFF2-40B4-BE49-F238E27FC236}">
                <a16:creationId xmlns:a16="http://schemas.microsoft.com/office/drawing/2014/main" id="{C1F2FB98-C022-6656-26CD-C015350B39B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65339" y="3100721"/>
            <a:ext cx="457200" cy="457200"/>
          </a:xfrm>
          <a:prstGeom prst="rect">
            <a:avLst/>
          </a:prstGeom>
        </p:spPr>
      </p:pic>
      <p:pic>
        <p:nvPicPr>
          <p:cNvPr id="2" name="Picture 1" descr="A black and white cell phone&#10;&#10;Description automatically generated">
            <a:extLst>
              <a:ext uri="{FF2B5EF4-FFF2-40B4-BE49-F238E27FC236}">
                <a16:creationId xmlns:a16="http://schemas.microsoft.com/office/drawing/2014/main" id="{8729DA1A-787A-171D-C604-4E24130A628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557937" y="5153819"/>
            <a:ext cx="475488" cy="475488"/>
          </a:xfrm>
          <a:prstGeom prst="rect">
            <a:avLst/>
          </a:prstGeom>
        </p:spPr>
      </p:pic>
      <p:pic>
        <p:nvPicPr>
          <p:cNvPr id="4" name="Picture 3" descr="A group of people with a circle&#10;&#10;Description automatically generated">
            <a:extLst>
              <a:ext uri="{FF2B5EF4-FFF2-40B4-BE49-F238E27FC236}">
                <a16:creationId xmlns:a16="http://schemas.microsoft.com/office/drawing/2014/main" id="{83FF5A5F-EFD9-5727-3907-861FE002A0D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565339" y="4113554"/>
            <a:ext cx="457200" cy="457200"/>
          </a:xfrm>
          <a:prstGeom prst="rect">
            <a:avLst/>
          </a:prstGeom>
        </p:spPr>
      </p:pic>
    </p:spTree>
    <p:extLst>
      <p:ext uri="{BB962C8B-B14F-4D97-AF65-F5344CB8AC3E}">
        <p14:creationId xmlns:p14="http://schemas.microsoft.com/office/powerpoint/2010/main" val="564488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2A6CC9-40D8-8BB3-1C42-D2146E030677}"/>
            </a:ext>
          </a:extLst>
        </p:cNvPr>
        <p:cNvGrpSpPr/>
        <p:nvPr/>
      </p:nvGrpSpPr>
      <p:grpSpPr>
        <a:xfrm>
          <a:off x="0" y="0"/>
          <a:ext cx="0" cy="0"/>
          <a:chOff x="0" y="0"/>
          <a:chExt cx="0" cy="0"/>
        </a:xfrm>
      </p:grpSpPr>
      <p:sp>
        <p:nvSpPr>
          <p:cNvPr id="14" name="TextBox 13">
            <a:extLst>
              <a:ext uri="{FF2B5EF4-FFF2-40B4-BE49-F238E27FC236}">
                <a16:creationId xmlns:a16="http://schemas.microsoft.com/office/drawing/2014/main" id="{DD4793E2-04FB-B0C9-1C6D-7658115EEC56}"/>
              </a:ext>
            </a:extLst>
          </p:cNvPr>
          <p:cNvSpPr txBox="1"/>
          <p:nvPr/>
        </p:nvSpPr>
        <p:spPr>
          <a:xfrm>
            <a:off x="11786866" y="6564561"/>
            <a:ext cx="334541" cy="230832"/>
          </a:xfrm>
          <a:prstGeom prst="rect">
            <a:avLst/>
          </a:prstGeom>
          <a:noFill/>
        </p:spPr>
        <p:txBody>
          <a:bodyPr wrap="square" rtlCol="0">
            <a:spAutoFit/>
          </a:bodyPr>
          <a:lstStyle/>
          <a:p>
            <a:pPr algn="r">
              <a:spcBef>
                <a:spcPts val="1200"/>
              </a:spcBef>
            </a:pPr>
            <a:r>
              <a:rPr lang="en-US" sz="900" dirty="0">
                <a:solidFill>
                  <a:schemeClr val="bg1"/>
                </a:solidFill>
                <a:latin typeface="Century Gothic" panose="020B0502020202020204" pitchFamily="34" charset="0"/>
              </a:rPr>
              <a:t>4</a:t>
            </a:r>
          </a:p>
        </p:txBody>
      </p:sp>
      <p:sp>
        <p:nvSpPr>
          <p:cNvPr id="2" name="Google Shape;90;p1">
            <a:extLst>
              <a:ext uri="{FF2B5EF4-FFF2-40B4-BE49-F238E27FC236}">
                <a16:creationId xmlns:a16="http://schemas.microsoft.com/office/drawing/2014/main" id="{8B5EF8B8-1CF7-A817-D3E1-325B6A9A8793}"/>
              </a:ext>
            </a:extLst>
          </p:cNvPr>
          <p:cNvSpPr txBox="1"/>
          <p:nvPr/>
        </p:nvSpPr>
        <p:spPr>
          <a:xfrm>
            <a:off x="705314" y="362918"/>
            <a:ext cx="5309406" cy="646290"/>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Sponsorship Benefits</a:t>
            </a:r>
          </a:p>
        </p:txBody>
      </p:sp>
      <p:sp>
        <p:nvSpPr>
          <p:cNvPr id="4" name="Rectangle 3">
            <a:extLst>
              <a:ext uri="{FF2B5EF4-FFF2-40B4-BE49-F238E27FC236}">
                <a16:creationId xmlns:a16="http://schemas.microsoft.com/office/drawing/2014/main" id="{098C971F-5AF6-04F4-7358-3CBDED26C223}"/>
              </a:ext>
            </a:extLst>
          </p:cNvPr>
          <p:cNvSpPr/>
          <p:nvPr/>
        </p:nvSpPr>
        <p:spPr>
          <a:xfrm>
            <a:off x="0" y="3429000"/>
            <a:ext cx="12192000" cy="3429000"/>
          </a:xfrm>
          <a:prstGeom prst="rect">
            <a:avLst/>
          </a:prstGeom>
          <a:solidFill>
            <a:srgbClr val="292967">
              <a:alpha val="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a:extLst>
              <a:ext uri="{FF2B5EF4-FFF2-40B4-BE49-F238E27FC236}">
                <a16:creationId xmlns:a16="http://schemas.microsoft.com/office/drawing/2014/main" id="{BC97C696-91A5-28C5-5890-771757CE92EE}"/>
              </a:ext>
            </a:extLst>
          </p:cNvPr>
          <p:cNvSpPr/>
          <p:nvPr/>
        </p:nvSpPr>
        <p:spPr>
          <a:xfrm>
            <a:off x="0" y="1421562"/>
            <a:ext cx="12192000" cy="4118626"/>
          </a:xfrm>
          <a:prstGeom prst="roundRect">
            <a:avLst>
              <a:gd name="adj" fmla="val 0"/>
            </a:avLst>
          </a:prstGeom>
          <a:solidFill>
            <a:srgbClr val="2929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7" name="Google Shape;90;p1">
            <a:extLst>
              <a:ext uri="{FF2B5EF4-FFF2-40B4-BE49-F238E27FC236}">
                <a16:creationId xmlns:a16="http://schemas.microsoft.com/office/drawing/2014/main" id="{B16D382B-C481-30C5-7EFA-CD6C2F7C0247}"/>
              </a:ext>
            </a:extLst>
          </p:cNvPr>
          <p:cNvSpPr txBox="1"/>
          <p:nvPr/>
        </p:nvSpPr>
        <p:spPr>
          <a:xfrm>
            <a:off x="705314" y="2033399"/>
            <a:ext cx="4537246" cy="2800726"/>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1600" dirty="0">
                <a:solidFill>
                  <a:schemeClr val="bg1"/>
                </a:solidFill>
                <a:latin typeface="Century Gothic"/>
                <a:ea typeface="Century Gothic"/>
                <a:cs typeface="Century Gothic"/>
                <a:sym typeface="Century Gothic"/>
              </a:rPr>
              <a:t>Unity Cup 20XX sponsorship provides high-impact brand visibility across in-stadium and online channels, reaching a dedicated sports audience. Sponsors will engage directly with fans through branded zones and interactive experiences, fostering positive brand associations with sportsmanship and community values. Enhanced visibility will continue in post-event recaps and digital media, ensuring a lasting sponsor presence.</a:t>
            </a:r>
          </a:p>
        </p:txBody>
      </p:sp>
      <p:pic>
        <p:nvPicPr>
          <p:cNvPr id="11" name="Picture 10" descr="Football at line of scrimmage">
            <a:extLst>
              <a:ext uri="{FF2B5EF4-FFF2-40B4-BE49-F238E27FC236}">
                <a16:creationId xmlns:a16="http://schemas.microsoft.com/office/drawing/2014/main" id="{987148B2-796E-FC0B-ECBA-BCB7DD76B976}"/>
              </a:ext>
            </a:extLst>
          </p:cNvPr>
          <p:cNvPicPr>
            <a:picLocks noChangeAspect="1"/>
          </p:cNvPicPr>
          <p:nvPr/>
        </p:nvPicPr>
        <p:blipFill>
          <a:blip r:embed="rId3" cstate="email">
            <a:extLst>
              <a:ext uri="{28A0092B-C50C-407E-A947-70E740481C1C}">
                <a14:useLocalDpi xmlns:a14="http://schemas.microsoft.com/office/drawing/2010/main"/>
              </a:ext>
            </a:extLst>
          </a:blip>
          <a:srcRect l="27374" r="12143"/>
          <a:stretch/>
        </p:blipFill>
        <p:spPr>
          <a:xfrm>
            <a:off x="5947874" y="0"/>
            <a:ext cx="6244126" cy="6881912"/>
          </a:xfrm>
          <a:prstGeom prst="rect">
            <a:avLst/>
          </a:prstGeom>
        </p:spPr>
      </p:pic>
    </p:spTree>
    <p:extLst>
      <p:ext uri="{BB962C8B-B14F-4D97-AF65-F5344CB8AC3E}">
        <p14:creationId xmlns:p14="http://schemas.microsoft.com/office/powerpoint/2010/main" val="25621347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B01BF8-AEA8-1660-0D1D-2071650793A8}"/>
            </a:ext>
          </a:extLst>
        </p:cNvPr>
        <p:cNvGrpSpPr/>
        <p:nvPr/>
      </p:nvGrpSpPr>
      <p:grpSpPr>
        <a:xfrm>
          <a:off x="0" y="0"/>
          <a:ext cx="0" cy="0"/>
          <a:chOff x="0" y="0"/>
          <a:chExt cx="0" cy="0"/>
        </a:xfrm>
      </p:grpSpPr>
      <p:sp>
        <p:nvSpPr>
          <p:cNvPr id="5" name="Google Shape;90;p1">
            <a:extLst>
              <a:ext uri="{FF2B5EF4-FFF2-40B4-BE49-F238E27FC236}">
                <a16:creationId xmlns:a16="http://schemas.microsoft.com/office/drawing/2014/main" id="{F3A7E136-6A9A-F38F-B979-3A3473C196E6}"/>
              </a:ext>
            </a:extLst>
          </p:cNvPr>
          <p:cNvSpPr txBox="1"/>
          <p:nvPr/>
        </p:nvSpPr>
        <p:spPr>
          <a:xfrm>
            <a:off x="2582901" y="362918"/>
            <a:ext cx="7026198"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Sponsorship Packages</a:t>
            </a:r>
          </a:p>
        </p:txBody>
      </p:sp>
      <p:sp>
        <p:nvSpPr>
          <p:cNvPr id="6" name="Rectangle 5">
            <a:extLst>
              <a:ext uri="{FF2B5EF4-FFF2-40B4-BE49-F238E27FC236}">
                <a16:creationId xmlns:a16="http://schemas.microsoft.com/office/drawing/2014/main" id="{1586E298-49CB-2D01-1E66-9888124AF532}"/>
              </a:ext>
            </a:extLst>
          </p:cNvPr>
          <p:cNvSpPr/>
          <p:nvPr/>
        </p:nvSpPr>
        <p:spPr>
          <a:xfrm>
            <a:off x="509979" y="1649686"/>
            <a:ext cx="2676381" cy="3928154"/>
          </a:xfrm>
          <a:prstGeom prst="rect">
            <a:avLst/>
          </a:prstGeom>
          <a:solidFill>
            <a:schemeClr val="bg2">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1371600" rIns="274320" bIns="274320" rtlCol="0" anchor="t" anchorCtr="0"/>
          <a:lstStyle/>
          <a:p>
            <a:pPr algn="ctr" rtl="0">
              <a:spcBef>
                <a:spcPts val="0"/>
              </a:spcBef>
              <a:spcAft>
                <a:spcPts val="0"/>
              </a:spcAft>
            </a:pPr>
            <a:r>
              <a:rPr lang="en-US" b="1" dirty="0">
                <a:solidFill>
                  <a:schemeClr val="tx1">
                    <a:lumMod val="65000"/>
                    <a:lumOff val="35000"/>
                  </a:schemeClr>
                </a:solidFill>
                <a:latin typeface="Century Gothic" panose="020B0502020202020204" pitchFamily="34" charset="0"/>
              </a:rPr>
              <a:t>Platinum Package</a:t>
            </a:r>
            <a:endParaRPr lang="en-US" sz="1800" b="1" i="0" u="none" strike="noStrike" dirty="0">
              <a:solidFill>
                <a:schemeClr val="tx1">
                  <a:lumMod val="65000"/>
                  <a:lumOff val="35000"/>
                </a:schemeClr>
              </a:solidFill>
              <a:effectLst/>
              <a:latin typeface="Century Gothic" panose="020B0502020202020204" pitchFamily="34" charset="0"/>
            </a:endParaRPr>
          </a:p>
          <a:p>
            <a:pPr algn="ctr" rtl="0">
              <a:spcBef>
                <a:spcPts val="0"/>
              </a:spcBef>
              <a:spcAft>
                <a:spcPts val="0"/>
              </a:spcAft>
            </a:pPr>
            <a:endParaRPr lang="en-US" sz="1400" b="0" dirty="0">
              <a:solidFill>
                <a:schemeClr val="tx1">
                  <a:lumMod val="65000"/>
                  <a:lumOff val="35000"/>
                </a:schemeClr>
              </a:solidFill>
              <a:effectLst/>
              <a:latin typeface="Century Gothic" panose="020B0502020202020204" pitchFamily="34" charset="0"/>
            </a:endParaRPr>
          </a:p>
          <a:p>
            <a:pPr algn="ctr" rtl="0" fontAlgn="base">
              <a:spcBef>
                <a:spcPts val="0"/>
              </a:spcBef>
              <a:spcAft>
                <a:spcPts val="0"/>
              </a:spcAft>
            </a:pPr>
            <a:r>
              <a:rPr lang="en-US" sz="1400" b="0" i="0" u="none" strike="noStrike" dirty="0">
                <a:solidFill>
                  <a:schemeClr val="tx1">
                    <a:lumMod val="65000"/>
                    <a:lumOff val="35000"/>
                  </a:schemeClr>
                </a:solidFill>
                <a:effectLst/>
                <a:latin typeface="Century Gothic" panose="020B0502020202020204" pitchFamily="34" charset="0"/>
              </a:rPr>
              <a:t>Title sponsorship with top-tier logo placement on all stadium signage, team kits, 40 VIP passes, and exclusive media branding in press and social channels</a:t>
            </a:r>
          </a:p>
        </p:txBody>
      </p:sp>
      <p:sp>
        <p:nvSpPr>
          <p:cNvPr id="7" name="Rectangle 6">
            <a:extLst>
              <a:ext uri="{FF2B5EF4-FFF2-40B4-BE49-F238E27FC236}">
                <a16:creationId xmlns:a16="http://schemas.microsoft.com/office/drawing/2014/main" id="{C27671FA-7DF9-79CE-EBF1-CD7E10CCDE1C}"/>
              </a:ext>
            </a:extLst>
          </p:cNvPr>
          <p:cNvSpPr/>
          <p:nvPr/>
        </p:nvSpPr>
        <p:spPr>
          <a:xfrm>
            <a:off x="509978" y="1891847"/>
            <a:ext cx="2676381" cy="898347"/>
          </a:xfrm>
          <a:prstGeom prst="rect">
            <a:avLst/>
          </a:prstGeom>
          <a:solidFill>
            <a:srgbClr val="2167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bg1"/>
                </a:solidFill>
                <a:latin typeface="Century Gothic" panose="020B0502020202020204" pitchFamily="34" charset="0"/>
              </a:rPr>
              <a:t>$X,XXX</a:t>
            </a:r>
            <a:endParaRPr lang="en-US" sz="4400" dirty="0">
              <a:solidFill>
                <a:schemeClr val="bg1"/>
              </a:solidFill>
            </a:endParaRPr>
          </a:p>
        </p:txBody>
      </p:sp>
      <p:sp>
        <p:nvSpPr>
          <p:cNvPr id="13" name="Rectangle 12">
            <a:extLst>
              <a:ext uri="{FF2B5EF4-FFF2-40B4-BE49-F238E27FC236}">
                <a16:creationId xmlns:a16="http://schemas.microsoft.com/office/drawing/2014/main" id="{B3095A92-5A32-702D-E797-81F9B5B84946}"/>
              </a:ext>
            </a:extLst>
          </p:cNvPr>
          <p:cNvSpPr/>
          <p:nvPr/>
        </p:nvSpPr>
        <p:spPr>
          <a:xfrm>
            <a:off x="3354779" y="1649686"/>
            <a:ext cx="2676381" cy="3928154"/>
          </a:xfrm>
          <a:prstGeom prst="rect">
            <a:avLst/>
          </a:prstGeom>
          <a:solidFill>
            <a:schemeClr val="bg2">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1371600" rIns="274320" bIns="274320" rtlCol="0" anchor="t" anchorCtr="0"/>
          <a:lstStyle/>
          <a:p>
            <a:pPr algn="ctr" rtl="0">
              <a:spcBef>
                <a:spcPts val="0"/>
              </a:spcBef>
              <a:spcAft>
                <a:spcPts val="0"/>
              </a:spcAft>
            </a:pPr>
            <a:r>
              <a:rPr lang="en-US" b="1" dirty="0">
                <a:solidFill>
                  <a:schemeClr val="tx1">
                    <a:lumMod val="65000"/>
                    <a:lumOff val="35000"/>
                  </a:schemeClr>
                </a:solidFill>
                <a:latin typeface="Century Gothic" panose="020B0502020202020204" pitchFamily="34" charset="0"/>
              </a:rPr>
              <a:t>Gold Package</a:t>
            </a:r>
            <a:endParaRPr lang="en-US" sz="1800" b="1" i="0" u="none" strike="noStrike" dirty="0">
              <a:solidFill>
                <a:schemeClr val="tx1">
                  <a:lumMod val="65000"/>
                  <a:lumOff val="35000"/>
                </a:schemeClr>
              </a:solidFill>
              <a:effectLst/>
              <a:latin typeface="Century Gothic" panose="020B0502020202020204" pitchFamily="34" charset="0"/>
            </a:endParaRPr>
          </a:p>
          <a:p>
            <a:pPr algn="ctr" rtl="0">
              <a:spcBef>
                <a:spcPts val="0"/>
              </a:spcBef>
              <a:spcAft>
                <a:spcPts val="0"/>
              </a:spcAft>
            </a:pPr>
            <a:endParaRPr lang="en-US" sz="1400" b="0" dirty="0">
              <a:solidFill>
                <a:schemeClr val="tx1">
                  <a:lumMod val="65000"/>
                  <a:lumOff val="35000"/>
                </a:schemeClr>
              </a:solidFill>
              <a:effectLst/>
              <a:latin typeface="Century Gothic" panose="020B0502020202020204" pitchFamily="34" charset="0"/>
            </a:endParaRPr>
          </a:p>
          <a:p>
            <a:pPr algn="ctr" rtl="0" fontAlgn="base">
              <a:spcBef>
                <a:spcPts val="0"/>
              </a:spcBef>
              <a:spcAft>
                <a:spcPts val="0"/>
              </a:spcAft>
            </a:pPr>
            <a:r>
              <a:rPr lang="en-US" sz="1400" b="0" i="0" u="none" strike="noStrike" dirty="0">
                <a:solidFill>
                  <a:schemeClr val="tx1">
                    <a:lumMod val="65000"/>
                    <a:lumOff val="35000"/>
                  </a:schemeClr>
                </a:solidFill>
                <a:effectLst/>
                <a:latin typeface="Century Gothic" panose="020B0502020202020204" pitchFamily="34" charset="0"/>
              </a:rPr>
              <a:t>Prominent logo placement on stadium banners and player benches, 25 VIP tickets, and mentions in tournament social media updates</a:t>
            </a:r>
          </a:p>
        </p:txBody>
      </p:sp>
      <p:sp>
        <p:nvSpPr>
          <p:cNvPr id="15" name="Rectangle 14">
            <a:extLst>
              <a:ext uri="{FF2B5EF4-FFF2-40B4-BE49-F238E27FC236}">
                <a16:creationId xmlns:a16="http://schemas.microsoft.com/office/drawing/2014/main" id="{FCFF068B-451A-4519-A275-C74515BF0D6E}"/>
              </a:ext>
            </a:extLst>
          </p:cNvPr>
          <p:cNvSpPr/>
          <p:nvPr/>
        </p:nvSpPr>
        <p:spPr>
          <a:xfrm>
            <a:off x="3354778" y="1891847"/>
            <a:ext cx="2676381" cy="898347"/>
          </a:xfrm>
          <a:prstGeom prst="rect">
            <a:avLst/>
          </a:prstGeom>
          <a:solidFill>
            <a:srgbClr val="2167CE">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bg1"/>
                </a:solidFill>
                <a:latin typeface="Century Gothic" panose="020B0502020202020204" pitchFamily="34" charset="0"/>
              </a:rPr>
              <a:t>$X,XXX</a:t>
            </a:r>
            <a:endParaRPr lang="en-US" sz="4400" dirty="0">
              <a:solidFill>
                <a:schemeClr val="bg1"/>
              </a:solidFill>
            </a:endParaRPr>
          </a:p>
        </p:txBody>
      </p:sp>
      <p:sp>
        <p:nvSpPr>
          <p:cNvPr id="16" name="Rectangle 15">
            <a:extLst>
              <a:ext uri="{FF2B5EF4-FFF2-40B4-BE49-F238E27FC236}">
                <a16:creationId xmlns:a16="http://schemas.microsoft.com/office/drawing/2014/main" id="{0635467A-74A5-DAED-AE73-D2D0642C6BCB}"/>
              </a:ext>
            </a:extLst>
          </p:cNvPr>
          <p:cNvSpPr/>
          <p:nvPr/>
        </p:nvSpPr>
        <p:spPr>
          <a:xfrm>
            <a:off x="6199579" y="1649686"/>
            <a:ext cx="2676381" cy="3928154"/>
          </a:xfrm>
          <a:prstGeom prst="rect">
            <a:avLst/>
          </a:prstGeom>
          <a:solidFill>
            <a:schemeClr val="bg2">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1371600" rIns="274320" bIns="274320" rtlCol="0" anchor="t" anchorCtr="0"/>
          <a:lstStyle/>
          <a:p>
            <a:pPr algn="ctr" rtl="0">
              <a:spcBef>
                <a:spcPts val="0"/>
              </a:spcBef>
              <a:spcAft>
                <a:spcPts val="0"/>
              </a:spcAft>
            </a:pPr>
            <a:r>
              <a:rPr lang="en-US" b="1" dirty="0">
                <a:solidFill>
                  <a:schemeClr val="tx1">
                    <a:lumMod val="65000"/>
                    <a:lumOff val="35000"/>
                  </a:schemeClr>
                </a:solidFill>
                <a:latin typeface="Century Gothic" panose="020B0502020202020204" pitchFamily="34" charset="0"/>
              </a:rPr>
              <a:t>Silver Package</a:t>
            </a:r>
            <a:endParaRPr lang="en-US" sz="1800" b="1" i="0" u="none" strike="noStrike" dirty="0">
              <a:solidFill>
                <a:schemeClr val="tx1">
                  <a:lumMod val="65000"/>
                  <a:lumOff val="35000"/>
                </a:schemeClr>
              </a:solidFill>
              <a:effectLst/>
              <a:latin typeface="Century Gothic" panose="020B0502020202020204" pitchFamily="34" charset="0"/>
            </a:endParaRPr>
          </a:p>
          <a:p>
            <a:pPr algn="ctr" rtl="0">
              <a:spcBef>
                <a:spcPts val="0"/>
              </a:spcBef>
              <a:spcAft>
                <a:spcPts val="0"/>
              </a:spcAft>
            </a:pPr>
            <a:endParaRPr lang="en-US" sz="1400" b="0" dirty="0">
              <a:solidFill>
                <a:schemeClr val="tx1">
                  <a:lumMod val="65000"/>
                  <a:lumOff val="35000"/>
                </a:schemeClr>
              </a:solidFill>
              <a:effectLst/>
              <a:latin typeface="Century Gothic" panose="020B0502020202020204" pitchFamily="34" charset="0"/>
            </a:endParaRPr>
          </a:p>
          <a:p>
            <a:pPr algn="ctr" rtl="0" fontAlgn="base">
              <a:spcBef>
                <a:spcPts val="0"/>
              </a:spcBef>
              <a:spcAft>
                <a:spcPts val="0"/>
              </a:spcAft>
            </a:pPr>
            <a:r>
              <a:rPr lang="en-US" sz="1400" b="0" i="0" u="none" strike="noStrike" dirty="0">
                <a:solidFill>
                  <a:schemeClr val="tx1">
                    <a:lumMod val="65000"/>
                    <a:lumOff val="35000"/>
                  </a:schemeClr>
                </a:solidFill>
                <a:effectLst/>
                <a:latin typeface="Century Gothic" panose="020B0502020202020204" pitchFamily="34" charset="0"/>
              </a:rPr>
              <a:t>Logo featured on the tournament website and select signage, 15 general admission tickets, and acknowledgment in post-event highlights</a:t>
            </a:r>
          </a:p>
        </p:txBody>
      </p:sp>
      <p:sp>
        <p:nvSpPr>
          <p:cNvPr id="17" name="Rectangle 16">
            <a:extLst>
              <a:ext uri="{FF2B5EF4-FFF2-40B4-BE49-F238E27FC236}">
                <a16:creationId xmlns:a16="http://schemas.microsoft.com/office/drawing/2014/main" id="{FEF13158-EE64-EE14-B6E9-94202185A559}"/>
              </a:ext>
            </a:extLst>
          </p:cNvPr>
          <p:cNvSpPr/>
          <p:nvPr/>
        </p:nvSpPr>
        <p:spPr>
          <a:xfrm>
            <a:off x="6199578" y="1891847"/>
            <a:ext cx="2676381" cy="898347"/>
          </a:xfrm>
          <a:prstGeom prst="rect">
            <a:avLst/>
          </a:prstGeom>
          <a:solidFill>
            <a:srgbClr val="2167CE">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bg1"/>
                </a:solidFill>
                <a:latin typeface="Century Gothic" panose="020B0502020202020204" pitchFamily="34" charset="0"/>
              </a:rPr>
              <a:t>$X,XXX</a:t>
            </a:r>
            <a:endParaRPr lang="en-US" sz="4400" dirty="0">
              <a:solidFill>
                <a:schemeClr val="bg1"/>
              </a:solidFill>
            </a:endParaRPr>
          </a:p>
        </p:txBody>
      </p:sp>
      <p:sp>
        <p:nvSpPr>
          <p:cNvPr id="18" name="Rectangle 17">
            <a:extLst>
              <a:ext uri="{FF2B5EF4-FFF2-40B4-BE49-F238E27FC236}">
                <a16:creationId xmlns:a16="http://schemas.microsoft.com/office/drawing/2014/main" id="{7CA2741C-2E91-6F4E-CD1D-DDECB5F1B524}"/>
              </a:ext>
            </a:extLst>
          </p:cNvPr>
          <p:cNvSpPr/>
          <p:nvPr/>
        </p:nvSpPr>
        <p:spPr>
          <a:xfrm>
            <a:off x="9044379" y="1649686"/>
            <a:ext cx="2676381" cy="3928154"/>
          </a:xfrm>
          <a:prstGeom prst="rect">
            <a:avLst/>
          </a:prstGeom>
          <a:solidFill>
            <a:schemeClr val="bg2">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1371600" rIns="274320" bIns="274320" rtlCol="0" anchor="t" anchorCtr="0"/>
          <a:lstStyle/>
          <a:p>
            <a:pPr algn="ctr" rtl="0">
              <a:spcBef>
                <a:spcPts val="0"/>
              </a:spcBef>
              <a:spcAft>
                <a:spcPts val="0"/>
              </a:spcAft>
            </a:pPr>
            <a:r>
              <a:rPr lang="en-US" b="1" dirty="0">
                <a:solidFill>
                  <a:schemeClr val="tx1">
                    <a:lumMod val="65000"/>
                    <a:lumOff val="35000"/>
                  </a:schemeClr>
                </a:solidFill>
                <a:latin typeface="Century Gothic" panose="020B0502020202020204" pitchFamily="34" charset="0"/>
              </a:rPr>
              <a:t>Bronze Package</a:t>
            </a:r>
            <a:endParaRPr lang="en-US" sz="1800" b="1" i="0" u="none" strike="noStrike" dirty="0">
              <a:solidFill>
                <a:schemeClr val="tx1">
                  <a:lumMod val="65000"/>
                  <a:lumOff val="35000"/>
                </a:schemeClr>
              </a:solidFill>
              <a:effectLst/>
              <a:latin typeface="Century Gothic" panose="020B0502020202020204" pitchFamily="34" charset="0"/>
            </a:endParaRPr>
          </a:p>
          <a:p>
            <a:pPr algn="ctr" rtl="0">
              <a:spcBef>
                <a:spcPts val="0"/>
              </a:spcBef>
              <a:spcAft>
                <a:spcPts val="0"/>
              </a:spcAft>
            </a:pPr>
            <a:endParaRPr lang="en-US" sz="1400" b="0" dirty="0">
              <a:solidFill>
                <a:schemeClr val="tx1">
                  <a:lumMod val="65000"/>
                  <a:lumOff val="35000"/>
                </a:schemeClr>
              </a:solidFill>
              <a:effectLst/>
              <a:latin typeface="Century Gothic" panose="020B0502020202020204" pitchFamily="34" charset="0"/>
            </a:endParaRPr>
          </a:p>
          <a:p>
            <a:pPr algn="ctr" rtl="0" fontAlgn="base">
              <a:spcBef>
                <a:spcPts val="0"/>
              </a:spcBef>
              <a:spcAft>
                <a:spcPts val="0"/>
              </a:spcAft>
            </a:pPr>
            <a:r>
              <a:rPr lang="en-US" sz="1400" b="0" i="0" u="none" strike="noStrike" dirty="0">
                <a:solidFill>
                  <a:schemeClr val="tx1">
                    <a:lumMod val="65000"/>
                    <a:lumOff val="35000"/>
                  </a:schemeClr>
                </a:solidFill>
                <a:effectLst/>
                <a:latin typeface="Century Gothic" panose="020B0502020202020204" pitchFamily="34" charset="0"/>
              </a:rPr>
              <a:t>Logo placement in the event program, social media shout-out, and five general admission tickets</a:t>
            </a:r>
          </a:p>
        </p:txBody>
      </p:sp>
      <p:sp>
        <p:nvSpPr>
          <p:cNvPr id="19" name="Rectangle 18">
            <a:extLst>
              <a:ext uri="{FF2B5EF4-FFF2-40B4-BE49-F238E27FC236}">
                <a16:creationId xmlns:a16="http://schemas.microsoft.com/office/drawing/2014/main" id="{57441682-5C6C-D10F-9979-806E4B069A6C}"/>
              </a:ext>
            </a:extLst>
          </p:cNvPr>
          <p:cNvSpPr/>
          <p:nvPr/>
        </p:nvSpPr>
        <p:spPr>
          <a:xfrm>
            <a:off x="9044378" y="1891847"/>
            <a:ext cx="2676381" cy="898347"/>
          </a:xfrm>
          <a:prstGeom prst="rect">
            <a:avLst/>
          </a:prstGeom>
          <a:solidFill>
            <a:srgbClr val="2167CE">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bg1"/>
                </a:solidFill>
                <a:latin typeface="Century Gothic" panose="020B0502020202020204" pitchFamily="34" charset="0"/>
              </a:rPr>
              <a:t>$X,XXX</a:t>
            </a:r>
            <a:endParaRPr lang="en-US" sz="4400" dirty="0">
              <a:solidFill>
                <a:schemeClr val="bg1"/>
              </a:solidFill>
            </a:endParaRPr>
          </a:p>
        </p:txBody>
      </p:sp>
      <p:sp>
        <p:nvSpPr>
          <p:cNvPr id="20" name="Rectangle 19">
            <a:extLst>
              <a:ext uri="{FF2B5EF4-FFF2-40B4-BE49-F238E27FC236}">
                <a16:creationId xmlns:a16="http://schemas.microsoft.com/office/drawing/2014/main" id="{9635F77B-3D00-0903-1B0D-BD2E5535C046}"/>
              </a:ext>
            </a:extLst>
          </p:cNvPr>
          <p:cNvSpPr/>
          <p:nvPr/>
        </p:nvSpPr>
        <p:spPr>
          <a:xfrm>
            <a:off x="0" y="6424265"/>
            <a:ext cx="12192000" cy="433735"/>
          </a:xfrm>
          <a:prstGeom prst="rect">
            <a:avLst/>
          </a:prstGeom>
          <a:solidFill>
            <a:srgbClr val="2929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171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0D9CD7-18DC-39A4-94CA-41DE5A408EE0}"/>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1F747E59-06BB-1DAA-F640-50A199161BE8}"/>
              </a:ext>
            </a:extLst>
          </p:cNvPr>
          <p:cNvSpPr/>
          <p:nvPr/>
        </p:nvSpPr>
        <p:spPr>
          <a:xfrm>
            <a:off x="0" y="3429000"/>
            <a:ext cx="12192000" cy="3429000"/>
          </a:xfrm>
          <a:prstGeom prst="rect">
            <a:avLst/>
          </a:prstGeom>
          <a:solidFill>
            <a:srgbClr val="2167CE">
              <a:alpha val="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a:extLst>
              <a:ext uri="{FF2B5EF4-FFF2-40B4-BE49-F238E27FC236}">
                <a16:creationId xmlns:a16="http://schemas.microsoft.com/office/drawing/2014/main" id="{69A3B3BF-5B9E-4527-3132-3DBEC57D6E4B}"/>
              </a:ext>
            </a:extLst>
          </p:cNvPr>
          <p:cNvSpPr/>
          <p:nvPr/>
        </p:nvSpPr>
        <p:spPr>
          <a:xfrm>
            <a:off x="0" y="1838121"/>
            <a:ext cx="12192000" cy="3428999"/>
          </a:xfrm>
          <a:prstGeom prst="roundRect">
            <a:avLst>
              <a:gd name="adj" fmla="val 0"/>
            </a:avLst>
          </a:prstGeom>
          <a:solidFill>
            <a:srgbClr val="2167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2" name="Google Shape;90;p1">
            <a:extLst>
              <a:ext uri="{FF2B5EF4-FFF2-40B4-BE49-F238E27FC236}">
                <a16:creationId xmlns:a16="http://schemas.microsoft.com/office/drawing/2014/main" id="{E4BB58F2-EE10-890A-CC1A-A510E6EE4CD0}"/>
              </a:ext>
            </a:extLst>
          </p:cNvPr>
          <p:cNvSpPr txBox="1"/>
          <p:nvPr/>
        </p:nvSpPr>
        <p:spPr>
          <a:xfrm>
            <a:off x="705314" y="362918"/>
            <a:ext cx="5309406" cy="1200288"/>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Custom Sponsorship Opportunities</a:t>
            </a:r>
          </a:p>
        </p:txBody>
      </p:sp>
      <p:sp>
        <p:nvSpPr>
          <p:cNvPr id="9" name="Google Shape;90;p1">
            <a:extLst>
              <a:ext uri="{FF2B5EF4-FFF2-40B4-BE49-F238E27FC236}">
                <a16:creationId xmlns:a16="http://schemas.microsoft.com/office/drawing/2014/main" id="{711226F3-8795-08BB-1CFB-1F30093F4A4D}"/>
              </a:ext>
            </a:extLst>
          </p:cNvPr>
          <p:cNvSpPr txBox="1"/>
          <p:nvPr/>
        </p:nvSpPr>
        <p:spPr>
          <a:xfrm>
            <a:off x="705314" y="2449959"/>
            <a:ext cx="4646615" cy="2062063"/>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1600" dirty="0">
                <a:solidFill>
                  <a:schemeClr val="bg1"/>
                </a:solidFill>
                <a:latin typeface="Century Gothic"/>
                <a:ea typeface="Century Gothic"/>
                <a:cs typeface="Century Gothic"/>
                <a:sym typeface="Century Gothic"/>
              </a:rPr>
              <a:t>Victory Sports Alliance offers tailored options to maximize brand impact, including branded fan zones, exclusive halftime shows, sponsor-hosted challenges, and branded giveaways. These custom opportunities allow sponsors to connect directly with fans, creating unique brand moments aligned with their marketing goals.</a:t>
            </a:r>
          </a:p>
        </p:txBody>
      </p:sp>
      <p:pic>
        <p:nvPicPr>
          <p:cNvPr id="13" name="Picture 12" descr="American football team celebrating">
            <a:extLst>
              <a:ext uri="{FF2B5EF4-FFF2-40B4-BE49-F238E27FC236}">
                <a16:creationId xmlns:a16="http://schemas.microsoft.com/office/drawing/2014/main" id="{9428E8BA-DF2D-82D3-0FBC-B258C1AFE9F2}"/>
              </a:ext>
            </a:extLst>
          </p:cNvPr>
          <p:cNvPicPr>
            <a:picLocks noChangeAspect="1"/>
          </p:cNvPicPr>
          <p:nvPr/>
        </p:nvPicPr>
        <p:blipFill>
          <a:blip r:embed="rId3" cstate="email">
            <a:extLst>
              <a:ext uri="{28A0092B-C50C-407E-A947-70E740481C1C}">
                <a14:useLocalDpi xmlns:a14="http://schemas.microsoft.com/office/drawing/2010/main"/>
              </a:ext>
            </a:extLst>
          </a:blip>
          <a:srcRect l="18082" t="390" r="23497" b="1872"/>
          <a:stretch/>
        </p:blipFill>
        <p:spPr>
          <a:xfrm>
            <a:off x="6032804" y="0"/>
            <a:ext cx="6159194" cy="6858000"/>
          </a:xfrm>
          <a:prstGeom prst="rect">
            <a:avLst/>
          </a:prstGeom>
        </p:spPr>
      </p:pic>
    </p:spTree>
    <p:extLst>
      <p:ext uri="{BB962C8B-B14F-4D97-AF65-F5344CB8AC3E}">
        <p14:creationId xmlns:p14="http://schemas.microsoft.com/office/powerpoint/2010/main" val="167529652"/>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15677</TotalTime>
  <Words>934</Words>
  <Application>Microsoft Office PowerPoint</Application>
  <PresentationFormat>Widescreen</PresentationFormat>
  <Paragraphs>144</Paragraphs>
  <Slides>15</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Kayla Franssen</cp:lastModifiedBy>
  <cp:revision>260</cp:revision>
  <dcterms:created xsi:type="dcterms:W3CDTF">2022-05-22T18:55:25Z</dcterms:created>
  <dcterms:modified xsi:type="dcterms:W3CDTF">2024-12-13T04:23:40Z</dcterms:modified>
</cp:coreProperties>
</file>