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367" r:id="rId4"/>
    <p:sldId id="386" r:id="rId5"/>
    <p:sldId id="387" r:id="rId6"/>
    <p:sldId id="406" r:id="rId7"/>
    <p:sldId id="407" r:id="rId8"/>
    <p:sldId id="408" r:id="rId9"/>
    <p:sldId id="409" r:id="rId10"/>
    <p:sldId id="410" r:id="rId11"/>
    <p:sldId id="411" r:id="rId12"/>
    <p:sldId id="412" r:id="rId13"/>
    <p:sldId id="413" r:id="rId14"/>
    <p:sldId id="41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9D3"/>
    <a:srgbClr val="38A191"/>
    <a:srgbClr val="016F8B"/>
    <a:srgbClr val="F05D50"/>
    <a:srgbClr val="002D4A"/>
    <a:srgbClr val="BE9244"/>
    <a:srgbClr val="C18253"/>
    <a:srgbClr val="BF8C4B"/>
    <a:srgbClr val="F3F5FF"/>
    <a:srgbClr val="FFF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autoAdjust="0"/>
    <p:restoredTop sz="95918"/>
  </p:normalViewPr>
  <p:slideViewPr>
    <p:cSldViewPr snapToGrid="0" snapToObjects="1">
      <p:cViewPr varScale="1">
        <p:scale>
          <a:sx n="77" d="100"/>
          <a:sy n="77" d="100"/>
        </p:scale>
        <p:origin x="2238"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35784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6679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45692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78195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15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088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003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09800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973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Sample+Corporate+Sponsorship+Proposal-powerpoint-12278&amp;lpa=Sample+Corporate+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Corporate Sponsorship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39626" y="1404850"/>
            <a:ext cx="5693430"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5128268" y="3086512"/>
            <a:ext cx="5824976" cy="3272458"/>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529738" y="1814680"/>
            <a:ext cx="5708748" cy="3209322"/>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3407" y="3231249"/>
            <a:ext cx="572365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146393" y="145097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318804" y="145097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361360" y="2367710"/>
            <a:ext cx="2301586" cy="341666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 features in email newsletters, social media posts, and digital ads, reaching thousands of business professionals before the event</a:t>
            </a: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8902"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41892"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4944996" y="2367710"/>
            <a:ext cx="2302007" cy="341666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Real-time updates on social media, livestreamed sessions featuring sponsor branding, and prominent sponsor banners in high-traffic areas of the venue</a:t>
            </a:r>
          </a:p>
        </p:txBody>
      </p:sp>
      <p:sp>
        <p:nvSpPr>
          <p:cNvPr id="16" name="Rectangle 15">
            <a:extLst>
              <a:ext uri="{FF2B5EF4-FFF2-40B4-BE49-F238E27FC236}">
                <a16:creationId xmlns:a16="http://schemas.microsoft.com/office/drawing/2014/main" id="{A35EB0D0-CAAA-C4B0-0AAA-BED020C16BBE}"/>
              </a:ext>
            </a:extLst>
          </p:cNvPr>
          <p:cNvSpPr/>
          <p:nvPr/>
        </p:nvSpPr>
        <p:spPr>
          <a:xfrm>
            <a:off x="7528632" y="2367710"/>
            <a:ext cx="2302008" cy="341666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 acknowledgment in event recap videos, thank-you posts on social media, and a summary report shared with attendees that showcases sponsor impact and engagement</a:t>
            </a: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15" name="Picture 14" descr="Adviser talking with client">
            <a:extLst>
              <a:ext uri="{FF2B5EF4-FFF2-40B4-BE49-F238E27FC236}">
                <a16:creationId xmlns:a16="http://schemas.microsoft.com/office/drawing/2014/main" id="{175D0442-D7C4-FE9B-C3BC-CE8B7A49FDCD}"/>
              </a:ext>
            </a:extLst>
          </p:cNvPr>
          <p:cNvPicPr>
            <a:picLocks noChangeAspect="1"/>
          </p:cNvPicPr>
          <p:nvPr/>
        </p:nvPicPr>
        <p:blipFill>
          <a:blip r:embed="rId3" cstate="screen">
            <a:extLst>
              <a:ext uri="{28A0092B-C50C-407E-A947-70E740481C1C}">
                <a14:useLocalDpi xmlns:a14="http://schemas.microsoft.com/office/drawing/2010/main"/>
              </a:ext>
            </a:extLst>
          </a:blip>
          <a:srcRect l="14762" r="22053" b="-2568"/>
          <a:stretch/>
        </p:blipFill>
        <p:spPr>
          <a:xfrm>
            <a:off x="6032805" y="0"/>
            <a:ext cx="6159194" cy="6651171"/>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75428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Corporate Social Responsibility (CSR) Alignment</a:t>
            </a:r>
          </a:p>
        </p:txBody>
      </p:sp>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95868A6F-B786-512E-E295-CD9C8F43DFB0}"/>
              </a:ext>
            </a:extLst>
          </p:cNvPr>
          <p:cNvSpPr txBox="1"/>
          <p:nvPr/>
        </p:nvSpPr>
        <p:spPr>
          <a:xfrm>
            <a:off x="400514" y="2397968"/>
            <a:ext cx="4931507" cy="230828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Sponsorship of BizFuturity Summit 20XX provides an excellent opportunity to align with corporate social responsibility initiatives. By supporting this event, your brand is committed to sustainable business growth, community engagement, and industry advancement. This alignment strengthens your brand’s positive impact on the community and positions you as a socially responsible leader in the industry.</a:t>
            </a:r>
            <a:endParaRPr lang="en-US" sz="1600" dirty="0">
              <a:solidFill>
                <a:schemeClr val="tx1">
                  <a:lumMod val="65000"/>
                  <a:lumOff val="35000"/>
                </a:schemeClr>
              </a:solidFill>
              <a:latin typeface="Century Gothic"/>
              <a:sym typeface="Century Gothic"/>
            </a:endParaRPr>
          </a:p>
        </p:txBody>
      </p:sp>
    </p:spTree>
    <p:extLst>
      <p:ext uri="{BB962C8B-B14F-4D97-AF65-F5344CB8AC3E}">
        <p14:creationId xmlns:p14="http://schemas.microsoft.com/office/powerpoint/2010/main" val="127591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pic>
        <p:nvPicPr>
          <p:cNvPr id="10" name="Picture 9" descr="Women celebrating sports victory">
            <a:extLst>
              <a:ext uri="{FF2B5EF4-FFF2-40B4-BE49-F238E27FC236}">
                <a16:creationId xmlns:a16="http://schemas.microsoft.com/office/drawing/2014/main" id="{34D4DB31-9E19-C50C-C338-FDE8147DF78F}"/>
              </a:ext>
            </a:extLst>
          </p:cNvPr>
          <p:cNvPicPr>
            <a:picLocks noChangeAspect="1"/>
          </p:cNvPicPr>
          <p:nvPr/>
        </p:nvPicPr>
        <p:blipFill>
          <a:blip r:embed="rId3" cstate="screen">
            <a:extLst>
              <a:ext uri="{28A0092B-C50C-407E-A947-70E740481C1C}">
                <a14:useLocalDpi xmlns:a14="http://schemas.microsoft.com/office/drawing/2010/main"/>
              </a:ext>
            </a:extLst>
          </a:blip>
          <a:srcRect l="20003" r="20003"/>
          <a:stretch/>
        </p:blipFill>
        <p:spPr>
          <a:xfrm>
            <a:off x="6032806" y="0"/>
            <a:ext cx="6159194" cy="6858000"/>
          </a:xfrm>
          <a:prstGeom prst="rect">
            <a:avLst/>
          </a:prstGeom>
        </p:spPr>
      </p:pic>
      <p:sp>
        <p:nvSpPr>
          <p:cNvPr id="8" name="Rounded Rectangle 7">
            <a:extLst>
              <a:ext uri="{FF2B5EF4-FFF2-40B4-BE49-F238E27FC236}">
                <a16:creationId xmlns:a16="http://schemas.microsoft.com/office/drawing/2014/main" id="{EDB965A2-AB3F-916C-0E0E-D939802C285E}"/>
              </a:ext>
            </a:extLst>
          </p:cNvPr>
          <p:cNvSpPr/>
          <p:nvPr/>
        </p:nvSpPr>
        <p:spPr>
          <a:xfrm>
            <a:off x="0" y="-1"/>
            <a:ext cx="6032806" cy="6858000"/>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3E89ECFB-78EB-093E-26D0-76BE8692ADEF}"/>
              </a:ext>
            </a:extLst>
          </p:cNvPr>
          <p:cNvSpPr txBox="1"/>
          <p:nvPr/>
        </p:nvSpPr>
        <p:spPr>
          <a:xfrm>
            <a:off x="400514" y="362918"/>
            <a:ext cx="5347143"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Business Partnership Opportunities</a:t>
            </a:r>
          </a:p>
        </p:txBody>
      </p:sp>
      <p:sp>
        <p:nvSpPr>
          <p:cNvPr id="7" name="Google Shape;90;p1">
            <a:extLst>
              <a:ext uri="{FF2B5EF4-FFF2-40B4-BE49-F238E27FC236}">
                <a16:creationId xmlns:a16="http://schemas.microsoft.com/office/drawing/2014/main" id="{40EEEC31-588F-80CF-ADB3-FAB4A88A07D2}"/>
              </a:ext>
            </a:extLst>
          </p:cNvPr>
          <p:cNvSpPr txBox="1"/>
          <p:nvPr/>
        </p:nvSpPr>
        <p:spPr>
          <a:xfrm>
            <a:off x="400514" y="1813193"/>
            <a:ext cx="4931507"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Synergy Nexus Group offers long-term partnership opportunities beyond BizFuturity Summit 20XX. Options include co-hosting future conferences, collaborating on research initiatives, and co-branded reports on industry trends. These partnerships provide ongoing brand visibility and influence, creating sustained value for sponsors beyond a single event.</a:t>
            </a:r>
            <a:endParaRPr lang="en-US" sz="1600" dirty="0">
              <a:solidFill>
                <a:schemeClr val="bg1"/>
              </a:solidFill>
              <a:latin typeface="Century Gothic"/>
              <a:sym typeface="Century Gothic"/>
            </a:endParaRPr>
          </a:p>
        </p:txBody>
      </p:sp>
      <p:pic>
        <p:nvPicPr>
          <p:cNvPr id="3" name="Picture 2" descr="Men shaking hands in office">
            <a:extLst>
              <a:ext uri="{FF2B5EF4-FFF2-40B4-BE49-F238E27FC236}">
                <a16:creationId xmlns:a16="http://schemas.microsoft.com/office/drawing/2014/main" id="{E9A2D0B3-88D3-A843-C565-B91D59FDDAD5}"/>
              </a:ext>
            </a:extLst>
          </p:cNvPr>
          <p:cNvPicPr>
            <a:picLocks noChangeAspect="1"/>
          </p:cNvPicPr>
          <p:nvPr/>
        </p:nvPicPr>
        <p:blipFill>
          <a:blip r:embed="rId4" cstate="screen">
            <a:extLst>
              <a:ext uri="{28A0092B-C50C-407E-A947-70E740481C1C}">
                <a14:useLocalDpi xmlns:a14="http://schemas.microsoft.com/office/drawing/2010/main"/>
              </a:ext>
            </a:extLst>
          </a:blip>
          <a:srcRect l="22394" t="627" r="18364" b="627"/>
          <a:stretch/>
        </p:blipFill>
        <p:spPr>
          <a:xfrm>
            <a:off x="6032806" y="0"/>
            <a:ext cx="6159194" cy="6858000"/>
          </a:xfrm>
          <a:prstGeom prst="rect">
            <a:avLst/>
          </a:prstGeom>
        </p:spPr>
      </p:pic>
      <p:sp>
        <p:nvSpPr>
          <p:cNvPr id="9" name="Rectangle 8">
            <a:extLst>
              <a:ext uri="{FF2B5EF4-FFF2-40B4-BE49-F238E27FC236}">
                <a16:creationId xmlns:a16="http://schemas.microsoft.com/office/drawing/2014/main" id="{8AE26A15-F148-E157-4728-7CEB771C1EF5}"/>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2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648253"/>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75323"/>
            <a:ext cx="702619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"BizFuturity provided unmatched exposure and connected us with valuable partners in our industry.”</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5C59D3">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50,000+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3,000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In 20XX, BizFuturity Summit…</a:t>
            </a:r>
            <a:endParaRPr lang="en-US" sz="2000" b="1" dirty="0"/>
          </a:p>
        </p:txBody>
      </p:sp>
      <p:sp>
        <p:nvSpPr>
          <p:cNvPr id="17" name="TextBox 16">
            <a:extLst>
              <a:ext uri="{FF2B5EF4-FFF2-40B4-BE49-F238E27FC236}">
                <a16:creationId xmlns:a16="http://schemas.microsoft.com/office/drawing/2014/main" id="{0725A0FD-A865-9F4A-FBBF-A90D5692E09E}"/>
              </a:ext>
            </a:extLst>
          </p:cNvPr>
          <p:cNvSpPr txBox="1"/>
          <p:nvPr/>
        </p:nvSpPr>
        <p:spPr>
          <a:xfrm>
            <a:off x="3047011" y="5826975"/>
            <a:ext cx="6097978"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Metrics and positive feedback illustrate the event’s impact and the value it delivers to sponsors.</a:t>
            </a:r>
          </a:p>
        </p:txBody>
      </p:sp>
    </p:spTree>
    <p:extLst>
      <p:ext uri="{BB962C8B-B14F-4D97-AF65-F5344CB8AC3E}">
        <p14:creationId xmlns:p14="http://schemas.microsoft.com/office/powerpoint/2010/main" val="407056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088541"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synergynexus.com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everett.crosse@synergynexus.com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LinkedIn, X, and Facebook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234-5678</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Everett Crosse</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2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A191"/>
        </a:solidFill>
        <a:effectLst/>
      </p:bgPr>
    </p:bg>
    <p:spTree>
      <p:nvGrpSpPr>
        <p:cNvPr id="1" name=""/>
        <p:cNvGrpSpPr/>
        <p:nvPr/>
      </p:nvGrpSpPr>
      <p:grpSpPr>
        <a:xfrm>
          <a:off x="0" y="0"/>
          <a:ext cx="0" cy="0"/>
          <a:chOff x="0" y="0"/>
          <a:chExt cx="0" cy="0"/>
        </a:xfrm>
      </p:grpSpPr>
      <p:pic>
        <p:nvPicPr>
          <p:cNvPr id="10" name="Picture 9" descr="People in a job interview">
            <a:extLst>
              <a:ext uri="{FF2B5EF4-FFF2-40B4-BE49-F238E27FC236}">
                <a16:creationId xmlns:a16="http://schemas.microsoft.com/office/drawing/2014/main" id="{7535BB92-9E4A-BCE5-C4AE-23A36E497B8C}"/>
              </a:ext>
            </a:extLst>
          </p:cNvPr>
          <p:cNvPicPr>
            <a:picLocks noChangeAspect="1"/>
          </p:cNvPicPr>
          <p:nvPr/>
        </p:nvPicPr>
        <p:blipFill>
          <a:blip r:embed="rId3" cstate="screen">
            <a:extLst>
              <a:ext uri="{28A0092B-C50C-407E-A947-70E740481C1C}">
                <a14:useLocalDpi xmlns:a14="http://schemas.microsoft.com/office/drawing/2010/main"/>
              </a:ext>
            </a:extLst>
          </a:blip>
          <a:srcRect l="22498" t="1" r="27172" b="1179"/>
          <a:stretch/>
        </p:blipFill>
        <p:spPr>
          <a:xfrm>
            <a:off x="7241936" y="-1"/>
            <a:ext cx="4950064" cy="6479531"/>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EXAMPLE: Corporate Sponsorship Proposal</a:t>
            </a:r>
          </a:p>
        </p:txBody>
      </p:sp>
      <p:sp>
        <p:nvSpPr>
          <p:cNvPr id="3" name="Google Shape;90;p1">
            <a:extLst>
              <a:ext uri="{FF2B5EF4-FFF2-40B4-BE49-F238E27FC236}">
                <a16:creationId xmlns:a16="http://schemas.microsoft.com/office/drawing/2014/main" id="{E2D50C79-BE8B-569A-0A6D-0DFB4591A697}"/>
              </a:ext>
            </a:extLst>
          </p:cNvPr>
          <p:cNvSpPr txBox="1"/>
          <p:nvPr/>
        </p:nvSpPr>
        <p:spPr>
          <a:xfrm>
            <a:off x="650817" y="1052625"/>
            <a:ext cx="5837069"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BizFuturity Summit 20XX: Business Growth &amp; Networking Summit Sponsorship Proposal</a:t>
            </a:r>
          </a:p>
        </p:txBody>
      </p:sp>
      <p:sp>
        <p:nvSpPr>
          <p:cNvPr id="5" name="Google Shape;90;p1">
            <a:extLst>
              <a:ext uri="{FF2B5EF4-FFF2-40B4-BE49-F238E27FC236}">
                <a16:creationId xmlns:a16="http://schemas.microsoft.com/office/drawing/2014/main" id="{59B80E0D-5A63-C8E5-7A6C-3EB95C516E61}"/>
              </a:ext>
            </a:extLst>
          </p:cNvPr>
          <p:cNvSpPr txBox="1"/>
          <p:nvPr/>
        </p:nvSpPr>
        <p:spPr>
          <a:xfrm>
            <a:off x="650817" y="3910372"/>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September 20XX, City Center Convention Hall</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Synergy Nexus Group</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Devon Gomez</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293144" y="160248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293144" y="229582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293144" y="302935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293144" y="376288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293144" y="4497251"/>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extLst>
              <p:ext uri="{D42A27DB-BD31-4B8C-83A1-F6EECF244321}">
                <p14:modId xmlns:p14="http://schemas.microsoft.com/office/powerpoint/2010/main" val="2175782988"/>
              </p:ext>
            </p:extLst>
          </p:nvPr>
        </p:nvGraphicFramePr>
        <p:xfrm>
          <a:off x="6283096" y="1512051"/>
          <a:ext cx="5486263"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5029200">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Corporate Social Responsibility (CSR) Alignment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Business Partnership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779502" y="160248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779502" y="229582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779502" y="302935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779502" y="3762884"/>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779502" y="4486365"/>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779502" y="5209847"/>
            <a:ext cx="457200" cy="457200"/>
          </a:xfrm>
          <a:prstGeom prst="ellipse">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2950985340"/>
              </p:ext>
            </p:extLst>
          </p:nvPr>
        </p:nvGraphicFramePr>
        <p:xfrm>
          <a:off x="781122"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or Initiative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 Initiative, or Organization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11" name="Rounded Rectangle 10">
            <a:extLst>
              <a:ext uri="{FF2B5EF4-FFF2-40B4-BE49-F238E27FC236}">
                <a16:creationId xmlns:a16="http://schemas.microsoft.com/office/drawing/2014/main" id="{41EAE0B5-12D5-F4B3-75F4-9DC865179632}"/>
              </a:ext>
            </a:extLst>
          </p:cNvPr>
          <p:cNvSpPr/>
          <p:nvPr/>
        </p:nvSpPr>
        <p:spPr>
          <a:xfrm>
            <a:off x="0" y="5808505"/>
            <a:ext cx="12192000" cy="1049495"/>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8" name="Rounded Rectangle 7">
            <a:extLst>
              <a:ext uri="{FF2B5EF4-FFF2-40B4-BE49-F238E27FC236}">
                <a16:creationId xmlns:a16="http://schemas.microsoft.com/office/drawing/2014/main" id="{BB1080F5-903E-CBC0-9DF7-ADD4A2EE7944}"/>
              </a:ext>
            </a:extLst>
          </p:cNvPr>
          <p:cNvSpPr/>
          <p:nvPr/>
        </p:nvSpPr>
        <p:spPr>
          <a:xfrm>
            <a:off x="0" y="1835219"/>
            <a:ext cx="12192000" cy="3977752"/>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ABE8AC5E-C1EF-CA35-5AD5-D81B1DED379D}"/>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or Initiative Overview</a:t>
            </a:r>
          </a:p>
        </p:txBody>
      </p:sp>
      <p:sp>
        <p:nvSpPr>
          <p:cNvPr id="10" name="Google Shape;90;p1">
            <a:extLst>
              <a:ext uri="{FF2B5EF4-FFF2-40B4-BE49-F238E27FC236}">
                <a16:creationId xmlns:a16="http://schemas.microsoft.com/office/drawing/2014/main" id="{22795BFC-327D-B15A-77A9-782EB4172899}"/>
              </a:ext>
            </a:extLst>
          </p:cNvPr>
          <p:cNvSpPr txBox="1"/>
          <p:nvPr/>
        </p:nvSpPr>
        <p:spPr>
          <a:xfrm>
            <a:off x="705314" y="2447056"/>
            <a:ext cx="4537246" cy="280072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BizFuturity Summit 20XX brings together leaders from various industries, providing a platform for networking and partnership development. The event aims to drive innovation through collaboration, helping companies gain new insights and build strategic alliances. Sponsorship offers an unparalleled opportunity for brands to gain visibility, connect with industry influencers, and position themselves as leaders in the corporate space.</a:t>
            </a:r>
          </a:p>
        </p:txBody>
      </p:sp>
      <p:pic>
        <p:nvPicPr>
          <p:cNvPr id="14" name="Picture 13" descr="Seated people in rows indoors, with one arm raised, facing standing presenter in formal dress shirt and tie">
            <a:extLst>
              <a:ext uri="{FF2B5EF4-FFF2-40B4-BE49-F238E27FC236}">
                <a16:creationId xmlns:a16="http://schemas.microsoft.com/office/drawing/2014/main" id="{32C053B6-588B-9C69-F253-FCA01ADBD1F5}"/>
              </a:ext>
            </a:extLst>
          </p:cNvPr>
          <p:cNvPicPr>
            <a:picLocks noChangeAspect="1"/>
          </p:cNvPicPr>
          <p:nvPr/>
        </p:nvPicPr>
        <p:blipFill>
          <a:blip r:embed="rId3" cstate="screen">
            <a:extLst>
              <a:ext uri="{28A0092B-C50C-407E-A947-70E740481C1C}">
                <a14:useLocalDpi xmlns:a14="http://schemas.microsoft.com/office/drawing/2010/main"/>
              </a:ext>
            </a:extLst>
          </a:blip>
          <a:srcRect l="24596" r="15879"/>
          <a:stretch/>
        </p:blipFill>
        <p:spPr>
          <a:xfrm>
            <a:off x="6096000" y="0"/>
            <a:ext cx="6096000" cy="6858000"/>
          </a:xfrm>
          <a:prstGeom prst="rect">
            <a:avLst/>
          </a:prstGeom>
        </p:spPr>
      </p:pic>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4195775" y="362918"/>
            <a:ext cx="6070978"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 Initiative, or Organization</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6331882" cy="37240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Mission</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Synergy Nexus Group aims to foster industry growth through knowledge-sharing and networking events that empower businesses.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History and Key Achievements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Since its founding in 20XX, Synergy Nexus Group has hosted over 50 industry-focused events, facilitating over 1,000 business partnerships.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Audience Demographics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Expected attendees include executives, managers, and business owners in the technology, finance, and sustainable development sectors.</a:t>
            </a:r>
          </a:p>
        </p:txBody>
      </p:sp>
      <p:sp>
        <p:nvSpPr>
          <p:cNvPr id="11" name="Oval 10">
            <a:extLst>
              <a:ext uri="{FF2B5EF4-FFF2-40B4-BE49-F238E27FC236}">
                <a16:creationId xmlns:a16="http://schemas.microsoft.com/office/drawing/2014/main" id="{1CA001D9-64DF-680D-C0BF-02C767E106B7}"/>
              </a:ext>
            </a:extLst>
          </p:cNvPr>
          <p:cNvSpPr/>
          <p:nvPr/>
        </p:nvSpPr>
        <p:spPr>
          <a:xfrm>
            <a:off x="3250477" y="3084308"/>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346180"/>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9859" y="3204668"/>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7637" y="4466140"/>
            <a:ext cx="457200" cy="457200"/>
          </a:xfrm>
          <a:prstGeom prst="rect">
            <a:avLst/>
          </a:prstGeom>
        </p:spPr>
      </p:pic>
      <p:pic>
        <p:nvPicPr>
          <p:cNvPr id="2" name="Picture 1" descr="A black and white trophy&#10;&#10;Description automatically generated">
            <a:extLst>
              <a:ext uri="{FF2B5EF4-FFF2-40B4-BE49-F238E27FC236}">
                <a16:creationId xmlns:a16="http://schemas.microsoft.com/office/drawing/2014/main" id="{6CF14E17-2026-DE9B-E793-D3680B30E1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4424" y="1940035"/>
            <a:ext cx="457200" cy="4572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38A191">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868389"/>
            <a:ext cx="7248173" cy="40318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Exclusive naming rights to headline BizFuturity Summit 20XX, placing the sponsor’s brand front and center on all event materials.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Logo placement on main stages, networking lounges, and attendee badges, ensuring maximum brand visibility throughout the venue.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Digital Marketing Integration</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Sponsor branding in event email newsletters, social media promotions, and the event website.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Co-Branded Content Opportunities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Collaborative videos, blog posts, and interviews with speakers, positioning the sponsor as a thought leader in the industry.</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E12CAFE2-0B56-08DF-DBC5-3EEDE2C2E9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1553" y="4113554"/>
            <a:ext cx="475488" cy="475488"/>
          </a:xfrm>
          <a:prstGeom prst="rect">
            <a:avLst/>
          </a:prstGeom>
        </p:spPr>
      </p:pic>
      <p:pic>
        <p:nvPicPr>
          <p:cNvPr id="9" name="Picture 8" descr="A black and white cell phone&#10;&#10;Description automatically generated">
            <a:extLst>
              <a:ext uri="{FF2B5EF4-FFF2-40B4-BE49-F238E27FC236}">
                <a16:creationId xmlns:a16="http://schemas.microsoft.com/office/drawing/2014/main" id="{57EAE3D9-A97A-0796-D7F1-8478147470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3108" y="5152077"/>
            <a:ext cx="475488" cy="475488"/>
          </a:xfrm>
          <a:prstGeom prst="rect">
            <a:avLst/>
          </a:prstGeom>
        </p:spPr>
      </p:pic>
    </p:spTree>
    <p:extLst>
      <p:ext uri="{BB962C8B-B14F-4D97-AF65-F5344CB8AC3E}">
        <p14:creationId xmlns:p14="http://schemas.microsoft.com/office/powerpoint/2010/main" val="5644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3441297" y="362918"/>
            <a:ext cx="530940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5C59D3">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1"/>
            <a:ext cx="12192000" cy="4478495"/>
          </a:xfrm>
          <a:prstGeom prst="roundRect">
            <a:avLst>
              <a:gd name="adj" fmla="val 0"/>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B16D382B-C481-30C5-7EFA-CD6C2F7C0247}"/>
              </a:ext>
            </a:extLst>
          </p:cNvPr>
          <p:cNvSpPr txBox="1"/>
          <p:nvPr/>
        </p:nvSpPr>
        <p:spPr>
          <a:xfrm>
            <a:off x="728214" y="2041313"/>
            <a:ext cx="10735572"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Sponsors receive premier exposure to industry leaders through in-person and digital branding placements. The event provides valuable networking opportunities, including face-to-face connections with top professionals and business innovators. Sponsorship aligns your brand with sustainable industry growth, reinforcing your corporate social responsibility. Enhanced brand visibility will continue throughout the event and in digital post-event materials, maximizing exposure to both in-person and online audiences.</a:t>
            </a:r>
          </a:p>
        </p:txBody>
      </p:sp>
      <p:pic>
        <p:nvPicPr>
          <p:cNvPr id="15" name="Picture 14" descr="People at work">
            <a:extLst>
              <a:ext uri="{FF2B5EF4-FFF2-40B4-BE49-F238E27FC236}">
                <a16:creationId xmlns:a16="http://schemas.microsoft.com/office/drawing/2014/main" id="{136EA7AB-0F59-485F-8EEC-456260BC86DB}"/>
              </a:ext>
            </a:extLst>
          </p:cNvPr>
          <p:cNvPicPr>
            <a:picLocks noChangeAspect="1"/>
          </p:cNvPicPr>
          <p:nvPr/>
        </p:nvPicPr>
        <p:blipFill>
          <a:blip r:embed="rId3" cstate="screen">
            <a:extLst>
              <a:ext uri="{28A0092B-C50C-407E-A947-70E740481C1C}">
                <a14:useLocalDpi xmlns:a14="http://schemas.microsoft.com/office/drawing/2010/main"/>
              </a:ext>
            </a:extLst>
          </a:blip>
          <a:srcRect l="897" t="15291" r="368" b="45951"/>
          <a:stretch/>
        </p:blipFill>
        <p:spPr>
          <a:xfrm>
            <a:off x="0" y="4049485"/>
            <a:ext cx="12192000" cy="2808515"/>
          </a:xfrm>
          <a:prstGeom prst="rect">
            <a:avLst/>
          </a:prstGeom>
        </p:spPr>
      </p:pic>
    </p:spTree>
    <p:extLst>
      <p:ext uri="{BB962C8B-B14F-4D97-AF65-F5344CB8AC3E}">
        <p14:creationId xmlns:p14="http://schemas.microsoft.com/office/powerpoint/2010/main" val="256213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This tier </a:t>
            </a:r>
            <a:r>
              <a:rPr lang="en-US" sz="1400" dirty="0">
                <a:solidFill>
                  <a:schemeClr val="tx1">
                    <a:lumMod val="65000"/>
                    <a:lumOff val="35000"/>
                  </a:schemeClr>
                </a:solidFill>
                <a:latin typeface="Century Gothic" panose="020B0502020202020204" pitchFamily="34" charset="0"/>
              </a:rPr>
              <a:t>is t</a:t>
            </a:r>
            <a:r>
              <a:rPr lang="en-US" sz="1400" b="0" i="0" u="none" strike="noStrike" dirty="0">
                <a:solidFill>
                  <a:schemeClr val="tx1">
                    <a:lumMod val="65000"/>
                    <a:lumOff val="35000"/>
                  </a:schemeClr>
                </a:solidFill>
                <a:effectLst/>
                <a:latin typeface="Century Gothic" panose="020B0502020202020204" pitchFamily="34" charset="0"/>
              </a:rPr>
              <a:t>itle sponsorship with top-tier brand logo placement on all primary event materials, exclusive speaking slots, 40 VIP passes, and co-branded content across media channels.</a:t>
            </a: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5C5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dirty="0">
                <a:solidFill>
                  <a:schemeClr val="tx1">
                    <a:lumMod val="65000"/>
                    <a:lumOff val="35000"/>
                  </a:schemeClr>
                </a:solidFill>
                <a:latin typeface="Century Gothic" panose="020B0502020202020204" pitchFamily="34" charset="0"/>
              </a:rPr>
              <a:t>This tier involves p</a:t>
            </a:r>
            <a:r>
              <a:rPr lang="en-US" sz="1400" b="0" i="0" u="none" strike="noStrike" dirty="0">
                <a:solidFill>
                  <a:schemeClr val="tx1">
                    <a:lumMod val="65000"/>
                    <a:lumOff val="35000"/>
                  </a:schemeClr>
                </a:solidFill>
                <a:effectLst/>
                <a:latin typeface="Century Gothic" panose="020B0502020202020204" pitchFamily="34" charset="0"/>
              </a:rPr>
              <a:t>rominent brand logo placement on banners and digital materials, 25 VIP passes, and mentions in event communications, including newsletters and social media.</a:t>
            </a: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5C59D3">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This </a:t>
            </a:r>
            <a:r>
              <a:rPr lang="en-US" sz="1400" b="0" i="0" u="none" strike="noStrike">
                <a:solidFill>
                  <a:schemeClr val="tx1">
                    <a:lumMod val="65000"/>
                    <a:lumOff val="35000"/>
                  </a:schemeClr>
                </a:solidFill>
                <a:effectLst/>
                <a:latin typeface="Century Gothic" panose="020B0502020202020204" pitchFamily="34" charset="0"/>
              </a:rPr>
              <a:t>tier involves the </a:t>
            </a:r>
            <a:r>
              <a:rPr lang="en-US" sz="1400" b="0" i="0" u="none" strike="noStrike" dirty="0">
                <a:solidFill>
                  <a:schemeClr val="tx1">
                    <a:lumMod val="65000"/>
                    <a:lumOff val="35000"/>
                  </a:schemeClr>
                </a:solidFill>
                <a:effectLst/>
                <a:latin typeface="Century Gothic" panose="020B0502020202020204" pitchFamily="34" charset="0"/>
              </a:rPr>
              <a:t>brand logo featured on the event website and selected printed materials, an exhibit booth, and 15 general admission passes.</a:t>
            </a: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5C59D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This tier includes logo placement in the event program, social media acknowledgment, and five general admission passes for sponsor representatives.</a:t>
            </a: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5C59D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38A191">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154084"/>
          </a:xfrm>
          <a:prstGeom prst="roundRect">
            <a:avLst>
              <a:gd name="adj" fmla="val 0"/>
            </a:avLst>
          </a:prstGeom>
          <a:solidFill>
            <a:srgbClr val="38A1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4" y="2449959"/>
            <a:ext cx="4537246" cy="181584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BizFuturity Summit 20XX offers customized networking receptions, co-hosted workshops, or custom co-branded industry reports. These custom opportunities allow sponsors to connect directly with attendees through unique, high-impact interactions that align with their brand values and goals.</a:t>
            </a:r>
          </a:p>
        </p:txBody>
      </p:sp>
      <p:pic>
        <p:nvPicPr>
          <p:cNvPr id="7" name="Picture 6" descr="People at conference">
            <a:extLst>
              <a:ext uri="{FF2B5EF4-FFF2-40B4-BE49-F238E27FC236}">
                <a16:creationId xmlns:a16="http://schemas.microsoft.com/office/drawing/2014/main" id="{716A1C03-9960-BCC1-754E-5FC52FD101C1}"/>
              </a:ext>
            </a:extLst>
          </p:cNvPr>
          <p:cNvPicPr>
            <a:picLocks noChangeAspect="1"/>
          </p:cNvPicPr>
          <p:nvPr/>
        </p:nvPicPr>
        <p:blipFill>
          <a:blip r:embed="rId3" cstate="screen">
            <a:extLst>
              <a:ext uri="{28A0092B-C50C-407E-A947-70E740481C1C}">
                <a14:useLocalDpi xmlns:a14="http://schemas.microsoft.com/office/drawing/2010/main"/>
              </a:ext>
            </a:extLst>
          </a:blip>
          <a:srcRect l="12122" r="28338" b="559"/>
          <a:stretch/>
        </p:blipFill>
        <p:spPr>
          <a:xfrm>
            <a:off x="6032805" y="-1"/>
            <a:ext cx="6159194" cy="6857999"/>
          </a:xfrm>
          <a:prstGeom prst="rect">
            <a:avLst/>
          </a:prstGeom>
        </p:spPr>
      </p:pic>
    </p:spTree>
    <p:extLst>
      <p:ext uri="{BB962C8B-B14F-4D97-AF65-F5344CB8AC3E}">
        <p14:creationId xmlns:p14="http://schemas.microsoft.com/office/powerpoint/2010/main" val="16752965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15722</TotalTime>
  <Words>979</Words>
  <Application>Microsoft Office PowerPoint</Application>
  <PresentationFormat>Widescreen</PresentationFormat>
  <Paragraphs>127</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254</cp:revision>
  <dcterms:created xsi:type="dcterms:W3CDTF">2022-05-22T18:55:25Z</dcterms:created>
  <dcterms:modified xsi:type="dcterms:W3CDTF">2024-12-13T03:53:48Z</dcterms:modified>
</cp:coreProperties>
</file>