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2" r:id="rId2"/>
    <p:sldId id="353" r:id="rId3"/>
    <p:sldId id="352" r:id="rId4"/>
    <p:sldId id="354"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E8DD06"/>
    <a:srgbClr val="C3BA05"/>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55864B-BED7-4635-8DC1-FB133D5611D3}" v="5" dt="2024-12-04T23:11:33.2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autoAdjust="0"/>
    <p:restoredTop sz="94660"/>
  </p:normalViewPr>
  <p:slideViewPr>
    <p:cSldViewPr snapToGrid="0">
      <p:cViewPr varScale="1">
        <p:scale>
          <a:sx n="113" d="100"/>
          <a:sy n="113" d="100"/>
        </p:scale>
        <p:origin x="72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D55864B-BED7-4635-8DC1-FB133D5611D3}"/>
    <pc:docChg chg="custSel delSld modSld">
      <pc:chgData name="Bess Dunlevy" userId="dd4b9a8537dbe9d0" providerId="LiveId" clId="{5D55864B-BED7-4635-8DC1-FB133D5611D3}" dt="2024-12-04T23:12:11.425" v="58" actId="1076"/>
      <pc:docMkLst>
        <pc:docMk/>
      </pc:docMkLst>
      <pc:sldChg chg="addSp modSp mod">
        <pc:chgData name="Bess Dunlevy" userId="dd4b9a8537dbe9d0" providerId="LiveId" clId="{5D55864B-BED7-4635-8DC1-FB133D5611D3}" dt="2024-12-04T23:12:11.425" v="58" actId="1076"/>
        <pc:sldMkLst>
          <pc:docMk/>
          <pc:sldMk cId="1508588292" sldId="342"/>
        </pc:sldMkLst>
        <pc:spChg chg="mod">
          <ac:chgData name="Bess Dunlevy" userId="dd4b9a8537dbe9d0" providerId="LiveId" clId="{5D55864B-BED7-4635-8DC1-FB133D5611D3}" dt="2024-12-04T23:11:17.508" v="37" actId="20577"/>
          <ac:spMkLst>
            <pc:docMk/>
            <pc:sldMk cId="1508588292" sldId="342"/>
            <ac:spMk id="33" creationId="{143A449B-AAB7-994A-92CE-8F48E2CA7DF6}"/>
          </ac:spMkLst>
        </pc:spChg>
        <pc:graphicFrameChg chg="add mod">
          <ac:chgData name="Bess Dunlevy" userId="dd4b9a8537dbe9d0" providerId="LiveId" clId="{5D55864B-BED7-4635-8DC1-FB133D5611D3}" dt="2024-12-04T23:08:59.445" v="9"/>
          <ac:graphicFrameMkLst>
            <pc:docMk/>
            <pc:sldMk cId="1508588292" sldId="342"/>
            <ac:graphicFrameMk id="2" creationId="{E6A9FABC-91B0-D189-CCE2-FBDFA10EE909}"/>
          </ac:graphicFrameMkLst>
        </pc:graphicFrameChg>
        <pc:picChg chg="add mod modCrop">
          <ac:chgData name="Bess Dunlevy" userId="dd4b9a8537dbe9d0" providerId="LiveId" clId="{5D55864B-BED7-4635-8DC1-FB133D5611D3}" dt="2024-12-04T23:12:11.425" v="58" actId="1076"/>
          <ac:picMkLst>
            <pc:docMk/>
            <pc:sldMk cId="1508588292" sldId="342"/>
            <ac:picMk id="5" creationId="{16E2AFE5-A536-16DC-1CFC-7BEE08D6785D}"/>
          </ac:picMkLst>
        </pc:picChg>
      </pc:sldChg>
      <pc:sldChg chg="addSp delSp modSp mod">
        <pc:chgData name="Bess Dunlevy" userId="dd4b9a8537dbe9d0" providerId="LiveId" clId="{5D55864B-BED7-4635-8DC1-FB133D5611D3}" dt="2024-12-04T23:08:53.139" v="5" actId="20577"/>
        <pc:sldMkLst>
          <pc:docMk/>
          <pc:sldMk cId="690743072" sldId="352"/>
        </pc:sldMkLst>
        <pc:graphicFrameChg chg="add mod modGraphic">
          <ac:chgData name="Bess Dunlevy" userId="dd4b9a8537dbe9d0" providerId="LiveId" clId="{5D55864B-BED7-4635-8DC1-FB133D5611D3}" dt="2024-12-04T23:08:53.139" v="5" actId="20577"/>
          <ac:graphicFrameMkLst>
            <pc:docMk/>
            <pc:sldMk cId="690743072" sldId="352"/>
            <ac:graphicFrameMk id="2" creationId="{953C7CA2-07CC-3927-60A6-8931DA359DC3}"/>
          </ac:graphicFrameMkLst>
        </pc:graphicFrameChg>
        <pc:graphicFrameChg chg="del">
          <ac:chgData name="Bess Dunlevy" userId="dd4b9a8537dbe9d0" providerId="LiveId" clId="{5D55864B-BED7-4635-8DC1-FB133D5611D3}" dt="2024-12-04T23:08:45.004" v="1" actId="478"/>
          <ac:graphicFrameMkLst>
            <pc:docMk/>
            <pc:sldMk cId="690743072" sldId="352"/>
            <ac:graphicFrameMk id="3" creationId="{6AF3B965-12D9-7D91-A2CC-275681D7BFEC}"/>
          </ac:graphicFrameMkLst>
        </pc:graphicFrameChg>
      </pc:sldChg>
      <pc:sldChg chg="addSp delSp modSp mod">
        <pc:chgData name="Bess Dunlevy" userId="dd4b9a8537dbe9d0" providerId="LiveId" clId="{5D55864B-BED7-4635-8DC1-FB133D5611D3}" dt="2024-12-04T23:08:56.373" v="8" actId="20577"/>
        <pc:sldMkLst>
          <pc:docMk/>
          <pc:sldMk cId="1176972395" sldId="354"/>
        </pc:sldMkLst>
        <pc:graphicFrameChg chg="add mod modGraphic">
          <ac:chgData name="Bess Dunlevy" userId="dd4b9a8537dbe9d0" providerId="LiveId" clId="{5D55864B-BED7-4635-8DC1-FB133D5611D3}" dt="2024-12-04T23:08:56.373" v="8" actId="20577"/>
          <ac:graphicFrameMkLst>
            <pc:docMk/>
            <pc:sldMk cId="1176972395" sldId="354"/>
            <ac:graphicFrameMk id="2" creationId="{B2A18D64-BBC4-CA80-D790-8634576EB906}"/>
          </ac:graphicFrameMkLst>
        </pc:graphicFrameChg>
        <pc:graphicFrameChg chg="del">
          <ac:chgData name="Bess Dunlevy" userId="dd4b9a8537dbe9d0" providerId="LiveId" clId="{5D55864B-BED7-4635-8DC1-FB133D5611D3}" dt="2024-12-04T23:08:47.253" v="2" actId="478"/>
          <ac:graphicFrameMkLst>
            <pc:docMk/>
            <pc:sldMk cId="1176972395" sldId="354"/>
            <ac:graphicFrameMk id="3" creationId="{F2550A07-F511-15AE-F2F7-F7015F9C21B6}"/>
          </ac:graphicFrameMkLst>
        </pc:graphicFrameChg>
      </pc:sldChg>
      <pc:sldChg chg="del">
        <pc:chgData name="Bess Dunlevy" userId="dd4b9a8537dbe9d0" providerId="LiveId" clId="{5D55864B-BED7-4635-8DC1-FB133D5611D3}" dt="2024-12-04T23:08:42.252" v="0" actId="47"/>
        <pc:sldMkLst>
          <pc:docMk/>
          <pc:sldMk cId="3182508831" sldId="35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12/19/24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288&amp;utm_source=template-powerpoint&amp;utm_medium=content&amp;utm_campaign=Epic+Scrum+Board-powerpoint-12288&amp;lpa=Epic+Scrum+Board+powerpoint+12288"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Epic Scrum Board Template</a:t>
            </a:r>
          </a:p>
        </p:txBody>
      </p:sp>
      <p:graphicFrame>
        <p:nvGraphicFramePr>
          <p:cNvPr id="7" name="Table 6">
            <a:extLst>
              <a:ext uri="{FF2B5EF4-FFF2-40B4-BE49-F238E27FC236}">
                <a16:creationId xmlns:a16="http://schemas.microsoft.com/office/drawing/2014/main" id="{231D11F9-A7EA-6160-7BD4-040EF2B614D9}"/>
              </a:ext>
            </a:extLst>
          </p:cNvPr>
          <p:cNvGraphicFramePr>
            <a:graphicFrameLocks noGrp="1"/>
          </p:cNvGraphicFramePr>
          <p:nvPr>
            <p:extLst>
              <p:ext uri="{D42A27DB-BD31-4B8C-83A1-F6EECF244321}">
                <p14:modId xmlns:p14="http://schemas.microsoft.com/office/powerpoint/2010/main" val="905563612"/>
              </p:ext>
            </p:extLst>
          </p:nvPr>
        </p:nvGraphicFramePr>
        <p:xfrm>
          <a:off x="300447" y="5819206"/>
          <a:ext cx="11591105" cy="597967"/>
        </p:xfrm>
        <a:graphic>
          <a:graphicData uri="http://schemas.openxmlformats.org/drawingml/2006/table">
            <a:tbl>
              <a:tblPr/>
              <a:tblGrid>
                <a:gridCol w="4119153">
                  <a:extLst>
                    <a:ext uri="{9D8B030D-6E8A-4147-A177-3AD203B41FA5}">
                      <a16:colId xmlns:a16="http://schemas.microsoft.com/office/drawing/2014/main" val="4225560012"/>
                    </a:ext>
                  </a:extLst>
                </a:gridCol>
                <a:gridCol w="3943350">
                  <a:extLst>
                    <a:ext uri="{9D8B030D-6E8A-4147-A177-3AD203B41FA5}">
                      <a16:colId xmlns:a16="http://schemas.microsoft.com/office/drawing/2014/main" val="219075532"/>
                    </a:ext>
                  </a:extLst>
                </a:gridCol>
                <a:gridCol w="3528602">
                  <a:extLst>
                    <a:ext uri="{9D8B030D-6E8A-4147-A177-3AD203B41FA5}">
                      <a16:colId xmlns:a16="http://schemas.microsoft.com/office/drawing/2014/main" val="2634401713"/>
                    </a:ext>
                  </a:extLst>
                </a:gridCol>
              </a:tblGrid>
              <a:tr h="218177">
                <a:tc>
                  <a:txBody>
                    <a:bodyPr/>
                    <a:lstStyle/>
                    <a:p>
                      <a:pPr algn="l" fontAlgn="ctr"/>
                      <a:r>
                        <a:rPr lang="en-US" sz="1000" b="0" i="0" u="none" strike="noStrike" dirty="0">
                          <a:solidFill>
                            <a:srgbClr val="595959"/>
                          </a:solidFill>
                          <a:effectLst/>
                          <a:latin typeface="Century Gothic" panose="020B0502020202020204" pitchFamily="34" charset="0"/>
                        </a:rPr>
                        <a:t>Project Name</a:t>
                      </a:r>
                    </a:p>
                  </a:txBody>
                  <a:tcPr marL="8081" marR="8081" marT="808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r>
                        <a:rPr lang="en-US" sz="1000" b="0" i="0" u="none" strike="noStrike" dirty="0">
                          <a:solidFill>
                            <a:srgbClr val="595959"/>
                          </a:solidFill>
                          <a:effectLst/>
                          <a:latin typeface="Century Gothic" panose="020B0502020202020204" pitchFamily="34" charset="0"/>
                        </a:rPr>
                        <a:t>Product Owner</a:t>
                      </a:r>
                    </a:p>
                  </a:txBody>
                  <a:tcPr marL="8081" marR="8081" marT="808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r>
                        <a:rPr lang="en-US" sz="1000" b="0" i="0" u="none" strike="noStrike" dirty="0">
                          <a:solidFill>
                            <a:srgbClr val="595959"/>
                          </a:solidFill>
                          <a:effectLst/>
                          <a:latin typeface="Century Gothic" panose="020B0502020202020204" pitchFamily="34" charset="0"/>
                        </a:rPr>
                        <a:t>Scrum Master</a:t>
                      </a:r>
                    </a:p>
                  </a:txBody>
                  <a:tcPr marL="8081" marR="8081" marT="8081" marB="0" anchor="ctr">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71850690"/>
                  </a:ext>
                </a:extLst>
              </a:tr>
              <a:tr h="379790">
                <a:tc>
                  <a:txBody>
                    <a:bodyPr/>
                    <a:lstStyle/>
                    <a:p>
                      <a:pPr algn="l" fontAlgn="ctr"/>
                      <a:r>
                        <a:rPr lang="en-US" sz="1000" b="1" i="0" u="none" strike="noStrike" dirty="0">
                          <a:solidFill>
                            <a:srgbClr val="595959"/>
                          </a:solidFill>
                          <a:effectLst/>
                          <a:latin typeface="Century Gothic" panose="020B0502020202020204" pitchFamily="34" charset="0"/>
                        </a:rPr>
                        <a:t>Name</a:t>
                      </a:r>
                    </a:p>
                  </a:txBody>
                  <a:tcPr marL="96968" marR="8081" marT="80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1" i="0" u="none" strike="noStrike" dirty="0">
                          <a:solidFill>
                            <a:srgbClr val="595959"/>
                          </a:solidFill>
                          <a:effectLst/>
                          <a:latin typeface="Century Gothic" panose="020B0502020202020204" pitchFamily="34" charset="0"/>
                        </a:rPr>
                        <a:t>Name</a:t>
                      </a:r>
                    </a:p>
                  </a:txBody>
                  <a:tcPr marL="96968" marR="8081" marT="80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1" i="0" u="none" strike="noStrike" dirty="0">
                          <a:solidFill>
                            <a:srgbClr val="595959"/>
                          </a:solidFill>
                          <a:effectLst/>
                          <a:latin typeface="Century Gothic" panose="020B0502020202020204" pitchFamily="34" charset="0"/>
                        </a:rPr>
                        <a:t>Name</a:t>
                      </a:r>
                    </a:p>
                  </a:txBody>
                  <a:tcPr marL="96968" marR="8081" marT="80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16881935"/>
                  </a:ext>
                </a:extLst>
              </a:tr>
            </a:tbl>
          </a:graphicData>
        </a:graphic>
      </p:graphicFrame>
      <p:pic>
        <p:nvPicPr>
          <p:cNvPr id="5" name="Picture 4" descr="A screenshot of a scrum board&#10;&#10;Description automatically generated">
            <a:extLst>
              <a:ext uri="{FF2B5EF4-FFF2-40B4-BE49-F238E27FC236}">
                <a16:creationId xmlns:a16="http://schemas.microsoft.com/office/drawing/2014/main" id="{16E2AFE5-A536-16DC-1CFC-7BEE08D6785D}"/>
              </a:ext>
            </a:extLst>
          </p:cNvPr>
          <p:cNvPicPr>
            <a:picLocks noChangeAspect="1"/>
          </p:cNvPicPr>
          <p:nvPr/>
        </p:nvPicPr>
        <p:blipFill>
          <a:blip r:embed="rId4">
            <a:alphaModFix amt="60000"/>
            <a:extLst>
              <a:ext uri="{28A0092B-C50C-407E-A947-70E740481C1C}">
                <a14:useLocalDpi xmlns:a14="http://schemas.microsoft.com/office/drawing/2010/main" val="0"/>
              </a:ext>
            </a:extLst>
          </a:blip>
          <a:srcRect l="967" t="15126" b="25042"/>
          <a:stretch/>
        </p:blipFill>
        <p:spPr>
          <a:xfrm>
            <a:off x="300447" y="1465132"/>
            <a:ext cx="8413247" cy="392773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F623F-C54D-C198-6984-1501E2C6A2E2}"/>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81F2599-50FC-79EA-31B9-DFC1BDA7914E}"/>
              </a:ext>
            </a:extLst>
          </p:cNvPr>
          <p:cNvGraphicFramePr>
            <a:graphicFrameLocks noGrp="1"/>
          </p:cNvGraphicFramePr>
          <p:nvPr>
            <p:extLst>
              <p:ext uri="{D42A27DB-BD31-4B8C-83A1-F6EECF244321}">
                <p14:modId xmlns:p14="http://schemas.microsoft.com/office/powerpoint/2010/main" val="2974552800"/>
              </p:ext>
            </p:extLst>
          </p:nvPr>
        </p:nvGraphicFramePr>
        <p:xfrm>
          <a:off x="152399" y="85725"/>
          <a:ext cx="11934828" cy="6567004"/>
        </p:xfrm>
        <a:graphic>
          <a:graphicData uri="http://schemas.openxmlformats.org/drawingml/2006/table">
            <a:tbl>
              <a:tblPr/>
              <a:tblGrid>
                <a:gridCol w="1989138">
                  <a:extLst>
                    <a:ext uri="{9D8B030D-6E8A-4147-A177-3AD203B41FA5}">
                      <a16:colId xmlns:a16="http://schemas.microsoft.com/office/drawing/2014/main" val="1582001168"/>
                    </a:ext>
                  </a:extLst>
                </a:gridCol>
                <a:gridCol w="1989138">
                  <a:extLst>
                    <a:ext uri="{9D8B030D-6E8A-4147-A177-3AD203B41FA5}">
                      <a16:colId xmlns:a16="http://schemas.microsoft.com/office/drawing/2014/main" val="2034195538"/>
                    </a:ext>
                  </a:extLst>
                </a:gridCol>
                <a:gridCol w="1989138">
                  <a:extLst>
                    <a:ext uri="{9D8B030D-6E8A-4147-A177-3AD203B41FA5}">
                      <a16:colId xmlns:a16="http://schemas.microsoft.com/office/drawing/2014/main" val="745383398"/>
                    </a:ext>
                  </a:extLst>
                </a:gridCol>
                <a:gridCol w="1989138">
                  <a:extLst>
                    <a:ext uri="{9D8B030D-6E8A-4147-A177-3AD203B41FA5}">
                      <a16:colId xmlns:a16="http://schemas.microsoft.com/office/drawing/2014/main" val="855911179"/>
                    </a:ext>
                  </a:extLst>
                </a:gridCol>
                <a:gridCol w="1989138">
                  <a:extLst>
                    <a:ext uri="{9D8B030D-6E8A-4147-A177-3AD203B41FA5}">
                      <a16:colId xmlns:a16="http://schemas.microsoft.com/office/drawing/2014/main" val="914957554"/>
                    </a:ext>
                  </a:extLst>
                </a:gridCol>
                <a:gridCol w="1989138">
                  <a:extLst>
                    <a:ext uri="{9D8B030D-6E8A-4147-A177-3AD203B41FA5}">
                      <a16:colId xmlns:a16="http://schemas.microsoft.com/office/drawing/2014/main" val="3220033486"/>
                    </a:ext>
                  </a:extLst>
                </a:gridCol>
              </a:tblGrid>
              <a:tr h="228131">
                <a:tc>
                  <a:txBody>
                    <a:bodyPr/>
                    <a:lstStyle/>
                    <a:p>
                      <a:pPr algn="l" fontAlgn="ctr"/>
                      <a:r>
                        <a:rPr lang="en-US" sz="900" b="1" i="0" u="none" strike="noStrike">
                          <a:solidFill>
                            <a:srgbClr val="595959"/>
                          </a:solidFill>
                          <a:effectLst/>
                          <a:latin typeface="Century Gothic" panose="020B0502020202020204" pitchFamily="34" charset="0"/>
                        </a:rPr>
                        <a:t> </a:t>
                      </a:r>
                    </a:p>
                  </a:txBody>
                  <a:tcPr marL="85535" marR="7128" marT="7128" marB="0" anchor="ctr">
                    <a:lnL>
                      <a:noFill/>
                    </a:lnL>
                    <a:lnR>
                      <a:noFill/>
                    </a:lnR>
                    <a:lnT>
                      <a:noFill/>
                    </a:lnT>
                    <a:lnB w="12700" cap="flat" cmpd="sng" algn="ctr">
                      <a:solidFill>
                        <a:srgbClr val="5B9BD5"/>
                      </a:solidFill>
                      <a:prstDash val="dash"/>
                      <a:round/>
                      <a:headEnd type="none" w="med" len="med"/>
                      <a:tailEnd type="none" w="med" len="med"/>
                    </a:lnB>
                    <a:solidFill>
                      <a:srgbClr val="FFFFFF"/>
                    </a:solidFill>
                  </a:tcPr>
                </a:tc>
                <a:tc>
                  <a:txBody>
                    <a:bodyPr/>
                    <a:lstStyle/>
                    <a:p>
                      <a:pPr algn="l" fontAlgn="ctr"/>
                      <a:r>
                        <a:rPr lang="en-US" sz="900" b="1" i="0" u="none" strike="noStrike" dirty="0">
                          <a:solidFill>
                            <a:srgbClr val="595959"/>
                          </a:solidFill>
                          <a:effectLst/>
                          <a:latin typeface="Century Gothic" panose="020B0502020202020204" pitchFamily="34" charset="0"/>
                        </a:rPr>
                        <a:t> </a:t>
                      </a:r>
                    </a:p>
                  </a:txBody>
                  <a:tcPr marL="85535" marR="7128" marT="7128" marB="0" anchor="ctr">
                    <a:lnL>
                      <a:noFill/>
                    </a:lnL>
                    <a:lnR>
                      <a:noFill/>
                    </a:lnR>
                    <a:lnT>
                      <a:noFill/>
                    </a:lnT>
                    <a:lnB w="12700" cap="flat" cmpd="sng" algn="ctr">
                      <a:solidFill>
                        <a:srgbClr val="5B9BD5"/>
                      </a:solidFill>
                      <a:prstDash val="dash"/>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extLst>
                  <a:ext uri="{0D108BD9-81ED-4DB2-BD59-A6C34878D82A}">
                    <a16:rowId xmlns:a16="http://schemas.microsoft.com/office/drawing/2014/main" val="2947983413"/>
                  </a:ext>
                </a:extLst>
              </a:tr>
              <a:tr h="482348">
                <a:tc>
                  <a:txBody>
                    <a:bodyPr/>
                    <a:lstStyle/>
                    <a:p>
                      <a:pPr algn="l" fontAlgn="b"/>
                      <a:r>
                        <a:rPr lang="en-US" sz="2200" b="1" i="0" u="none" strike="noStrike" dirty="0">
                          <a:solidFill>
                            <a:srgbClr val="5B9BD5"/>
                          </a:solidFill>
                          <a:effectLst/>
                          <a:latin typeface="Century Gothic" panose="020B0502020202020204" pitchFamily="34" charset="0"/>
                        </a:rPr>
                        <a:t>Sprint 1</a:t>
                      </a:r>
                    </a:p>
                  </a:txBody>
                  <a:tcPr marL="7128" marR="7128" marT="7128" marB="0" anchor="b">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r" fontAlgn="ctr"/>
                      <a:r>
                        <a:rPr lang="en-US" sz="900" b="0" i="0" u="none" strike="noStrike">
                          <a:solidFill>
                            <a:srgbClr val="595959"/>
                          </a:solidFill>
                          <a:effectLst/>
                          <a:latin typeface="Century Gothic" panose="020B0502020202020204" pitchFamily="34" charset="0"/>
                        </a:rPr>
                        <a:t> </a:t>
                      </a:r>
                    </a:p>
                  </a:txBody>
                  <a:tcPr marL="7128" marR="85535" marT="7128" marB="0" anchor="ctr">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l" fontAlgn="ctr"/>
                      <a:r>
                        <a:rPr lang="en-US" sz="900" b="1" i="0" u="none" strike="noStrike">
                          <a:solidFill>
                            <a:srgbClr val="595959"/>
                          </a:solidFill>
                          <a:effectLst/>
                          <a:latin typeface="Century Gothic" panose="020B0502020202020204" pitchFamily="34" charset="0"/>
                        </a:rPr>
                        <a:t> </a:t>
                      </a:r>
                    </a:p>
                  </a:txBody>
                  <a:tcPr marL="85535" marR="7128" marT="7128" marB="0" anchor="ctr">
                    <a:lnL>
                      <a:noFill/>
                    </a:lnL>
                    <a:lnR>
                      <a:noFill/>
                    </a:lnR>
                    <a:lnT w="12700" cap="flat" cmpd="sng" algn="ctr">
                      <a:solidFill>
                        <a:srgbClr val="5B9BD5"/>
                      </a:solidFill>
                      <a:prstDash val="dash"/>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7128" marR="7128" marT="7128" marB="0" anchor="ctr">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128" marR="7128" marT="7128" marB="0" anchor="b">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128" marR="7128" marT="7128" marB="0" anchor="b">
                    <a:lnL>
                      <a:noFill/>
                    </a:lnL>
                    <a:lnR>
                      <a:noFill/>
                    </a:lnR>
                    <a:lnT w="12700" cap="flat" cmpd="sng" algn="ctr">
                      <a:solidFill>
                        <a:srgbClr val="5B9BD5"/>
                      </a:solidFill>
                      <a:prstDash val="dash"/>
                      <a:round/>
                      <a:headEnd type="none" w="med" len="med"/>
                      <a:tailEnd type="none" w="med" len="med"/>
                    </a:lnT>
                    <a:lnB>
                      <a:noFill/>
                    </a:lnB>
                    <a:noFill/>
                  </a:tcPr>
                </a:tc>
                <a:extLst>
                  <a:ext uri="{0D108BD9-81ED-4DB2-BD59-A6C34878D82A}">
                    <a16:rowId xmlns:a16="http://schemas.microsoft.com/office/drawing/2014/main" val="3782808588"/>
                  </a:ext>
                </a:extLst>
              </a:tr>
              <a:tr h="329830">
                <a:tc gridSpan="2">
                  <a:txBody>
                    <a:bodyPr/>
                    <a:lstStyle/>
                    <a:p>
                      <a:pPr algn="l" fontAlgn="b"/>
                      <a:r>
                        <a:rPr lang="en-US" sz="1100" b="1" i="0" u="none" strike="noStrike" dirty="0">
                          <a:solidFill>
                            <a:srgbClr val="808080"/>
                          </a:solidFill>
                          <a:effectLst/>
                          <a:latin typeface="Century Gothic" panose="020B0502020202020204" pitchFamily="34" charset="0"/>
                        </a:rPr>
                        <a:t>Sprint Timeline</a:t>
                      </a:r>
                    </a:p>
                  </a:txBody>
                  <a:tcPr marL="7128" marR="7128" marT="7128"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gridSpan="2">
                  <a:txBody>
                    <a:bodyPr/>
                    <a:lstStyle/>
                    <a:p>
                      <a:pPr algn="l" fontAlgn="b"/>
                      <a:r>
                        <a:rPr lang="en-US" sz="1100" b="1" i="0" u="none" strike="noStrike">
                          <a:solidFill>
                            <a:srgbClr val="808080"/>
                          </a:solidFill>
                          <a:effectLst/>
                          <a:latin typeface="Century Gothic" panose="020B0502020202020204" pitchFamily="34" charset="0"/>
                        </a:rPr>
                        <a:t>Sprint Key</a:t>
                      </a:r>
                    </a:p>
                  </a:txBody>
                  <a:tcPr marL="7128" marR="7128" marT="7128"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a:noFill/>
                    </a:lnB>
                    <a:noFill/>
                  </a:tcPr>
                </a:tc>
                <a:extLst>
                  <a:ext uri="{0D108BD9-81ED-4DB2-BD59-A6C34878D82A}">
                    <a16:rowId xmlns:a16="http://schemas.microsoft.com/office/drawing/2014/main" val="347974990"/>
                  </a:ext>
                </a:extLst>
              </a:tr>
              <a:tr h="339852">
                <a:tc gridSpan="2">
                  <a:txBody>
                    <a:bodyPr/>
                    <a:lstStyle/>
                    <a:p>
                      <a:pPr algn="l" fontAlgn="ctr"/>
                      <a:r>
                        <a:rPr lang="en-US" sz="1100" b="1" i="0" u="none" strike="noStrike" dirty="0">
                          <a:solidFill>
                            <a:srgbClr val="595959"/>
                          </a:solidFill>
                          <a:effectLst/>
                          <a:latin typeface="Century Gothic" panose="020B0502020202020204" pitchFamily="34" charset="0"/>
                        </a:rPr>
                        <a:t>MM/DD/YY - MM/DD/YY</a:t>
                      </a:r>
                    </a:p>
                  </a:txBody>
                  <a:tcPr marL="85535"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1100" b="1" i="0" u="none" strike="noStrike" dirty="0">
                          <a:solidFill>
                            <a:srgbClr val="808080"/>
                          </a:solidFill>
                          <a:effectLst/>
                          <a:latin typeface="Century Gothic" panose="020B0502020202020204" pitchFamily="34" charset="0"/>
                        </a:rPr>
                        <a:t>Low Priority</a:t>
                      </a:r>
                    </a:p>
                  </a:txBody>
                  <a:tcPr marL="7128"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1100" b="1" i="0" u="none" strike="noStrike" dirty="0">
                          <a:solidFill>
                            <a:srgbClr val="808080"/>
                          </a:solidFill>
                          <a:effectLst/>
                          <a:latin typeface="Century Gothic" panose="020B0502020202020204" pitchFamily="34" charset="0"/>
                        </a:rPr>
                        <a:t>Medium Priority</a:t>
                      </a:r>
                    </a:p>
                  </a:txBody>
                  <a:tcPr marL="7128"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1100" b="1" i="0" u="none" strike="noStrike" dirty="0">
                          <a:solidFill>
                            <a:srgbClr val="808080"/>
                          </a:solidFill>
                          <a:effectLst/>
                          <a:latin typeface="Calibri" panose="020F0502020204030204" pitchFamily="34" charset="0"/>
                        </a:rPr>
                        <a:t>High Priority</a:t>
                      </a:r>
                    </a:p>
                  </a:txBody>
                  <a:tcPr marL="7128"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w="6350" cap="flat" cmpd="sng" algn="ctr">
                      <a:solidFill>
                        <a:srgbClr val="BFBFBF"/>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4115019347"/>
                  </a:ext>
                </a:extLst>
              </a:tr>
              <a:tr h="228131">
                <a:tc>
                  <a:txBody>
                    <a:bodyPr/>
                    <a:lstStyle/>
                    <a:p>
                      <a:pPr algn="l" fontAlgn="ctr"/>
                      <a:endParaRPr lang="en-US" sz="900" b="1" i="0" u="none" strike="noStrike">
                        <a:solidFill>
                          <a:srgbClr val="595959"/>
                        </a:solidFill>
                        <a:effectLst/>
                        <a:latin typeface="Century Gothic" panose="020B0502020202020204" pitchFamily="34" charset="0"/>
                      </a:endParaRPr>
                    </a:p>
                  </a:txBody>
                  <a:tcPr marL="85535" marR="7128" marT="7128" marB="0" anchor="ctr">
                    <a:lnL>
                      <a:noFill/>
                    </a:lnL>
                    <a:lnR>
                      <a:noFill/>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endParaRPr lang="en-US" sz="900" b="1" i="0" u="none" strike="noStrike">
                        <a:solidFill>
                          <a:srgbClr val="595959"/>
                        </a:solidFill>
                        <a:effectLst/>
                        <a:latin typeface="Century Gothic" panose="020B0502020202020204" pitchFamily="34" charset="0"/>
                      </a:endParaRPr>
                    </a:p>
                  </a:txBody>
                  <a:tcPr marL="85535" marR="7128" marT="7128" marB="0" anchor="ctr">
                    <a:lnL>
                      <a:noFill/>
                    </a:lnL>
                    <a:lnR>
                      <a:noFill/>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ctr" fontAlgn="ctr"/>
                      <a:endParaRPr lang="en-US" sz="900" b="1" i="0" u="none" strike="noStrike">
                        <a:solidFill>
                          <a:srgbClr val="808080"/>
                        </a:solidFill>
                        <a:effectLst/>
                        <a:latin typeface="Century Gothic" panose="020B0502020202020204" pitchFamily="34" charset="0"/>
                      </a:endParaRPr>
                    </a:p>
                  </a:txBody>
                  <a:tcPr marL="7128" marR="7128" marT="7128"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ctr" fontAlgn="ctr"/>
                      <a:endParaRPr lang="en-US" sz="800" b="1" i="0" u="none" strike="noStrike">
                        <a:solidFill>
                          <a:srgbClr val="808080"/>
                        </a:solidFill>
                        <a:effectLst/>
                        <a:latin typeface="Century Gothic" panose="020B0502020202020204" pitchFamily="34" charset="0"/>
                      </a:endParaRPr>
                    </a:p>
                  </a:txBody>
                  <a:tcPr marL="7128" marR="7128" marT="7128"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ctr" fontAlgn="ctr"/>
                      <a:endParaRPr lang="en-US" sz="900" b="1" i="0" u="none" strike="noStrike">
                        <a:solidFill>
                          <a:srgbClr val="808080"/>
                        </a:solidFill>
                        <a:effectLst/>
                        <a:latin typeface="Calibri" panose="020F0502020204030204" pitchFamily="34" charset="0"/>
                      </a:endParaRPr>
                    </a:p>
                  </a:txBody>
                  <a:tcPr marL="7128" marR="7128" marT="7128"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90885116"/>
                  </a:ext>
                </a:extLst>
              </a:tr>
              <a:tr h="450792">
                <a:tc>
                  <a:txBody>
                    <a:bodyPr/>
                    <a:lstStyle/>
                    <a:p>
                      <a:pPr algn="ctr" fontAlgn="ctr"/>
                      <a:r>
                        <a:rPr lang="en-US" sz="1100" b="1" i="0" u="none" strike="noStrike" dirty="0">
                          <a:solidFill>
                            <a:srgbClr val="FFFFFF"/>
                          </a:solidFill>
                          <a:effectLst/>
                          <a:latin typeface="Century Gothic" panose="020B0502020202020204" pitchFamily="34" charset="0"/>
                        </a:rPr>
                        <a:t>Epic Backlog</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Ready</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In Progress</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In Review</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Done</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Blocked</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223592724"/>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User Story: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Priority: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Assigned To:</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Start Date:</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07274371"/>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User Story: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Priority: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Assigned To:</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Start Date:</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93827198"/>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15488418"/>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User Story: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Priority: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Assigned To:</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Start Date:</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769163176"/>
                  </a:ext>
                </a:extLst>
              </a:tr>
            </a:tbl>
          </a:graphicData>
        </a:graphic>
      </p:graphicFrame>
    </p:spTree>
    <p:extLst>
      <p:ext uri="{BB962C8B-B14F-4D97-AF65-F5344CB8AC3E}">
        <p14:creationId xmlns:p14="http://schemas.microsoft.com/office/powerpoint/2010/main" val="1227770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53C7CA2-07CC-3927-60A6-8931DA359DC3}"/>
              </a:ext>
            </a:extLst>
          </p:cNvPr>
          <p:cNvGraphicFramePr>
            <a:graphicFrameLocks noGrp="1"/>
          </p:cNvGraphicFramePr>
          <p:nvPr>
            <p:extLst>
              <p:ext uri="{D42A27DB-BD31-4B8C-83A1-F6EECF244321}">
                <p14:modId xmlns:p14="http://schemas.microsoft.com/office/powerpoint/2010/main" val="2136591486"/>
              </p:ext>
            </p:extLst>
          </p:nvPr>
        </p:nvGraphicFramePr>
        <p:xfrm>
          <a:off x="152399" y="85725"/>
          <a:ext cx="11934828" cy="6567004"/>
        </p:xfrm>
        <a:graphic>
          <a:graphicData uri="http://schemas.openxmlformats.org/drawingml/2006/table">
            <a:tbl>
              <a:tblPr/>
              <a:tblGrid>
                <a:gridCol w="1989138">
                  <a:extLst>
                    <a:ext uri="{9D8B030D-6E8A-4147-A177-3AD203B41FA5}">
                      <a16:colId xmlns:a16="http://schemas.microsoft.com/office/drawing/2014/main" val="1582001168"/>
                    </a:ext>
                  </a:extLst>
                </a:gridCol>
                <a:gridCol w="1989138">
                  <a:extLst>
                    <a:ext uri="{9D8B030D-6E8A-4147-A177-3AD203B41FA5}">
                      <a16:colId xmlns:a16="http://schemas.microsoft.com/office/drawing/2014/main" val="2034195538"/>
                    </a:ext>
                  </a:extLst>
                </a:gridCol>
                <a:gridCol w="1989138">
                  <a:extLst>
                    <a:ext uri="{9D8B030D-6E8A-4147-A177-3AD203B41FA5}">
                      <a16:colId xmlns:a16="http://schemas.microsoft.com/office/drawing/2014/main" val="745383398"/>
                    </a:ext>
                  </a:extLst>
                </a:gridCol>
                <a:gridCol w="1989138">
                  <a:extLst>
                    <a:ext uri="{9D8B030D-6E8A-4147-A177-3AD203B41FA5}">
                      <a16:colId xmlns:a16="http://schemas.microsoft.com/office/drawing/2014/main" val="855911179"/>
                    </a:ext>
                  </a:extLst>
                </a:gridCol>
                <a:gridCol w="1989138">
                  <a:extLst>
                    <a:ext uri="{9D8B030D-6E8A-4147-A177-3AD203B41FA5}">
                      <a16:colId xmlns:a16="http://schemas.microsoft.com/office/drawing/2014/main" val="914957554"/>
                    </a:ext>
                  </a:extLst>
                </a:gridCol>
                <a:gridCol w="1989138">
                  <a:extLst>
                    <a:ext uri="{9D8B030D-6E8A-4147-A177-3AD203B41FA5}">
                      <a16:colId xmlns:a16="http://schemas.microsoft.com/office/drawing/2014/main" val="3220033486"/>
                    </a:ext>
                  </a:extLst>
                </a:gridCol>
              </a:tblGrid>
              <a:tr h="228131">
                <a:tc>
                  <a:txBody>
                    <a:bodyPr/>
                    <a:lstStyle/>
                    <a:p>
                      <a:pPr algn="l" fontAlgn="ctr"/>
                      <a:r>
                        <a:rPr lang="en-US" sz="900" b="1" i="0" u="none" strike="noStrike">
                          <a:solidFill>
                            <a:srgbClr val="595959"/>
                          </a:solidFill>
                          <a:effectLst/>
                          <a:latin typeface="Century Gothic" panose="020B0502020202020204" pitchFamily="34" charset="0"/>
                        </a:rPr>
                        <a:t> </a:t>
                      </a:r>
                    </a:p>
                  </a:txBody>
                  <a:tcPr marL="85535" marR="7128" marT="7128" marB="0" anchor="ctr">
                    <a:lnL>
                      <a:noFill/>
                    </a:lnL>
                    <a:lnR>
                      <a:noFill/>
                    </a:lnR>
                    <a:lnT>
                      <a:noFill/>
                    </a:lnT>
                    <a:lnB w="12700" cap="flat" cmpd="sng" algn="ctr">
                      <a:solidFill>
                        <a:srgbClr val="5B9BD5"/>
                      </a:solidFill>
                      <a:prstDash val="dash"/>
                      <a:round/>
                      <a:headEnd type="none" w="med" len="med"/>
                      <a:tailEnd type="none" w="med" len="med"/>
                    </a:lnB>
                    <a:solidFill>
                      <a:srgbClr val="FFFFFF"/>
                    </a:solidFill>
                  </a:tcPr>
                </a:tc>
                <a:tc>
                  <a:txBody>
                    <a:bodyPr/>
                    <a:lstStyle/>
                    <a:p>
                      <a:pPr algn="l" fontAlgn="ctr"/>
                      <a:r>
                        <a:rPr lang="en-US" sz="900" b="1" i="0" u="none" strike="noStrike" dirty="0">
                          <a:solidFill>
                            <a:srgbClr val="595959"/>
                          </a:solidFill>
                          <a:effectLst/>
                          <a:latin typeface="Century Gothic" panose="020B0502020202020204" pitchFamily="34" charset="0"/>
                        </a:rPr>
                        <a:t> </a:t>
                      </a:r>
                    </a:p>
                  </a:txBody>
                  <a:tcPr marL="85535" marR="7128" marT="7128" marB="0" anchor="ctr">
                    <a:lnL>
                      <a:noFill/>
                    </a:lnL>
                    <a:lnR>
                      <a:noFill/>
                    </a:lnR>
                    <a:lnT>
                      <a:noFill/>
                    </a:lnT>
                    <a:lnB w="12700" cap="flat" cmpd="sng" algn="ctr">
                      <a:solidFill>
                        <a:srgbClr val="5B9BD5"/>
                      </a:solidFill>
                      <a:prstDash val="dash"/>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extLst>
                  <a:ext uri="{0D108BD9-81ED-4DB2-BD59-A6C34878D82A}">
                    <a16:rowId xmlns:a16="http://schemas.microsoft.com/office/drawing/2014/main" val="2947983413"/>
                  </a:ext>
                </a:extLst>
              </a:tr>
              <a:tr h="482348">
                <a:tc>
                  <a:txBody>
                    <a:bodyPr/>
                    <a:lstStyle/>
                    <a:p>
                      <a:pPr algn="l" fontAlgn="b"/>
                      <a:r>
                        <a:rPr lang="en-US" sz="2200" b="1" i="0" u="none" strike="noStrike" dirty="0">
                          <a:solidFill>
                            <a:srgbClr val="5B9BD5"/>
                          </a:solidFill>
                          <a:effectLst/>
                          <a:latin typeface="Century Gothic" panose="020B0502020202020204" pitchFamily="34" charset="0"/>
                        </a:rPr>
                        <a:t>Sprint 2</a:t>
                      </a:r>
                    </a:p>
                  </a:txBody>
                  <a:tcPr marL="7128" marR="7128" marT="7128" marB="0" anchor="b">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r" fontAlgn="ctr"/>
                      <a:r>
                        <a:rPr lang="en-US" sz="900" b="0" i="0" u="none" strike="noStrike">
                          <a:solidFill>
                            <a:srgbClr val="595959"/>
                          </a:solidFill>
                          <a:effectLst/>
                          <a:latin typeface="Century Gothic" panose="020B0502020202020204" pitchFamily="34" charset="0"/>
                        </a:rPr>
                        <a:t> </a:t>
                      </a:r>
                    </a:p>
                  </a:txBody>
                  <a:tcPr marL="7128" marR="85535" marT="7128" marB="0" anchor="ctr">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l" fontAlgn="ctr"/>
                      <a:r>
                        <a:rPr lang="en-US" sz="900" b="1" i="0" u="none" strike="noStrike">
                          <a:solidFill>
                            <a:srgbClr val="595959"/>
                          </a:solidFill>
                          <a:effectLst/>
                          <a:latin typeface="Century Gothic" panose="020B0502020202020204" pitchFamily="34" charset="0"/>
                        </a:rPr>
                        <a:t> </a:t>
                      </a:r>
                    </a:p>
                  </a:txBody>
                  <a:tcPr marL="85535" marR="7128" marT="7128" marB="0" anchor="ctr">
                    <a:lnL>
                      <a:noFill/>
                    </a:lnL>
                    <a:lnR>
                      <a:noFill/>
                    </a:lnR>
                    <a:lnT w="12700" cap="flat" cmpd="sng" algn="ctr">
                      <a:solidFill>
                        <a:srgbClr val="5B9BD5"/>
                      </a:solidFill>
                      <a:prstDash val="dash"/>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7128" marR="7128" marT="7128" marB="0" anchor="ctr">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128" marR="7128" marT="7128" marB="0" anchor="b">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128" marR="7128" marT="7128" marB="0" anchor="b">
                    <a:lnL>
                      <a:noFill/>
                    </a:lnL>
                    <a:lnR>
                      <a:noFill/>
                    </a:lnR>
                    <a:lnT w="12700" cap="flat" cmpd="sng" algn="ctr">
                      <a:solidFill>
                        <a:srgbClr val="5B9BD5"/>
                      </a:solidFill>
                      <a:prstDash val="dash"/>
                      <a:round/>
                      <a:headEnd type="none" w="med" len="med"/>
                      <a:tailEnd type="none" w="med" len="med"/>
                    </a:lnT>
                    <a:lnB>
                      <a:noFill/>
                    </a:lnB>
                    <a:noFill/>
                  </a:tcPr>
                </a:tc>
                <a:extLst>
                  <a:ext uri="{0D108BD9-81ED-4DB2-BD59-A6C34878D82A}">
                    <a16:rowId xmlns:a16="http://schemas.microsoft.com/office/drawing/2014/main" val="3782808588"/>
                  </a:ext>
                </a:extLst>
              </a:tr>
              <a:tr h="329830">
                <a:tc gridSpan="2">
                  <a:txBody>
                    <a:bodyPr/>
                    <a:lstStyle/>
                    <a:p>
                      <a:pPr algn="l" fontAlgn="b"/>
                      <a:r>
                        <a:rPr lang="en-US" sz="1100" b="1" i="0" u="none" strike="noStrike" dirty="0">
                          <a:solidFill>
                            <a:srgbClr val="808080"/>
                          </a:solidFill>
                          <a:effectLst/>
                          <a:latin typeface="Century Gothic" panose="020B0502020202020204" pitchFamily="34" charset="0"/>
                        </a:rPr>
                        <a:t>Sprint Timeline</a:t>
                      </a:r>
                    </a:p>
                  </a:txBody>
                  <a:tcPr marL="7128" marR="7128" marT="7128"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gridSpan="2">
                  <a:txBody>
                    <a:bodyPr/>
                    <a:lstStyle/>
                    <a:p>
                      <a:pPr algn="l" fontAlgn="b"/>
                      <a:r>
                        <a:rPr lang="en-US" sz="1100" b="1" i="0" u="none" strike="noStrike">
                          <a:solidFill>
                            <a:srgbClr val="808080"/>
                          </a:solidFill>
                          <a:effectLst/>
                          <a:latin typeface="Century Gothic" panose="020B0502020202020204" pitchFamily="34" charset="0"/>
                        </a:rPr>
                        <a:t>Sprint Key</a:t>
                      </a:r>
                    </a:p>
                  </a:txBody>
                  <a:tcPr marL="7128" marR="7128" marT="7128"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a:noFill/>
                    </a:lnB>
                    <a:noFill/>
                  </a:tcPr>
                </a:tc>
                <a:extLst>
                  <a:ext uri="{0D108BD9-81ED-4DB2-BD59-A6C34878D82A}">
                    <a16:rowId xmlns:a16="http://schemas.microsoft.com/office/drawing/2014/main" val="347974990"/>
                  </a:ext>
                </a:extLst>
              </a:tr>
              <a:tr h="339852">
                <a:tc gridSpan="2">
                  <a:txBody>
                    <a:bodyPr/>
                    <a:lstStyle/>
                    <a:p>
                      <a:pPr algn="l" fontAlgn="ctr"/>
                      <a:r>
                        <a:rPr lang="en-US" sz="1100" b="1" i="0" u="none" strike="noStrike" dirty="0">
                          <a:solidFill>
                            <a:srgbClr val="595959"/>
                          </a:solidFill>
                          <a:effectLst/>
                          <a:latin typeface="Century Gothic" panose="020B0502020202020204" pitchFamily="34" charset="0"/>
                        </a:rPr>
                        <a:t>MM/DD/YY - MM/DD/YY</a:t>
                      </a:r>
                    </a:p>
                  </a:txBody>
                  <a:tcPr marL="85535"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1100" b="1" i="0" u="none" strike="noStrike" dirty="0">
                          <a:solidFill>
                            <a:srgbClr val="808080"/>
                          </a:solidFill>
                          <a:effectLst/>
                          <a:latin typeface="Century Gothic" panose="020B0502020202020204" pitchFamily="34" charset="0"/>
                        </a:rPr>
                        <a:t>Low Priority</a:t>
                      </a:r>
                    </a:p>
                  </a:txBody>
                  <a:tcPr marL="7128"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1100" b="1" i="0" u="none" strike="noStrike" dirty="0">
                          <a:solidFill>
                            <a:srgbClr val="808080"/>
                          </a:solidFill>
                          <a:effectLst/>
                          <a:latin typeface="Century Gothic" panose="020B0502020202020204" pitchFamily="34" charset="0"/>
                        </a:rPr>
                        <a:t>Medium Priority</a:t>
                      </a:r>
                    </a:p>
                  </a:txBody>
                  <a:tcPr marL="7128"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1100" b="1" i="0" u="none" strike="noStrike" dirty="0">
                          <a:solidFill>
                            <a:srgbClr val="808080"/>
                          </a:solidFill>
                          <a:effectLst/>
                          <a:latin typeface="Calibri" panose="020F0502020204030204" pitchFamily="34" charset="0"/>
                        </a:rPr>
                        <a:t>High Priority</a:t>
                      </a:r>
                    </a:p>
                  </a:txBody>
                  <a:tcPr marL="7128"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w="6350" cap="flat" cmpd="sng" algn="ctr">
                      <a:solidFill>
                        <a:srgbClr val="BFBFBF"/>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4115019347"/>
                  </a:ext>
                </a:extLst>
              </a:tr>
              <a:tr h="228131">
                <a:tc>
                  <a:txBody>
                    <a:bodyPr/>
                    <a:lstStyle/>
                    <a:p>
                      <a:pPr algn="l" fontAlgn="ctr"/>
                      <a:endParaRPr lang="en-US" sz="900" b="1" i="0" u="none" strike="noStrike">
                        <a:solidFill>
                          <a:srgbClr val="595959"/>
                        </a:solidFill>
                        <a:effectLst/>
                        <a:latin typeface="Century Gothic" panose="020B0502020202020204" pitchFamily="34" charset="0"/>
                      </a:endParaRPr>
                    </a:p>
                  </a:txBody>
                  <a:tcPr marL="85535" marR="7128" marT="7128" marB="0" anchor="ctr">
                    <a:lnL>
                      <a:noFill/>
                    </a:lnL>
                    <a:lnR>
                      <a:noFill/>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endParaRPr lang="en-US" sz="900" b="1" i="0" u="none" strike="noStrike">
                        <a:solidFill>
                          <a:srgbClr val="595959"/>
                        </a:solidFill>
                        <a:effectLst/>
                        <a:latin typeface="Century Gothic" panose="020B0502020202020204" pitchFamily="34" charset="0"/>
                      </a:endParaRPr>
                    </a:p>
                  </a:txBody>
                  <a:tcPr marL="85535" marR="7128" marT="7128" marB="0" anchor="ctr">
                    <a:lnL>
                      <a:noFill/>
                    </a:lnL>
                    <a:lnR>
                      <a:noFill/>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ctr" fontAlgn="ctr"/>
                      <a:endParaRPr lang="en-US" sz="900" b="1" i="0" u="none" strike="noStrike">
                        <a:solidFill>
                          <a:srgbClr val="808080"/>
                        </a:solidFill>
                        <a:effectLst/>
                        <a:latin typeface="Century Gothic" panose="020B0502020202020204" pitchFamily="34" charset="0"/>
                      </a:endParaRPr>
                    </a:p>
                  </a:txBody>
                  <a:tcPr marL="7128" marR="7128" marT="7128"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ctr" fontAlgn="ctr"/>
                      <a:endParaRPr lang="en-US" sz="800" b="1" i="0" u="none" strike="noStrike">
                        <a:solidFill>
                          <a:srgbClr val="808080"/>
                        </a:solidFill>
                        <a:effectLst/>
                        <a:latin typeface="Century Gothic" panose="020B0502020202020204" pitchFamily="34" charset="0"/>
                      </a:endParaRPr>
                    </a:p>
                  </a:txBody>
                  <a:tcPr marL="7128" marR="7128" marT="7128"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ctr" fontAlgn="ctr"/>
                      <a:endParaRPr lang="en-US" sz="900" b="1" i="0" u="none" strike="noStrike">
                        <a:solidFill>
                          <a:srgbClr val="808080"/>
                        </a:solidFill>
                        <a:effectLst/>
                        <a:latin typeface="Calibri" panose="020F0502020204030204" pitchFamily="34" charset="0"/>
                      </a:endParaRPr>
                    </a:p>
                  </a:txBody>
                  <a:tcPr marL="7128" marR="7128" marT="7128"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90885116"/>
                  </a:ext>
                </a:extLst>
              </a:tr>
              <a:tr h="450792">
                <a:tc>
                  <a:txBody>
                    <a:bodyPr/>
                    <a:lstStyle/>
                    <a:p>
                      <a:pPr algn="ctr" fontAlgn="ctr"/>
                      <a:r>
                        <a:rPr lang="en-US" sz="1100" b="1" i="0" u="none" strike="noStrike" dirty="0">
                          <a:solidFill>
                            <a:srgbClr val="FFFFFF"/>
                          </a:solidFill>
                          <a:effectLst/>
                          <a:latin typeface="Century Gothic" panose="020B0502020202020204" pitchFamily="34" charset="0"/>
                        </a:rPr>
                        <a:t>Epic Backlog</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Ready</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In Progress</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In Review</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Done</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Blocked</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223592724"/>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User Story: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Priority: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Assigned To:</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Start Date:</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07274371"/>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User Story: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Priority: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Assigned To:</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Start Date:</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93827198"/>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15488418"/>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User Story: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Priority: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Assigned To:</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Start Date:</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769163176"/>
                  </a:ext>
                </a:extLst>
              </a:tr>
            </a:tbl>
          </a:graphicData>
        </a:graphic>
      </p:graphicFrame>
    </p:spTree>
    <p:extLst>
      <p:ext uri="{BB962C8B-B14F-4D97-AF65-F5344CB8AC3E}">
        <p14:creationId xmlns:p14="http://schemas.microsoft.com/office/powerpoint/2010/main" val="69074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89FD0-CCE1-CDBB-C48B-82C7ABD1E51A}"/>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2A18D64-BBC4-CA80-D790-8634576EB906}"/>
              </a:ext>
            </a:extLst>
          </p:cNvPr>
          <p:cNvGraphicFramePr>
            <a:graphicFrameLocks noGrp="1"/>
          </p:cNvGraphicFramePr>
          <p:nvPr>
            <p:extLst>
              <p:ext uri="{D42A27DB-BD31-4B8C-83A1-F6EECF244321}">
                <p14:modId xmlns:p14="http://schemas.microsoft.com/office/powerpoint/2010/main" val="1077264457"/>
              </p:ext>
            </p:extLst>
          </p:nvPr>
        </p:nvGraphicFramePr>
        <p:xfrm>
          <a:off x="152399" y="85725"/>
          <a:ext cx="11934828" cy="6567004"/>
        </p:xfrm>
        <a:graphic>
          <a:graphicData uri="http://schemas.openxmlformats.org/drawingml/2006/table">
            <a:tbl>
              <a:tblPr/>
              <a:tblGrid>
                <a:gridCol w="1989138">
                  <a:extLst>
                    <a:ext uri="{9D8B030D-6E8A-4147-A177-3AD203B41FA5}">
                      <a16:colId xmlns:a16="http://schemas.microsoft.com/office/drawing/2014/main" val="1582001168"/>
                    </a:ext>
                  </a:extLst>
                </a:gridCol>
                <a:gridCol w="1989138">
                  <a:extLst>
                    <a:ext uri="{9D8B030D-6E8A-4147-A177-3AD203B41FA5}">
                      <a16:colId xmlns:a16="http://schemas.microsoft.com/office/drawing/2014/main" val="2034195538"/>
                    </a:ext>
                  </a:extLst>
                </a:gridCol>
                <a:gridCol w="1989138">
                  <a:extLst>
                    <a:ext uri="{9D8B030D-6E8A-4147-A177-3AD203B41FA5}">
                      <a16:colId xmlns:a16="http://schemas.microsoft.com/office/drawing/2014/main" val="745383398"/>
                    </a:ext>
                  </a:extLst>
                </a:gridCol>
                <a:gridCol w="1989138">
                  <a:extLst>
                    <a:ext uri="{9D8B030D-6E8A-4147-A177-3AD203B41FA5}">
                      <a16:colId xmlns:a16="http://schemas.microsoft.com/office/drawing/2014/main" val="855911179"/>
                    </a:ext>
                  </a:extLst>
                </a:gridCol>
                <a:gridCol w="1989138">
                  <a:extLst>
                    <a:ext uri="{9D8B030D-6E8A-4147-A177-3AD203B41FA5}">
                      <a16:colId xmlns:a16="http://schemas.microsoft.com/office/drawing/2014/main" val="914957554"/>
                    </a:ext>
                  </a:extLst>
                </a:gridCol>
                <a:gridCol w="1989138">
                  <a:extLst>
                    <a:ext uri="{9D8B030D-6E8A-4147-A177-3AD203B41FA5}">
                      <a16:colId xmlns:a16="http://schemas.microsoft.com/office/drawing/2014/main" val="3220033486"/>
                    </a:ext>
                  </a:extLst>
                </a:gridCol>
              </a:tblGrid>
              <a:tr h="228131">
                <a:tc>
                  <a:txBody>
                    <a:bodyPr/>
                    <a:lstStyle/>
                    <a:p>
                      <a:pPr algn="l" fontAlgn="ctr"/>
                      <a:r>
                        <a:rPr lang="en-US" sz="900" b="1" i="0" u="none" strike="noStrike">
                          <a:solidFill>
                            <a:srgbClr val="595959"/>
                          </a:solidFill>
                          <a:effectLst/>
                          <a:latin typeface="Century Gothic" panose="020B0502020202020204" pitchFamily="34" charset="0"/>
                        </a:rPr>
                        <a:t> </a:t>
                      </a:r>
                    </a:p>
                  </a:txBody>
                  <a:tcPr marL="85535" marR="7128" marT="7128" marB="0" anchor="ctr">
                    <a:lnL>
                      <a:noFill/>
                    </a:lnL>
                    <a:lnR>
                      <a:noFill/>
                    </a:lnR>
                    <a:lnT>
                      <a:noFill/>
                    </a:lnT>
                    <a:lnB w="12700" cap="flat" cmpd="sng" algn="ctr">
                      <a:solidFill>
                        <a:srgbClr val="5B9BD5"/>
                      </a:solidFill>
                      <a:prstDash val="dash"/>
                      <a:round/>
                      <a:headEnd type="none" w="med" len="med"/>
                      <a:tailEnd type="none" w="med" len="med"/>
                    </a:lnB>
                    <a:solidFill>
                      <a:srgbClr val="FFFFFF"/>
                    </a:solidFill>
                  </a:tcPr>
                </a:tc>
                <a:tc>
                  <a:txBody>
                    <a:bodyPr/>
                    <a:lstStyle/>
                    <a:p>
                      <a:pPr algn="l" fontAlgn="ctr"/>
                      <a:r>
                        <a:rPr lang="en-US" sz="900" b="1" i="0" u="none" strike="noStrike" dirty="0">
                          <a:solidFill>
                            <a:srgbClr val="595959"/>
                          </a:solidFill>
                          <a:effectLst/>
                          <a:latin typeface="Century Gothic" panose="020B0502020202020204" pitchFamily="34" charset="0"/>
                        </a:rPr>
                        <a:t> </a:t>
                      </a:r>
                    </a:p>
                  </a:txBody>
                  <a:tcPr marL="85535" marR="7128" marT="7128" marB="0" anchor="ctr">
                    <a:lnL>
                      <a:noFill/>
                    </a:lnL>
                    <a:lnR>
                      <a:noFill/>
                    </a:lnR>
                    <a:lnT>
                      <a:noFill/>
                    </a:lnT>
                    <a:lnB w="12700" cap="flat" cmpd="sng" algn="ctr">
                      <a:solidFill>
                        <a:srgbClr val="5B9BD5"/>
                      </a:solidFill>
                      <a:prstDash val="dash"/>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5B9BD5"/>
                      </a:solidFill>
                      <a:prstDash val="dash"/>
                      <a:round/>
                      <a:headEnd type="none" w="med" len="med"/>
                      <a:tailEnd type="none" w="med" len="med"/>
                    </a:lnB>
                    <a:noFill/>
                  </a:tcPr>
                </a:tc>
                <a:extLst>
                  <a:ext uri="{0D108BD9-81ED-4DB2-BD59-A6C34878D82A}">
                    <a16:rowId xmlns:a16="http://schemas.microsoft.com/office/drawing/2014/main" val="2947983413"/>
                  </a:ext>
                </a:extLst>
              </a:tr>
              <a:tr h="482348">
                <a:tc>
                  <a:txBody>
                    <a:bodyPr/>
                    <a:lstStyle/>
                    <a:p>
                      <a:pPr algn="l" fontAlgn="b"/>
                      <a:r>
                        <a:rPr lang="en-US" sz="2200" b="1" i="0" u="none" strike="noStrike" dirty="0">
                          <a:solidFill>
                            <a:srgbClr val="5B9BD5"/>
                          </a:solidFill>
                          <a:effectLst/>
                          <a:latin typeface="Century Gothic" panose="020B0502020202020204" pitchFamily="34" charset="0"/>
                        </a:rPr>
                        <a:t>Sprint 3</a:t>
                      </a:r>
                    </a:p>
                  </a:txBody>
                  <a:tcPr marL="7128" marR="7128" marT="7128" marB="0" anchor="b">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r" fontAlgn="ctr"/>
                      <a:r>
                        <a:rPr lang="en-US" sz="900" b="0" i="0" u="none" strike="noStrike">
                          <a:solidFill>
                            <a:srgbClr val="595959"/>
                          </a:solidFill>
                          <a:effectLst/>
                          <a:latin typeface="Century Gothic" panose="020B0502020202020204" pitchFamily="34" charset="0"/>
                        </a:rPr>
                        <a:t> </a:t>
                      </a:r>
                    </a:p>
                  </a:txBody>
                  <a:tcPr marL="7128" marR="85535" marT="7128" marB="0" anchor="ctr">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l" fontAlgn="ctr"/>
                      <a:r>
                        <a:rPr lang="en-US" sz="900" b="1" i="0" u="none" strike="noStrike">
                          <a:solidFill>
                            <a:srgbClr val="595959"/>
                          </a:solidFill>
                          <a:effectLst/>
                          <a:latin typeface="Century Gothic" panose="020B0502020202020204" pitchFamily="34" charset="0"/>
                        </a:rPr>
                        <a:t> </a:t>
                      </a:r>
                    </a:p>
                  </a:txBody>
                  <a:tcPr marL="85535" marR="7128" marT="7128" marB="0" anchor="ctr">
                    <a:lnL>
                      <a:noFill/>
                    </a:lnL>
                    <a:lnR>
                      <a:noFill/>
                    </a:lnR>
                    <a:lnT w="12700" cap="flat" cmpd="sng" algn="ctr">
                      <a:solidFill>
                        <a:srgbClr val="5B9BD5"/>
                      </a:solidFill>
                      <a:prstDash val="dash"/>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7128" marR="7128" marT="7128" marB="0" anchor="ctr">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128" marR="7128" marT="7128" marB="0" anchor="b">
                    <a:lnL>
                      <a:noFill/>
                    </a:lnL>
                    <a:lnR>
                      <a:noFill/>
                    </a:lnR>
                    <a:lnT w="12700" cap="flat" cmpd="sng" algn="ctr">
                      <a:solidFill>
                        <a:srgbClr val="5B9BD5"/>
                      </a:solidFill>
                      <a:prstDash val="dash"/>
                      <a:round/>
                      <a:headEnd type="none" w="med" len="med"/>
                      <a:tailEnd type="none" w="med" len="med"/>
                    </a:lnT>
                    <a:lnB>
                      <a:noFill/>
                    </a:lnB>
                    <a:noFill/>
                  </a:tcPr>
                </a:tc>
                <a:tc>
                  <a:txBody>
                    <a:bodyPr/>
                    <a:lstStyle/>
                    <a:p>
                      <a:pPr algn="l" fontAlgn="b"/>
                      <a:r>
                        <a:rPr lang="en-US" sz="900" b="0" i="0" u="none" strike="noStrike">
                          <a:solidFill>
                            <a:srgbClr val="000000"/>
                          </a:solidFill>
                          <a:effectLst/>
                          <a:latin typeface="Calibri" panose="020F0502020204030204" pitchFamily="34" charset="0"/>
                        </a:rPr>
                        <a:t> </a:t>
                      </a:r>
                    </a:p>
                  </a:txBody>
                  <a:tcPr marL="7128" marR="7128" marT="7128" marB="0" anchor="b">
                    <a:lnL>
                      <a:noFill/>
                    </a:lnL>
                    <a:lnR>
                      <a:noFill/>
                    </a:lnR>
                    <a:lnT w="12700" cap="flat" cmpd="sng" algn="ctr">
                      <a:solidFill>
                        <a:srgbClr val="5B9BD5"/>
                      </a:solidFill>
                      <a:prstDash val="dash"/>
                      <a:round/>
                      <a:headEnd type="none" w="med" len="med"/>
                      <a:tailEnd type="none" w="med" len="med"/>
                    </a:lnT>
                    <a:lnB>
                      <a:noFill/>
                    </a:lnB>
                    <a:noFill/>
                  </a:tcPr>
                </a:tc>
                <a:extLst>
                  <a:ext uri="{0D108BD9-81ED-4DB2-BD59-A6C34878D82A}">
                    <a16:rowId xmlns:a16="http://schemas.microsoft.com/office/drawing/2014/main" val="3782808588"/>
                  </a:ext>
                </a:extLst>
              </a:tr>
              <a:tr h="329830">
                <a:tc gridSpan="2">
                  <a:txBody>
                    <a:bodyPr/>
                    <a:lstStyle/>
                    <a:p>
                      <a:pPr algn="l" fontAlgn="b"/>
                      <a:r>
                        <a:rPr lang="en-US" sz="1100" b="1" i="0" u="none" strike="noStrike" dirty="0">
                          <a:solidFill>
                            <a:srgbClr val="808080"/>
                          </a:solidFill>
                          <a:effectLst/>
                          <a:latin typeface="Century Gothic" panose="020B0502020202020204" pitchFamily="34" charset="0"/>
                        </a:rPr>
                        <a:t>Sprint Timeline</a:t>
                      </a:r>
                    </a:p>
                  </a:txBody>
                  <a:tcPr marL="7128" marR="7128" marT="7128"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gridSpan="2">
                  <a:txBody>
                    <a:bodyPr/>
                    <a:lstStyle/>
                    <a:p>
                      <a:pPr algn="l" fontAlgn="b"/>
                      <a:r>
                        <a:rPr lang="en-US" sz="1100" b="1" i="0" u="none" strike="noStrike">
                          <a:solidFill>
                            <a:srgbClr val="808080"/>
                          </a:solidFill>
                          <a:effectLst/>
                          <a:latin typeface="Century Gothic" panose="020B0502020202020204" pitchFamily="34" charset="0"/>
                        </a:rPr>
                        <a:t>Sprint Key</a:t>
                      </a:r>
                    </a:p>
                  </a:txBody>
                  <a:tcPr marL="7128" marR="7128" marT="7128"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a:noFill/>
                    </a:lnB>
                    <a:noFill/>
                  </a:tcPr>
                </a:tc>
                <a:extLst>
                  <a:ext uri="{0D108BD9-81ED-4DB2-BD59-A6C34878D82A}">
                    <a16:rowId xmlns:a16="http://schemas.microsoft.com/office/drawing/2014/main" val="347974990"/>
                  </a:ext>
                </a:extLst>
              </a:tr>
              <a:tr h="339852">
                <a:tc gridSpan="2">
                  <a:txBody>
                    <a:bodyPr/>
                    <a:lstStyle/>
                    <a:p>
                      <a:pPr algn="l" fontAlgn="ctr"/>
                      <a:r>
                        <a:rPr lang="en-US" sz="1100" b="1" i="0" u="none" strike="noStrike" dirty="0">
                          <a:solidFill>
                            <a:srgbClr val="595959"/>
                          </a:solidFill>
                          <a:effectLst/>
                          <a:latin typeface="Century Gothic" panose="020B0502020202020204" pitchFamily="34" charset="0"/>
                        </a:rPr>
                        <a:t>MM/DD/YY - MM/DD/YY</a:t>
                      </a:r>
                    </a:p>
                  </a:txBody>
                  <a:tcPr marL="85535"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hMerge="1">
                  <a:txBody>
                    <a:bodyPr/>
                    <a:lstStyle/>
                    <a:p>
                      <a:endParaRPr lang="en-US"/>
                    </a:p>
                  </a:txBody>
                  <a:tcPr/>
                </a:tc>
                <a:tc>
                  <a:txBody>
                    <a:bodyPr/>
                    <a:lstStyle/>
                    <a:p>
                      <a:pPr algn="ctr" fontAlgn="ctr"/>
                      <a:r>
                        <a:rPr lang="en-US" sz="1100" b="1" i="0" u="none" strike="noStrike" dirty="0">
                          <a:solidFill>
                            <a:srgbClr val="808080"/>
                          </a:solidFill>
                          <a:effectLst/>
                          <a:latin typeface="Century Gothic" panose="020B0502020202020204" pitchFamily="34" charset="0"/>
                        </a:rPr>
                        <a:t>Low Priority</a:t>
                      </a:r>
                    </a:p>
                  </a:txBody>
                  <a:tcPr marL="7128"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1100" b="1" i="0" u="none" strike="noStrike" dirty="0">
                          <a:solidFill>
                            <a:srgbClr val="808080"/>
                          </a:solidFill>
                          <a:effectLst/>
                          <a:latin typeface="Century Gothic" panose="020B0502020202020204" pitchFamily="34" charset="0"/>
                        </a:rPr>
                        <a:t>Medium Priority</a:t>
                      </a:r>
                    </a:p>
                  </a:txBody>
                  <a:tcPr marL="7128"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1100" b="1" i="0" u="none" strike="noStrike" dirty="0">
                          <a:solidFill>
                            <a:srgbClr val="808080"/>
                          </a:solidFill>
                          <a:effectLst/>
                          <a:latin typeface="Calibri" panose="020F0502020204030204" pitchFamily="34" charset="0"/>
                        </a:rPr>
                        <a:t>High Priority</a:t>
                      </a:r>
                    </a:p>
                  </a:txBody>
                  <a:tcPr marL="7128" marR="7128" marT="712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w="6350" cap="flat" cmpd="sng" algn="ctr">
                      <a:solidFill>
                        <a:srgbClr val="BFBFBF"/>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4115019347"/>
                  </a:ext>
                </a:extLst>
              </a:tr>
              <a:tr h="228131">
                <a:tc>
                  <a:txBody>
                    <a:bodyPr/>
                    <a:lstStyle/>
                    <a:p>
                      <a:pPr algn="l" fontAlgn="ctr"/>
                      <a:endParaRPr lang="en-US" sz="900" b="1" i="0" u="none" strike="noStrike">
                        <a:solidFill>
                          <a:srgbClr val="595959"/>
                        </a:solidFill>
                        <a:effectLst/>
                        <a:latin typeface="Century Gothic" panose="020B0502020202020204" pitchFamily="34" charset="0"/>
                      </a:endParaRPr>
                    </a:p>
                  </a:txBody>
                  <a:tcPr marL="85535" marR="7128" marT="7128" marB="0" anchor="ctr">
                    <a:lnL>
                      <a:noFill/>
                    </a:lnL>
                    <a:lnR>
                      <a:noFill/>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endParaRPr lang="en-US" sz="900" b="1" i="0" u="none" strike="noStrike">
                        <a:solidFill>
                          <a:srgbClr val="595959"/>
                        </a:solidFill>
                        <a:effectLst/>
                        <a:latin typeface="Century Gothic" panose="020B0502020202020204" pitchFamily="34" charset="0"/>
                      </a:endParaRPr>
                    </a:p>
                  </a:txBody>
                  <a:tcPr marL="85535" marR="7128" marT="7128" marB="0" anchor="ctr">
                    <a:lnL>
                      <a:noFill/>
                    </a:lnL>
                    <a:lnR>
                      <a:noFill/>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ctr" fontAlgn="ctr"/>
                      <a:endParaRPr lang="en-US" sz="900" b="1" i="0" u="none" strike="noStrike">
                        <a:solidFill>
                          <a:srgbClr val="808080"/>
                        </a:solidFill>
                        <a:effectLst/>
                        <a:latin typeface="Century Gothic" panose="020B0502020202020204" pitchFamily="34" charset="0"/>
                      </a:endParaRPr>
                    </a:p>
                  </a:txBody>
                  <a:tcPr marL="7128" marR="7128" marT="7128"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ctr" fontAlgn="ctr"/>
                      <a:endParaRPr lang="en-US" sz="800" b="1" i="0" u="none" strike="noStrike">
                        <a:solidFill>
                          <a:srgbClr val="808080"/>
                        </a:solidFill>
                        <a:effectLst/>
                        <a:latin typeface="Century Gothic" panose="020B0502020202020204" pitchFamily="34" charset="0"/>
                      </a:endParaRPr>
                    </a:p>
                  </a:txBody>
                  <a:tcPr marL="7128" marR="7128" marT="7128"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ctr" fontAlgn="ctr"/>
                      <a:endParaRPr lang="en-US" sz="900" b="1" i="0" u="none" strike="noStrike">
                        <a:solidFill>
                          <a:srgbClr val="808080"/>
                        </a:solidFill>
                        <a:effectLst/>
                        <a:latin typeface="Calibri" panose="020F0502020204030204" pitchFamily="34" charset="0"/>
                      </a:endParaRPr>
                    </a:p>
                  </a:txBody>
                  <a:tcPr marL="7128" marR="7128" marT="7128"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7128" marR="7128" marT="7128" marB="0" anchor="b">
                    <a:lnL>
                      <a:noFill/>
                    </a:lnL>
                    <a:lnR>
                      <a:noFill/>
                    </a:lnR>
                    <a:lnT>
                      <a:noFill/>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90885116"/>
                  </a:ext>
                </a:extLst>
              </a:tr>
              <a:tr h="450792">
                <a:tc>
                  <a:txBody>
                    <a:bodyPr/>
                    <a:lstStyle/>
                    <a:p>
                      <a:pPr algn="ctr" fontAlgn="ctr"/>
                      <a:r>
                        <a:rPr lang="en-US" sz="1100" b="1" i="0" u="none" strike="noStrike" dirty="0">
                          <a:solidFill>
                            <a:srgbClr val="FFFFFF"/>
                          </a:solidFill>
                          <a:effectLst/>
                          <a:latin typeface="Century Gothic" panose="020B0502020202020204" pitchFamily="34" charset="0"/>
                        </a:rPr>
                        <a:t>Epic Backlog</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Ready</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In Progress</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In Review</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Done</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100" b="1" i="0" u="none" strike="noStrike" dirty="0">
                          <a:solidFill>
                            <a:srgbClr val="FFFFFF"/>
                          </a:solidFill>
                          <a:effectLst/>
                          <a:latin typeface="Century Gothic" panose="020B0502020202020204" pitchFamily="34" charset="0"/>
                        </a:rPr>
                        <a:t>Blocked</a:t>
                      </a:r>
                    </a:p>
                  </a:txBody>
                  <a:tcPr marL="7128"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223592724"/>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User Story: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Priority: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Assigned To:</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Start Date:</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07274371"/>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User Story: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Priority: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Assigned To:</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Start Date:</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93827198"/>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15488418"/>
                  </a:ext>
                </a:extLst>
              </a:tr>
              <a:tr h="1126980">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User Story: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Priority:</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Assigned To:</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 Date:</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User Story: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Priority:</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Assigned To:</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Start Date:</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Due Date:</a:t>
                      </a:r>
                    </a:p>
                  </a:txBody>
                  <a:tcPr marL="85535" marR="7128" marT="7128"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769163176"/>
                  </a:ext>
                </a:extLst>
              </a:tr>
            </a:tbl>
          </a:graphicData>
        </a:graphic>
      </p:graphicFrame>
    </p:spTree>
    <p:extLst>
      <p:ext uri="{BB962C8B-B14F-4D97-AF65-F5344CB8AC3E}">
        <p14:creationId xmlns:p14="http://schemas.microsoft.com/office/powerpoint/2010/main" val="1176972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68</TotalTime>
  <Words>1522</Words>
  <Application>Microsoft Macintosh PowerPoint</Application>
  <PresentationFormat>Widescreen</PresentationFormat>
  <Paragraphs>143</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8</cp:revision>
  <dcterms:created xsi:type="dcterms:W3CDTF">2024-07-31T18:43:37Z</dcterms:created>
  <dcterms:modified xsi:type="dcterms:W3CDTF">2024-12-20T02:57:50Z</dcterms:modified>
</cp:coreProperties>
</file>