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342" r:id="rId2"/>
    <p:sldId id="386" r:id="rId3"/>
    <p:sldId id="387" r:id="rId4"/>
    <p:sldId id="388" r:id="rId5"/>
    <p:sldId id="389" r:id="rId6"/>
    <p:sldId id="390" r:id="rId7"/>
    <p:sldId id="391" r:id="rId8"/>
    <p:sldId id="392" r:id="rId9"/>
    <p:sldId id="393" r:id="rId10"/>
    <p:sldId id="394" r:id="rId11"/>
    <p:sldId id="395" r:id="rId12"/>
    <p:sldId id="396" r:id="rId13"/>
    <p:sldId id="2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E77C"/>
    <a:srgbClr val="60D6BA"/>
    <a:srgbClr val="6BE1D5"/>
    <a:srgbClr val="35DCF3"/>
    <a:srgbClr val="4ECFEA"/>
    <a:srgbClr val="6CDCCE"/>
    <a:srgbClr val="93EF98"/>
    <a:srgbClr val="8FE791"/>
    <a:srgbClr val="84E756"/>
    <a:srgbClr val="8BE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31" autoAdjust="0"/>
    <p:restoredTop sz="96743"/>
  </p:normalViewPr>
  <p:slideViewPr>
    <p:cSldViewPr snapToGrid="0" snapToObjects="1">
      <p:cViewPr varScale="1">
        <p:scale>
          <a:sx n="81" d="100"/>
          <a:sy n="81" d="100"/>
        </p:scale>
        <p:origin x="2274" y="9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62D73-9B15-C279-4C32-31F547F11C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F8B26F-C8D7-85F4-474C-67A5D39B40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8E58E4-66D2-AD18-710F-9455171FE9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187D04-F22C-6E75-F490-F3D903973D35}"/>
              </a:ext>
            </a:extLst>
          </p:cNvPr>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330458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14C4E-34C2-AAD7-B7AF-E947B40238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3CBB6-CF62-9276-D479-33423DA846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789F6A-248B-56D2-1672-A4B52004F3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B7D110-EC00-E9E6-B361-C2AFF2DB6006}"/>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986672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90757-2880-DF6A-FBA1-F2E42C3140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D45D6-AB93-16C2-2B44-A90377AC6F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0D63F1-A5EA-6C0E-B8AB-C018E9C77B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96AC31-9449-B1E8-C24B-3FF192E8E2B6}"/>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102951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F1721-D4EA-9142-D416-51E437CF67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BE5313-FDD5-2525-97D6-411FC0BB0C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B6D5BF-F082-7AF9-49E5-5D507E6268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D52161-2634-D42D-EF3D-1AEA9A01CBE7}"/>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68405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34DE1-1992-D750-765C-1A2407C0C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DE56DB-3103-7DDD-4B6A-3D9DCF796B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AE4F9F-9A05-F0BC-55BC-71A946BE91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4D12A0-91B2-D335-22EE-506B1DE258FD}"/>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730699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3C65D-3434-77D3-5480-DF16E6F8C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93AC8-5AAD-1ADE-07DB-D6E04E6F23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EC23CF-BCC9-32D5-E850-879218981C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E386A6-5321-48A5-841D-98C99442A86C}"/>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467011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9446F-1BAB-89F3-472E-C7FB317A16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D1283E-29C9-F604-5F02-88C167D41B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C6B5C0-6493-17D4-C71E-889DDF61B9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F9B93E-40AE-7A91-F409-B8C28E54C29B}"/>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2356811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DAA85-02F3-8859-3E4B-6A76EEC8B2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7758DD-5804-0EE7-0732-273362583B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E56682-12F3-2C66-5400-BF6DC96937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391494-7F64-9E77-93A2-A9FB1D5D8B48}"/>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917076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EE763-76A7-78EE-2EA8-589E0FAEC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32552B-C351-35A1-DF8E-077CD6A18E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A7D40E-D0C6-6CAE-DE59-1952FEFAFD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C51035-973A-C975-B45F-9F7AE55D6A31}"/>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779890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05843-CEFB-8185-CDD2-9F3F519FB8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5E91F9-DF20-AC7A-6AAD-889416E563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58BD7F-D80A-D0B8-106E-08683CFE87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B6550A-64E6-5BC2-0003-8C92F8214143}"/>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898089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A153B-F8A9-0570-4562-6E524C4F3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3C10EE-BB6F-5D3F-1E93-18DE28516F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90FD4-26C3-7D67-F127-156716E920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7B4824-14C7-02B0-DC53-446D762E8A14}"/>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744858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BC7AD">
            <a:alpha val="1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80&amp;utm_source=template-powerpoint&amp;utm_medium=content&amp;utm_campaign=Blank+Digital+Marketing+Agency+Proposal+Presentation+Template-powerpoint-12280&amp;lpa=Blank+Digital+Marketing+Agency+Proposal+Presentation+Template+powerpoint+12280"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6" y="254469"/>
            <a:ext cx="6799280"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Digital Marketing Agency Proposal Presentation Template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a:srcRect/>
          <a:stretch/>
        </p:blipFill>
        <p:spPr>
          <a:xfrm>
            <a:off x="6023384" y="1352891"/>
            <a:ext cx="5725915" cy="3211302"/>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a:srcRect/>
          <a:stretch/>
        </p:blipFill>
        <p:spPr>
          <a:xfrm>
            <a:off x="4489215" y="3081927"/>
            <a:ext cx="5851308" cy="3281627"/>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a:srcRect/>
          <a:stretch/>
        </p:blipFill>
        <p:spPr>
          <a:xfrm>
            <a:off x="1628048" y="1644205"/>
            <a:ext cx="5722335" cy="3212347"/>
          </a:xfrm>
          <a:prstGeom prst="rect">
            <a:avLst/>
          </a:prstGeom>
          <a:noFill/>
          <a:ln w="28575">
            <a:noFill/>
          </a:ln>
          <a:effectLst>
            <a:outerShdw blurRad="50800" dist="38100" dir="5400000" algn="t" rotWithShape="0">
              <a:prstClr val="black">
                <a:alpha val="40000"/>
              </a:prstClr>
            </a:outerShdw>
          </a:effectLst>
        </p:spPr>
      </p:pic>
      <p:pic>
        <p:nvPicPr>
          <p:cNvPr id="13" name="Picture 12" descr="A blue background with white text&#10;&#10;Description automatically generated">
            <a:extLst>
              <a:ext uri="{FF2B5EF4-FFF2-40B4-BE49-F238E27FC236}">
                <a16:creationId xmlns:a16="http://schemas.microsoft.com/office/drawing/2014/main" id="{2B71DEFB-A12D-BC99-7744-4BB19A03BD5B}"/>
              </a:ext>
            </a:extLst>
          </p:cNvPr>
          <p:cNvPicPr>
            <a:picLocks noChangeAspect="1"/>
          </p:cNvPicPr>
          <p:nvPr/>
        </p:nvPicPr>
        <p:blipFill>
          <a:blip r:embed="rId7"/>
          <a:stretch>
            <a:fillRect/>
          </a:stretch>
        </p:blipFill>
        <p:spPr>
          <a:xfrm>
            <a:off x="706031" y="3346560"/>
            <a:ext cx="5585276" cy="312443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548BD-27F9-82FC-8225-C2EC2D0FF35F}"/>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908961A7-F776-FA36-BDA5-5E6B5D46EDEB}"/>
              </a:ext>
            </a:extLst>
          </p:cNvPr>
          <p:cNvSpPr/>
          <p:nvPr/>
        </p:nvSpPr>
        <p:spPr>
          <a:xfrm>
            <a:off x="567890"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757E61BC-6D0D-F96E-123C-1EFD317973C9}"/>
              </a:ext>
            </a:extLst>
          </p:cNvPr>
          <p:cNvSpPr txBox="1"/>
          <p:nvPr/>
        </p:nvSpPr>
        <p:spPr>
          <a:xfrm>
            <a:off x="772164" y="1467459"/>
            <a:ext cx="2814317"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PPC (Google Ads, Facebook Ads)</a:t>
            </a:r>
            <a:endParaRPr lang="en-US" sz="1600" dirty="0">
              <a:solidFill>
                <a:schemeClr val="tx1">
                  <a:lumMod val="65000"/>
                  <a:lumOff val="35000"/>
                </a:schemeClr>
              </a:solidFill>
              <a:latin typeface="Century Gothic"/>
              <a:sym typeface="Century Gothic"/>
            </a:endParaRP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$XXXX </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4" name="Google Shape;90;p1">
            <a:extLst>
              <a:ext uri="{FF2B5EF4-FFF2-40B4-BE49-F238E27FC236}">
                <a16:creationId xmlns:a16="http://schemas.microsoft.com/office/drawing/2014/main" id="{C1934168-0597-6991-97DB-F1A14146316A}"/>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Budget</a:t>
            </a:r>
          </a:p>
        </p:txBody>
      </p:sp>
      <p:pic>
        <p:nvPicPr>
          <p:cNvPr id="3" name="Picture 2" descr="Rows of smooth green lines">
            <a:extLst>
              <a:ext uri="{FF2B5EF4-FFF2-40B4-BE49-F238E27FC236}">
                <a16:creationId xmlns:a16="http://schemas.microsoft.com/office/drawing/2014/main" id="{0F5133A5-DE7C-3DD2-6125-E19B27572CC2}"/>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E902CEFA-42AC-5011-1899-EF16C7E160EF}"/>
              </a:ext>
            </a:extLst>
          </p:cNvPr>
          <p:cNvSpPr/>
          <p:nvPr/>
        </p:nvSpPr>
        <p:spPr>
          <a:xfrm>
            <a:off x="4478975"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11CB05D9-7811-FBD8-EDFF-C8100C4BC1BF}"/>
              </a:ext>
            </a:extLst>
          </p:cNvPr>
          <p:cNvSpPr/>
          <p:nvPr/>
        </p:nvSpPr>
        <p:spPr>
          <a:xfrm>
            <a:off x="8401244"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9" name="Rounded Rectangle 8">
            <a:extLst>
              <a:ext uri="{FF2B5EF4-FFF2-40B4-BE49-F238E27FC236}">
                <a16:creationId xmlns:a16="http://schemas.microsoft.com/office/drawing/2014/main" id="{70805A59-5261-7B79-A4B8-4BC9E17CF439}"/>
              </a:ext>
            </a:extLst>
          </p:cNvPr>
          <p:cNvSpPr/>
          <p:nvPr/>
        </p:nvSpPr>
        <p:spPr>
          <a:xfrm>
            <a:off x="2420196" y="3787968"/>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Rounded Rectangle 9">
            <a:extLst>
              <a:ext uri="{FF2B5EF4-FFF2-40B4-BE49-F238E27FC236}">
                <a16:creationId xmlns:a16="http://schemas.microsoft.com/office/drawing/2014/main" id="{22FD7942-9277-5E3B-A52E-0549975EBD72}"/>
              </a:ext>
            </a:extLst>
          </p:cNvPr>
          <p:cNvSpPr/>
          <p:nvPr/>
        </p:nvSpPr>
        <p:spPr>
          <a:xfrm>
            <a:off x="6342465" y="3787968"/>
            <a:ext cx="3222866" cy="2021923"/>
          </a:xfrm>
          <a:prstGeom prst="roundRect">
            <a:avLst>
              <a:gd name="adj" fmla="val 6266"/>
            </a:avLst>
          </a:prstGeom>
          <a:solidFill>
            <a:srgbClr val="60D6BA"/>
          </a:solidFill>
          <a:ln w="57150">
            <a:solidFill>
              <a:srgbClr val="BCE7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1" name="Google Shape;90;p1">
            <a:extLst>
              <a:ext uri="{FF2B5EF4-FFF2-40B4-BE49-F238E27FC236}">
                <a16:creationId xmlns:a16="http://schemas.microsoft.com/office/drawing/2014/main" id="{451750C0-3541-2716-CC8C-269C09D5D307}"/>
              </a:ext>
            </a:extLst>
          </p:cNvPr>
          <p:cNvSpPr txBox="1"/>
          <p:nvPr/>
        </p:nvSpPr>
        <p:spPr>
          <a:xfrm>
            <a:off x="4795008" y="1467459"/>
            <a:ext cx="2590800"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SEO and Content Marketing</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$XXXX</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12" name="Google Shape;90;p1">
            <a:extLst>
              <a:ext uri="{FF2B5EF4-FFF2-40B4-BE49-F238E27FC236}">
                <a16:creationId xmlns:a16="http://schemas.microsoft.com/office/drawing/2014/main" id="{3C0CF806-5E59-169B-9EA2-18CB75A11742}"/>
              </a:ext>
            </a:extLst>
          </p:cNvPr>
          <p:cNvSpPr txBox="1"/>
          <p:nvPr/>
        </p:nvSpPr>
        <p:spPr>
          <a:xfrm>
            <a:off x="8717277" y="1624570"/>
            <a:ext cx="2590800"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Email Marketing</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$XXXX </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15" name="Google Shape;90;p1">
            <a:extLst>
              <a:ext uri="{FF2B5EF4-FFF2-40B4-BE49-F238E27FC236}">
                <a16:creationId xmlns:a16="http://schemas.microsoft.com/office/drawing/2014/main" id="{8900685F-3E2D-857C-B89A-5D2979EFD3F7}"/>
              </a:ext>
            </a:extLst>
          </p:cNvPr>
          <p:cNvSpPr txBox="1"/>
          <p:nvPr/>
        </p:nvSpPr>
        <p:spPr>
          <a:xfrm>
            <a:off x="2681449" y="3925848"/>
            <a:ext cx="2700360"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Social Media Management</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$XXXX</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16" name="Google Shape;90;p1">
            <a:extLst>
              <a:ext uri="{FF2B5EF4-FFF2-40B4-BE49-F238E27FC236}">
                <a16:creationId xmlns:a16="http://schemas.microsoft.com/office/drawing/2014/main" id="{F5855FE2-E57A-2623-A317-7D15AC16B15B}"/>
              </a:ext>
            </a:extLst>
          </p:cNvPr>
          <p:cNvSpPr txBox="1"/>
          <p:nvPr/>
        </p:nvSpPr>
        <p:spPr>
          <a:xfrm>
            <a:off x="6589227" y="4048586"/>
            <a:ext cx="2729342"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Total Monthly Budget</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$XXXX</a:t>
            </a:r>
          </a:p>
        </p:txBody>
      </p:sp>
      <p:sp>
        <p:nvSpPr>
          <p:cNvPr id="7" name="Rounded Rectangle 6">
            <a:extLst>
              <a:ext uri="{FF2B5EF4-FFF2-40B4-BE49-F238E27FC236}">
                <a16:creationId xmlns:a16="http://schemas.microsoft.com/office/drawing/2014/main" id="{D128E26F-49A4-355A-37F0-401768D55069}"/>
              </a:ext>
            </a:extLst>
          </p:cNvPr>
          <p:cNvSpPr/>
          <p:nvPr/>
        </p:nvSpPr>
        <p:spPr>
          <a:xfrm>
            <a:off x="567890" y="3251405"/>
            <a:ext cx="1616510"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689C573C-F77F-4EDD-A65D-ECE6FEB54BBD}"/>
              </a:ext>
            </a:extLst>
          </p:cNvPr>
          <p:cNvSpPr/>
          <p:nvPr/>
        </p:nvSpPr>
        <p:spPr>
          <a:xfrm>
            <a:off x="4466913" y="3251405"/>
            <a:ext cx="818765"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BD57030A-3DA6-0C7B-D645-10BDFC955C7C}"/>
              </a:ext>
            </a:extLst>
          </p:cNvPr>
          <p:cNvSpPr/>
          <p:nvPr/>
        </p:nvSpPr>
        <p:spPr>
          <a:xfrm>
            <a:off x="8401245" y="3251405"/>
            <a:ext cx="365300"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58C37BEF-37F1-CD02-E9DA-A0859CB24115}"/>
              </a:ext>
            </a:extLst>
          </p:cNvPr>
          <p:cNvSpPr/>
          <p:nvPr/>
        </p:nvSpPr>
        <p:spPr>
          <a:xfrm>
            <a:off x="2420196" y="5672315"/>
            <a:ext cx="500213"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7031BA5B-3F79-4FAD-7EC1-5267DC5BF262}"/>
              </a:ext>
            </a:extLst>
          </p:cNvPr>
          <p:cNvSpPr/>
          <p:nvPr/>
        </p:nvSpPr>
        <p:spPr>
          <a:xfrm>
            <a:off x="6309391" y="5672315"/>
            <a:ext cx="3286430"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8687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D01F7-6E8A-2B1D-B39C-92A2EE9FD930}"/>
            </a:ext>
          </a:extLst>
        </p:cNvPr>
        <p:cNvGrpSpPr/>
        <p:nvPr/>
      </p:nvGrpSpPr>
      <p:grpSpPr>
        <a:xfrm>
          <a:off x="0" y="0"/>
          <a:ext cx="0" cy="0"/>
          <a:chOff x="0" y="0"/>
          <a:chExt cx="0" cy="0"/>
        </a:xfrm>
      </p:grpSpPr>
      <p:pic>
        <p:nvPicPr>
          <p:cNvPr id="8" name="Picture 7" descr="Filling out forms on a table">
            <a:extLst>
              <a:ext uri="{FF2B5EF4-FFF2-40B4-BE49-F238E27FC236}">
                <a16:creationId xmlns:a16="http://schemas.microsoft.com/office/drawing/2014/main" id="{69D9727E-6022-2902-861C-9B9A89AE65C0}"/>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l="57252" r="10578"/>
          <a:stretch/>
        </p:blipFill>
        <p:spPr>
          <a:xfrm>
            <a:off x="9194799" y="-1"/>
            <a:ext cx="2997200" cy="6214177"/>
          </a:xfrm>
          <a:prstGeom prst="rect">
            <a:avLst/>
          </a:prstGeom>
        </p:spPr>
      </p:pic>
      <p:sp>
        <p:nvSpPr>
          <p:cNvPr id="4" name="Google Shape;90;p1">
            <a:extLst>
              <a:ext uri="{FF2B5EF4-FFF2-40B4-BE49-F238E27FC236}">
                <a16:creationId xmlns:a16="http://schemas.microsoft.com/office/drawing/2014/main" id="{2BF5AD74-B7B5-0C82-4F48-A2E27D9D5E7C}"/>
              </a:ext>
            </a:extLst>
          </p:cNvPr>
          <p:cNvSpPr txBox="1"/>
          <p:nvPr/>
        </p:nvSpPr>
        <p:spPr>
          <a:xfrm>
            <a:off x="723900" y="362918"/>
            <a:ext cx="80137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Terms and Conditions</a:t>
            </a:r>
          </a:p>
        </p:txBody>
      </p:sp>
      <p:pic>
        <p:nvPicPr>
          <p:cNvPr id="3" name="Picture 2" descr="Rows of smooth green lines">
            <a:extLst>
              <a:ext uri="{FF2B5EF4-FFF2-40B4-BE49-F238E27FC236}">
                <a16:creationId xmlns:a16="http://schemas.microsoft.com/office/drawing/2014/main" id="{FF359D89-1303-35D5-E48F-DC8D9618CAAB}"/>
              </a:ext>
            </a:extLst>
          </p:cNvPr>
          <p:cNvPicPr/>
          <p:nvPr/>
        </p:nvPicPr>
        <p:blipFill>
          <a:blip r:embed="rId4">
            <a:alphaModFix amt="80000"/>
          </a:blip>
          <a:srcRect t="90519"/>
          <a:stretch/>
        </p:blipFill>
        <p:spPr>
          <a:xfrm>
            <a:off x="0" y="6207760"/>
            <a:ext cx="12191999" cy="650240"/>
          </a:xfrm>
          <a:prstGeom prst="rect">
            <a:avLst/>
          </a:prstGeom>
        </p:spPr>
      </p:pic>
      <p:sp>
        <p:nvSpPr>
          <p:cNvPr id="5" name="Google Shape;90;p1">
            <a:extLst>
              <a:ext uri="{FF2B5EF4-FFF2-40B4-BE49-F238E27FC236}">
                <a16:creationId xmlns:a16="http://schemas.microsoft.com/office/drawing/2014/main" id="{95F5E743-0981-9CEC-1413-301B305147C4}"/>
              </a:ext>
            </a:extLst>
          </p:cNvPr>
          <p:cNvSpPr txBox="1"/>
          <p:nvPr/>
        </p:nvSpPr>
        <p:spPr>
          <a:xfrm>
            <a:off x="723900" y="1364279"/>
            <a:ext cx="8013700" cy="224672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Payment Terms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payment terms.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Contract Duration</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Description of contract duration.</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Termination</a:t>
            </a:r>
          </a:p>
          <a:p>
            <a:r>
              <a:rPr lang="en-US" sz="1600" dirty="0">
                <a:solidFill>
                  <a:schemeClr val="tx1">
                    <a:lumMod val="65000"/>
                    <a:lumOff val="35000"/>
                  </a:schemeClr>
                </a:solidFill>
                <a:latin typeface="Century Gothic"/>
                <a:sym typeface="Century Gothic"/>
              </a:rPr>
              <a:t>Description of termination policy.</a:t>
            </a:r>
          </a:p>
        </p:txBody>
      </p:sp>
    </p:spTree>
    <p:extLst>
      <p:ext uri="{BB962C8B-B14F-4D97-AF65-F5344CB8AC3E}">
        <p14:creationId xmlns:p14="http://schemas.microsoft.com/office/powerpoint/2010/main" val="3348962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E906B-AF0C-D726-F807-2EF26E6DC7D1}"/>
            </a:ext>
          </a:extLst>
        </p:cNvPr>
        <p:cNvGrpSpPr/>
        <p:nvPr/>
      </p:nvGrpSpPr>
      <p:grpSpPr>
        <a:xfrm>
          <a:off x="0" y="0"/>
          <a:ext cx="0" cy="0"/>
          <a:chOff x="0" y="0"/>
          <a:chExt cx="0" cy="0"/>
        </a:xfrm>
      </p:grpSpPr>
      <p:pic>
        <p:nvPicPr>
          <p:cNvPr id="8" name="Picture 7" descr="Filling out forms on a table">
            <a:extLst>
              <a:ext uri="{FF2B5EF4-FFF2-40B4-BE49-F238E27FC236}">
                <a16:creationId xmlns:a16="http://schemas.microsoft.com/office/drawing/2014/main" id="{E2FAF1E6-C1F0-2AA4-ED13-406CF0AF228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l="57252" r="10578"/>
          <a:stretch/>
        </p:blipFill>
        <p:spPr>
          <a:xfrm>
            <a:off x="9194799" y="-1"/>
            <a:ext cx="2997200" cy="6214177"/>
          </a:xfrm>
          <a:prstGeom prst="rect">
            <a:avLst/>
          </a:prstGeom>
        </p:spPr>
      </p:pic>
      <p:sp>
        <p:nvSpPr>
          <p:cNvPr id="4" name="Google Shape;90;p1">
            <a:extLst>
              <a:ext uri="{FF2B5EF4-FFF2-40B4-BE49-F238E27FC236}">
                <a16:creationId xmlns:a16="http://schemas.microsoft.com/office/drawing/2014/main" id="{79EA5512-291B-4D34-9E3B-E1D5ECEAEF0E}"/>
              </a:ext>
            </a:extLst>
          </p:cNvPr>
          <p:cNvSpPr txBox="1"/>
          <p:nvPr/>
        </p:nvSpPr>
        <p:spPr>
          <a:xfrm>
            <a:off x="723900" y="362918"/>
            <a:ext cx="80137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Next Steps</a:t>
            </a:r>
          </a:p>
        </p:txBody>
      </p:sp>
      <p:pic>
        <p:nvPicPr>
          <p:cNvPr id="3" name="Picture 2" descr="Rows of smooth green lines">
            <a:extLst>
              <a:ext uri="{FF2B5EF4-FFF2-40B4-BE49-F238E27FC236}">
                <a16:creationId xmlns:a16="http://schemas.microsoft.com/office/drawing/2014/main" id="{2752B4E6-0017-D4E5-890B-A15E00071F06}"/>
              </a:ext>
            </a:extLst>
          </p:cNvPr>
          <p:cNvPicPr/>
          <p:nvPr/>
        </p:nvPicPr>
        <p:blipFill>
          <a:blip r:embed="rId4">
            <a:alphaModFix amt="80000"/>
          </a:blip>
          <a:srcRect t="90519"/>
          <a:stretch/>
        </p:blipFill>
        <p:spPr>
          <a:xfrm>
            <a:off x="0" y="6207760"/>
            <a:ext cx="12191999" cy="650240"/>
          </a:xfrm>
          <a:prstGeom prst="rect">
            <a:avLst/>
          </a:prstGeom>
        </p:spPr>
      </p:pic>
      <p:sp>
        <p:nvSpPr>
          <p:cNvPr id="5" name="Google Shape;90;p1">
            <a:extLst>
              <a:ext uri="{FF2B5EF4-FFF2-40B4-BE49-F238E27FC236}">
                <a16:creationId xmlns:a16="http://schemas.microsoft.com/office/drawing/2014/main" id="{645E0111-8B8F-703D-5FCD-610BB9E21A9B}"/>
              </a:ext>
            </a:extLst>
          </p:cNvPr>
          <p:cNvSpPr txBox="1"/>
          <p:nvPr/>
        </p:nvSpPr>
        <p:spPr>
          <a:xfrm>
            <a:off x="723900" y="1364279"/>
            <a:ext cx="8013700" cy="224672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Proposal Review</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Please review the proposal and provide feedback or approval within 7 days.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Kickoff Meeting</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Description of when a kickoff meeting is planned. </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Start Date</a:t>
            </a:r>
          </a:p>
          <a:p>
            <a:r>
              <a:rPr lang="en-US" sz="1600" dirty="0">
                <a:solidFill>
                  <a:schemeClr val="tx1">
                    <a:lumMod val="65000"/>
                    <a:lumOff val="35000"/>
                  </a:schemeClr>
                </a:solidFill>
                <a:latin typeface="Century Gothic"/>
                <a:sym typeface="Century Gothic"/>
              </a:rPr>
              <a:t>The digital marketing plan will commence on [Date].</a:t>
            </a:r>
          </a:p>
        </p:txBody>
      </p:sp>
      <p:pic>
        <p:nvPicPr>
          <p:cNvPr id="11" name="Picture 10" descr="People in a meeting">
            <a:extLst>
              <a:ext uri="{FF2B5EF4-FFF2-40B4-BE49-F238E27FC236}">
                <a16:creationId xmlns:a16="http://schemas.microsoft.com/office/drawing/2014/main" id="{D7D7B211-6351-539D-C6D2-64D73783D025}"/>
              </a:ext>
            </a:extLst>
          </p:cNvPr>
          <p:cNvPicPr>
            <a:picLocks noChangeAspect="1"/>
          </p:cNvPicPr>
          <p:nvPr/>
        </p:nvPicPr>
        <p:blipFill>
          <a:blip r:embed="rId5" cstate="email">
            <a:extLst>
              <a:ext uri="{28A0092B-C50C-407E-A947-70E740481C1C}">
                <a14:useLocalDpi xmlns:a14="http://schemas.microsoft.com/office/drawing/2010/main"/>
              </a:ext>
            </a:extLst>
          </a:blip>
          <a:srcRect l="35124" r="32656" b="-154"/>
          <a:stretch/>
        </p:blipFill>
        <p:spPr>
          <a:xfrm>
            <a:off x="9194798" y="-1"/>
            <a:ext cx="2997201" cy="6217326"/>
          </a:xfrm>
          <a:prstGeom prst="rect">
            <a:avLst/>
          </a:prstGeom>
        </p:spPr>
      </p:pic>
    </p:spTree>
    <p:extLst>
      <p:ext uri="{BB962C8B-B14F-4D97-AF65-F5344CB8AC3E}">
        <p14:creationId xmlns:p14="http://schemas.microsoft.com/office/powerpoint/2010/main" val="254365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BC7AD"/>
        </a:solidFill>
        <a:effectLst/>
      </p:bgPr>
    </p:bg>
    <p:spTree>
      <p:nvGrpSpPr>
        <p:cNvPr id="1" name="">
          <a:extLst>
            <a:ext uri="{FF2B5EF4-FFF2-40B4-BE49-F238E27FC236}">
              <a16:creationId xmlns:a16="http://schemas.microsoft.com/office/drawing/2014/main" id="{E9317E59-EF85-9102-4685-A7E508C392F3}"/>
            </a:ext>
          </a:extLst>
        </p:cNvPr>
        <p:cNvGrpSpPr/>
        <p:nvPr/>
      </p:nvGrpSpPr>
      <p:grpSpPr>
        <a:xfrm>
          <a:off x="0" y="0"/>
          <a:ext cx="0" cy="0"/>
          <a:chOff x="0" y="0"/>
          <a:chExt cx="0" cy="0"/>
        </a:xfrm>
      </p:grpSpPr>
      <p:pic>
        <p:nvPicPr>
          <p:cNvPr id="2" name="Picture 1" descr="Rows of smooth green lines">
            <a:extLst>
              <a:ext uri="{FF2B5EF4-FFF2-40B4-BE49-F238E27FC236}">
                <a16:creationId xmlns:a16="http://schemas.microsoft.com/office/drawing/2014/main" id="{211FDBF9-315B-E052-57DA-19EB6F9D3DFC}"/>
              </a:ext>
            </a:extLst>
          </p:cNvPr>
          <p:cNvPicPr/>
          <p:nvPr/>
        </p:nvPicPr>
        <p:blipFill>
          <a:blip r:embed="rId3">
            <a:alphaModFix amt="80000"/>
          </a:blip>
          <a:srcRect t="90519"/>
          <a:stretch/>
        </p:blipFill>
        <p:spPr>
          <a:xfrm>
            <a:off x="0" y="6207760"/>
            <a:ext cx="12191999" cy="650240"/>
          </a:xfrm>
          <a:prstGeom prst="rect">
            <a:avLst/>
          </a:prstGeom>
        </p:spPr>
      </p:pic>
      <p:sp>
        <p:nvSpPr>
          <p:cNvPr id="11" name="Google Shape;106;p2">
            <a:extLst>
              <a:ext uri="{FF2B5EF4-FFF2-40B4-BE49-F238E27FC236}">
                <a16:creationId xmlns:a16="http://schemas.microsoft.com/office/drawing/2014/main" id="{B5AB321A-136B-EA55-9661-58EFADD86B58}"/>
              </a:ext>
            </a:extLst>
          </p:cNvPr>
          <p:cNvSpPr txBox="1"/>
          <p:nvPr/>
        </p:nvSpPr>
        <p:spPr>
          <a:xfrm>
            <a:off x="5819335" y="6320516"/>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chemeClr val="bg1"/>
                </a:solidFill>
                <a:latin typeface="Century Gothic"/>
                <a:ea typeface="Century Gothic"/>
                <a:cs typeface="Century Gothic"/>
                <a:sym typeface="Century Gothic"/>
              </a:rPr>
              <a:t>Digital Marketing Agency Proposal Presentation</a:t>
            </a:r>
          </a:p>
        </p:txBody>
      </p:sp>
      <p:sp>
        <p:nvSpPr>
          <p:cNvPr id="10" name="Google Shape;90;p1">
            <a:extLst>
              <a:ext uri="{FF2B5EF4-FFF2-40B4-BE49-F238E27FC236}">
                <a16:creationId xmlns:a16="http://schemas.microsoft.com/office/drawing/2014/main" id="{7D38B052-190F-A0E1-F136-D4E25C52FB3E}"/>
              </a:ext>
            </a:extLst>
          </p:cNvPr>
          <p:cNvSpPr txBox="1"/>
          <p:nvPr/>
        </p:nvSpPr>
        <p:spPr>
          <a:xfrm>
            <a:off x="2328016" y="3672840"/>
            <a:ext cx="7535968"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i="0" u="none" strike="noStrike" cap="none" dirty="0">
                <a:solidFill>
                  <a:schemeClr val="bg1"/>
                </a:solidFill>
                <a:latin typeface="Century Gothic"/>
                <a:ea typeface="Century Gothic"/>
                <a:cs typeface="Century Gothic"/>
                <a:sym typeface="Century Gothic"/>
              </a:rPr>
              <a:t>Company Name</a:t>
            </a:r>
          </a:p>
        </p:txBody>
      </p:sp>
      <p:sp>
        <p:nvSpPr>
          <p:cNvPr id="12" name="Google Shape;90;p1">
            <a:extLst>
              <a:ext uri="{FF2B5EF4-FFF2-40B4-BE49-F238E27FC236}">
                <a16:creationId xmlns:a16="http://schemas.microsoft.com/office/drawing/2014/main" id="{3DDE138B-B5CE-7761-77C6-5F5EB7C5F198}"/>
              </a:ext>
            </a:extLst>
          </p:cNvPr>
          <p:cNvSpPr txBox="1"/>
          <p:nvPr/>
        </p:nvSpPr>
        <p:spPr>
          <a:xfrm>
            <a:off x="1285599" y="1661100"/>
            <a:ext cx="9620800" cy="18773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800" b="1" i="0" u="none" strike="noStrike" cap="none" dirty="0">
                <a:solidFill>
                  <a:schemeClr val="bg1"/>
                </a:solidFill>
                <a:latin typeface="Century Gothic"/>
                <a:ea typeface="Century Gothic"/>
                <a:cs typeface="Century Gothic"/>
                <a:sym typeface="Century Gothic"/>
              </a:rPr>
              <a:t>Digital Marketing Agency  Proposal Presentation</a:t>
            </a:r>
          </a:p>
        </p:txBody>
      </p:sp>
    </p:spTree>
    <p:extLst>
      <p:ext uri="{BB962C8B-B14F-4D97-AF65-F5344CB8AC3E}">
        <p14:creationId xmlns:p14="http://schemas.microsoft.com/office/powerpoint/2010/main" val="2773228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D2A54-6AD7-C883-F225-87F4EEF851FB}"/>
            </a:ext>
          </a:extLst>
        </p:cNvPr>
        <p:cNvGrpSpPr/>
        <p:nvPr/>
      </p:nvGrpSpPr>
      <p:grpSpPr>
        <a:xfrm>
          <a:off x="0" y="0"/>
          <a:ext cx="0" cy="0"/>
          <a:chOff x="0" y="0"/>
          <a:chExt cx="0" cy="0"/>
        </a:xfrm>
      </p:grpSpPr>
      <p:pic>
        <p:nvPicPr>
          <p:cNvPr id="7" name="Picture 6" descr="Documents and graphs on table">
            <a:extLst>
              <a:ext uri="{FF2B5EF4-FFF2-40B4-BE49-F238E27FC236}">
                <a16:creationId xmlns:a16="http://schemas.microsoft.com/office/drawing/2014/main" id="{06C00AF3-EA40-767E-3CAF-553389F51CB5}"/>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l="45257" r="22573"/>
          <a:stretch/>
        </p:blipFill>
        <p:spPr>
          <a:xfrm>
            <a:off x="9194800" y="-1"/>
            <a:ext cx="2997200" cy="6211147"/>
          </a:xfrm>
          <a:prstGeom prst="rect">
            <a:avLst/>
          </a:prstGeom>
        </p:spPr>
      </p:pic>
      <p:sp>
        <p:nvSpPr>
          <p:cNvPr id="4" name="Google Shape;90;p1">
            <a:extLst>
              <a:ext uri="{FF2B5EF4-FFF2-40B4-BE49-F238E27FC236}">
                <a16:creationId xmlns:a16="http://schemas.microsoft.com/office/drawing/2014/main" id="{CBC32F4D-D200-39B7-E6A1-2B27D928E0DE}"/>
              </a:ext>
            </a:extLst>
          </p:cNvPr>
          <p:cNvSpPr txBox="1"/>
          <p:nvPr/>
        </p:nvSpPr>
        <p:spPr>
          <a:xfrm>
            <a:off x="723900" y="362918"/>
            <a:ext cx="82372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Us</a:t>
            </a:r>
          </a:p>
        </p:txBody>
      </p:sp>
      <p:pic>
        <p:nvPicPr>
          <p:cNvPr id="3" name="Picture 2" descr="Rows of smooth green lines">
            <a:extLst>
              <a:ext uri="{FF2B5EF4-FFF2-40B4-BE49-F238E27FC236}">
                <a16:creationId xmlns:a16="http://schemas.microsoft.com/office/drawing/2014/main" id="{41F7E7C7-124C-EC2E-B631-AFBE56C11607}"/>
              </a:ext>
            </a:extLst>
          </p:cNvPr>
          <p:cNvPicPr/>
          <p:nvPr/>
        </p:nvPicPr>
        <p:blipFill>
          <a:blip r:embed="rId4">
            <a:alphaModFix amt="80000"/>
          </a:blip>
          <a:srcRect t="90519"/>
          <a:stretch/>
        </p:blipFill>
        <p:spPr>
          <a:xfrm>
            <a:off x="0" y="6207760"/>
            <a:ext cx="12191999" cy="650240"/>
          </a:xfrm>
          <a:prstGeom prst="rect">
            <a:avLst/>
          </a:prstGeom>
        </p:spPr>
      </p:pic>
      <p:sp>
        <p:nvSpPr>
          <p:cNvPr id="5" name="Google Shape;90;p1">
            <a:extLst>
              <a:ext uri="{FF2B5EF4-FFF2-40B4-BE49-F238E27FC236}">
                <a16:creationId xmlns:a16="http://schemas.microsoft.com/office/drawing/2014/main" id="{4BD6EAA0-251E-1319-1B08-E5E67ADD42A7}"/>
              </a:ext>
            </a:extLst>
          </p:cNvPr>
          <p:cNvSpPr txBox="1"/>
          <p:nvPr/>
        </p:nvSpPr>
        <p:spPr>
          <a:xfrm>
            <a:off x="723900" y="1364279"/>
            <a:ext cx="8237220" cy="35393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Who We Are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company.</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Clients</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Description. </a:t>
            </a:r>
          </a:p>
          <a:p>
            <a:pPr marL="0" marR="0" lvl="0" indent="0" rtl="0">
              <a:spcBef>
                <a:spcPts val="600"/>
              </a:spcBef>
              <a:spcAft>
                <a:spcPts val="0"/>
              </a:spcAft>
              <a:buNone/>
            </a:pPr>
            <a:r>
              <a:rPr lang="en-US" sz="1600" dirty="0">
                <a:solidFill>
                  <a:schemeClr val="tx1">
                    <a:lumMod val="65000"/>
                    <a:lumOff val="35000"/>
                  </a:schemeClr>
                </a:solidFill>
                <a:latin typeface="Century Gothic"/>
                <a:sym typeface="Century Gothic"/>
              </a:rPr>
              <a:t>Notable clients include: </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[Client A]</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[Client B]</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[Client C]</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Experience</a:t>
            </a:r>
          </a:p>
          <a:p>
            <a:r>
              <a:rPr lang="en-US" sz="1600" dirty="0">
                <a:solidFill>
                  <a:schemeClr val="tx1">
                    <a:lumMod val="65000"/>
                    <a:lumOff val="35000"/>
                  </a:schemeClr>
                </a:solidFill>
                <a:latin typeface="Century Gothic"/>
                <a:sym typeface="Century Gothic"/>
              </a:rPr>
              <a:t>Description of company’s experience.</a:t>
            </a:r>
          </a:p>
        </p:txBody>
      </p:sp>
    </p:spTree>
    <p:extLst>
      <p:ext uri="{BB962C8B-B14F-4D97-AF65-F5344CB8AC3E}">
        <p14:creationId xmlns:p14="http://schemas.microsoft.com/office/powerpoint/2010/main" val="401644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033B3-B2DB-5CB3-2BB3-782A6428BE32}"/>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7BF6E25E-611C-5A66-0B82-A842749471AA}"/>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Situation Analysis</a:t>
            </a:r>
          </a:p>
        </p:txBody>
      </p:sp>
      <p:pic>
        <p:nvPicPr>
          <p:cNvPr id="3" name="Picture 2" descr="Rows of smooth green lines">
            <a:extLst>
              <a:ext uri="{FF2B5EF4-FFF2-40B4-BE49-F238E27FC236}">
                <a16:creationId xmlns:a16="http://schemas.microsoft.com/office/drawing/2014/main" id="{6F63F98C-9284-8180-13F0-CB8A24F29762}"/>
              </a:ext>
            </a:extLst>
          </p:cNvPr>
          <p:cNvPicPr/>
          <p:nvPr/>
        </p:nvPicPr>
        <p:blipFill>
          <a:blip r:embed="rId3">
            <a:alphaModFix amt="80000"/>
          </a:blip>
          <a:srcRect t="90519"/>
          <a:stretch/>
        </p:blipFill>
        <p:spPr>
          <a:xfrm>
            <a:off x="0" y="6207760"/>
            <a:ext cx="12191999" cy="650240"/>
          </a:xfrm>
          <a:prstGeom prst="rect">
            <a:avLst/>
          </a:prstGeom>
        </p:spPr>
      </p:pic>
      <p:sp>
        <p:nvSpPr>
          <p:cNvPr id="5" name="Rounded Rectangle 4">
            <a:extLst>
              <a:ext uri="{FF2B5EF4-FFF2-40B4-BE49-F238E27FC236}">
                <a16:creationId xmlns:a16="http://schemas.microsoft.com/office/drawing/2014/main" id="{BA71FEA5-9C66-1C9E-4D66-46309AF58157}"/>
              </a:ext>
            </a:extLst>
          </p:cNvPr>
          <p:cNvSpPr/>
          <p:nvPr/>
        </p:nvSpPr>
        <p:spPr>
          <a:xfrm>
            <a:off x="567889" y="3665433"/>
            <a:ext cx="5306101" cy="2406134"/>
          </a:xfrm>
          <a:prstGeom prst="roundRect">
            <a:avLst>
              <a:gd name="adj" fmla="val 6266"/>
            </a:avLst>
          </a:prstGeom>
          <a:solidFill>
            <a:srgbClr val="6BE1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4ADBC831-FD83-9B10-483D-3ECB0E4C3176}"/>
              </a:ext>
            </a:extLst>
          </p:cNvPr>
          <p:cNvSpPr/>
          <p:nvPr/>
        </p:nvSpPr>
        <p:spPr>
          <a:xfrm>
            <a:off x="567888" y="1145401"/>
            <a:ext cx="5306101" cy="2406134"/>
          </a:xfrm>
          <a:prstGeom prst="roundRect">
            <a:avLst>
              <a:gd name="adj" fmla="val 6266"/>
            </a:avLst>
          </a:prstGeom>
          <a:solidFill>
            <a:srgbClr val="4ECF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90;p1">
            <a:extLst>
              <a:ext uri="{FF2B5EF4-FFF2-40B4-BE49-F238E27FC236}">
                <a16:creationId xmlns:a16="http://schemas.microsoft.com/office/drawing/2014/main" id="{56C37E87-2490-5F99-D05E-3C2BF5CBFC0D}"/>
              </a:ext>
            </a:extLst>
          </p:cNvPr>
          <p:cNvSpPr txBox="1"/>
          <p:nvPr/>
        </p:nvSpPr>
        <p:spPr>
          <a:xfrm>
            <a:off x="1080573" y="1411022"/>
            <a:ext cx="4271273" cy="11233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Strengths</a:t>
            </a:r>
          </a:p>
          <a:p>
            <a:pPr marL="0" marR="0" lvl="0" indent="0" algn="ctr" rtl="0">
              <a:spcBef>
                <a:spcPts val="9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Strength 1</a:t>
            </a:r>
          </a:p>
          <a:p>
            <a:pPr marL="0" marR="0" lvl="0" indent="0" algn="ctr" rtl="0">
              <a:spcBef>
                <a:spcPts val="9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Strength 2</a:t>
            </a:r>
          </a:p>
        </p:txBody>
      </p:sp>
      <p:sp>
        <p:nvSpPr>
          <p:cNvPr id="8" name="Rounded Rectangle 7">
            <a:extLst>
              <a:ext uri="{FF2B5EF4-FFF2-40B4-BE49-F238E27FC236}">
                <a16:creationId xmlns:a16="http://schemas.microsoft.com/office/drawing/2014/main" id="{BDE69870-DDFF-9117-8E31-AD40376DD8B1}"/>
              </a:ext>
            </a:extLst>
          </p:cNvPr>
          <p:cNvSpPr/>
          <p:nvPr/>
        </p:nvSpPr>
        <p:spPr>
          <a:xfrm>
            <a:off x="6004559" y="3665433"/>
            <a:ext cx="5306101" cy="2406134"/>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2F3C11CC-7B69-B06F-83A8-55FE08598B8C}"/>
              </a:ext>
            </a:extLst>
          </p:cNvPr>
          <p:cNvSpPr/>
          <p:nvPr/>
        </p:nvSpPr>
        <p:spPr>
          <a:xfrm>
            <a:off x="6004558" y="1145401"/>
            <a:ext cx="5306101" cy="2406134"/>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0;p1">
            <a:extLst>
              <a:ext uri="{FF2B5EF4-FFF2-40B4-BE49-F238E27FC236}">
                <a16:creationId xmlns:a16="http://schemas.microsoft.com/office/drawing/2014/main" id="{15246F23-0361-415D-4269-C5C4E2948C86}"/>
              </a:ext>
            </a:extLst>
          </p:cNvPr>
          <p:cNvSpPr txBox="1"/>
          <p:nvPr/>
        </p:nvSpPr>
        <p:spPr>
          <a:xfrm>
            <a:off x="6497316" y="1434407"/>
            <a:ext cx="4336558" cy="11233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Weaknesses</a:t>
            </a:r>
          </a:p>
          <a:p>
            <a:pPr marL="0" marR="0" lvl="0" indent="0" algn="ctr" rtl="0">
              <a:spcBef>
                <a:spcPts val="900"/>
              </a:spcBef>
              <a:spcAft>
                <a:spcPts val="0"/>
              </a:spcAft>
              <a:buNone/>
            </a:pPr>
            <a:r>
              <a:rPr lang="en-US" sz="1600" dirty="0">
                <a:solidFill>
                  <a:schemeClr val="tx1">
                    <a:lumMod val="65000"/>
                    <a:lumOff val="35000"/>
                  </a:schemeClr>
                </a:solidFill>
                <a:latin typeface="Century Gothic"/>
                <a:sym typeface="Century Gothic"/>
              </a:rPr>
              <a:t>Weakness 1</a:t>
            </a:r>
          </a:p>
          <a:p>
            <a:pPr marL="0" marR="0" lvl="0" indent="0" algn="ctr" rtl="0">
              <a:spcBef>
                <a:spcPts val="900"/>
              </a:spcBef>
              <a:spcAft>
                <a:spcPts val="0"/>
              </a:spcAft>
              <a:buNone/>
            </a:pPr>
            <a:r>
              <a:rPr lang="en-US" sz="1600" dirty="0">
                <a:solidFill>
                  <a:schemeClr val="tx1">
                    <a:lumMod val="65000"/>
                    <a:lumOff val="35000"/>
                  </a:schemeClr>
                </a:solidFill>
                <a:latin typeface="Century Gothic"/>
                <a:sym typeface="Century Gothic"/>
              </a:rPr>
              <a:t>Weakness 2</a:t>
            </a:r>
          </a:p>
        </p:txBody>
      </p:sp>
      <p:sp>
        <p:nvSpPr>
          <p:cNvPr id="11" name="Google Shape;90;p1">
            <a:extLst>
              <a:ext uri="{FF2B5EF4-FFF2-40B4-BE49-F238E27FC236}">
                <a16:creationId xmlns:a16="http://schemas.microsoft.com/office/drawing/2014/main" id="{FC62EC78-710C-2CED-ABEB-036F6558F608}"/>
              </a:ext>
            </a:extLst>
          </p:cNvPr>
          <p:cNvSpPr txBox="1"/>
          <p:nvPr/>
        </p:nvSpPr>
        <p:spPr>
          <a:xfrm>
            <a:off x="1080573" y="3909958"/>
            <a:ext cx="4271273" cy="1123344"/>
          </a:xfrm>
          <a:prstGeom prst="rect">
            <a:avLst/>
          </a:prstGeom>
          <a:noFill/>
          <a:ln>
            <a:noFill/>
          </a:ln>
        </p:spPr>
        <p:txBody>
          <a:bodyPr spcFirstLastPara="1" wrap="square" lIns="91425" tIns="45700" rIns="91425" bIns="45700" anchor="t" anchorCtr="0">
            <a:spAutoFit/>
          </a:bodyPr>
          <a:lstStyle/>
          <a:p>
            <a:pPr algn="ctr"/>
            <a:r>
              <a:rPr lang="en-US" sz="2000" b="1" dirty="0">
                <a:solidFill>
                  <a:schemeClr val="tx1">
                    <a:lumMod val="65000"/>
                    <a:lumOff val="35000"/>
                  </a:schemeClr>
                </a:solidFill>
                <a:latin typeface="Century Gothic"/>
                <a:sym typeface="Century Gothic"/>
              </a:rPr>
              <a:t>Opportunities</a:t>
            </a:r>
          </a:p>
          <a:p>
            <a:pPr algn="ctr">
              <a:spcBef>
                <a:spcPts val="900"/>
              </a:spcBef>
            </a:pPr>
            <a:r>
              <a:rPr lang="en-US" sz="1600" dirty="0">
                <a:solidFill>
                  <a:schemeClr val="tx1">
                    <a:lumMod val="65000"/>
                    <a:lumOff val="35000"/>
                  </a:schemeClr>
                </a:solidFill>
                <a:latin typeface="Century Gothic"/>
                <a:sym typeface="Century Gothic"/>
              </a:rPr>
              <a:t>Opportunity 1</a:t>
            </a:r>
          </a:p>
          <a:p>
            <a:pPr algn="ctr">
              <a:spcBef>
                <a:spcPts val="900"/>
              </a:spcBef>
            </a:pPr>
            <a:r>
              <a:rPr lang="en-US" sz="1600" dirty="0">
                <a:solidFill>
                  <a:schemeClr val="tx1">
                    <a:lumMod val="65000"/>
                    <a:lumOff val="35000"/>
                  </a:schemeClr>
                </a:solidFill>
                <a:latin typeface="Century Gothic"/>
                <a:sym typeface="Century Gothic"/>
              </a:rPr>
              <a:t>Opportunity 2</a:t>
            </a:r>
          </a:p>
        </p:txBody>
      </p:sp>
      <p:sp>
        <p:nvSpPr>
          <p:cNvPr id="12" name="Google Shape;90;p1">
            <a:extLst>
              <a:ext uri="{FF2B5EF4-FFF2-40B4-BE49-F238E27FC236}">
                <a16:creationId xmlns:a16="http://schemas.microsoft.com/office/drawing/2014/main" id="{B92EB737-0A9A-DACC-87E3-371849AF87EA}"/>
              </a:ext>
            </a:extLst>
          </p:cNvPr>
          <p:cNvSpPr txBox="1"/>
          <p:nvPr/>
        </p:nvSpPr>
        <p:spPr>
          <a:xfrm>
            <a:off x="6497316" y="3933343"/>
            <a:ext cx="4336558" cy="1123344"/>
          </a:xfrm>
          <a:prstGeom prst="rect">
            <a:avLst/>
          </a:prstGeom>
          <a:noFill/>
          <a:ln>
            <a:noFill/>
          </a:ln>
        </p:spPr>
        <p:txBody>
          <a:bodyPr spcFirstLastPara="1" wrap="square" lIns="91425" tIns="45700" rIns="91425" bIns="45700" anchor="t" anchorCtr="0">
            <a:spAutoFit/>
          </a:bodyPr>
          <a:lstStyle/>
          <a:p>
            <a:pPr algn="ctr"/>
            <a:r>
              <a:rPr lang="en-US" sz="2000" b="1" dirty="0">
                <a:solidFill>
                  <a:schemeClr val="tx1">
                    <a:lumMod val="65000"/>
                    <a:lumOff val="35000"/>
                  </a:schemeClr>
                </a:solidFill>
                <a:latin typeface="Century Gothic"/>
                <a:sym typeface="Century Gothic"/>
              </a:rPr>
              <a:t>Threats</a:t>
            </a:r>
          </a:p>
          <a:p>
            <a:pPr algn="ctr">
              <a:spcBef>
                <a:spcPts val="900"/>
              </a:spcBef>
            </a:pPr>
            <a:r>
              <a:rPr lang="en-US" sz="1600" dirty="0">
                <a:solidFill>
                  <a:schemeClr val="tx1">
                    <a:lumMod val="65000"/>
                    <a:lumOff val="35000"/>
                  </a:schemeClr>
                </a:solidFill>
                <a:latin typeface="Century Gothic"/>
                <a:sym typeface="Century Gothic"/>
              </a:rPr>
              <a:t>Threat 1</a:t>
            </a:r>
          </a:p>
          <a:p>
            <a:pPr algn="ctr">
              <a:spcBef>
                <a:spcPts val="900"/>
              </a:spcBef>
            </a:pPr>
            <a:r>
              <a:rPr lang="en-US" sz="1600" dirty="0">
                <a:solidFill>
                  <a:schemeClr val="tx1">
                    <a:lumMod val="65000"/>
                    <a:lumOff val="35000"/>
                  </a:schemeClr>
                </a:solidFill>
                <a:latin typeface="Century Gothic"/>
                <a:sym typeface="Century Gothic"/>
              </a:rPr>
              <a:t>Threat 2</a:t>
            </a:r>
          </a:p>
        </p:txBody>
      </p:sp>
      <p:sp>
        <p:nvSpPr>
          <p:cNvPr id="2" name="Google Shape;90;p1">
            <a:extLst>
              <a:ext uri="{FF2B5EF4-FFF2-40B4-BE49-F238E27FC236}">
                <a16:creationId xmlns:a16="http://schemas.microsoft.com/office/drawing/2014/main" id="{9BA8F804-5210-4703-3E20-4D7B5C56BAF3}"/>
              </a:ext>
            </a:extLst>
          </p:cNvPr>
          <p:cNvSpPr txBox="1"/>
          <p:nvPr/>
        </p:nvSpPr>
        <p:spPr>
          <a:xfrm>
            <a:off x="5429489" y="2968782"/>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S</a:t>
            </a:r>
          </a:p>
        </p:txBody>
      </p:sp>
      <p:sp>
        <p:nvSpPr>
          <p:cNvPr id="14" name="Google Shape;90;p1">
            <a:extLst>
              <a:ext uri="{FF2B5EF4-FFF2-40B4-BE49-F238E27FC236}">
                <a16:creationId xmlns:a16="http://schemas.microsoft.com/office/drawing/2014/main" id="{92D7F12C-9228-D78C-4D2C-0A4475731C77}"/>
              </a:ext>
            </a:extLst>
          </p:cNvPr>
          <p:cNvSpPr txBox="1"/>
          <p:nvPr/>
        </p:nvSpPr>
        <p:spPr>
          <a:xfrm>
            <a:off x="6004558" y="2964759"/>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W</a:t>
            </a:r>
          </a:p>
        </p:txBody>
      </p:sp>
      <p:sp>
        <p:nvSpPr>
          <p:cNvPr id="15" name="Google Shape;90;p1">
            <a:extLst>
              <a:ext uri="{FF2B5EF4-FFF2-40B4-BE49-F238E27FC236}">
                <a16:creationId xmlns:a16="http://schemas.microsoft.com/office/drawing/2014/main" id="{576AFB3F-0423-01DF-2ACD-C4048892E424}"/>
              </a:ext>
            </a:extLst>
          </p:cNvPr>
          <p:cNvSpPr txBox="1"/>
          <p:nvPr/>
        </p:nvSpPr>
        <p:spPr>
          <a:xfrm>
            <a:off x="5351847" y="3669303"/>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O</a:t>
            </a:r>
          </a:p>
        </p:txBody>
      </p:sp>
      <p:sp>
        <p:nvSpPr>
          <p:cNvPr id="16" name="Google Shape;90;p1">
            <a:extLst>
              <a:ext uri="{FF2B5EF4-FFF2-40B4-BE49-F238E27FC236}">
                <a16:creationId xmlns:a16="http://schemas.microsoft.com/office/drawing/2014/main" id="{BAF95AD1-2CA9-1824-E4E4-0BD39CEBEEDC}"/>
              </a:ext>
            </a:extLst>
          </p:cNvPr>
          <p:cNvSpPr txBox="1"/>
          <p:nvPr/>
        </p:nvSpPr>
        <p:spPr>
          <a:xfrm>
            <a:off x="6093457" y="3669303"/>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T</a:t>
            </a:r>
          </a:p>
        </p:txBody>
      </p:sp>
    </p:spTree>
    <p:extLst>
      <p:ext uri="{BB962C8B-B14F-4D97-AF65-F5344CB8AC3E}">
        <p14:creationId xmlns:p14="http://schemas.microsoft.com/office/powerpoint/2010/main" val="230331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834D0-A832-62E7-B195-16D7A566FCF0}"/>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AF3D138E-7D43-341F-13EC-55CA2324D8FB}"/>
              </a:ext>
            </a:extLst>
          </p:cNvPr>
          <p:cNvSpPr/>
          <p:nvPr/>
        </p:nvSpPr>
        <p:spPr>
          <a:xfrm>
            <a:off x="567889" y="1145400"/>
            <a:ext cx="3089711" cy="4503559"/>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80BE9579-58E7-C711-82A1-7B767A976703}"/>
              </a:ext>
            </a:extLst>
          </p:cNvPr>
          <p:cNvSpPr txBox="1"/>
          <p:nvPr/>
        </p:nvSpPr>
        <p:spPr>
          <a:xfrm>
            <a:off x="788134" y="1364279"/>
            <a:ext cx="2588260" cy="7232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Objectives</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List of objectives</a:t>
            </a:r>
          </a:p>
        </p:txBody>
      </p:sp>
      <p:sp>
        <p:nvSpPr>
          <p:cNvPr id="4" name="Google Shape;90;p1">
            <a:extLst>
              <a:ext uri="{FF2B5EF4-FFF2-40B4-BE49-F238E27FC236}">
                <a16:creationId xmlns:a16="http://schemas.microsoft.com/office/drawing/2014/main" id="{286F4BD1-096B-D2BC-F56C-341898F5552B}"/>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Strategy</a:t>
            </a:r>
          </a:p>
        </p:txBody>
      </p:sp>
      <p:pic>
        <p:nvPicPr>
          <p:cNvPr id="3" name="Picture 2" descr="Rows of smooth green lines">
            <a:extLst>
              <a:ext uri="{FF2B5EF4-FFF2-40B4-BE49-F238E27FC236}">
                <a16:creationId xmlns:a16="http://schemas.microsoft.com/office/drawing/2014/main" id="{B46D42F3-AAF0-1C5A-B259-B46DBF8973DE}"/>
              </a:ext>
            </a:extLst>
          </p:cNvPr>
          <p:cNvPicPr/>
          <p:nvPr/>
        </p:nvPicPr>
        <p:blipFill>
          <a:blip r:embed="rId3">
            <a:alphaModFix amt="80000"/>
          </a:blip>
          <a:srcRect t="90519"/>
          <a:stretch/>
        </p:blipFill>
        <p:spPr>
          <a:xfrm>
            <a:off x="0" y="6207760"/>
            <a:ext cx="12191999" cy="650240"/>
          </a:xfrm>
          <a:prstGeom prst="rect">
            <a:avLst/>
          </a:prstGeom>
        </p:spPr>
      </p:pic>
      <p:sp>
        <p:nvSpPr>
          <p:cNvPr id="6" name="Google Shape;90;p1">
            <a:extLst>
              <a:ext uri="{FF2B5EF4-FFF2-40B4-BE49-F238E27FC236}">
                <a16:creationId xmlns:a16="http://schemas.microsoft.com/office/drawing/2014/main" id="{40E66769-01D5-DAD1-33E7-28EF625BA697}"/>
              </a:ext>
            </a:extLst>
          </p:cNvPr>
          <p:cNvSpPr txBox="1"/>
          <p:nvPr/>
        </p:nvSpPr>
        <p:spPr>
          <a:xfrm>
            <a:off x="4317999" y="1364279"/>
            <a:ext cx="7306111"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Approach:</a:t>
            </a:r>
          </a:p>
        </p:txBody>
      </p:sp>
      <p:sp>
        <p:nvSpPr>
          <p:cNvPr id="7" name="Google Shape;90;p1">
            <a:extLst>
              <a:ext uri="{FF2B5EF4-FFF2-40B4-BE49-F238E27FC236}">
                <a16:creationId xmlns:a16="http://schemas.microsoft.com/office/drawing/2014/main" id="{3EFF594C-7AA8-AEBF-6641-EAA4CA561942}"/>
              </a:ext>
            </a:extLst>
          </p:cNvPr>
          <p:cNvSpPr txBox="1"/>
          <p:nvPr/>
        </p:nvSpPr>
        <p:spPr>
          <a:xfrm>
            <a:off x="4317999" y="3425726"/>
            <a:ext cx="2072642" cy="149267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SEO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Optimize existing content and create new, keyword-rich blogs to improve rankings.</a:t>
            </a:r>
          </a:p>
        </p:txBody>
      </p:sp>
      <p:sp>
        <p:nvSpPr>
          <p:cNvPr id="8" name="Google Shape;90;p1">
            <a:extLst>
              <a:ext uri="{FF2B5EF4-FFF2-40B4-BE49-F238E27FC236}">
                <a16:creationId xmlns:a16="http://schemas.microsoft.com/office/drawing/2014/main" id="{8A62C035-D7E8-63A9-093A-BDB3AFEF6217}"/>
              </a:ext>
            </a:extLst>
          </p:cNvPr>
          <p:cNvSpPr txBox="1"/>
          <p:nvPr/>
        </p:nvSpPr>
        <p:spPr>
          <a:xfrm>
            <a:off x="6934733" y="3425726"/>
            <a:ext cx="2072642" cy="149267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PPC Campaigns </a:t>
            </a:r>
          </a:p>
          <a:p>
            <a:pPr algn="ctr">
              <a:spcBef>
                <a:spcPts val="600"/>
              </a:spcBef>
            </a:pPr>
            <a:r>
              <a:rPr lang="en-US" sz="1400" dirty="0">
                <a:solidFill>
                  <a:schemeClr val="tx1">
                    <a:lumMod val="65000"/>
                    <a:lumOff val="35000"/>
                  </a:schemeClr>
                </a:solidFill>
                <a:latin typeface="Century Gothic"/>
                <a:sym typeface="Century Gothic"/>
              </a:rPr>
              <a:t>Optimize existing content and create new, keyword-rich blogs to improve rankings.</a:t>
            </a:r>
          </a:p>
        </p:txBody>
      </p:sp>
      <p:sp>
        <p:nvSpPr>
          <p:cNvPr id="9" name="Google Shape;90;p1">
            <a:extLst>
              <a:ext uri="{FF2B5EF4-FFF2-40B4-BE49-F238E27FC236}">
                <a16:creationId xmlns:a16="http://schemas.microsoft.com/office/drawing/2014/main" id="{53CD43F5-1C13-E5D7-FCA7-BF98D19651CA}"/>
              </a:ext>
            </a:extLst>
          </p:cNvPr>
          <p:cNvSpPr txBox="1"/>
          <p:nvPr/>
        </p:nvSpPr>
        <p:spPr>
          <a:xfrm>
            <a:off x="9551468" y="3425726"/>
            <a:ext cx="2072642" cy="149267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Content Marketing </a:t>
            </a:r>
          </a:p>
          <a:p>
            <a:pPr marL="0" marR="0" lvl="0" indent="0" algn="ctr" rtl="0">
              <a:spcBef>
                <a:spcPts val="600"/>
              </a:spcBef>
              <a:spcAft>
                <a:spcPts val="0"/>
              </a:spcAft>
              <a:buNone/>
            </a:pPr>
            <a:r>
              <a:rPr lang="en-US" sz="1400" dirty="0">
                <a:solidFill>
                  <a:schemeClr val="tx1">
                    <a:lumMod val="65000"/>
                    <a:lumOff val="35000"/>
                  </a:schemeClr>
                </a:solidFill>
                <a:latin typeface="Century Gothic"/>
                <a:ea typeface="Century Gothic"/>
                <a:cs typeface="Century Gothic"/>
                <a:sym typeface="Century Gothic"/>
              </a:rPr>
              <a:t>Optimize existing content and create new, keyword-rich blogs to improve rankings.</a:t>
            </a:r>
            <a:endParaRPr lang="en-US" sz="1400" dirty="0">
              <a:solidFill>
                <a:schemeClr val="tx1">
                  <a:lumMod val="65000"/>
                  <a:lumOff val="35000"/>
                </a:schemeClr>
              </a:solidFill>
              <a:latin typeface="Century Gothic"/>
              <a:sym typeface="Century Gothic"/>
            </a:endParaRPr>
          </a:p>
        </p:txBody>
      </p:sp>
      <p:sp>
        <p:nvSpPr>
          <p:cNvPr id="11" name="Oval 10">
            <a:extLst>
              <a:ext uri="{FF2B5EF4-FFF2-40B4-BE49-F238E27FC236}">
                <a16:creationId xmlns:a16="http://schemas.microsoft.com/office/drawing/2014/main" id="{FD4A3D81-68A7-B800-E6E9-F2E9C561E521}"/>
              </a:ext>
            </a:extLst>
          </p:cNvPr>
          <p:cNvSpPr/>
          <p:nvPr/>
        </p:nvSpPr>
        <p:spPr>
          <a:xfrm>
            <a:off x="9983982" y="2136368"/>
            <a:ext cx="1143185" cy="1144401"/>
          </a:xfrm>
          <a:prstGeom prst="ellipse">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D58FAB02-3E6C-DDD1-2154-3D957EAFE8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4069" y="2290239"/>
            <a:ext cx="839042" cy="839042"/>
          </a:xfrm>
          <a:prstGeom prst="rect">
            <a:avLst/>
          </a:prstGeom>
        </p:spPr>
      </p:pic>
      <p:sp>
        <p:nvSpPr>
          <p:cNvPr id="12" name="Oval 11">
            <a:extLst>
              <a:ext uri="{FF2B5EF4-FFF2-40B4-BE49-F238E27FC236}">
                <a16:creationId xmlns:a16="http://schemas.microsoft.com/office/drawing/2014/main" id="{2C7CF6A6-FA8A-BC97-AD92-10BC0BC3E441}"/>
              </a:ext>
            </a:extLst>
          </p:cNvPr>
          <p:cNvSpPr/>
          <p:nvPr/>
        </p:nvSpPr>
        <p:spPr>
          <a:xfrm>
            <a:off x="7391217" y="2136368"/>
            <a:ext cx="1143185" cy="1144401"/>
          </a:xfrm>
          <a:prstGeom prst="ellipse">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1E59F8E-E21E-BDA7-BA21-7C69ABB8934B}"/>
              </a:ext>
            </a:extLst>
          </p:cNvPr>
          <p:cNvSpPr/>
          <p:nvPr/>
        </p:nvSpPr>
        <p:spPr>
          <a:xfrm>
            <a:off x="4798452" y="2136368"/>
            <a:ext cx="1143185" cy="1144401"/>
          </a:xfrm>
          <a:prstGeom prst="ellipse">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4CE6B3C9-0445-0E20-2502-F639E518CC1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08540" y="2356701"/>
            <a:ext cx="697006" cy="697006"/>
          </a:xfrm>
          <a:prstGeom prst="rect">
            <a:avLst/>
          </a:prstGeom>
        </p:spPr>
      </p:pic>
      <p:pic>
        <p:nvPicPr>
          <p:cNvPr id="21" name="Picture 20" descr="A white check mark in a circle&#10;&#10;Description automatically generated">
            <a:extLst>
              <a:ext uri="{FF2B5EF4-FFF2-40B4-BE49-F238E27FC236}">
                <a16:creationId xmlns:a16="http://schemas.microsoft.com/office/drawing/2014/main" id="{FB337734-1D84-14E9-1015-7C794E2E0FD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91144" y="2323149"/>
            <a:ext cx="760376" cy="760376"/>
          </a:xfrm>
          <a:prstGeom prst="rect">
            <a:avLst/>
          </a:prstGeom>
        </p:spPr>
      </p:pic>
    </p:spTree>
    <p:extLst>
      <p:ext uri="{BB962C8B-B14F-4D97-AF65-F5344CB8AC3E}">
        <p14:creationId xmlns:p14="http://schemas.microsoft.com/office/powerpoint/2010/main" val="4077171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30DEA-0503-A810-5615-00A6D0CBB8B6}"/>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A24CAAAC-1111-3B59-260D-4981D3EF1218}"/>
              </a:ext>
            </a:extLst>
          </p:cNvPr>
          <p:cNvSpPr/>
          <p:nvPr/>
        </p:nvSpPr>
        <p:spPr>
          <a:xfrm>
            <a:off x="567889" y="1368921"/>
            <a:ext cx="5152191" cy="2491880"/>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BEED4D53-084F-5D17-B4B1-6FC43A386493}"/>
              </a:ext>
            </a:extLst>
          </p:cNvPr>
          <p:cNvSpPr txBox="1"/>
          <p:nvPr/>
        </p:nvSpPr>
        <p:spPr>
          <a:xfrm>
            <a:off x="788134" y="1587799"/>
            <a:ext cx="4505226" cy="16927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Demographics</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Age:</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Gender: XX% female, XX% male</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Location:</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Income Level: $XXK-$XXXK annually</a:t>
            </a:r>
          </a:p>
        </p:txBody>
      </p:sp>
      <p:sp>
        <p:nvSpPr>
          <p:cNvPr id="4" name="Google Shape;90;p1">
            <a:extLst>
              <a:ext uri="{FF2B5EF4-FFF2-40B4-BE49-F238E27FC236}">
                <a16:creationId xmlns:a16="http://schemas.microsoft.com/office/drawing/2014/main" id="{6AD713E8-47CB-5565-E053-87AD05C7F162}"/>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Target Audience</a:t>
            </a:r>
          </a:p>
        </p:txBody>
      </p:sp>
      <p:pic>
        <p:nvPicPr>
          <p:cNvPr id="3" name="Picture 2" descr="Rows of smooth green lines">
            <a:extLst>
              <a:ext uri="{FF2B5EF4-FFF2-40B4-BE49-F238E27FC236}">
                <a16:creationId xmlns:a16="http://schemas.microsoft.com/office/drawing/2014/main" id="{96E819FF-655C-B20C-5B65-3CE02CA3326C}"/>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40724D85-8E1B-B5D2-D7A3-E30D6ECDED6B}"/>
              </a:ext>
            </a:extLst>
          </p:cNvPr>
          <p:cNvSpPr/>
          <p:nvPr/>
        </p:nvSpPr>
        <p:spPr>
          <a:xfrm>
            <a:off x="6471922" y="1368921"/>
            <a:ext cx="5152191" cy="2491880"/>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4" name="Google Shape;90;p1">
            <a:extLst>
              <a:ext uri="{FF2B5EF4-FFF2-40B4-BE49-F238E27FC236}">
                <a16:creationId xmlns:a16="http://schemas.microsoft.com/office/drawing/2014/main" id="{081F9F09-5B45-5980-A29C-FBB2EFA62245}"/>
              </a:ext>
            </a:extLst>
          </p:cNvPr>
          <p:cNvSpPr txBox="1"/>
          <p:nvPr/>
        </p:nvSpPr>
        <p:spPr>
          <a:xfrm>
            <a:off x="6692167" y="1587799"/>
            <a:ext cx="4505226" cy="7232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Behavior</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List of behaviors of target audience.</a:t>
            </a:r>
          </a:p>
        </p:txBody>
      </p:sp>
    </p:spTree>
    <p:extLst>
      <p:ext uri="{BB962C8B-B14F-4D97-AF65-F5344CB8AC3E}">
        <p14:creationId xmlns:p14="http://schemas.microsoft.com/office/powerpoint/2010/main" val="312336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301C2-162F-8B57-22B9-0D58E420CB26}"/>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843C4405-7999-43AE-7A9E-90290E25FEAF}"/>
              </a:ext>
            </a:extLst>
          </p:cNvPr>
          <p:cNvSpPr/>
          <p:nvPr/>
        </p:nvSpPr>
        <p:spPr>
          <a:xfrm>
            <a:off x="567889" y="1368920"/>
            <a:ext cx="5152191" cy="273571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FA2D2F9E-77B4-E394-2D3E-535168CAF5BA}"/>
              </a:ext>
            </a:extLst>
          </p:cNvPr>
          <p:cNvSpPr txBox="1"/>
          <p:nvPr/>
        </p:nvSpPr>
        <p:spPr>
          <a:xfrm>
            <a:off x="788134" y="1587799"/>
            <a:ext cx="4505226" cy="16927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Persona 1: Digital David</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Age</a:t>
            </a:r>
            <a:r>
              <a:rPr lang="en-US" sz="1600" dirty="0">
                <a:solidFill>
                  <a:schemeClr val="tx1">
                    <a:lumMod val="65000"/>
                    <a:lumOff val="35000"/>
                  </a:schemeClr>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Occupation</a:t>
            </a:r>
            <a:r>
              <a:rPr lang="en-US" sz="1600" dirty="0">
                <a:solidFill>
                  <a:schemeClr val="tx1">
                    <a:lumMod val="65000"/>
                    <a:lumOff val="35000"/>
                  </a:schemeClr>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Goals</a:t>
            </a:r>
            <a:r>
              <a:rPr lang="en-US" sz="1600" dirty="0">
                <a:solidFill>
                  <a:schemeClr val="tx1">
                    <a:lumMod val="65000"/>
                    <a:lumOff val="35000"/>
                  </a:schemeClr>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Challenges</a:t>
            </a:r>
            <a:r>
              <a:rPr lang="en-US" sz="1600" dirty="0">
                <a:solidFill>
                  <a:schemeClr val="tx1">
                    <a:lumMod val="65000"/>
                    <a:lumOff val="35000"/>
                  </a:schemeClr>
                </a:solidFill>
                <a:latin typeface="Century Gothic"/>
                <a:sym typeface="Century Gothic"/>
              </a:rPr>
              <a:t>:</a:t>
            </a:r>
          </a:p>
        </p:txBody>
      </p:sp>
      <p:sp>
        <p:nvSpPr>
          <p:cNvPr id="4" name="Google Shape;90;p1">
            <a:extLst>
              <a:ext uri="{FF2B5EF4-FFF2-40B4-BE49-F238E27FC236}">
                <a16:creationId xmlns:a16="http://schemas.microsoft.com/office/drawing/2014/main" id="{059AA871-B639-EC07-8104-4E709A8C3386}"/>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Buyer Personas</a:t>
            </a:r>
          </a:p>
        </p:txBody>
      </p:sp>
      <p:pic>
        <p:nvPicPr>
          <p:cNvPr id="3" name="Picture 2" descr="Rows of smooth green lines">
            <a:extLst>
              <a:ext uri="{FF2B5EF4-FFF2-40B4-BE49-F238E27FC236}">
                <a16:creationId xmlns:a16="http://schemas.microsoft.com/office/drawing/2014/main" id="{A2B5F33C-B747-9593-E155-8D04F72C310B}"/>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71427A6D-AB18-527E-8CCB-EE5311C1F097}"/>
              </a:ext>
            </a:extLst>
          </p:cNvPr>
          <p:cNvSpPr/>
          <p:nvPr/>
        </p:nvSpPr>
        <p:spPr>
          <a:xfrm>
            <a:off x="6471922" y="1368920"/>
            <a:ext cx="5152191" cy="2735719"/>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4" name="Google Shape;90;p1">
            <a:extLst>
              <a:ext uri="{FF2B5EF4-FFF2-40B4-BE49-F238E27FC236}">
                <a16:creationId xmlns:a16="http://schemas.microsoft.com/office/drawing/2014/main" id="{AF1228D5-916A-4140-8132-370267266C08}"/>
              </a:ext>
            </a:extLst>
          </p:cNvPr>
          <p:cNvSpPr txBox="1"/>
          <p:nvPr/>
        </p:nvSpPr>
        <p:spPr>
          <a:xfrm>
            <a:off x="6692167" y="1587799"/>
            <a:ext cx="4505226" cy="16927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Persona 2: Savvy Sarah</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Age</a:t>
            </a:r>
            <a:r>
              <a:rPr lang="en-US" sz="1600" dirty="0">
                <a:solidFill>
                  <a:schemeClr val="tx1">
                    <a:lumMod val="65000"/>
                    <a:lumOff val="35000"/>
                  </a:schemeClr>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Occupation</a:t>
            </a:r>
            <a:r>
              <a:rPr lang="en-US" sz="1600" dirty="0">
                <a:solidFill>
                  <a:schemeClr val="tx1">
                    <a:lumMod val="65000"/>
                    <a:lumOff val="35000"/>
                  </a:schemeClr>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Goals</a:t>
            </a:r>
            <a:r>
              <a:rPr lang="en-US" sz="1600" dirty="0">
                <a:solidFill>
                  <a:schemeClr val="tx1">
                    <a:lumMod val="65000"/>
                    <a:lumOff val="35000"/>
                  </a:schemeClr>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Challenges</a:t>
            </a:r>
            <a:r>
              <a:rPr lang="en-US" sz="1600" dirty="0">
                <a:solidFill>
                  <a:schemeClr val="tx1">
                    <a:lumMod val="65000"/>
                    <a:lumOff val="35000"/>
                  </a:schemeClr>
                </a:solidFill>
                <a:latin typeface="Century Gothic"/>
                <a:sym typeface="Century Gothic"/>
              </a:rPr>
              <a:t>:</a:t>
            </a:r>
          </a:p>
        </p:txBody>
      </p:sp>
    </p:spTree>
    <p:extLst>
      <p:ext uri="{BB962C8B-B14F-4D97-AF65-F5344CB8AC3E}">
        <p14:creationId xmlns:p14="http://schemas.microsoft.com/office/powerpoint/2010/main" val="3630748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AB732-0DFF-1B2B-33D1-39A49934A36A}"/>
            </a:ext>
          </a:extLst>
        </p:cNvPr>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FE36E3D0-1887-47E7-772C-286296C28513}"/>
              </a:ext>
            </a:extLst>
          </p:cNvPr>
          <p:cNvCxnSpPr>
            <a:cxnSpLocks/>
          </p:cNvCxnSpPr>
          <p:nvPr/>
        </p:nvCxnSpPr>
        <p:spPr>
          <a:xfrm flipV="1">
            <a:off x="976546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A16BA03-7D42-6E15-A973-8AC08DD846AB}"/>
              </a:ext>
            </a:extLst>
          </p:cNvPr>
          <p:cNvCxnSpPr>
            <a:cxnSpLocks/>
          </p:cNvCxnSpPr>
          <p:nvPr/>
        </p:nvCxnSpPr>
        <p:spPr>
          <a:xfrm flipV="1">
            <a:off x="59919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5E6601A-84FC-A021-A2AF-1A05F7235C43}"/>
              </a:ext>
            </a:extLst>
          </p:cNvPr>
          <p:cNvCxnSpPr>
            <a:cxnSpLocks/>
          </p:cNvCxnSpPr>
          <p:nvPr/>
        </p:nvCxnSpPr>
        <p:spPr>
          <a:xfrm flipV="1">
            <a:off x="2432444"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D9C5599-4184-A684-C457-3EA0982515DB}"/>
              </a:ext>
            </a:extLst>
          </p:cNvPr>
          <p:cNvCxnSpPr>
            <a:cxnSpLocks/>
          </p:cNvCxnSpPr>
          <p:nvPr/>
        </p:nvCxnSpPr>
        <p:spPr>
          <a:xfrm flipV="1">
            <a:off x="4265698"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4AAB71-DA09-1D43-56F6-DFB2EF731FFC}"/>
              </a:ext>
            </a:extLst>
          </p:cNvPr>
          <p:cNvCxnSpPr>
            <a:cxnSpLocks/>
          </p:cNvCxnSpPr>
          <p:nvPr/>
        </p:nvCxnSpPr>
        <p:spPr>
          <a:xfrm flipV="1">
            <a:off x="6098952"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897E2D5-B715-BC78-F0F7-F5C2C097EBDD}"/>
              </a:ext>
            </a:extLst>
          </p:cNvPr>
          <p:cNvCxnSpPr>
            <a:cxnSpLocks/>
          </p:cNvCxnSpPr>
          <p:nvPr/>
        </p:nvCxnSpPr>
        <p:spPr>
          <a:xfrm flipV="1">
            <a:off x="7932206"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Google Shape;90;p1">
            <a:extLst>
              <a:ext uri="{FF2B5EF4-FFF2-40B4-BE49-F238E27FC236}">
                <a16:creationId xmlns:a16="http://schemas.microsoft.com/office/drawing/2014/main" id="{50C80AAC-5F21-5BDE-0D84-15EA79132781}"/>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Digital Marketing Plan</a:t>
            </a:r>
          </a:p>
        </p:txBody>
      </p:sp>
      <p:sp>
        <p:nvSpPr>
          <p:cNvPr id="12" name="TextBox 11">
            <a:extLst>
              <a:ext uri="{FF2B5EF4-FFF2-40B4-BE49-F238E27FC236}">
                <a16:creationId xmlns:a16="http://schemas.microsoft.com/office/drawing/2014/main" id="{AFBE421E-2600-A551-E003-C91FCB36A23D}"/>
              </a:ext>
            </a:extLst>
          </p:cNvPr>
          <p:cNvSpPr txBox="1"/>
          <p:nvPr/>
        </p:nvSpPr>
        <p:spPr>
          <a:xfrm>
            <a:off x="877754"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1</a:t>
            </a:r>
          </a:p>
        </p:txBody>
      </p:sp>
      <p:sp>
        <p:nvSpPr>
          <p:cNvPr id="15" name="TextBox 14">
            <a:extLst>
              <a:ext uri="{FF2B5EF4-FFF2-40B4-BE49-F238E27FC236}">
                <a16:creationId xmlns:a16="http://schemas.microsoft.com/office/drawing/2014/main" id="{CACCA4BE-0F12-7ED8-AC20-2E26DBADCCAA}"/>
              </a:ext>
            </a:extLst>
          </p:cNvPr>
          <p:cNvSpPr txBox="1"/>
          <p:nvPr/>
        </p:nvSpPr>
        <p:spPr>
          <a:xfrm>
            <a:off x="2711008"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2</a:t>
            </a:r>
          </a:p>
        </p:txBody>
      </p:sp>
      <p:sp>
        <p:nvSpPr>
          <p:cNvPr id="17" name="TextBox 16">
            <a:extLst>
              <a:ext uri="{FF2B5EF4-FFF2-40B4-BE49-F238E27FC236}">
                <a16:creationId xmlns:a16="http://schemas.microsoft.com/office/drawing/2014/main" id="{C1E712F7-5625-4EBE-9103-585C87EE82E8}"/>
              </a:ext>
            </a:extLst>
          </p:cNvPr>
          <p:cNvSpPr txBox="1"/>
          <p:nvPr/>
        </p:nvSpPr>
        <p:spPr>
          <a:xfrm>
            <a:off x="4544262"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3</a:t>
            </a:r>
          </a:p>
        </p:txBody>
      </p:sp>
      <p:sp>
        <p:nvSpPr>
          <p:cNvPr id="19" name="TextBox 18">
            <a:extLst>
              <a:ext uri="{FF2B5EF4-FFF2-40B4-BE49-F238E27FC236}">
                <a16:creationId xmlns:a16="http://schemas.microsoft.com/office/drawing/2014/main" id="{554F3DE4-45B6-447D-750C-B349B178D732}"/>
              </a:ext>
            </a:extLst>
          </p:cNvPr>
          <p:cNvSpPr txBox="1"/>
          <p:nvPr/>
        </p:nvSpPr>
        <p:spPr>
          <a:xfrm>
            <a:off x="6377516"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4</a:t>
            </a:r>
          </a:p>
        </p:txBody>
      </p:sp>
      <p:sp>
        <p:nvSpPr>
          <p:cNvPr id="21" name="TextBox 20">
            <a:extLst>
              <a:ext uri="{FF2B5EF4-FFF2-40B4-BE49-F238E27FC236}">
                <a16:creationId xmlns:a16="http://schemas.microsoft.com/office/drawing/2014/main" id="{5211CD06-CBAE-9D02-C0DD-CC520BE62F8A}"/>
              </a:ext>
            </a:extLst>
          </p:cNvPr>
          <p:cNvSpPr txBox="1"/>
          <p:nvPr/>
        </p:nvSpPr>
        <p:spPr>
          <a:xfrm>
            <a:off x="8210770"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5</a:t>
            </a:r>
          </a:p>
        </p:txBody>
      </p:sp>
      <p:sp>
        <p:nvSpPr>
          <p:cNvPr id="44" name="Rectangle 43">
            <a:extLst>
              <a:ext uri="{FF2B5EF4-FFF2-40B4-BE49-F238E27FC236}">
                <a16:creationId xmlns:a16="http://schemas.microsoft.com/office/drawing/2014/main" id="{73BC4920-64AA-08A1-CA22-BF850D57D25A}"/>
              </a:ext>
            </a:extLst>
          </p:cNvPr>
          <p:cNvSpPr/>
          <p:nvPr/>
        </p:nvSpPr>
        <p:spPr>
          <a:xfrm>
            <a:off x="599191" y="1569068"/>
            <a:ext cx="1827348" cy="786520"/>
          </a:xfrm>
          <a:prstGeom prst="rect">
            <a:avLst/>
          </a:prstGeom>
          <a:solidFill>
            <a:srgbClr val="4ECF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Description</a:t>
            </a:r>
          </a:p>
        </p:txBody>
      </p:sp>
      <p:sp>
        <p:nvSpPr>
          <p:cNvPr id="3" name="TextBox 2">
            <a:extLst>
              <a:ext uri="{FF2B5EF4-FFF2-40B4-BE49-F238E27FC236}">
                <a16:creationId xmlns:a16="http://schemas.microsoft.com/office/drawing/2014/main" id="{033512B0-6CFD-BA19-E5AF-F45CFE593725}"/>
              </a:ext>
            </a:extLst>
          </p:cNvPr>
          <p:cNvSpPr txBox="1"/>
          <p:nvPr/>
        </p:nvSpPr>
        <p:spPr>
          <a:xfrm>
            <a:off x="10044024"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6 </a:t>
            </a:r>
          </a:p>
        </p:txBody>
      </p:sp>
      <p:sp>
        <p:nvSpPr>
          <p:cNvPr id="36" name="Rectangle 35">
            <a:extLst>
              <a:ext uri="{FF2B5EF4-FFF2-40B4-BE49-F238E27FC236}">
                <a16:creationId xmlns:a16="http://schemas.microsoft.com/office/drawing/2014/main" id="{342CD577-8D19-BA4B-C52D-086A16EE24CA}"/>
              </a:ext>
            </a:extLst>
          </p:cNvPr>
          <p:cNvSpPr/>
          <p:nvPr/>
        </p:nvSpPr>
        <p:spPr>
          <a:xfrm>
            <a:off x="599191" y="2441323"/>
            <a:ext cx="1827348" cy="786520"/>
          </a:xfrm>
          <a:prstGeom prst="rect">
            <a:avLst/>
          </a:prstGeom>
          <a:solidFill>
            <a:srgbClr val="4ECF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Description</a:t>
            </a:r>
          </a:p>
        </p:txBody>
      </p:sp>
      <p:sp>
        <p:nvSpPr>
          <p:cNvPr id="37" name="Rectangle 36">
            <a:extLst>
              <a:ext uri="{FF2B5EF4-FFF2-40B4-BE49-F238E27FC236}">
                <a16:creationId xmlns:a16="http://schemas.microsoft.com/office/drawing/2014/main" id="{A17D2CB8-B404-F01A-D055-E204F12099BD}"/>
              </a:ext>
            </a:extLst>
          </p:cNvPr>
          <p:cNvSpPr/>
          <p:nvPr/>
        </p:nvSpPr>
        <p:spPr>
          <a:xfrm>
            <a:off x="2426540" y="3109513"/>
            <a:ext cx="1839158" cy="966139"/>
          </a:xfrm>
          <a:prstGeom prst="rect">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Description</a:t>
            </a:r>
          </a:p>
        </p:txBody>
      </p:sp>
      <p:sp>
        <p:nvSpPr>
          <p:cNvPr id="38" name="Rectangle 37">
            <a:extLst>
              <a:ext uri="{FF2B5EF4-FFF2-40B4-BE49-F238E27FC236}">
                <a16:creationId xmlns:a16="http://schemas.microsoft.com/office/drawing/2014/main" id="{18458503-DBB3-BE90-84FF-B117294EDCCE}"/>
              </a:ext>
            </a:extLst>
          </p:cNvPr>
          <p:cNvSpPr/>
          <p:nvPr/>
        </p:nvSpPr>
        <p:spPr>
          <a:xfrm>
            <a:off x="2426540" y="4161387"/>
            <a:ext cx="1839158" cy="756201"/>
          </a:xfrm>
          <a:prstGeom prst="rect">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Description</a:t>
            </a:r>
          </a:p>
        </p:txBody>
      </p:sp>
      <p:cxnSp>
        <p:nvCxnSpPr>
          <p:cNvPr id="39" name="Straight Connector 38">
            <a:extLst>
              <a:ext uri="{FF2B5EF4-FFF2-40B4-BE49-F238E27FC236}">
                <a16:creationId xmlns:a16="http://schemas.microsoft.com/office/drawing/2014/main" id="{0DACDD32-D62B-7C52-B1C0-5D45C40C1032}"/>
              </a:ext>
            </a:extLst>
          </p:cNvPr>
          <p:cNvCxnSpPr>
            <a:cxnSpLocks/>
          </p:cNvCxnSpPr>
          <p:nvPr/>
        </p:nvCxnSpPr>
        <p:spPr>
          <a:xfrm flipV="1">
            <a:off x="11598715"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7708C91E-DE87-E5F7-4CAC-C3B297FA3EFB}"/>
              </a:ext>
            </a:extLst>
          </p:cNvPr>
          <p:cNvSpPr/>
          <p:nvPr/>
        </p:nvSpPr>
        <p:spPr>
          <a:xfrm>
            <a:off x="4265698" y="4839737"/>
            <a:ext cx="7327105" cy="455290"/>
          </a:xfrm>
          <a:prstGeom prst="rect">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Description</a:t>
            </a:r>
          </a:p>
        </p:txBody>
      </p:sp>
      <p:sp>
        <p:nvSpPr>
          <p:cNvPr id="56" name="Rectangle 55">
            <a:extLst>
              <a:ext uri="{FF2B5EF4-FFF2-40B4-BE49-F238E27FC236}">
                <a16:creationId xmlns:a16="http://schemas.microsoft.com/office/drawing/2014/main" id="{AB1DFEE4-7E3F-B3F1-2F47-088EEB129DF3}"/>
              </a:ext>
            </a:extLst>
          </p:cNvPr>
          <p:cNvSpPr/>
          <p:nvPr/>
        </p:nvSpPr>
        <p:spPr>
          <a:xfrm>
            <a:off x="4265698" y="5368293"/>
            <a:ext cx="7327105" cy="455290"/>
          </a:xfrm>
          <a:prstGeom prst="rect">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Description</a:t>
            </a:r>
          </a:p>
        </p:txBody>
      </p:sp>
    </p:spTree>
    <p:extLst>
      <p:ext uri="{BB962C8B-B14F-4D97-AF65-F5344CB8AC3E}">
        <p14:creationId xmlns:p14="http://schemas.microsoft.com/office/powerpoint/2010/main" val="25613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0BD51-9511-E579-12A8-60C6A1A0787E}"/>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99544B76-9835-2EE8-8BF5-967DDE037680}"/>
              </a:ext>
            </a:extLst>
          </p:cNvPr>
          <p:cNvSpPr/>
          <p:nvPr/>
        </p:nvSpPr>
        <p:spPr>
          <a:xfrm>
            <a:off x="567890"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1169B480-90FC-0215-5E6D-9D187E665529}"/>
              </a:ext>
            </a:extLst>
          </p:cNvPr>
          <p:cNvSpPr txBox="1"/>
          <p:nvPr/>
        </p:nvSpPr>
        <p:spPr>
          <a:xfrm>
            <a:off x="883923" y="1526839"/>
            <a:ext cx="2590800" cy="16465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Website Traffic</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Increase by </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 </a:t>
            </a:r>
          </a:p>
          <a:p>
            <a:pPr marL="0" marR="0" lvl="0" indent="0" algn="ctr" rtl="0">
              <a:spcBef>
                <a:spcPts val="0"/>
              </a:spcBef>
              <a:spcAft>
                <a:spcPts val="0"/>
              </a:spcAft>
              <a:buNone/>
            </a:pPr>
            <a:r>
              <a:rPr lang="en-US" sz="1100" i="1" dirty="0">
                <a:solidFill>
                  <a:schemeClr val="tx1">
                    <a:lumMod val="65000"/>
                    <a:lumOff val="35000"/>
                  </a:schemeClr>
                </a:solidFill>
                <a:latin typeface="Century Gothic"/>
                <a:sym typeface="Century Gothic"/>
              </a:rPr>
              <a:t>(measured via Google Analytics)</a:t>
            </a:r>
          </a:p>
        </p:txBody>
      </p:sp>
      <p:sp>
        <p:nvSpPr>
          <p:cNvPr id="4" name="Google Shape;90;p1">
            <a:extLst>
              <a:ext uri="{FF2B5EF4-FFF2-40B4-BE49-F238E27FC236}">
                <a16:creationId xmlns:a16="http://schemas.microsoft.com/office/drawing/2014/main" id="{3D3E31E3-2AEB-10F6-971C-8E14E74AC9B4}"/>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KPIs</a:t>
            </a:r>
          </a:p>
        </p:txBody>
      </p:sp>
      <p:pic>
        <p:nvPicPr>
          <p:cNvPr id="3" name="Picture 2" descr="Rows of smooth green lines">
            <a:extLst>
              <a:ext uri="{FF2B5EF4-FFF2-40B4-BE49-F238E27FC236}">
                <a16:creationId xmlns:a16="http://schemas.microsoft.com/office/drawing/2014/main" id="{04C4668E-CBFC-AE64-AE36-B2A7C20BA4D5}"/>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7F3DA44E-F9F6-73FE-D29C-5C97A5A32664}"/>
              </a:ext>
            </a:extLst>
          </p:cNvPr>
          <p:cNvSpPr/>
          <p:nvPr/>
        </p:nvSpPr>
        <p:spPr>
          <a:xfrm>
            <a:off x="4478975"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BADA967B-1265-1750-B0AC-FA826B3354DA}"/>
              </a:ext>
            </a:extLst>
          </p:cNvPr>
          <p:cNvSpPr/>
          <p:nvPr/>
        </p:nvSpPr>
        <p:spPr>
          <a:xfrm>
            <a:off x="8401244"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9" name="Rounded Rectangle 8">
            <a:extLst>
              <a:ext uri="{FF2B5EF4-FFF2-40B4-BE49-F238E27FC236}">
                <a16:creationId xmlns:a16="http://schemas.microsoft.com/office/drawing/2014/main" id="{E924A45C-6ACE-3CF5-7F75-178D0712527C}"/>
              </a:ext>
            </a:extLst>
          </p:cNvPr>
          <p:cNvSpPr/>
          <p:nvPr/>
        </p:nvSpPr>
        <p:spPr>
          <a:xfrm>
            <a:off x="2420196" y="3787968"/>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Rounded Rectangle 9">
            <a:extLst>
              <a:ext uri="{FF2B5EF4-FFF2-40B4-BE49-F238E27FC236}">
                <a16:creationId xmlns:a16="http://schemas.microsoft.com/office/drawing/2014/main" id="{07886596-4CC6-8FF1-40AF-50E3BE2B9C13}"/>
              </a:ext>
            </a:extLst>
          </p:cNvPr>
          <p:cNvSpPr/>
          <p:nvPr/>
        </p:nvSpPr>
        <p:spPr>
          <a:xfrm>
            <a:off x="6342465" y="3787968"/>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1" name="Google Shape;90;p1">
            <a:extLst>
              <a:ext uri="{FF2B5EF4-FFF2-40B4-BE49-F238E27FC236}">
                <a16:creationId xmlns:a16="http://schemas.microsoft.com/office/drawing/2014/main" id="{46D91B83-1758-D952-893D-CB21269DD806}"/>
              </a:ext>
            </a:extLst>
          </p:cNvPr>
          <p:cNvSpPr txBox="1"/>
          <p:nvPr/>
        </p:nvSpPr>
        <p:spPr>
          <a:xfrm>
            <a:off x="4795008" y="1526839"/>
            <a:ext cx="2590800"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Conversion Rate</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Improve by</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a:t>
            </a:r>
          </a:p>
        </p:txBody>
      </p:sp>
      <p:sp>
        <p:nvSpPr>
          <p:cNvPr id="12" name="Google Shape;90;p1">
            <a:extLst>
              <a:ext uri="{FF2B5EF4-FFF2-40B4-BE49-F238E27FC236}">
                <a16:creationId xmlns:a16="http://schemas.microsoft.com/office/drawing/2014/main" id="{396A09A9-65FB-74BC-7AB3-3AE9F58B18ED}"/>
              </a:ext>
            </a:extLst>
          </p:cNvPr>
          <p:cNvSpPr txBox="1"/>
          <p:nvPr/>
        </p:nvSpPr>
        <p:spPr>
          <a:xfrm>
            <a:off x="8717277" y="1514346"/>
            <a:ext cx="2590800" cy="17235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Lead Generation</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Generate</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XXX </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new leads per month</a:t>
            </a:r>
          </a:p>
        </p:txBody>
      </p:sp>
      <p:sp>
        <p:nvSpPr>
          <p:cNvPr id="15" name="Google Shape;90;p1">
            <a:extLst>
              <a:ext uri="{FF2B5EF4-FFF2-40B4-BE49-F238E27FC236}">
                <a16:creationId xmlns:a16="http://schemas.microsoft.com/office/drawing/2014/main" id="{F5E05592-06E8-3DB4-ACBA-AC3CCD6FA4C6}"/>
              </a:ext>
            </a:extLst>
          </p:cNvPr>
          <p:cNvSpPr txBox="1"/>
          <p:nvPr/>
        </p:nvSpPr>
        <p:spPr>
          <a:xfrm>
            <a:off x="2681449" y="3950832"/>
            <a:ext cx="2700360" cy="17235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Email Open Rate</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Achieve an open rate of</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a:t>
            </a:r>
          </a:p>
          <a:p>
            <a:pPr algn="ctr"/>
            <a:r>
              <a:rPr lang="en-US" sz="1600" dirty="0">
                <a:solidFill>
                  <a:schemeClr val="tx1">
                    <a:lumMod val="65000"/>
                    <a:lumOff val="35000"/>
                  </a:schemeClr>
                </a:solidFill>
                <a:latin typeface="Century Gothic"/>
                <a:sym typeface="Century Gothic"/>
              </a:rPr>
              <a:t>on email campaigns</a:t>
            </a:r>
            <a:endParaRPr lang="en-US" sz="5400" b="1" dirty="0">
              <a:solidFill>
                <a:schemeClr val="tx1">
                  <a:lumMod val="65000"/>
                  <a:lumOff val="35000"/>
                </a:schemeClr>
              </a:solidFill>
              <a:latin typeface="Century Gothic"/>
              <a:sym typeface="Century Gothic"/>
            </a:endParaRPr>
          </a:p>
        </p:txBody>
      </p:sp>
      <p:sp>
        <p:nvSpPr>
          <p:cNvPr id="16" name="Google Shape;90;p1">
            <a:extLst>
              <a:ext uri="{FF2B5EF4-FFF2-40B4-BE49-F238E27FC236}">
                <a16:creationId xmlns:a16="http://schemas.microsoft.com/office/drawing/2014/main" id="{C7650328-C4E2-D15A-D05E-8A89CD57A254}"/>
              </a:ext>
            </a:extLst>
          </p:cNvPr>
          <p:cNvSpPr txBox="1"/>
          <p:nvPr/>
        </p:nvSpPr>
        <p:spPr>
          <a:xfrm>
            <a:off x="6658498" y="3950832"/>
            <a:ext cx="2590800"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Return on Ad Spend (ROAS)</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Aim for a ratio of</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3:1</a:t>
            </a:r>
          </a:p>
        </p:txBody>
      </p:sp>
    </p:spTree>
    <p:extLst>
      <p:ext uri="{BB962C8B-B14F-4D97-AF65-F5344CB8AC3E}">
        <p14:creationId xmlns:p14="http://schemas.microsoft.com/office/powerpoint/2010/main" val="2763900079"/>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12958</TotalTime>
  <Words>472</Words>
  <Application>Microsoft Office PowerPoint</Application>
  <PresentationFormat>Widescreen</PresentationFormat>
  <Paragraphs>143</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167</cp:revision>
  <dcterms:created xsi:type="dcterms:W3CDTF">2022-05-22T18:55:25Z</dcterms:created>
  <dcterms:modified xsi:type="dcterms:W3CDTF">2024-12-18T23:12:32Z</dcterms:modified>
</cp:coreProperties>
</file>