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2" r:id="rId2"/>
    <p:sldId id="360"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BFF"/>
    <a:srgbClr val="FFD700"/>
    <a:srgbClr val="5A5A5A"/>
    <a:srgbClr val="28A745"/>
    <a:srgbClr val="E2E23A"/>
    <a:srgbClr val="DCF8EB"/>
    <a:srgbClr val="EBD9B6"/>
    <a:srgbClr val="CBD6B5"/>
    <a:srgbClr val="9CA58C"/>
    <a:srgbClr val="0098C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973190C-AD82-43C5-9D4E-1CC4A750B6D4}" v="9" dt="2024-11-20T23:06:1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693" autoAdjust="0"/>
    <p:restoredTop sz="86447"/>
  </p:normalViewPr>
  <p:slideViewPr>
    <p:cSldViewPr snapToGrid="0" snapToObjects="1">
      <p:cViewPr varScale="1">
        <p:scale>
          <a:sx n="124" d="100"/>
          <a:sy n="124" d="100"/>
        </p:scale>
        <p:origin x="792" y="168"/>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11" Type="http://schemas.microsoft.com/office/2016/11/relationships/changesInfo" Target="changesInfos/changesInfo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0973190C-AD82-43C5-9D4E-1CC4A750B6D4}"/>
    <pc:docChg chg="undo custSel addSld delSld modSld">
      <pc:chgData name="Bess Dunlevy" userId="dd4b9a8537dbe9d0" providerId="LiveId" clId="{0973190C-AD82-43C5-9D4E-1CC4A750B6D4}" dt="2024-11-20T23:07:54.767" v="133" actId="207"/>
      <pc:docMkLst>
        <pc:docMk/>
      </pc:docMkLst>
      <pc:sldChg chg="addSp modSp mod">
        <pc:chgData name="Bess Dunlevy" userId="dd4b9a8537dbe9d0" providerId="LiveId" clId="{0973190C-AD82-43C5-9D4E-1CC4A750B6D4}" dt="2024-11-20T23:07:54.767" v="133" actId="207"/>
        <pc:sldMkLst>
          <pc:docMk/>
          <pc:sldMk cId="1508588292" sldId="342"/>
        </pc:sldMkLst>
        <pc:spChg chg="add mod ord">
          <ac:chgData name="Bess Dunlevy" userId="dd4b9a8537dbe9d0" providerId="LiveId" clId="{0973190C-AD82-43C5-9D4E-1CC4A750B6D4}" dt="2024-11-20T23:07:54.767" v="133" actId="207"/>
          <ac:spMkLst>
            <pc:docMk/>
            <pc:sldMk cId="1508588292" sldId="342"/>
            <ac:spMk id="2" creationId="{1582A628-2891-7A54-788F-340CDEE9C3F7}"/>
          </ac:spMkLst>
        </pc:spChg>
        <pc:spChg chg="mod">
          <ac:chgData name="Bess Dunlevy" userId="dd4b9a8537dbe9d0" providerId="LiveId" clId="{0973190C-AD82-43C5-9D4E-1CC4A750B6D4}" dt="2024-11-20T23:00:51.520" v="10" actId="20577"/>
          <ac:spMkLst>
            <pc:docMk/>
            <pc:sldMk cId="1508588292" sldId="342"/>
            <ac:spMk id="33" creationId="{143A449B-AAB7-994A-92CE-8F48E2CA7DF6}"/>
          </ac:spMkLst>
        </pc:spChg>
        <pc:picChg chg="mod modCrop">
          <ac:chgData name="Bess Dunlevy" userId="dd4b9a8537dbe9d0" providerId="LiveId" clId="{0973190C-AD82-43C5-9D4E-1CC4A750B6D4}" dt="2024-11-20T23:02:02.925" v="54" actId="29295"/>
          <ac:picMkLst>
            <pc:docMk/>
            <pc:sldMk cId="1508588292" sldId="342"/>
            <ac:picMk id="5" creationId="{EDD7CB28-5490-2903-F352-01D98A4D11B6}"/>
          </ac:picMkLst>
        </pc:picChg>
      </pc:sldChg>
      <pc:sldChg chg="del">
        <pc:chgData name="Bess Dunlevy" userId="dd4b9a8537dbe9d0" providerId="LiveId" clId="{0973190C-AD82-43C5-9D4E-1CC4A750B6D4}" dt="2024-11-20T23:02:33.501" v="60" actId="47"/>
        <pc:sldMkLst>
          <pc:docMk/>
          <pc:sldMk cId="3120352306" sldId="359"/>
        </pc:sldMkLst>
      </pc:sldChg>
      <pc:sldChg chg="addSp delSp modSp add mod">
        <pc:chgData name="Bess Dunlevy" userId="dd4b9a8537dbe9d0" providerId="LiveId" clId="{0973190C-AD82-43C5-9D4E-1CC4A750B6D4}" dt="2024-11-20T23:07:25.391" v="113" actId="20577"/>
        <pc:sldMkLst>
          <pc:docMk/>
          <pc:sldMk cId="933150906" sldId="360"/>
        </pc:sldMkLst>
        <pc:spChg chg="del">
          <ac:chgData name="Bess Dunlevy" userId="dd4b9a8537dbe9d0" providerId="LiveId" clId="{0973190C-AD82-43C5-9D4E-1CC4A750B6D4}" dt="2024-11-20T23:02:47.240" v="62" actId="478"/>
          <ac:spMkLst>
            <pc:docMk/>
            <pc:sldMk cId="933150906" sldId="360"/>
            <ac:spMk id="2" creationId="{C325F388-0134-68D0-F8E9-FAE7E90C2D61}"/>
          </ac:spMkLst>
        </pc:spChg>
        <pc:spChg chg="mod">
          <ac:chgData name="Bess Dunlevy" userId="dd4b9a8537dbe9d0" providerId="LiveId" clId="{0973190C-AD82-43C5-9D4E-1CC4A750B6D4}" dt="2024-11-20T23:04:54.121" v="91" actId="1076"/>
          <ac:spMkLst>
            <pc:docMk/>
            <pc:sldMk cId="933150906" sldId="360"/>
            <ac:spMk id="33" creationId="{EBDAB0BE-45CE-656D-B51E-EFE8B2BE4735}"/>
          </ac:spMkLst>
        </pc:spChg>
        <pc:graphicFrameChg chg="add mod modGraphic">
          <ac:chgData name="Bess Dunlevy" userId="dd4b9a8537dbe9d0" providerId="LiveId" clId="{0973190C-AD82-43C5-9D4E-1CC4A750B6D4}" dt="2024-11-20T23:07:25.391" v="113" actId="20577"/>
          <ac:graphicFrameMkLst>
            <pc:docMk/>
            <pc:sldMk cId="933150906" sldId="360"/>
            <ac:graphicFrameMk id="3" creationId="{3F6F1665-2EF6-F6DC-E6E8-8FB0C0B87764}"/>
          </ac:graphicFrameMkLst>
        </pc:graphicFrameChg>
        <pc:picChg chg="del">
          <ac:chgData name="Bess Dunlevy" userId="dd4b9a8537dbe9d0" providerId="LiveId" clId="{0973190C-AD82-43C5-9D4E-1CC4A750B6D4}" dt="2024-11-20T23:02:48.050" v="63" actId="478"/>
          <ac:picMkLst>
            <pc:docMk/>
            <pc:sldMk cId="933150906" sldId="360"/>
            <ac:picMk id="4" creationId="{1394CD66-843F-21D7-3357-E336FB555B6F}"/>
          </ac:picMkLst>
        </pc:picChg>
        <pc:picChg chg="del">
          <ac:chgData name="Bess Dunlevy" userId="dd4b9a8537dbe9d0" providerId="LiveId" clId="{0973190C-AD82-43C5-9D4E-1CC4A750B6D4}" dt="2024-11-20T23:02:46.689" v="61" actId="478"/>
          <ac:picMkLst>
            <pc:docMk/>
            <pc:sldMk cId="933150906" sldId="360"/>
            <ac:picMk id="5" creationId="{4E39910F-8DE0-0A87-C9D3-0ABC4AE27157}"/>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11/28/24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11/28/24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11/28/24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11/28/24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11/28/24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11/28/24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11/28/24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11/28/24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11/28/24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11/28/24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11/28/24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11/28/24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11/28/24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1294&amp;utm_source=template-powerpoint&amp;utm_medium=content&amp;utm_campaign=Brand+Messaging+Pillar-powerpoint-11294&amp;lpa=Brand+Messaging+Pillar+powerpoint+11294" TargetMode="Externa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582A628-2891-7A54-788F-340CDEE9C3F7}"/>
              </a:ext>
            </a:extLst>
          </p:cNvPr>
          <p:cNvSpPr/>
          <p:nvPr/>
        </p:nvSpPr>
        <p:spPr>
          <a:xfrm>
            <a:off x="0" y="0"/>
            <a:ext cx="12192000" cy="6858000"/>
          </a:xfrm>
          <a:prstGeom prst="rect">
            <a:avLst/>
          </a:prstGeom>
          <a:solidFill>
            <a:schemeClr val="accent6">
              <a:lumMod val="20000"/>
              <a:lumOff val="80000"/>
              <a:alpha val="42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rcRect/>
          <a:stretch/>
        </p:blipFill>
        <p:spPr>
          <a:xfrm>
            <a:off x="9034088" y="317165"/>
            <a:ext cx="3002763" cy="597235"/>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317165"/>
            <a:ext cx="7384507" cy="492443"/>
          </a:xfrm>
          <a:prstGeom prst="rect">
            <a:avLst/>
          </a:prstGeom>
          <a:noFill/>
        </p:spPr>
        <p:txBody>
          <a:bodyPr wrap="square" rtlCol="0">
            <a:spAutoFit/>
          </a:bodyPr>
          <a:lstStyle/>
          <a:p>
            <a:r>
              <a:rPr lang="en-US" sz="2600" b="1" dirty="0">
                <a:solidFill>
                  <a:schemeClr val="tx1">
                    <a:lumMod val="65000"/>
                    <a:lumOff val="35000"/>
                  </a:schemeClr>
                </a:solidFill>
                <a:latin typeface="Century Gothic" panose="020B0502020202020204" pitchFamily="34" charset="0"/>
              </a:rPr>
              <a:t>Brand Messaging Pillars Template</a:t>
            </a:r>
          </a:p>
        </p:txBody>
      </p:sp>
      <p:pic>
        <p:nvPicPr>
          <p:cNvPr id="5" name="Picture 4">
            <a:extLst>
              <a:ext uri="{FF2B5EF4-FFF2-40B4-BE49-F238E27FC236}">
                <a16:creationId xmlns:a16="http://schemas.microsoft.com/office/drawing/2014/main" id="{EDD7CB28-5490-2903-F352-01D98A4D11B6}"/>
              </a:ext>
            </a:extLst>
          </p:cNvPr>
          <p:cNvPicPr>
            <a:picLocks noChangeAspect="1"/>
          </p:cNvPicPr>
          <p:nvPr/>
        </p:nvPicPr>
        <p:blipFill>
          <a:blip r:embed="rId4">
            <a:alphaModFix amt="40000"/>
          </a:blip>
          <a:srcRect t="7542" b="747"/>
          <a:stretch/>
        </p:blipFill>
        <p:spPr>
          <a:xfrm>
            <a:off x="2211361" y="1269274"/>
            <a:ext cx="7627632" cy="5156462"/>
          </a:xfrm>
          <a:prstGeom prst="rect">
            <a:avLst/>
          </a:prstGeom>
        </p:spPr>
      </p:pic>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DAEE29-F310-55F6-FAEC-94F2BFA64DAF}"/>
            </a:ext>
          </a:extLst>
        </p:cNvPr>
        <p:cNvGrpSpPr/>
        <p:nvPr/>
      </p:nvGrpSpPr>
      <p:grpSpPr>
        <a:xfrm>
          <a:off x="0" y="0"/>
          <a:ext cx="0" cy="0"/>
          <a:chOff x="0" y="0"/>
          <a:chExt cx="0" cy="0"/>
        </a:xfrm>
      </p:grpSpPr>
      <p:sp>
        <p:nvSpPr>
          <p:cNvPr id="33" name="TextBox 32">
            <a:extLst>
              <a:ext uri="{FF2B5EF4-FFF2-40B4-BE49-F238E27FC236}">
                <a16:creationId xmlns:a16="http://schemas.microsoft.com/office/drawing/2014/main" id="{EBDAB0BE-45CE-656D-B51E-EFE8B2BE4735}"/>
              </a:ext>
            </a:extLst>
          </p:cNvPr>
          <p:cNvSpPr txBox="1"/>
          <p:nvPr/>
        </p:nvSpPr>
        <p:spPr>
          <a:xfrm>
            <a:off x="103695" y="175407"/>
            <a:ext cx="7384507" cy="492443"/>
          </a:xfrm>
          <a:prstGeom prst="rect">
            <a:avLst/>
          </a:prstGeom>
          <a:noFill/>
        </p:spPr>
        <p:txBody>
          <a:bodyPr wrap="square" rtlCol="0">
            <a:spAutoFit/>
          </a:bodyPr>
          <a:lstStyle/>
          <a:p>
            <a:r>
              <a:rPr lang="en-US" sz="2600" b="1" dirty="0">
                <a:solidFill>
                  <a:schemeClr val="tx1">
                    <a:lumMod val="65000"/>
                    <a:lumOff val="35000"/>
                  </a:schemeClr>
                </a:solidFill>
                <a:latin typeface="Century Gothic" panose="020B0502020202020204" pitchFamily="34" charset="0"/>
              </a:rPr>
              <a:t>Brand Messaging Pillars</a:t>
            </a:r>
          </a:p>
        </p:txBody>
      </p:sp>
      <p:graphicFrame>
        <p:nvGraphicFramePr>
          <p:cNvPr id="3" name="Table 2">
            <a:extLst>
              <a:ext uri="{FF2B5EF4-FFF2-40B4-BE49-F238E27FC236}">
                <a16:creationId xmlns:a16="http://schemas.microsoft.com/office/drawing/2014/main" id="{3F6F1665-2EF6-F6DC-E6E8-8FB0C0B87764}"/>
              </a:ext>
            </a:extLst>
          </p:cNvPr>
          <p:cNvGraphicFramePr>
            <a:graphicFrameLocks noGrp="1"/>
          </p:cNvGraphicFramePr>
          <p:nvPr>
            <p:extLst>
              <p:ext uri="{D42A27DB-BD31-4B8C-83A1-F6EECF244321}">
                <p14:modId xmlns:p14="http://schemas.microsoft.com/office/powerpoint/2010/main" val="3667239335"/>
              </p:ext>
            </p:extLst>
          </p:nvPr>
        </p:nvGraphicFramePr>
        <p:xfrm>
          <a:off x="103695" y="828461"/>
          <a:ext cx="11962613" cy="5831932"/>
        </p:xfrm>
        <a:graphic>
          <a:graphicData uri="http://schemas.openxmlformats.org/drawingml/2006/table">
            <a:tbl>
              <a:tblPr firstRow="1" firstCol="1" bandRow="1"/>
              <a:tblGrid>
                <a:gridCol w="3695307">
                  <a:extLst>
                    <a:ext uri="{9D8B030D-6E8A-4147-A177-3AD203B41FA5}">
                      <a16:colId xmlns:a16="http://schemas.microsoft.com/office/drawing/2014/main" val="2800653193"/>
                    </a:ext>
                  </a:extLst>
                </a:gridCol>
                <a:gridCol w="537328">
                  <a:extLst>
                    <a:ext uri="{9D8B030D-6E8A-4147-A177-3AD203B41FA5}">
                      <a16:colId xmlns:a16="http://schemas.microsoft.com/office/drawing/2014/main" val="1229917506"/>
                    </a:ext>
                  </a:extLst>
                </a:gridCol>
                <a:gridCol w="1747966">
                  <a:extLst>
                    <a:ext uri="{9D8B030D-6E8A-4147-A177-3AD203B41FA5}">
                      <a16:colId xmlns:a16="http://schemas.microsoft.com/office/drawing/2014/main" val="3086974162"/>
                    </a:ext>
                  </a:extLst>
                </a:gridCol>
                <a:gridCol w="655869">
                  <a:extLst>
                    <a:ext uri="{9D8B030D-6E8A-4147-A177-3AD203B41FA5}">
                      <a16:colId xmlns:a16="http://schemas.microsoft.com/office/drawing/2014/main" val="2063708079"/>
                    </a:ext>
                  </a:extLst>
                </a:gridCol>
                <a:gridCol w="1668544">
                  <a:extLst>
                    <a:ext uri="{9D8B030D-6E8A-4147-A177-3AD203B41FA5}">
                      <a16:colId xmlns:a16="http://schemas.microsoft.com/office/drawing/2014/main" val="1280937653"/>
                    </a:ext>
                  </a:extLst>
                </a:gridCol>
                <a:gridCol w="1291472">
                  <a:extLst>
                    <a:ext uri="{9D8B030D-6E8A-4147-A177-3AD203B41FA5}">
                      <a16:colId xmlns:a16="http://schemas.microsoft.com/office/drawing/2014/main" val="677467532"/>
                    </a:ext>
                  </a:extLst>
                </a:gridCol>
                <a:gridCol w="2366127">
                  <a:extLst>
                    <a:ext uri="{9D8B030D-6E8A-4147-A177-3AD203B41FA5}">
                      <a16:colId xmlns:a16="http://schemas.microsoft.com/office/drawing/2014/main" val="800296774"/>
                    </a:ext>
                  </a:extLst>
                </a:gridCol>
              </a:tblGrid>
              <a:tr h="2065568">
                <a:tc>
                  <a:txBody>
                    <a:bodyPr/>
                    <a:lstStyle/>
                    <a:p>
                      <a:pPr marL="117475" marR="0" indent="0">
                        <a:lnSpc>
                          <a:spcPct val="107000"/>
                        </a:lnSpc>
                        <a:spcAft>
                          <a:spcPts val="1200"/>
                        </a:spcAft>
                      </a:pPr>
                      <a:r>
                        <a:rPr lang="en-US" sz="26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Vision</a:t>
                      </a:r>
                      <a:endParaRPr lang="en-US" sz="2600" kern="100" dirty="0">
                        <a:effectLst/>
                        <a:latin typeface="Aptos" panose="020B0004020202020204" pitchFamily="34" charset="0"/>
                        <a:ea typeface="Aptos" panose="020B0004020202020204" pitchFamily="34" charset="0"/>
                        <a:cs typeface="Times New Roman" panose="02020603050405020304" pitchFamily="18" charset="0"/>
                      </a:endParaRPr>
                    </a:p>
                    <a:p>
                      <a:pPr marL="117475" marR="0" indent="0">
                        <a:lnSpc>
                          <a:spcPct val="107000"/>
                        </a:lnSpc>
                        <a:spcAft>
                          <a:spcPts val="1200"/>
                        </a:spcAft>
                      </a:pPr>
                      <a:r>
                        <a:rPr lang="en-US" sz="1200" i="1"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Where do we want to be in the future?</a:t>
                      </a:r>
                      <a:r>
                        <a:rPr lang="en-US" sz="12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 Describe the long-term aspirations for the brand.</a:t>
                      </a: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2615" marR="12615" marT="0" marB="0">
                    <a:lnL w="381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381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7FC"/>
                    </a:solidFill>
                  </a:tcPr>
                </a:tc>
                <a:tc gridSpan="3">
                  <a:txBody>
                    <a:bodyPr/>
                    <a:lstStyle/>
                    <a:p>
                      <a:pPr marL="117475" marR="0" indent="0">
                        <a:lnSpc>
                          <a:spcPct val="107000"/>
                        </a:lnSpc>
                        <a:spcAft>
                          <a:spcPts val="1200"/>
                        </a:spcAft>
                      </a:pPr>
                      <a:r>
                        <a:rPr lang="en-US" sz="26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Mission</a:t>
                      </a:r>
                      <a:endParaRPr lang="en-US" sz="2600" kern="100" dirty="0">
                        <a:effectLst/>
                        <a:latin typeface="Aptos" panose="020B0004020202020204" pitchFamily="34" charset="0"/>
                        <a:ea typeface="Aptos" panose="020B0004020202020204" pitchFamily="34" charset="0"/>
                        <a:cs typeface="Times New Roman" panose="02020603050405020304" pitchFamily="18" charset="0"/>
                      </a:endParaRPr>
                    </a:p>
                    <a:p>
                      <a:pPr marL="117475" marR="0" indent="0">
                        <a:lnSpc>
                          <a:spcPct val="107000"/>
                        </a:lnSpc>
                        <a:spcAft>
                          <a:spcPts val="1200"/>
                        </a:spcAft>
                      </a:pPr>
                      <a:r>
                        <a:rPr lang="en-US" sz="1200" i="1"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Why do we exist?</a:t>
                      </a:r>
                      <a:r>
                        <a:rPr lang="en-US" sz="12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 Summarize the purpose driving the brand’s existence.</a:t>
                      </a: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2615" marR="12615"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381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hMerge="1">
                  <a:txBody>
                    <a:bodyPr/>
                    <a:lstStyle/>
                    <a:p>
                      <a:endParaRPr lang="en-US"/>
                    </a:p>
                  </a:txBody>
                  <a:tcPr/>
                </a:tc>
                <a:tc hMerge="1">
                  <a:txBody>
                    <a:bodyPr/>
                    <a:lstStyle/>
                    <a:p>
                      <a:pPr marL="0" marR="0">
                        <a:lnSpc>
                          <a:spcPct val="107000"/>
                        </a:lnSpc>
                        <a:spcAft>
                          <a:spcPts val="1200"/>
                        </a:spcAft>
                      </a:pPr>
                      <a:r>
                        <a:rPr lang="en-US" sz="12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Target Audience</a:t>
                      </a: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Aft>
                          <a:spcPts val="1200"/>
                        </a:spcAft>
                      </a:pPr>
                      <a:r>
                        <a:rPr lang="en-US" sz="1200" i="1"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Who are we speaking to?</a:t>
                      </a:r>
                      <a:r>
                        <a:rPr lang="en-US" sz="12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 Define the primary groups the brand seeks to engage.</a:t>
                      </a: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2615" marR="12615"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381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5DCE4"/>
                    </a:solidFill>
                  </a:tcPr>
                </a:tc>
                <a:tc gridSpan="2">
                  <a:txBody>
                    <a:bodyPr/>
                    <a:lstStyle/>
                    <a:p>
                      <a:pPr marL="117475" marR="0" indent="0">
                        <a:lnSpc>
                          <a:spcPct val="107000"/>
                        </a:lnSpc>
                        <a:spcAft>
                          <a:spcPts val="1200"/>
                        </a:spcAft>
                      </a:pPr>
                      <a:r>
                        <a:rPr lang="en-US" sz="26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Target </a:t>
                      </a:r>
                      <a:br>
                        <a:rPr lang="en-US" sz="26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br>
                      <a:r>
                        <a:rPr lang="en-US" sz="26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Audience</a:t>
                      </a:r>
                      <a:endParaRPr lang="en-US" sz="2600" kern="100" dirty="0">
                        <a:effectLst/>
                        <a:latin typeface="Aptos" panose="020B0004020202020204" pitchFamily="34" charset="0"/>
                        <a:ea typeface="Aptos" panose="020B0004020202020204" pitchFamily="34" charset="0"/>
                        <a:cs typeface="Times New Roman" panose="02020603050405020304" pitchFamily="18" charset="0"/>
                      </a:endParaRPr>
                    </a:p>
                    <a:p>
                      <a:pPr marL="117475" marR="0" indent="0">
                        <a:lnSpc>
                          <a:spcPct val="107000"/>
                        </a:lnSpc>
                        <a:spcAft>
                          <a:spcPts val="1200"/>
                        </a:spcAft>
                      </a:pPr>
                      <a:r>
                        <a:rPr lang="en-US" sz="1200" i="1"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Who are we speaking to?</a:t>
                      </a:r>
                      <a:r>
                        <a:rPr lang="en-US" sz="12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 Define the primary groups the brand seeks to engage.</a:t>
                      </a: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2615" marR="12615"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381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5DCE4"/>
                    </a:solidFill>
                  </a:tcPr>
                </a:tc>
                <a:tc hMerge="1">
                  <a:txBody>
                    <a:bodyPr/>
                    <a:lstStyle/>
                    <a:p>
                      <a:pPr marL="0" marR="0">
                        <a:lnSpc>
                          <a:spcPct val="107000"/>
                        </a:lnSpc>
                        <a:spcAft>
                          <a:spcPts val="1200"/>
                        </a:spcAft>
                      </a:pP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2615" marR="12615"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381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5DCE4"/>
                    </a:solidFill>
                  </a:tcPr>
                </a:tc>
                <a:tc>
                  <a:txBody>
                    <a:bodyPr/>
                    <a:lstStyle/>
                    <a:p>
                      <a:pPr marL="117475" marR="0" indent="0">
                        <a:lnSpc>
                          <a:spcPct val="107000"/>
                        </a:lnSpc>
                        <a:spcAft>
                          <a:spcPts val="1200"/>
                        </a:spcAft>
                      </a:pPr>
                      <a:r>
                        <a:rPr lang="en-US" sz="26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Brand Promise</a:t>
                      </a:r>
                      <a:endParaRPr lang="en-US" sz="2600" kern="100" dirty="0">
                        <a:effectLst/>
                        <a:latin typeface="Aptos" panose="020B0004020202020204" pitchFamily="34" charset="0"/>
                        <a:ea typeface="Aptos" panose="020B0004020202020204" pitchFamily="34" charset="0"/>
                        <a:cs typeface="Times New Roman" panose="02020603050405020304" pitchFamily="18" charset="0"/>
                      </a:endParaRPr>
                    </a:p>
                    <a:p>
                      <a:pPr marL="117475" marR="0" indent="0">
                        <a:lnSpc>
                          <a:spcPct val="107000"/>
                        </a:lnSpc>
                        <a:spcAft>
                          <a:spcPts val="1200"/>
                        </a:spcAft>
                      </a:pPr>
                      <a:r>
                        <a:rPr lang="en-US" sz="1200" i="1"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What can customers count on us for?</a:t>
                      </a:r>
                      <a:r>
                        <a:rPr lang="en-US" sz="12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 State the consistent value the brand pledges to deliver.</a:t>
                      </a: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2615" marR="12615" marT="0" marB="0">
                    <a:lnL w="12700" cap="flat" cmpd="sng" algn="ctr">
                      <a:solidFill>
                        <a:srgbClr val="BFBFBF"/>
                      </a:solidFill>
                      <a:prstDash val="solid"/>
                      <a:round/>
                      <a:headEnd type="none" w="med" len="med"/>
                      <a:tailEnd type="none" w="med" len="med"/>
                    </a:lnL>
                    <a:lnR w="38100" cap="flat" cmpd="sng" algn="ctr">
                      <a:solidFill>
                        <a:srgbClr val="BFBFBF"/>
                      </a:solidFill>
                      <a:prstDash val="solid"/>
                      <a:round/>
                      <a:headEnd type="none" w="med" len="med"/>
                      <a:tailEnd type="none" w="med" len="med"/>
                    </a:lnR>
                    <a:lnT w="381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EEAF6"/>
                    </a:solidFill>
                  </a:tcPr>
                </a:tc>
                <a:extLst>
                  <a:ext uri="{0D108BD9-81ED-4DB2-BD59-A6C34878D82A}">
                    <a16:rowId xmlns:a16="http://schemas.microsoft.com/office/drawing/2014/main" val="2344552245"/>
                  </a:ext>
                </a:extLst>
              </a:tr>
              <a:tr h="1762812">
                <a:tc gridSpan="2">
                  <a:txBody>
                    <a:bodyPr/>
                    <a:lstStyle/>
                    <a:p>
                      <a:pPr marL="117475" marR="0" indent="0">
                        <a:lnSpc>
                          <a:spcPct val="107000"/>
                        </a:lnSpc>
                        <a:spcAft>
                          <a:spcPts val="1200"/>
                        </a:spcAft>
                      </a:pPr>
                      <a:r>
                        <a:rPr lang="en-US" sz="26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Overall Value </a:t>
                      </a:r>
                      <a:br>
                        <a:rPr lang="en-US" sz="26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br>
                      <a:r>
                        <a:rPr lang="en-US" sz="26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Proposition</a:t>
                      </a:r>
                      <a:endParaRPr lang="en-US" sz="2600" kern="100" dirty="0">
                        <a:effectLst/>
                        <a:latin typeface="Aptos" panose="020B0004020202020204" pitchFamily="34" charset="0"/>
                        <a:ea typeface="Aptos" panose="020B0004020202020204" pitchFamily="34" charset="0"/>
                        <a:cs typeface="Times New Roman" panose="02020603050405020304" pitchFamily="18" charset="0"/>
                      </a:endParaRPr>
                    </a:p>
                    <a:p>
                      <a:pPr marL="117475" marR="0" indent="0">
                        <a:lnSpc>
                          <a:spcPct val="107000"/>
                        </a:lnSpc>
                        <a:spcAft>
                          <a:spcPts val="1200"/>
                        </a:spcAft>
                      </a:pPr>
                      <a:r>
                        <a:rPr lang="en-US" sz="1200" i="1"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What sets us apart?</a:t>
                      </a:r>
                      <a:r>
                        <a:rPr lang="en-US" sz="12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 Outline the unique benefit that the brand provides.</a:t>
                      </a: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2615" marR="12615" marT="0" marB="0">
                    <a:lnL w="381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2EFD9"/>
                    </a:solidFill>
                  </a:tcPr>
                </a:tc>
                <a:tc hMerge="1">
                  <a:txBody>
                    <a:bodyPr/>
                    <a:lstStyle/>
                    <a:p>
                      <a:endParaRPr lang="en-US"/>
                    </a:p>
                  </a:txBody>
                  <a:tcPr/>
                </a:tc>
                <a:tc gridSpan="3">
                  <a:txBody>
                    <a:bodyPr/>
                    <a:lstStyle/>
                    <a:p>
                      <a:pPr marL="117475" marR="0" indent="0">
                        <a:lnSpc>
                          <a:spcPct val="107000"/>
                        </a:lnSpc>
                        <a:spcAft>
                          <a:spcPts val="1200"/>
                        </a:spcAft>
                      </a:pPr>
                      <a:r>
                        <a:rPr lang="en-US" sz="26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Tagline</a:t>
                      </a:r>
                      <a:endParaRPr lang="en-US" sz="2600" kern="100" dirty="0">
                        <a:effectLst/>
                        <a:latin typeface="Aptos" panose="020B0004020202020204" pitchFamily="34" charset="0"/>
                        <a:ea typeface="Aptos" panose="020B0004020202020204" pitchFamily="34" charset="0"/>
                        <a:cs typeface="Times New Roman" panose="02020603050405020304" pitchFamily="18" charset="0"/>
                      </a:endParaRPr>
                    </a:p>
                    <a:p>
                      <a:pPr marL="117475" marR="0" indent="0">
                        <a:lnSpc>
                          <a:spcPct val="107000"/>
                        </a:lnSpc>
                        <a:spcAft>
                          <a:spcPts val="1200"/>
                        </a:spcAft>
                      </a:pPr>
                      <a:r>
                        <a:rPr lang="en-US" sz="1200" i="1"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How do we communicate our essence in a few words?</a:t>
                      </a:r>
                      <a:r>
                        <a:rPr lang="en-US" sz="12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 Craft a brief phrase that captures the brand’s spirit.</a:t>
                      </a: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2615" marR="12615"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C5E0B3"/>
                    </a:solidFill>
                  </a:tcPr>
                </a:tc>
                <a:tc hMerge="1">
                  <a:txBody>
                    <a:bodyPr/>
                    <a:lstStyle/>
                    <a:p>
                      <a:endParaRPr lang="en-US"/>
                    </a:p>
                  </a:txBody>
                  <a:tcPr/>
                </a:tc>
                <a:tc hMerge="1">
                  <a:txBody>
                    <a:bodyPr/>
                    <a:lstStyle/>
                    <a:p>
                      <a:endParaRPr lang="en-US"/>
                    </a:p>
                  </a:txBody>
                  <a:tcPr>
                    <a:lnL w="12700" cap="flat" cmpd="sng" algn="ctr">
                      <a:solidFill>
                        <a:srgbClr val="BFBFBF"/>
                      </a:solidFill>
                      <a:prstDash val="solid"/>
                      <a:round/>
                      <a:headEnd type="none" w="med" len="med"/>
                      <a:tailEnd type="none" w="med" len="med"/>
                    </a:lnL>
                    <a:lnT w="12700" cap="flat" cmpd="sng" algn="ctr">
                      <a:solidFill>
                        <a:srgbClr val="BFBFBF"/>
                      </a:solidFill>
                      <a:prstDash val="solid"/>
                      <a:round/>
                      <a:headEnd type="none" w="med" len="med"/>
                      <a:tailEnd type="none" w="med" len="med"/>
                    </a:lnT>
                  </a:tcPr>
                </a:tc>
                <a:tc gridSpan="2">
                  <a:txBody>
                    <a:bodyPr/>
                    <a:lstStyle/>
                    <a:p>
                      <a:pPr marL="58738" marR="0" indent="0">
                        <a:lnSpc>
                          <a:spcPct val="107000"/>
                        </a:lnSpc>
                        <a:spcAft>
                          <a:spcPts val="1200"/>
                        </a:spcAft>
                      </a:pPr>
                      <a:r>
                        <a:rPr lang="en-US" sz="26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Tone </a:t>
                      </a:r>
                      <a:br>
                        <a:rPr lang="en-US" sz="26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br>
                      <a:r>
                        <a:rPr lang="en-US" sz="26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of Voice</a:t>
                      </a:r>
                      <a:endParaRPr lang="en-US" sz="2600" kern="100" dirty="0">
                        <a:effectLst/>
                        <a:latin typeface="Aptos" panose="020B0004020202020204" pitchFamily="34" charset="0"/>
                        <a:ea typeface="Aptos" panose="020B0004020202020204" pitchFamily="34" charset="0"/>
                        <a:cs typeface="Times New Roman" panose="02020603050405020304" pitchFamily="18" charset="0"/>
                      </a:endParaRPr>
                    </a:p>
                    <a:p>
                      <a:pPr marL="58738" marR="0" indent="0">
                        <a:lnSpc>
                          <a:spcPct val="107000"/>
                        </a:lnSpc>
                        <a:spcAft>
                          <a:spcPts val="1200"/>
                        </a:spcAft>
                      </a:pPr>
                      <a:r>
                        <a:rPr lang="en-US" sz="1200" i="1"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How do we sound?</a:t>
                      </a:r>
                      <a:r>
                        <a:rPr lang="en-US" sz="12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 Specify the style and personality the brand uses to communicate.</a:t>
                      </a:r>
                      <a:endParaRPr lang="en-US" dirty="0"/>
                    </a:p>
                  </a:txBody>
                  <a:tcPr marL="12615" marR="12615" marT="0" marB="0">
                    <a:lnL w="12700" cap="flat" cmpd="sng" algn="ctr">
                      <a:solidFill>
                        <a:srgbClr val="BFBFBF"/>
                      </a:solidFill>
                      <a:prstDash val="solid"/>
                      <a:round/>
                      <a:headEnd type="none" w="med" len="med"/>
                      <a:tailEnd type="none" w="med" len="med"/>
                    </a:lnL>
                    <a:lnR w="381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BDD6EE"/>
                    </a:solidFill>
                  </a:tcPr>
                </a:tc>
                <a:tc hMerge="1">
                  <a:txBody>
                    <a:bodyPr/>
                    <a:lstStyle/>
                    <a:p>
                      <a:endParaRPr lang="en-US"/>
                    </a:p>
                  </a:txBody>
                  <a:tcPr/>
                </a:tc>
                <a:extLst>
                  <a:ext uri="{0D108BD9-81ED-4DB2-BD59-A6C34878D82A}">
                    <a16:rowId xmlns:a16="http://schemas.microsoft.com/office/drawing/2014/main" val="1771686596"/>
                  </a:ext>
                </a:extLst>
              </a:tr>
              <a:tr h="1073726">
                <a:tc gridSpan="3">
                  <a:txBody>
                    <a:bodyPr/>
                    <a:lstStyle/>
                    <a:p>
                      <a:pPr marL="117475" marR="0" indent="0">
                        <a:lnSpc>
                          <a:spcPct val="107000"/>
                        </a:lnSpc>
                        <a:spcAft>
                          <a:spcPts val="1200"/>
                        </a:spcAft>
                      </a:pPr>
                      <a:r>
                        <a:rPr lang="en-US" sz="26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Brand Pillars</a:t>
                      </a:r>
                      <a:endParaRPr lang="en-US" sz="2600" kern="100" dirty="0">
                        <a:effectLst/>
                        <a:latin typeface="Aptos" panose="020B0004020202020204" pitchFamily="34" charset="0"/>
                        <a:ea typeface="Aptos" panose="020B0004020202020204" pitchFamily="34" charset="0"/>
                        <a:cs typeface="Times New Roman" panose="02020603050405020304" pitchFamily="18" charset="0"/>
                      </a:endParaRPr>
                    </a:p>
                    <a:p>
                      <a:pPr marL="117475" marR="0" indent="0">
                        <a:lnSpc>
                          <a:spcPct val="107000"/>
                        </a:lnSpc>
                        <a:spcAft>
                          <a:spcPts val="1200"/>
                        </a:spcAft>
                      </a:pPr>
                      <a:r>
                        <a:rPr lang="en-US" sz="12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Define the central themes that guide our brand’s message.</a:t>
                      </a: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p>
                      <a:pPr marL="117475" marR="0" indent="0">
                        <a:lnSpc>
                          <a:spcPct val="107000"/>
                        </a:lnSpc>
                        <a:spcAft>
                          <a:spcPts val="800"/>
                        </a:spcAft>
                      </a:pPr>
                      <a:r>
                        <a:rPr lang="en-US" sz="1200" u="sng"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Pillar 1</a:t>
                      </a:r>
                      <a:r>
                        <a:rPr lang="en-US" sz="12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 Theme that sets our brand apart</a:t>
                      </a: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p>
                      <a:pPr marL="117475" marR="0" indent="0">
                        <a:lnSpc>
                          <a:spcPct val="107000"/>
                        </a:lnSpc>
                        <a:spcAft>
                          <a:spcPts val="800"/>
                        </a:spcAft>
                      </a:pPr>
                      <a:r>
                        <a:rPr lang="en-US" sz="1200" u="sng"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Pillar 2</a:t>
                      </a:r>
                      <a:r>
                        <a:rPr lang="en-US" sz="12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 Core value that our brand embodies</a:t>
                      </a: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p>
                      <a:pPr marL="117475" marR="0" indent="0">
                        <a:lnSpc>
                          <a:spcPct val="107000"/>
                        </a:lnSpc>
                        <a:spcAft>
                          <a:spcPts val="800"/>
                        </a:spcAft>
                      </a:pPr>
                      <a:r>
                        <a:rPr lang="en-US" sz="1200" u="sng"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Pillar 3</a:t>
                      </a:r>
                      <a:r>
                        <a:rPr lang="en-US" sz="12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 Principle that resonates with our audience</a:t>
                      </a: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Aft>
                          <a:spcPts val="1200"/>
                        </a:spcAft>
                      </a:pPr>
                      <a:r>
                        <a:rPr lang="en-US" sz="12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 </a:t>
                      </a: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2615" marR="12615" marT="0" marB="0">
                    <a:lnL w="381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38100" cap="flat" cmpd="sng" algn="ctr">
                      <a:solidFill>
                        <a:srgbClr val="BFBFBF"/>
                      </a:solidFill>
                      <a:prstDash val="solid"/>
                      <a:round/>
                      <a:headEnd type="none" w="med" len="med"/>
                      <a:tailEnd type="none" w="med" len="med"/>
                    </a:lnB>
                    <a:solidFill>
                      <a:srgbClr val="D9D9D9"/>
                    </a:solidFill>
                  </a:tcPr>
                </a:tc>
                <a:tc hMerge="1">
                  <a:txBody>
                    <a:bodyPr/>
                    <a:lstStyle/>
                    <a:p>
                      <a:endParaRPr lang="en-US"/>
                    </a:p>
                  </a:txBody>
                  <a:tcPr/>
                </a:tc>
                <a:tc hMerge="1">
                  <a:txBody>
                    <a:bodyPr/>
                    <a:lstStyle/>
                    <a:p>
                      <a:endParaRPr lang="en-US"/>
                    </a:p>
                  </a:txBody>
                  <a:tcPr/>
                </a:tc>
                <a:tc gridSpan="4">
                  <a:txBody>
                    <a:bodyPr/>
                    <a:lstStyle/>
                    <a:p>
                      <a:pPr marL="117475" marR="0" indent="0">
                        <a:lnSpc>
                          <a:spcPct val="107000"/>
                        </a:lnSpc>
                        <a:spcAft>
                          <a:spcPts val="1200"/>
                        </a:spcAft>
                      </a:pPr>
                      <a:r>
                        <a:rPr lang="en-US" sz="26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Proof Points</a:t>
                      </a:r>
                      <a:endParaRPr lang="en-US" sz="2600" kern="100" dirty="0">
                        <a:effectLst/>
                        <a:latin typeface="Aptos" panose="020B0004020202020204" pitchFamily="34" charset="0"/>
                        <a:ea typeface="Aptos" panose="020B0004020202020204" pitchFamily="34" charset="0"/>
                        <a:cs typeface="Times New Roman" panose="02020603050405020304" pitchFamily="18" charset="0"/>
                      </a:endParaRPr>
                    </a:p>
                    <a:p>
                      <a:pPr marL="117475" marR="0" indent="0">
                        <a:lnSpc>
                          <a:spcPct val="107000"/>
                        </a:lnSpc>
                        <a:spcAft>
                          <a:spcPts val="1200"/>
                        </a:spcAft>
                      </a:pPr>
                      <a:r>
                        <a:rPr lang="en-US" sz="12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Details &amp; differentiators that support our brand pillars.</a:t>
                      </a: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p>
                      <a:pPr marL="117475" marR="0" indent="0">
                        <a:lnSpc>
                          <a:spcPct val="107000"/>
                        </a:lnSpc>
                        <a:spcAft>
                          <a:spcPts val="800"/>
                        </a:spcAft>
                      </a:pPr>
                      <a:r>
                        <a:rPr lang="en-US" sz="1200" u="sng"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Supporting Point 1</a:t>
                      </a:r>
                      <a:r>
                        <a:rPr lang="en-US" sz="12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 How does this pillar benefit customers?</a:t>
                      </a: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p>
                      <a:pPr marL="117475" marR="0" indent="0">
                        <a:lnSpc>
                          <a:spcPct val="107000"/>
                        </a:lnSpc>
                        <a:spcAft>
                          <a:spcPts val="800"/>
                        </a:spcAft>
                      </a:pPr>
                      <a:r>
                        <a:rPr lang="en-US" sz="1200" u="sng"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Supporting Point 2</a:t>
                      </a:r>
                      <a:r>
                        <a:rPr lang="en-US" sz="12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 What makes this pillar credible?</a:t>
                      </a: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p>
                      <a:pPr marL="117475" marR="0" indent="0">
                        <a:lnSpc>
                          <a:spcPct val="107000"/>
                        </a:lnSpc>
                        <a:spcAft>
                          <a:spcPts val="800"/>
                        </a:spcAft>
                      </a:pPr>
                      <a:r>
                        <a:rPr lang="en-US" sz="1200" u="sng"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Supporting Point 3</a:t>
                      </a:r>
                      <a:r>
                        <a:rPr lang="en-US" sz="12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 What evidence or facts reinforce this pillar?</a:t>
                      </a: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Aft>
                          <a:spcPts val="1200"/>
                        </a:spcAft>
                      </a:pPr>
                      <a:r>
                        <a:rPr lang="en-US" sz="12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 </a:t>
                      </a: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2615" marR="12615" marT="0" marB="0">
                    <a:lnL w="12700" cap="flat" cmpd="sng" algn="ctr">
                      <a:solidFill>
                        <a:srgbClr val="BFBFBF"/>
                      </a:solidFill>
                      <a:prstDash val="solid"/>
                      <a:round/>
                      <a:headEnd type="none" w="med" len="med"/>
                      <a:tailEnd type="none" w="med" len="med"/>
                    </a:lnL>
                    <a:lnR w="381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38100" cap="flat" cmpd="sng" algn="ctr">
                      <a:solidFill>
                        <a:srgbClr val="BFBFBF"/>
                      </a:solidFill>
                      <a:prstDash val="solid"/>
                      <a:round/>
                      <a:headEnd type="none" w="med" len="med"/>
                      <a:tailEnd type="none" w="med" len="med"/>
                    </a:lnB>
                    <a:solidFill>
                      <a:srgbClr val="B4C6E7"/>
                    </a:solidFill>
                  </a:tcPr>
                </a:tc>
                <a:tc hMerge="1">
                  <a:txBody>
                    <a:bodyPr/>
                    <a:lstStyle/>
                    <a:p>
                      <a:endParaRPr lang="en-US"/>
                    </a:p>
                  </a:txBody>
                  <a:tcPr>
                    <a:lnL w="38100" cap="flat" cmpd="sng" algn="ctr">
                      <a:solidFill>
                        <a:srgbClr val="BFBFBF"/>
                      </a:solidFill>
                      <a:prstDash val="solid"/>
                      <a:round/>
                      <a:headEnd type="none" w="med" len="med"/>
                      <a:tailEnd type="none" w="med" len="med"/>
                    </a:ln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076641084"/>
                  </a:ext>
                </a:extLst>
              </a:tr>
            </a:tbl>
          </a:graphicData>
        </a:graphic>
      </p:graphicFrame>
    </p:spTree>
    <p:extLst>
      <p:ext uri="{BB962C8B-B14F-4D97-AF65-F5344CB8AC3E}">
        <p14:creationId xmlns:p14="http://schemas.microsoft.com/office/powerpoint/2010/main" val="9331509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1624990342"/>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6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6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6576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Brand-Strategy-Presentation-Template_PowerPoint" id="{5072B8BC-F743-2846-A5C9-5085C99AD20D}" vid="{9A97CBCC-1D55-0744-816E-F1A204A0548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Тема Office</Template>
  <TotalTime>1157</TotalTime>
  <Words>320</Words>
  <Application>Microsoft Macintosh PowerPoint</Application>
  <PresentationFormat>Widescreen</PresentationFormat>
  <Paragraphs>32</Paragraphs>
  <Slides>3</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Aptos</vt: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Erica Waite</dc:creator>
  <cp:lastModifiedBy>Office81</cp:lastModifiedBy>
  <cp:revision>46</cp:revision>
  <dcterms:created xsi:type="dcterms:W3CDTF">2022-05-22T18:55:25Z</dcterms:created>
  <dcterms:modified xsi:type="dcterms:W3CDTF">2024-11-28T17:56:58Z</dcterms:modified>
</cp:coreProperties>
</file>