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342" r:id="rId2"/>
    <p:sldId id="407" r:id="rId3"/>
    <p:sldId id="408" r:id="rId4"/>
    <p:sldId id="409" r:id="rId5"/>
    <p:sldId id="410" r:id="rId6"/>
    <p:sldId id="411" r:id="rId7"/>
    <p:sldId id="412" r:id="rId8"/>
    <p:sldId id="413" r:id="rId9"/>
    <p:sldId id="414" r:id="rId10"/>
    <p:sldId id="415" r:id="rId11"/>
    <p:sldId id="416" r:id="rId12"/>
    <p:sldId id="417" r:id="rId13"/>
    <p:sldId id="418" r:id="rId14"/>
    <p:sldId id="354" r:id="rId15"/>
    <p:sldId id="367" r:id="rId16"/>
    <p:sldId id="397" r:id="rId17"/>
    <p:sldId id="398" r:id="rId18"/>
    <p:sldId id="399" r:id="rId19"/>
    <p:sldId id="400" r:id="rId20"/>
    <p:sldId id="401" r:id="rId21"/>
    <p:sldId id="402" r:id="rId22"/>
    <p:sldId id="403" r:id="rId23"/>
    <p:sldId id="404" r:id="rId24"/>
    <p:sldId id="405" r:id="rId25"/>
    <p:sldId id="406"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A84"/>
    <a:srgbClr val="7BE3A8"/>
    <a:srgbClr val="72DCE5"/>
    <a:srgbClr val="B790FC"/>
    <a:srgbClr val="A3E7B7"/>
    <a:srgbClr val="E7B582"/>
    <a:srgbClr val="80EBDB"/>
    <a:srgbClr val="C2E0F6"/>
    <a:srgbClr val="9EE7F3"/>
    <a:srgbClr val="EBF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96743"/>
  </p:normalViewPr>
  <p:slideViewPr>
    <p:cSldViewPr snapToGrid="0" snapToObjects="1">
      <p:cViewPr varScale="1">
        <p:scale>
          <a:sx n="128" d="100"/>
          <a:sy n="128" d="100"/>
        </p:scale>
        <p:origin x="109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AF8A2-5643-999F-13FE-DFF1B5976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D2BC0-9497-1121-E7AF-289675097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54D20-1EDC-38BF-0352-2FA8301C54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1B6B88-163F-B64B-4250-F5F0CD70843A}"/>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3931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E8C17-959B-0D78-4ABD-50B56BFBE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9FA10-2683-67FC-ED29-90ABA7F9B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3410C-77FD-BC07-6CE8-32D2A014E0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FE17E8-C017-5A3C-C1DD-654FC8822A28}"/>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733766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DF62E-A361-5A3A-F555-F3CD97FE9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C9CFC-CFFA-BAE1-6CCD-5ADDABC8E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EE59B-24BC-65EF-73A5-5DE4CAD6BC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174C06-87A4-F1B2-976B-68315DC86D85}"/>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662046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8E52B-DC02-8E9B-6E04-ADCFBDF77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8DE53-EB16-AE5B-9002-20B570B3B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297A7-325C-5A8A-7E38-4D41766860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17AD8C-9E8E-8D96-6D07-0C3B2E09C0AB}"/>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6276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67D76-3190-C000-6C13-36E2BB375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959ED-65A4-3B4B-0E55-783778DC5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D2867A-F277-D750-AD26-F54ADBD52F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BFCFBD-684E-9734-C0B0-8B9361AA6B0F}"/>
              </a:ext>
            </a:extLst>
          </p:cNvPr>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3989496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099F9-AF80-F0B0-F63A-217261393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317E7-C827-2BF5-E8D0-CDE382F5D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6609D-CB79-CD26-5723-60701947C1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1437AC-CCB4-01CC-EE88-31AA47A16BD8}"/>
              </a:ext>
            </a:extLst>
          </p:cNvPr>
          <p:cNvSpPr>
            <a:spLocks noGrp="1"/>
          </p:cNvSpPr>
          <p:nvPr>
            <p:ph type="sldNum" sz="quarter" idx="5"/>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577292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1DCED-10AE-467D-CEC0-555127F6B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5EEF5-22F2-4F6A-63B8-DF3A28A32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C9B1EC-34AF-BF0E-6B77-CFF9E101EF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733A47-5884-0071-C92D-E4C8ED4DD0CB}"/>
              </a:ext>
            </a:extLst>
          </p:cNvPr>
          <p:cNvSpPr>
            <a:spLocks noGrp="1"/>
          </p:cNvSpPr>
          <p:nvPr>
            <p:ph type="sldNum" sz="quarter" idx="5"/>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1671066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A644C-6639-AAB9-850E-BE0A21D68D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2BE3BC-AA84-19C9-81F2-F8D7D6B091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6DFE1-E621-5AB4-6777-57ABCA7DB5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411BAE-F9AB-F104-DB45-86284A991A80}"/>
              </a:ext>
            </a:extLst>
          </p:cNvPr>
          <p:cNvSpPr>
            <a:spLocks noGrp="1"/>
          </p:cNvSpPr>
          <p:nvPr>
            <p:ph type="sldNum" sz="quarter" idx="5"/>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3277124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CF48C-51ED-3DFF-A4EF-86DE4D9B5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7B9CE-607F-427F-E260-162112A33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3286A-4A4C-1AA5-534C-2CD5B022CB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7A10A3-E691-2242-4C54-0A8010AB91DA}"/>
              </a:ext>
            </a:extLst>
          </p:cNvPr>
          <p:cNvSpPr>
            <a:spLocks noGrp="1"/>
          </p:cNvSpPr>
          <p:nvPr>
            <p:ph type="sldNum" sz="quarter" idx="5"/>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3037141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87B77-7FB8-E837-1503-AB82A05E5B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601FF-B867-BA62-2527-913A2976B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F3E62-0017-0428-0A4A-579336098F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618275-BF17-C8C4-6E93-ED3EBB5D4EF1}"/>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542295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394CE-3979-9FA5-27DC-6AD4F39D2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A5C7B8-81F8-150D-F025-7EDF8FEC5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F74F2-0E99-BCED-98D7-5556DABCFE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CB75EF-B0FC-77D3-8E95-DBF045084C60}"/>
              </a:ext>
            </a:extLst>
          </p:cNvPr>
          <p:cNvSpPr>
            <a:spLocks noGrp="1"/>
          </p:cNvSpPr>
          <p:nvPr>
            <p:ph type="sldNum" sz="quarter" idx="5"/>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1302485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D3A13-C98D-883C-DADC-072E38D0C1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E369F-EACD-222F-1C83-996DAC0F7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F226E-07CE-D67E-1437-42BD4CBA30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CBB599-FC82-F4D0-CFE8-8D8B992991C6}"/>
              </a:ext>
            </a:extLst>
          </p:cNvPr>
          <p:cNvSpPr>
            <a:spLocks noGrp="1"/>
          </p:cNvSpPr>
          <p:nvPr>
            <p:ph type="sldNum" sz="quarter" idx="5"/>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1273359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E996C-7ABF-62EF-E01B-F24D95A3C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000BF-93F7-89E9-C074-621C6C8EA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D4490-5A3E-BACD-A114-AB426C06FB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AF9E0C-BC0F-B3B9-BA81-7F41C9049EF8}"/>
              </a:ext>
            </a:extLst>
          </p:cNvPr>
          <p:cNvSpPr>
            <a:spLocks noGrp="1"/>
          </p:cNvSpPr>
          <p:nvPr>
            <p:ph type="sldNum" sz="quarter" idx="5"/>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1302487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9D34E-BCE1-F80C-F8AA-E169165C5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7ABFA-813E-FDF5-13F7-A90139082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DC925-2014-E500-156F-041830CD20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A3C1DC-FBD7-1339-3DB9-B80C8200B4E8}"/>
              </a:ext>
            </a:extLst>
          </p:cNvPr>
          <p:cNvSpPr>
            <a:spLocks noGrp="1"/>
          </p:cNvSpPr>
          <p:nvPr>
            <p:ph type="sldNum" sz="quarter" idx="5"/>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901228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06D54-80DF-08CC-C568-39D9067A8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B2D01-A17D-8DF6-E153-71C089D3E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66349-EA1E-E1FC-530E-2FF41D88B4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BF26C8-58BF-3447-90DA-202209C0C766}"/>
              </a:ext>
            </a:extLst>
          </p:cNvPr>
          <p:cNvSpPr>
            <a:spLocks noGrp="1"/>
          </p:cNvSpPr>
          <p:nvPr>
            <p:ph type="sldNum" sz="quarter" idx="5"/>
          </p:nvPr>
        </p:nvSpPr>
        <p:spPr/>
        <p:txBody>
          <a:bodyPr/>
          <a:lstStyle/>
          <a:p>
            <a:fld id="{C0711C10-233D-DA48-A5CB-9365BBABB6B4}" type="slidenum">
              <a:rPr lang="en-US" smtClean="0"/>
              <a:t>25</a:t>
            </a:fld>
            <a:endParaRPr lang="en-US" dirty="0"/>
          </a:p>
        </p:txBody>
      </p:sp>
    </p:spTree>
    <p:extLst>
      <p:ext uri="{BB962C8B-B14F-4D97-AF65-F5344CB8AC3E}">
        <p14:creationId xmlns:p14="http://schemas.microsoft.com/office/powerpoint/2010/main" val="4086407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26</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70A7A-DA25-584F-D470-3A4F4BB61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ACF1A-173C-5867-B9EC-C8A5D6D1D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1AAFF-22D6-FD37-E6ED-67C26C36F6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55C9A6-A582-CA17-1E26-B8C4AC1FE1E4}"/>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05674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2DF6F-A8A1-051D-C7E4-D6DBB197E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8756B-7C58-E60F-F4E5-7BB6AA3F5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2A874-9303-9854-0EEC-038D1D8108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9FD3EB-1DF7-88F9-DA5F-42659ED89B0E}"/>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239251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91D5D-C577-4161-9E80-16A40266E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874CF-6DD2-0546-3DE7-B50322DA6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930E5-8051-1D69-1D02-31CE6D2F1C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C29BDE-0E3E-2696-4B6A-A32D34E0CA87}"/>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474303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53481-0D7E-632D-DF3E-6C3928EA4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85F81-A1D1-FB63-3571-5B7269A41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F0630-F0D7-F9D9-16EF-BD1A4DB6D7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7B9CC8-6F81-482A-29E0-4481624D46BC}"/>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822037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C5B88-FE80-91A8-65D1-5F2DBCF6F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9E58F-3B05-578A-EF3B-34CF7D411B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BEA36-3376-FB3D-7339-6C5305AEE3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BEA0E3-66E8-600C-21F6-41B6415646FE}"/>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51353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486C0-2A4F-80F6-2FCE-3FD7CB507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3A3D1-E624-C312-83EC-312F1023B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E6D82-5AB9-9751-B114-F5412CCBD1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6A81D7-7C3F-12C9-8816-2DCA08973B3D}"/>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984869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5C66-A1C1-F02F-12E9-DC9589F4C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B0FC5-70AA-B6C5-B1D5-CB8B2432DC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88668-EFE8-B7DA-180F-E3ECBF7CAF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1F6D0B-3DBA-B38B-6962-7A7C7489A79B}"/>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78179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martsheet.com/try-it?trp=12237&amp;utm_source=template-powerpoint&amp;utm_medium=content&amp;utm_campaign=Social+Media+Marketing+Proposal+Template-powerpoint-12237&amp;lpa=Social+Media+Marketing+Proposal+Template+powerpoint+12237"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1.png"/><Relationship Id="rId18" Type="http://schemas.openxmlformats.org/officeDocument/2006/relationships/image" Target="../media/image26.svg"/><Relationship Id="rId3" Type="http://schemas.openxmlformats.org/officeDocument/2006/relationships/image" Target="../media/image1.jpe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5.png"/><Relationship Id="rId2" Type="http://schemas.openxmlformats.org/officeDocument/2006/relationships/notesSlide" Target="../notesSlides/notesSlide10.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8.jpeg"/><Relationship Id="rId9" Type="http://schemas.openxmlformats.org/officeDocument/2006/relationships/image" Target="../media/image19.png"/><Relationship Id="rId1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jpe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1.png"/><Relationship Id="rId18" Type="http://schemas.openxmlformats.org/officeDocument/2006/relationships/image" Target="../media/image26.svg"/><Relationship Id="rId3" Type="http://schemas.openxmlformats.org/officeDocument/2006/relationships/image" Target="../media/image1.jpe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5.png"/><Relationship Id="rId2" Type="http://schemas.openxmlformats.org/officeDocument/2006/relationships/notesSlide" Target="../notesSlides/notesSlide22.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8.jpeg"/><Relationship Id="rId9" Type="http://schemas.openxmlformats.org/officeDocument/2006/relationships/image" Target="../media/image19.png"/><Relationship Id="rId1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jpe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stel rainbow ombre">
            <a:extLst>
              <a:ext uri="{FF2B5EF4-FFF2-40B4-BE49-F238E27FC236}">
                <a16:creationId xmlns:a16="http://schemas.microsoft.com/office/drawing/2014/main" id="{3C745650-297B-25F5-F16D-74034C5118A6}"/>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b="15625"/>
          <a:stretch/>
        </p:blipFill>
        <p:spPr>
          <a:xfrm>
            <a:off x="0" y="0"/>
            <a:ext cx="12191999" cy="6858001"/>
          </a:xfrm>
          <a:prstGeom prst="rect">
            <a:avLst/>
          </a:prstGeom>
        </p:spPr>
      </p:pic>
      <p:pic>
        <p:nvPicPr>
          <p:cNvPr id="2" name="Google Shape;93;p1">
            <a:hlinkClick r:id="rId3"/>
            <a:extLst>
              <a:ext uri="{FF2B5EF4-FFF2-40B4-BE49-F238E27FC236}">
                <a16:creationId xmlns:a16="http://schemas.microsoft.com/office/drawing/2014/main" id="{16BCC30B-76FD-AAF7-2EDE-3A53C6542D6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6551821"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Social Media Marketing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030898" y="1352891"/>
            <a:ext cx="5710886" cy="3211302"/>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492993" y="3081927"/>
            <a:ext cx="5843752" cy="328162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172749" y="1676232"/>
            <a:ext cx="5716088" cy="3212347"/>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464147" y="3234891"/>
            <a:ext cx="5722170" cy="3210415"/>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C57D2-E81D-ADF7-F2D6-8C60E0FB7F33}"/>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EB465DF1-D3A0-1AB1-D809-1240B49B9D78}"/>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629CDC7A-4F33-6745-F8FD-3F32C86F44E3}"/>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Timeline</a:t>
            </a:r>
          </a:p>
        </p:txBody>
      </p:sp>
      <p:pic>
        <p:nvPicPr>
          <p:cNvPr id="12" name="Picture 11" descr="Pastel rainbow ombre">
            <a:extLst>
              <a:ext uri="{FF2B5EF4-FFF2-40B4-BE49-F238E27FC236}">
                <a16:creationId xmlns:a16="http://schemas.microsoft.com/office/drawing/2014/main" id="{AA1CA99E-E7BD-A9F4-2220-73A9351E32B9}"/>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cxnSp>
        <p:nvCxnSpPr>
          <p:cNvPr id="5" name="Straight Connector 4">
            <a:extLst>
              <a:ext uri="{FF2B5EF4-FFF2-40B4-BE49-F238E27FC236}">
                <a16:creationId xmlns:a16="http://schemas.microsoft.com/office/drawing/2014/main" id="{03046296-6136-026E-D009-9B683F2260F2}"/>
              </a:ext>
            </a:extLst>
          </p:cNvPr>
          <p:cNvCxnSpPr>
            <a:cxnSpLocks/>
          </p:cNvCxnSpPr>
          <p:nvPr/>
        </p:nvCxnSpPr>
        <p:spPr>
          <a:xfrm flipV="1">
            <a:off x="599190" y="1280160"/>
            <a:ext cx="0"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A9B96F5-7995-77E7-7BB7-23A57F4857A1}"/>
              </a:ext>
            </a:extLst>
          </p:cNvPr>
          <p:cNvCxnSpPr>
            <a:cxnSpLocks/>
          </p:cNvCxnSpPr>
          <p:nvPr/>
        </p:nvCxnSpPr>
        <p:spPr>
          <a:xfrm flipV="1">
            <a:off x="3349059" y="1280160"/>
            <a:ext cx="12"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10B652-E911-E54E-BAA1-EBAE6EA6CCA6}"/>
              </a:ext>
            </a:extLst>
          </p:cNvPr>
          <p:cNvCxnSpPr>
            <a:cxnSpLocks/>
          </p:cNvCxnSpPr>
          <p:nvPr/>
        </p:nvCxnSpPr>
        <p:spPr>
          <a:xfrm flipV="1">
            <a:off x="6096000" y="1280160"/>
            <a:ext cx="8837"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79A21C-9B3C-CA7C-D615-A185F636E698}"/>
              </a:ext>
            </a:extLst>
          </p:cNvPr>
          <p:cNvCxnSpPr>
            <a:cxnSpLocks/>
          </p:cNvCxnSpPr>
          <p:nvPr/>
        </p:nvCxnSpPr>
        <p:spPr>
          <a:xfrm flipV="1">
            <a:off x="8848833" y="1280160"/>
            <a:ext cx="0"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8743555-3753-926F-2729-54F6D4E9CA95}"/>
              </a:ext>
            </a:extLst>
          </p:cNvPr>
          <p:cNvSpPr txBox="1"/>
          <p:nvPr/>
        </p:nvSpPr>
        <p:spPr>
          <a:xfrm>
            <a:off x="772201"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November-December</a:t>
            </a:r>
          </a:p>
        </p:txBody>
      </p:sp>
      <p:sp>
        <p:nvSpPr>
          <p:cNvPr id="15" name="TextBox 14">
            <a:extLst>
              <a:ext uri="{FF2B5EF4-FFF2-40B4-BE49-F238E27FC236}">
                <a16:creationId xmlns:a16="http://schemas.microsoft.com/office/drawing/2014/main" id="{E1FA960C-C987-8D80-7EA5-CF23BFD82680}"/>
              </a:ext>
            </a:extLst>
          </p:cNvPr>
          <p:cNvSpPr txBox="1"/>
          <p:nvPr/>
        </p:nvSpPr>
        <p:spPr>
          <a:xfrm>
            <a:off x="3516197" y="5755782"/>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December-January</a:t>
            </a:r>
          </a:p>
        </p:txBody>
      </p:sp>
      <p:sp>
        <p:nvSpPr>
          <p:cNvPr id="17" name="TextBox 16">
            <a:extLst>
              <a:ext uri="{FF2B5EF4-FFF2-40B4-BE49-F238E27FC236}">
                <a16:creationId xmlns:a16="http://schemas.microsoft.com/office/drawing/2014/main" id="{6D0E6001-4D1C-437E-7141-54CF003C2031}"/>
              </a:ext>
            </a:extLst>
          </p:cNvPr>
          <p:cNvSpPr txBox="1"/>
          <p:nvPr/>
        </p:nvSpPr>
        <p:spPr>
          <a:xfrm>
            <a:off x="6271970"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January-February</a:t>
            </a:r>
          </a:p>
        </p:txBody>
      </p:sp>
      <p:sp>
        <p:nvSpPr>
          <p:cNvPr id="18" name="TextBox 17">
            <a:extLst>
              <a:ext uri="{FF2B5EF4-FFF2-40B4-BE49-F238E27FC236}">
                <a16:creationId xmlns:a16="http://schemas.microsoft.com/office/drawing/2014/main" id="{7F62D6F3-F585-12B1-133E-56E99F788B95}"/>
              </a:ext>
            </a:extLst>
          </p:cNvPr>
          <p:cNvSpPr txBox="1"/>
          <p:nvPr/>
        </p:nvSpPr>
        <p:spPr>
          <a:xfrm>
            <a:off x="9027743"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February-March</a:t>
            </a:r>
          </a:p>
        </p:txBody>
      </p:sp>
      <p:sp>
        <p:nvSpPr>
          <p:cNvPr id="19" name="Rectangle 18">
            <a:extLst>
              <a:ext uri="{FF2B5EF4-FFF2-40B4-BE49-F238E27FC236}">
                <a16:creationId xmlns:a16="http://schemas.microsoft.com/office/drawing/2014/main" id="{21EE223B-EF0E-79AE-505E-09AB1B989F00}"/>
              </a:ext>
            </a:extLst>
          </p:cNvPr>
          <p:cNvSpPr/>
          <p:nvPr/>
        </p:nvSpPr>
        <p:spPr>
          <a:xfrm>
            <a:off x="599190" y="1365003"/>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cxnSp>
        <p:nvCxnSpPr>
          <p:cNvPr id="23" name="Straight Connector 22">
            <a:extLst>
              <a:ext uri="{FF2B5EF4-FFF2-40B4-BE49-F238E27FC236}">
                <a16:creationId xmlns:a16="http://schemas.microsoft.com/office/drawing/2014/main" id="{85BA3CA1-657B-19F9-5C6C-44FDC8F46626}"/>
              </a:ext>
            </a:extLst>
          </p:cNvPr>
          <p:cNvCxnSpPr>
            <a:cxnSpLocks/>
          </p:cNvCxnSpPr>
          <p:nvPr/>
        </p:nvCxnSpPr>
        <p:spPr>
          <a:xfrm flipH="1" flipV="1">
            <a:off x="11598715" y="1280160"/>
            <a:ext cx="4391"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5A37EC0-546B-C4EC-06B4-BC01436233B2}"/>
              </a:ext>
            </a:extLst>
          </p:cNvPr>
          <p:cNvSpPr/>
          <p:nvPr/>
        </p:nvSpPr>
        <p:spPr>
          <a:xfrm>
            <a:off x="602150" y="1872620"/>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1" name="Rectangle 30">
            <a:extLst>
              <a:ext uri="{FF2B5EF4-FFF2-40B4-BE49-F238E27FC236}">
                <a16:creationId xmlns:a16="http://schemas.microsoft.com/office/drawing/2014/main" id="{226C5D9A-CD27-5E41-02D0-B8A466B87A63}"/>
              </a:ext>
            </a:extLst>
          </p:cNvPr>
          <p:cNvSpPr/>
          <p:nvPr/>
        </p:nvSpPr>
        <p:spPr>
          <a:xfrm>
            <a:off x="600682" y="2384888"/>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2" name="Rectangle 31">
            <a:extLst>
              <a:ext uri="{FF2B5EF4-FFF2-40B4-BE49-F238E27FC236}">
                <a16:creationId xmlns:a16="http://schemas.microsoft.com/office/drawing/2014/main" id="{CFA8779E-F867-3C35-1904-B189EC44A3C8}"/>
              </a:ext>
            </a:extLst>
          </p:cNvPr>
          <p:cNvSpPr/>
          <p:nvPr/>
        </p:nvSpPr>
        <p:spPr>
          <a:xfrm>
            <a:off x="3354969" y="2774605"/>
            <a:ext cx="2749869" cy="427425"/>
          </a:xfrm>
          <a:prstGeom prst="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3" name="Rectangle 32">
            <a:extLst>
              <a:ext uri="{FF2B5EF4-FFF2-40B4-BE49-F238E27FC236}">
                <a16:creationId xmlns:a16="http://schemas.microsoft.com/office/drawing/2014/main" id="{3448E2B3-031B-ABF2-24F6-FD60852040AC}"/>
              </a:ext>
            </a:extLst>
          </p:cNvPr>
          <p:cNvSpPr/>
          <p:nvPr/>
        </p:nvSpPr>
        <p:spPr>
          <a:xfrm>
            <a:off x="3357918" y="3282222"/>
            <a:ext cx="2749869" cy="427425"/>
          </a:xfrm>
          <a:prstGeom prst="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4" name="Rectangle 33">
            <a:extLst>
              <a:ext uri="{FF2B5EF4-FFF2-40B4-BE49-F238E27FC236}">
                <a16:creationId xmlns:a16="http://schemas.microsoft.com/office/drawing/2014/main" id="{A4AA3991-A277-CE24-8FCC-7EA17211AD37}"/>
              </a:ext>
            </a:extLst>
          </p:cNvPr>
          <p:cNvSpPr/>
          <p:nvPr/>
        </p:nvSpPr>
        <p:spPr>
          <a:xfrm>
            <a:off x="6104837" y="3672527"/>
            <a:ext cx="2749869" cy="427425"/>
          </a:xfrm>
          <a:prstGeom prst="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5" name="Rectangle 34">
            <a:extLst>
              <a:ext uri="{FF2B5EF4-FFF2-40B4-BE49-F238E27FC236}">
                <a16:creationId xmlns:a16="http://schemas.microsoft.com/office/drawing/2014/main" id="{EE6B7F70-D862-7F96-3891-63F4F49D369E}"/>
              </a:ext>
            </a:extLst>
          </p:cNvPr>
          <p:cNvSpPr/>
          <p:nvPr/>
        </p:nvSpPr>
        <p:spPr>
          <a:xfrm>
            <a:off x="6110722" y="4185451"/>
            <a:ext cx="2749869" cy="427425"/>
          </a:xfrm>
          <a:prstGeom prst="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36" name="Rectangle 35">
            <a:extLst>
              <a:ext uri="{FF2B5EF4-FFF2-40B4-BE49-F238E27FC236}">
                <a16:creationId xmlns:a16="http://schemas.microsoft.com/office/drawing/2014/main" id="{00FB1460-5B80-3632-0B43-AE29BCD38BF3}"/>
              </a:ext>
            </a:extLst>
          </p:cNvPr>
          <p:cNvSpPr/>
          <p:nvPr/>
        </p:nvSpPr>
        <p:spPr>
          <a:xfrm>
            <a:off x="8853238" y="4560681"/>
            <a:ext cx="2749869" cy="427425"/>
          </a:xfrm>
          <a:prstGeom prst="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
        <p:nvSpPr>
          <p:cNvPr id="2" name="Rectangle 1">
            <a:extLst>
              <a:ext uri="{FF2B5EF4-FFF2-40B4-BE49-F238E27FC236}">
                <a16:creationId xmlns:a16="http://schemas.microsoft.com/office/drawing/2014/main" id="{1982BE97-FCCA-F399-2D91-5D6A4F3913C7}"/>
              </a:ext>
            </a:extLst>
          </p:cNvPr>
          <p:cNvSpPr/>
          <p:nvPr/>
        </p:nvSpPr>
        <p:spPr>
          <a:xfrm>
            <a:off x="8853237" y="5069481"/>
            <a:ext cx="2749869" cy="427425"/>
          </a:xfrm>
          <a:prstGeom prst="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Description</a:t>
            </a:r>
          </a:p>
        </p:txBody>
      </p:sp>
    </p:spTree>
    <p:extLst>
      <p:ext uri="{BB962C8B-B14F-4D97-AF65-F5344CB8AC3E}">
        <p14:creationId xmlns:p14="http://schemas.microsoft.com/office/powerpoint/2010/main" val="327720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FB731-3ED9-D20A-7850-BFD12AC79266}"/>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0B5835E-B6B8-921D-BBB8-FBE1C563700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23" name="Rounded Rectangle 22">
            <a:extLst>
              <a:ext uri="{FF2B5EF4-FFF2-40B4-BE49-F238E27FC236}">
                <a16:creationId xmlns:a16="http://schemas.microsoft.com/office/drawing/2014/main" id="{C4BADF1F-4543-6C0C-6336-154DF76794E1}"/>
              </a:ext>
            </a:extLst>
          </p:cNvPr>
          <p:cNvSpPr/>
          <p:nvPr/>
        </p:nvSpPr>
        <p:spPr>
          <a:xfrm rot="2700000">
            <a:off x="6918633" y="1549967"/>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B1F1390F-5289-1671-9096-44BF9B206C50}"/>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Cost Breakdown</a:t>
            </a:r>
          </a:p>
        </p:txBody>
      </p:sp>
      <p:pic>
        <p:nvPicPr>
          <p:cNvPr id="12" name="Picture 11" descr="Pastel rainbow ombre">
            <a:extLst>
              <a:ext uri="{FF2B5EF4-FFF2-40B4-BE49-F238E27FC236}">
                <a16:creationId xmlns:a16="http://schemas.microsoft.com/office/drawing/2014/main" id="{1FCAE2D3-2DCD-E5FA-B310-705CAEEEA97C}"/>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7" name="Rounded Rectangle 6">
            <a:extLst>
              <a:ext uri="{FF2B5EF4-FFF2-40B4-BE49-F238E27FC236}">
                <a16:creationId xmlns:a16="http://schemas.microsoft.com/office/drawing/2014/main" id="{D215FC5D-BA04-0E84-D395-E37D48D9A122}"/>
              </a:ext>
            </a:extLst>
          </p:cNvPr>
          <p:cNvSpPr/>
          <p:nvPr/>
        </p:nvSpPr>
        <p:spPr>
          <a:xfrm rot="2700000">
            <a:off x="1333157" y="1549968"/>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F85B2D8-2CC3-5465-B152-A07F0247E0BF}"/>
              </a:ext>
            </a:extLst>
          </p:cNvPr>
          <p:cNvSpPr/>
          <p:nvPr/>
        </p:nvSpPr>
        <p:spPr>
          <a:xfrm rot="2700000">
            <a:off x="4125895" y="1549968"/>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1D017447-C979-3B61-8096-BCDBFC3C0B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24138" y="1648772"/>
            <a:ext cx="657718" cy="657718"/>
          </a:xfrm>
          <a:prstGeom prst="rect">
            <a:avLst/>
          </a:prstGeom>
        </p:spPr>
      </p:pic>
      <p:sp>
        <p:nvSpPr>
          <p:cNvPr id="25" name="Rounded Rectangle 24">
            <a:extLst>
              <a:ext uri="{FF2B5EF4-FFF2-40B4-BE49-F238E27FC236}">
                <a16:creationId xmlns:a16="http://schemas.microsoft.com/office/drawing/2014/main" id="{7FB06AA3-55FE-5BB8-E194-31A13BA5353B}"/>
              </a:ext>
            </a:extLst>
          </p:cNvPr>
          <p:cNvSpPr/>
          <p:nvPr/>
        </p:nvSpPr>
        <p:spPr>
          <a:xfrm rot="2700000">
            <a:off x="9711371" y="1549966"/>
            <a:ext cx="987552" cy="987552"/>
          </a:xfrm>
          <a:prstGeom prst="round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oogle Shape;90;p1">
            <a:extLst>
              <a:ext uri="{FF2B5EF4-FFF2-40B4-BE49-F238E27FC236}">
                <a16:creationId xmlns:a16="http://schemas.microsoft.com/office/drawing/2014/main" id="{614D4C1B-76A2-2087-F945-0B23F139E479}"/>
              </a:ext>
            </a:extLst>
          </p:cNvPr>
          <p:cNvSpPr txBox="1"/>
          <p:nvPr/>
        </p:nvSpPr>
        <p:spPr>
          <a:xfrm>
            <a:off x="589761"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Total Campaign Cost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$XX,XXX</a:t>
            </a:r>
          </a:p>
        </p:txBody>
      </p:sp>
      <p:sp>
        <p:nvSpPr>
          <p:cNvPr id="2" name="Google Shape;90;p1">
            <a:extLst>
              <a:ext uri="{FF2B5EF4-FFF2-40B4-BE49-F238E27FC236}">
                <a16:creationId xmlns:a16="http://schemas.microsoft.com/office/drawing/2014/main" id="{CF438A6D-31C6-2C71-A829-79B6D04771CC}"/>
              </a:ext>
            </a:extLst>
          </p:cNvPr>
          <p:cNvSpPr txBox="1"/>
          <p:nvPr/>
        </p:nvSpPr>
        <p:spPr>
          <a:xfrm>
            <a:off x="3433276"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Paid Ads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$XX,XXX</a:t>
            </a:r>
          </a:p>
        </p:txBody>
      </p:sp>
      <p:sp>
        <p:nvSpPr>
          <p:cNvPr id="3" name="Google Shape;90;p1">
            <a:extLst>
              <a:ext uri="{FF2B5EF4-FFF2-40B4-BE49-F238E27FC236}">
                <a16:creationId xmlns:a16="http://schemas.microsoft.com/office/drawing/2014/main" id="{DF5C1DA6-DF6A-D3E0-E792-525A2398C0BF}"/>
              </a:ext>
            </a:extLst>
          </p:cNvPr>
          <p:cNvSpPr txBox="1"/>
          <p:nvPr/>
        </p:nvSpPr>
        <p:spPr>
          <a:xfrm>
            <a:off x="6226014"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Content Creation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$XX,XXX</a:t>
            </a:r>
          </a:p>
        </p:txBody>
      </p:sp>
      <p:sp>
        <p:nvSpPr>
          <p:cNvPr id="6" name="Google Shape;90;p1">
            <a:extLst>
              <a:ext uri="{FF2B5EF4-FFF2-40B4-BE49-F238E27FC236}">
                <a16:creationId xmlns:a16="http://schemas.microsoft.com/office/drawing/2014/main" id="{7D226BF3-373F-042B-356F-5F6B26120E58}"/>
              </a:ext>
            </a:extLst>
          </p:cNvPr>
          <p:cNvSpPr txBox="1"/>
          <p:nvPr/>
        </p:nvSpPr>
        <p:spPr>
          <a:xfrm>
            <a:off x="9018752" y="2782709"/>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Influencer Marketing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a:t>
            </a:r>
          </a:p>
        </p:txBody>
      </p:sp>
      <p:sp>
        <p:nvSpPr>
          <p:cNvPr id="8" name="Rounded Rectangle 7">
            <a:extLst>
              <a:ext uri="{FF2B5EF4-FFF2-40B4-BE49-F238E27FC236}">
                <a16:creationId xmlns:a16="http://schemas.microsoft.com/office/drawing/2014/main" id="{CB207791-647D-E6D1-E30C-7696E4A5D03A}"/>
              </a:ext>
            </a:extLst>
          </p:cNvPr>
          <p:cNvSpPr/>
          <p:nvPr/>
        </p:nvSpPr>
        <p:spPr>
          <a:xfrm rot="2700000">
            <a:off x="8315243" y="3966481"/>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4FC703F-0631-98CE-AC74-99EA3F88AE29}"/>
              </a:ext>
            </a:extLst>
          </p:cNvPr>
          <p:cNvSpPr/>
          <p:nvPr/>
        </p:nvSpPr>
        <p:spPr>
          <a:xfrm rot="2700000">
            <a:off x="2729767" y="3966482"/>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E4D094ED-A8EF-F9C9-339C-EBA9912E5F17}"/>
              </a:ext>
            </a:extLst>
          </p:cNvPr>
          <p:cNvSpPr/>
          <p:nvPr/>
        </p:nvSpPr>
        <p:spPr>
          <a:xfrm rot="2700000">
            <a:off x="5522505" y="3966482"/>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90;p1">
            <a:extLst>
              <a:ext uri="{FF2B5EF4-FFF2-40B4-BE49-F238E27FC236}">
                <a16:creationId xmlns:a16="http://schemas.microsoft.com/office/drawing/2014/main" id="{9A522DE3-4CA5-4A37-EFA6-D0C375391EAE}"/>
              </a:ext>
            </a:extLst>
          </p:cNvPr>
          <p:cNvSpPr txBox="1"/>
          <p:nvPr/>
        </p:nvSpPr>
        <p:spPr>
          <a:xfrm>
            <a:off x="1986371" y="5202596"/>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Analytics &amp; Reporting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a:t>
            </a:r>
          </a:p>
        </p:txBody>
      </p:sp>
      <p:sp>
        <p:nvSpPr>
          <p:cNvPr id="21" name="Google Shape;90;p1">
            <a:extLst>
              <a:ext uri="{FF2B5EF4-FFF2-40B4-BE49-F238E27FC236}">
                <a16:creationId xmlns:a16="http://schemas.microsoft.com/office/drawing/2014/main" id="{D5E79C07-2C2B-97AF-23E0-0CD414C1480E}"/>
              </a:ext>
            </a:extLst>
          </p:cNvPr>
          <p:cNvSpPr txBox="1"/>
          <p:nvPr/>
        </p:nvSpPr>
        <p:spPr>
          <a:xfrm>
            <a:off x="4829886" y="5202596"/>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Management Fees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$X,XXX</a:t>
            </a:r>
          </a:p>
        </p:txBody>
      </p:sp>
      <p:sp>
        <p:nvSpPr>
          <p:cNvPr id="24" name="Google Shape;90;p1">
            <a:extLst>
              <a:ext uri="{FF2B5EF4-FFF2-40B4-BE49-F238E27FC236}">
                <a16:creationId xmlns:a16="http://schemas.microsoft.com/office/drawing/2014/main" id="{17BFB61E-73B4-AACF-6A24-391ACFA73221}"/>
              </a:ext>
            </a:extLst>
          </p:cNvPr>
          <p:cNvSpPr txBox="1"/>
          <p:nvPr/>
        </p:nvSpPr>
        <p:spPr>
          <a:xfrm>
            <a:off x="7517516" y="5202596"/>
            <a:ext cx="2583005"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Payment Terms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XX% upfront</a:t>
            </a:r>
            <a:r>
              <a:rPr lang="en-US" sz="2000" dirty="0">
                <a:solidFill>
                  <a:schemeClr val="tx1">
                    <a:lumMod val="65000"/>
                    <a:lumOff val="35000"/>
                  </a:schemeClr>
                </a:solidFill>
                <a:latin typeface="Century Gothic"/>
                <a:ea typeface="Century Gothic"/>
                <a:cs typeface="Century Gothic"/>
                <a:sym typeface="Century Gothic"/>
              </a:rPr>
              <a:t>, </a:t>
            </a:r>
            <a:br>
              <a:rPr lang="en-US" sz="2000" dirty="0">
                <a:solidFill>
                  <a:schemeClr val="tx1">
                    <a:lumMod val="65000"/>
                    <a:lumOff val="35000"/>
                  </a:schemeClr>
                </a:solidFill>
                <a:latin typeface="Century Gothic"/>
                <a:ea typeface="Century Gothic"/>
                <a:cs typeface="Century Gothic"/>
                <a:sym typeface="Century Gothic"/>
              </a:rPr>
            </a:br>
            <a:r>
              <a:rPr lang="en-US" sz="1600" dirty="0">
                <a:solidFill>
                  <a:schemeClr val="tx1">
                    <a:lumMod val="65000"/>
                    <a:lumOff val="35000"/>
                  </a:schemeClr>
                </a:solidFill>
                <a:latin typeface="Century Gothic"/>
                <a:ea typeface="Century Gothic"/>
                <a:cs typeface="Century Gothic"/>
                <a:sym typeface="Century Gothic"/>
              </a:rPr>
              <a:t>XX% on completion</a:t>
            </a:r>
          </a:p>
        </p:txBody>
      </p:sp>
      <p:pic>
        <p:nvPicPr>
          <p:cNvPr id="33" name="Graphic 32">
            <a:extLst>
              <a:ext uri="{FF2B5EF4-FFF2-40B4-BE49-F238E27FC236}">
                <a16:creationId xmlns:a16="http://schemas.microsoft.com/office/drawing/2014/main" id="{8077FD0A-8F2C-2829-8ACC-57DA81CBF0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5082" y="1700753"/>
            <a:ext cx="657718" cy="657718"/>
          </a:xfrm>
          <a:prstGeom prst="rect">
            <a:avLst/>
          </a:prstGeom>
        </p:spPr>
      </p:pic>
      <p:pic>
        <p:nvPicPr>
          <p:cNvPr id="35" name="Graphic 34">
            <a:extLst>
              <a:ext uri="{FF2B5EF4-FFF2-40B4-BE49-F238E27FC236}">
                <a16:creationId xmlns:a16="http://schemas.microsoft.com/office/drawing/2014/main" id="{19229E97-836F-76A7-B432-0C3C8917A0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93551" y="4200196"/>
            <a:ext cx="634516" cy="634516"/>
          </a:xfrm>
          <a:prstGeom prst="rect">
            <a:avLst/>
          </a:prstGeom>
        </p:spPr>
      </p:pic>
      <p:pic>
        <p:nvPicPr>
          <p:cNvPr id="38" name="Graphic 37">
            <a:extLst>
              <a:ext uri="{FF2B5EF4-FFF2-40B4-BE49-F238E27FC236}">
                <a16:creationId xmlns:a16="http://schemas.microsoft.com/office/drawing/2014/main" id="{35749D40-19B3-A9A0-2315-2027EEC03D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90812" y="1722171"/>
            <a:ext cx="657717" cy="657717"/>
          </a:xfrm>
          <a:prstGeom prst="rect">
            <a:avLst/>
          </a:prstGeom>
        </p:spPr>
      </p:pic>
      <p:pic>
        <p:nvPicPr>
          <p:cNvPr id="39" name="Graphic 38">
            <a:extLst>
              <a:ext uri="{FF2B5EF4-FFF2-40B4-BE49-F238E27FC236}">
                <a16:creationId xmlns:a16="http://schemas.microsoft.com/office/drawing/2014/main" id="{F45B8D16-F5DB-3769-FFFC-B88D59D497E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V="1">
            <a:off x="9830683" y="1736583"/>
            <a:ext cx="657718" cy="666038"/>
          </a:xfrm>
          <a:prstGeom prst="rect">
            <a:avLst/>
          </a:prstGeom>
        </p:spPr>
      </p:pic>
      <p:pic>
        <p:nvPicPr>
          <p:cNvPr id="41" name="Graphic 40">
            <a:extLst>
              <a:ext uri="{FF2B5EF4-FFF2-40B4-BE49-F238E27FC236}">
                <a16:creationId xmlns:a16="http://schemas.microsoft.com/office/drawing/2014/main" id="{494FD5A7-668D-2680-4729-D865453D64E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68514" y="4122231"/>
            <a:ext cx="657345" cy="657345"/>
          </a:xfrm>
          <a:prstGeom prst="rect">
            <a:avLst/>
          </a:prstGeom>
        </p:spPr>
      </p:pic>
      <p:pic>
        <p:nvPicPr>
          <p:cNvPr id="43" name="Graphic 42">
            <a:extLst>
              <a:ext uri="{FF2B5EF4-FFF2-40B4-BE49-F238E27FC236}">
                <a16:creationId xmlns:a16="http://schemas.microsoft.com/office/drawing/2014/main" id="{2531EB8A-AE79-5EF8-63D6-0790CBB073B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13417" y="4190769"/>
            <a:ext cx="612208" cy="612208"/>
          </a:xfrm>
          <a:prstGeom prst="rect">
            <a:avLst/>
          </a:prstGeom>
        </p:spPr>
      </p:pic>
    </p:spTree>
    <p:extLst>
      <p:ext uri="{BB962C8B-B14F-4D97-AF65-F5344CB8AC3E}">
        <p14:creationId xmlns:p14="http://schemas.microsoft.com/office/powerpoint/2010/main" val="64272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ABC75-B554-3014-AC93-63DBF5E8DDC1}"/>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02FBD378-C98E-D431-E569-9C2711D14B5B}"/>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57109469-02E1-C77D-16C2-30F5B6E24F49}"/>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Metrics &amp; Reporting</a:t>
            </a:r>
          </a:p>
        </p:txBody>
      </p:sp>
      <p:pic>
        <p:nvPicPr>
          <p:cNvPr id="12" name="Picture 11" descr="Pastel rainbow ombre">
            <a:extLst>
              <a:ext uri="{FF2B5EF4-FFF2-40B4-BE49-F238E27FC236}">
                <a16:creationId xmlns:a16="http://schemas.microsoft.com/office/drawing/2014/main" id="{E7E119B7-7363-9493-3E5C-32603ABB16FA}"/>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B0DE6C84-410A-532B-9313-EB64C57B06CB}"/>
              </a:ext>
            </a:extLst>
          </p:cNvPr>
          <p:cNvSpPr/>
          <p:nvPr/>
        </p:nvSpPr>
        <p:spPr>
          <a:xfrm>
            <a:off x="646323" y="1372127"/>
            <a:ext cx="5291582" cy="2502289"/>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EC662443-F0F9-6905-E86F-0626BC658E90}"/>
              </a:ext>
            </a:extLst>
          </p:cNvPr>
          <p:cNvSpPr txBox="1"/>
          <p:nvPr/>
        </p:nvSpPr>
        <p:spPr>
          <a:xfrm>
            <a:off x="879328" y="1527226"/>
            <a:ext cx="4842741" cy="92328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KPIs Tracked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List of tracked KPIs</a:t>
            </a:r>
            <a:endParaRPr lang="en-US" sz="1800" dirty="0">
              <a:solidFill>
                <a:schemeClr val="bg1"/>
              </a:solidFill>
              <a:latin typeface="Century Gothic"/>
              <a:sym typeface="Century Gothic"/>
            </a:endParaRPr>
          </a:p>
        </p:txBody>
      </p:sp>
      <p:sp>
        <p:nvSpPr>
          <p:cNvPr id="6" name="Rounded Rectangle 5">
            <a:extLst>
              <a:ext uri="{FF2B5EF4-FFF2-40B4-BE49-F238E27FC236}">
                <a16:creationId xmlns:a16="http://schemas.microsoft.com/office/drawing/2014/main" id="{8432BB49-3F90-337C-412B-C5A957A4D2A2}"/>
              </a:ext>
            </a:extLst>
          </p:cNvPr>
          <p:cNvSpPr/>
          <p:nvPr/>
        </p:nvSpPr>
        <p:spPr>
          <a:xfrm>
            <a:off x="6254097" y="1372127"/>
            <a:ext cx="5291582" cy="2502289"/>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BE036643-C03B-0322-ABA7-DC04BB77B0FB}"/>
              </a:ext>
            </a:extLst>
          </p:cNvPr>
          <p:cNvSpPr txBox="1"/>
          <p:nvPr/>
        </p:nvSpPr>
        <p:spPr>
          <a:xfrm>
            <a:off x="6472885" y="1526252"/>
            <a:ext cx="4839785" cy="92328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Tools Used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List of tools used</a:t>
            </a:r>
          </a:p>
        </p:txBody>
      </p:sp>
    </p:spTree>
    <p:extLst>
      <p:ext uri="{BB962C8B-B14F-4D97-AF65-F5344CB8AC3E}">
        <p14:creationId xmlns:p14="http://schemas.microsoft.com/office/powerpoint/2010/main" val="2590880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BE99-5F9D-17F8-7E7E-6B4D87CD6B83}"/>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A8C3B08A-7111-B51D-8971-168D16C299DD}"/>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B1B2CB92-AB59-3399-BD24-07637335A3DF}"/>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CCBEF304-B850-0266-A0B3-377DDBD85DB6}"/>
              </a:ext>
            </a:extLst>
          </p:cNvPr>
          <p:cNvSpPr txBox="1"/>
          <p:nvPr/>
        </p:nvSpPr>
        <p:spPr>
          <a:xfrm>
            <a:off x="646323" y="1372127"/>
            <a:ext cx="10899349"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Sign Contract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Confirm approval to proceed with campaign execution.</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Kickoff Meeting</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Schedule a meeting within the first week to align on content and ads.</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dirty="0">
                <a:solidFill>
                  <a:schemeClr val="tx1">
                    <a:lumMod val="65000"/>
                    <a:lumOff val="35000"/>
                  </a:schemeClr>
                </a:solidFill>
                <a:latin typeface="Century Gothic"/>
                <a:sym typeface="Century Gothic"/>
              </a:rPr>
              <a:t>Campaign Launch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Set the go-live date for all platforms.</a:t>
            </a:r>
          </a:p>
        </p:txBody>
      </p:sp>
      <p:pic>
        <p:nvPicPr>
          <p:cNvPr id="12" name="Picture 11" descr="Pastel rainbow ombre">
            <a:extLst>
              <a:ext uri="{FF2B5EF4-FFF2-40B4-BE49-F238E27FC236}">
                <a16:creationId xmlns:a16="http://schemas.microsoft.com/office/drawing/2014/main" id="{906DF7A2-C145-735F-C4ED-D7AB11BBAAE9}"/>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Tree>
    <p:extLst>
      <p:ext uri="{BB962C8B-B14F-4D97-AF65-F5344CB8AC3E}">
        <p14:creationId xmlns:p14="http://schemas.microsoft.com/office/powerpoint/2010/main" val="3848766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stel rainbow ombre">
            <a:extLst>
              <a:ext uri="{FF2B5EF4-FFF2-40B4-BE49-F238E27FC236}">
                <a16:creationId xmlns:a16="http://schemas.microsoft.com/office/drawing/2014/main" id="{FE390FCA-973B-3C00-DFD5-35628C5ACBEF}"/>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0" y="0"/>
            <a:ext cx="12191999" cy="6858001"/>
          </a:xfrm>
          <a:prstGeom prst="rect">
            <a:avLst/>
          </a:prstGeom>
        </p:spPr>
      </p:pic>
      <p:pic>
        <p:nvPicPr>
          <p:cNvPr id="4" name="Picture 3" descr="Circle of hands holding smartphones">
            <a:extLst>
              <a:ext uri="{FF2B5EF4-FFF2-40B4-BE49-F238E27FC236}">
                <a16:creationId xmlns:a16="http://schemas.microsoft.com/office/drawing/2014/main" id="{E865F91D-2803-F0E3-A7D2-4C82F21ED37B}"/>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l="6416" t="12410" r="44797" b="3215"/>
          <a:stretch/>
        </p:blipFill>
        <p:spPr>
          <a:xfrm>
            <a:off x="-2" y="0"/>
            <a:ext cx="5948316" cy="6858000"/>
          </a:xfrm>
          <a:prstGeom prst="rect">
            <a:avLst/>
          </a:prstGeom>
        </p:spPr>
      </p:pic>
      <p:sp>
        <p:nvSpPr>
          <p:cNvPr id="11" name="Google Shape;106;p2">
            <a:extLst>
              <a:ext uri="{FF2B5EF4-FFF2-40B4-BE49-F238E27FC236}">
                <a16:creationId xmlns:a16="http://schemas.microsoft.com/office/drawing/2014/main" id="{5B2483EC-A73C-70CE-A75C-EF1568E4E8B5}"/>
              </a:ext>
            </a:extLst>
          </p:cNvPr>
          <p:cNvSpPr txBox="1"/>
          <p:nvPr/>
        </p:nvSpPr>
        <p:spPr>
          <a:xfrm>
            <a:off x="5819335" y="6329943"/>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EXAMPLE: Digital Marketing Agency Proposal</a:t>
            </a:r>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6347794" y="3456023"/>
            <a:ext cx="5115200"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i="0" u="none" strike="noStrike" cap="none" dirty="0">
                <a:solidFill>
                  <a:schemeClr val="tx1">
                    <a:lumMod val="65000"/>
                    <a:lumOff val="35000"/>
                  </a:schemeClr>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6347795" y="442234"/>
            <a:ext cx="5115200" cy="276994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800" b="1" i="0" u="none" strike="noStrike" cap="none" dirty="0">
                <a:solidFill>
                  <a:schemeClr val="tx1">
                    <a:lumMod val="65000"/>
                    <a:lumOff val="35000"/>
                  </a:schemeClr>
                </a:solidFill>
                <a:latin typeface="Century Gothic"/>
                <a:ea typeface="Century Gothic"/>
                <a:cs typeface="Century Gothic"/>
                <a:sym typeface="Century Gothic"/>
              </a:rPr>
              <a:t>Social Media Marketing Proposal</a:t>
            </a:r>
          </a:p>
        </p:txBody>
      </p:sp>
    </p:spTree>
    <p:extLst>
      <p:ext uri="{BB962C8B-B14F-4D97-AF65-F5344CB8AC3E}">
        <p14:creationId xmlns:p14="http://schemas.microsoft.com/office/powerpoint/2010/main" val="361183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3DD48D75-4FCF-4EEC-4062-9F45B8B1F073}"/>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25ED470D-B1C6-2960-5A47-E3DAE06EE20B}"/>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Project Overview</a:t>
            </a:r>
          </a:p>
        </p:txBody>
      </p:sp>
      <p:sp>
        <p:nvSpPr>
          <p:cNvPr id="5" name="Google Shape;90;p1">
            <a:extLst>
              <a:ext uri="{FF2B5EF4-FFF2-40B4-BE49-F238E27FC236}">
                <a16:creationId xmlns:a16="http://schemas.microsoft.com/office/drawing/2014/main" id="{4E7542B5-E526-DFEA-03B7-1B9F6B7EC92B}"/>
              </a:ext>
            </a:extLst>
          </p:cNvPr>
          <p:cNvSpPr txBox="1"/>
          <p:nvPr/>
        </p:nvSpPr>
        <p:spPr>
          <a:xfrm>
            <a:off x="646323" y="1372127"/>
            <a:ext cx="10899349" cy="32931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Client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XYZ Inc.</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Campaign Duration</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November 2024 - February 2025</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dirty="0">
                <a:solidFill>
                  <a:schemeClr val="tx1">
                    <a:lumMod val="65000"/>
                    <a:lumOff val="35000"/>
                  </a:schemeClr>
                </a:solidFill>
                <a:latin typeface="Century Gothic"/>
                <a:sym typeface="Century Gothic"/>
              </a:rPr>
              <a:t>Objective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Drive brand awareness and customer acquisition through a targeted social media strategy.</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Scope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Full-service social media management across Facebook, Instagram, and LinkedIn.</a:t>
            </a:r>
          </a:p>
        </p:txBody>
      </p:sp>
      <p:pic>
        <p:nvPicPr>
          <p:cNvPr id="12" name="Picture 11" descr="Pastel rainbow ombre">
            <a:extLst>
              <a:ext uri="{FF2B5EF4-FFF2-40B4-BE49-F238E27FC236}">
                <a16:creationId xmlns:a16="http://schemas.microsoft.com/office/drawing/2014/main" id="{6CCD0E1F-AD68-DEC0-0863-C4CD1A1470F6}"/>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Tree>
    <p:extLst>
      <p:ext uri="{BB962C8B-B14F-4D97-AF65-F5344CB8AC3E}">
        <p14:creationId xmlns:p14="http://schemas.microsoft.com/office/powerpoint/2010/main" val="740236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AB41E-1C94-C307-FD19-74318FB9A9A8}"/>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95CCFAD-19F0-00EA-58A1-B15F8AF88BC1}"/>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0F2A2DE5-CC11-FA26-83EC-BBBA85769C90}"/>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 &amp; Goals</a:t>
            </a:r>
          </a:p>
        </p:txBody>
      </p:sp>
      <p:sp>
        <p:nvSpPr>
          <p:cNvPr id="5" name="Google Shape;90;p1">
            <a:extLst>
              <a:ext uri="{FF2B5EF4-FFF2-40B4-BE49-F238E27FC236}">
                <a16:creationId xmlns:a16="http://schemas.microsoft.com/office/drawing/2014/main" id="{F9682EDD-11F6-B542-A00C-521E6DCBB7EC}"/>
              </a:ext>
            </a:extLst>
          </p:cNvPr>
          <p:cNvSpPr txBox="1"/>
          <p:nvPr/>
        </p:nvSpPr>
        <p:spPr>
          <a:xfrm>
            <a:off x="646323" y="1372127"/>
            <a:ext cx="108993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Primary Objective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Increase social media-driven website traffic by 25% in 4 months.</a:t>
            </a:r>
          </a:p>
        </p:txBody>
      </p:sp>
      <p:pic>
        <p:nvPicPr>
          <p:cNvPr id="12" name="Picture 11" descr="Pastel rainbow ombre">
            <a:extLst>
              <a:ext uri="{FF2B5EF4-FFF2-40B4-BE49-F238E27FC236}">
                <a16:creationId xmlns:a16="http://schemas.microsoft.com/office/drawing/2014/main" id="{95308E25-AEE7-1E2E-D3CB-47638D45FBE4}"/>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306FCF96-D14A-8A04-3AC2-2E34E75CC1C2}"/>
              </a:ext>
            </a:extLst>
          </p:cNvPr>
          <p:cNvSpPr/>
          <p:nvPr/>
        </p:nvSpPr>
        <p:spPr>
          <a:xfrm>
            <a:off x="646323" y="2442892"/>
            <a:ext cx="3376725" cy="3269751"/>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CE508976-36B4-69ED-7C4C-93B80C36FA8E}"/>
              </a:ext>
            </a:extLst>
          </p:cNvPr>
          <p:cNvSpPr txBox="1"/>
          <p:nvPr/>
        </p:nvSpPr>
        <p:spPr>
          <a:xfrm>
            <a:off x="879329" y="2597992"/>
            <a:ext cx="2910712" cy="2693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Goal 1</a:t>
            </a:r>
          </a:p>
          <a:p>
            <a:pPr marR="0" lvl="0" indent="0" algn="ctr" rtl="0">
              <a:spcBef>
                <a:spcPts val="600"/>
              </a:spcBef>
              <a:spcAft>
                <a:spcPts val="0"/>
              </a:spcAft>
              <a:buNone/>
            </a:pPr>
            <a:r>
              <a:rPr lang="en-US" sz="2600" b="1" dirty="0">
                <a:solidFill>
                  <a:schemeClr val="bg1"/>
                </a:solidFill>
                <a:latin typeface="Century Gothic"/>
                <a:sym typeface="Century Gothic"/>
              </a:rPr>
              <a:t>Grow Instagram followers by 10,000 </a:t>
            </a:r>
            <a:br>
              <a:rPr lang="en-US" sz="2600" b="1" dirty="0">
                <a:solidFill>
                  <a:schemeClr val="bg1"/>
                </a:solidFill>
                <a:latin typeface="Century Gothic"/>
                <a:sym typeface="Century Gothic"/>
              </a:rPr>
            </a:br>
            <a:r>
              <a:rPr lang="en-US" dirty="0">
                <a:solidFill>
                  <a:schemeClr val="bg1"/>
                </a:solidFill>
                <a:latin typeface="Century Gothic"/>
                <a:sym typeface="Century Gothic"/>
              </a:rPr>
              <a:t>through a mix of organic and paid strategies.</a:t>
            </a:r>
          </a:p>
        </p:txBody>
      </p:sp>
      <p:sp>
        <p:nvSpPr>
          <p:cNvPr id="6" name="Rounded Rectangle 5">
            <a:extLst>
              <a:ext uri="{FF2B5EF4-FFF2-40B4-BE49-F238E27FC236}">
                <a16:creationId xmlns:a16="http://schemas.microsoft.com/office/drawing/2014/main" id="{72BFB1E3-5516-0EF5-FD1E-9C2B22160967}"/>
              </a:ext>
            </a:extLst>
          </p:cNvPr>
          <p:cNvSpPr/>
          <p:nvPr/>
        </p:nvSpPr>
        <p:spPr>
          <a:xfrm>
            <a:off x="4407635" y="2442892"/>
            <a:ext cx="3376725" cy="3269751"/>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AB0C2F98-FEB3-6D7A-3A43-D3BF79F0FA5C}"/>
              </a:ext>
            </a:extLst>
          </p:cNvPr>
          <p:cNvSpPr/>
          <p:nvPr/>
        </p:nvSpPr>
        <p:spPr>
          <a:xfrm>
            <a:off x="8168947" y="2442892"/>
            <a:ext cx="3376725" cy="3269751"/>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90;p1">
            <a:extLst>
              <a:ext uri="{FF2B5EF4-FFF2-40B4-BE49-F238E27FC236}">
                <a16:creationId xmlns:a16="http://schemas.microsoft.com/office/drawing/2014/main" id="{0846BFA4-F18D-0D9A-8A54-94C3CE227BC3}"/>
              </a:ext>
            </a:extLst>
          </p:cNvPr>
          <p:cNvSpPr txBox="1"/>
          <p:nvPr/>
        </p:nvSpPr>
        <p:spPr>
          <a:xfrm>
            <a:off x="4640641" y="2595755"/>
            <a:ext cx="2910712" cy="2385228"/>
          </a:xfrm>
          <a:prstGeom prst="rect">
            <a:avLst/>
          </a:prstGeom>
          <a:noFill/>
          <a:ln>
            <a:noFill/>
          </a:ln>
        </p:spPr>
        <p:txBody>
          <a:bodyPr spcFirstLastPara="1" wrap="square" lIns="91425" tIns="45700" rIns="91425" bIns="45700" anchor="t" anchorCtr="0">
            <a:spAutoFit/>
          </a:bodyPr>
          <a:lstStyle/>
          <a:p>
            <a:pPr algn="ctr"/>
            <a:r>
              <a:rPr lang="en-US" sz="3000" dirty="0">
                <a:solidFill>
                  <a:schemeClr val="bg1"/>
                </a:solidFill>
                <a:latin typeface="Century Gothic"/>
                <a:sym typeface="Century Gothic"/>
              </a:rPr>
              <a:t>Goal 2</a:t>
            </a:r>
          </a:p>
          <a:p>
            <a:pPr marR="0" lvl="0" indent="0" algn="ctr" rtl="0">
              <a:spcBef>
                <a:spcPts val="600"/>
              </a:spcBef>
              <a:spcAft>
                <a:spcPts val="0"/>
              </a:spcAft>
              <a:buNone/>
            </a:pPr>
            <a:r>
              <a:rPr lang="en-US" sz="2600" b="1" dirty="0">
                <a:solidFill>
                  <a:schemeClr val="bg1"/>
                </a:solidFill>
                <a:latin typeface="Century Gothic"/>
                <a:sym typeface="Century Gothic"/>
              </a:rPr>
              <a:t>Generate 200 new leads per month </a:t>
            </a:r>
            <a:br>
              <a:rPr lang="en-US" sz="2400" b="1" dirty="0">
                <a:solidFill>
                  <a:schemeClr val="bg1"/>
                </a:solidFill>
                <a:latin typeface="Century Gothic"/>
                <a:sym typeface="Century Gothic"/>
              </a:rPr>
            </a:br>
            <a:r>
              <a:rPr lang="en-US" dirty="0">
                <a:solidFill>
                  <a:schemeClr val="bg1"/>
                </a:solidFill>
                <a:latin typeface="Century Gothic"/>
                <a:sym typeface="Century Gothic"/>
              </a:rPr>
              <a:t>via targeted ads on LinkedIn.</a:t>
            </a:r>
          </a:p>
        </p:txBody>
      </p:sp>
      <p:sp>
        <p:nvSpPr>
          <p:cNvPr id="15" name="Google Shape;90;p1">
            <a:extLst>
              <a:ext uri="{FF2B5EF4-FFF2-40B4-BE49-F238E27FC236}">
                <a16:creationId xmlns:a16="http://schemas.microsoft.com/office/drawing/2014/main" id="{25382EAB-8733-1748-FF76-ED14A873847E}"/>
              </a:ext>
            </a:extLst>
          </p:cNvPr>
          <p:cNvSpPr txBox="1"/>
          <p:nvPr/>
        </p:nvSpPr>
        <p:spPr>
          <a:xfrm>
            <a:off x="8401953" y="2595755"/>
            <a:ext cx="2910712" cy="2785338"/>
          </a:xfrm>
          <a:prstGeom prst="rect">
            <a:avLst/>
          </a:prstGeom>
          <a:noFill/>
          <a:ln>
            <a:noFill/>
          </a:ln>
        </p:spPr>
        <p:txBody>
          <a:bodyPr spcFirstLastPara="1" wrap="square" lIns="91425" tIns="45700" rIns="91425" bIns="45700" anchor="t" anchorCtr="0">
            <a:spAutoFit/>
          </a:bodyPr>
          <a:lstStyle/>
          <a:p>
            <a:pPr marR="0" lvl="0" indent="0" algn="ctr">
              <a:spcBef>
                <a:spcPts val="0"/>
              </a:spcBef>
              <a:spcAft>
                <a:spcPts val="0"/>
              </a:spcAft>
              <a:buNone/>
            </a:pPr>
            <a:r>
              <a:rPr lang="en-US" sz="3000" dirty="0">
                <a:solidFill>
                  <a:schemeClr val="bg1"/>
                </a:solidFill>
                <a:latin typeface="Century Gothic"/>
                <a:sym typeface="Century Gothic"/>
              </a:rPr>
              <a:t>Goal 3</a:t>
            </a:r>
          </a:p>
          <a:p>
            <a:pPr marR="0" lvl="0" indent="0" algn="ctr" rtl="0">
              <a:spcBef>
                <a:spcPts val="600"/>
              </a:spcBef>
              <a:spcAft>
                <a:spcPts val="0"/>
              </a:spcAft>
              <a:buNone/>
            </a:pPr>
            <a:r>
              <a:rPr lang="en-US" sz="2600" b="1" dirty="0">
                <a:solidFill>
                  <a:schemeClr val="bg1"/>
                </a:solidFill>
                <a:latin typeface="Century Gothic"/>
                <a:sym typeface="Century Gothic"/>
              </a:rPr>
              <a:t>Achieve an average engagement rate of 4% </a:t>
            </a:r>
            <a:br>
              <a:rPr lang="en-US" sz="2600" b="1" dirty="0">
                <a:solidFill>
                  <a:schemeClr val="bg1"/>
                </a:solidFill>
                <a:latin typeface="Century Gothic"/>
                <a:sym typeface="Century Gothic"/>
              </a:rPr>
            </a:br>
            <a:r>
              <a:rPr lang="en-US" dirty="0">
                <a:solidFill>
                  <a:schemeClr val="bg1"/>
                </a:solidFill>
                <a:latin typeface="Century Gothic"/>
                <a:sym typeface="Century Gothic"/>
              </a:rPr>
              <a:t>on all posts across platforms.</a:t>
            </a:r>
          </a:p>
        </p:txBody>
      </p:sp>
    </p:spTree>
    <p:extLst>
      <p:ext uri="{BB962C8B-B14F-4D97-AF65-F5344CB8AC3E}">
        <p14:creationId xmlns:p14="http://schemas.microsoft.com/office/powerpoint/2010/main" val="113325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985D0-BE78-3B0C-CF19-4BC703815799}"/>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C9741126-6A4B-E661-CE36-21DB8991E040}"/>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6C8C50EF-B8A2-2EA1-7FAC-2ECA53DFE36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12" name="Picture 11" descr="Pastel rainbow ombre">
            <a:extLst>
              <a:ext uri="{FF2B5EF4-FFF2-40B4-BE49-F238E27FC236}">
                <a16:creationId xmlns:a16="http://schemas.microsoft.com/office/drawing/2014/main" id="{9F2C66ED-3497-1FF8-9A68-C249CFE25592}"/>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20F4F380-3AF0-231E-8316-0DBB8FEED508}"/>
              </a:ext>
            </a:extLst>
          </p:cNvPr>
          <p:cNvSpPr/>
          <p:nvPr/>
        </p:nvSpPr>
        <p:spPr>
          <a:xfrm>
            <a:off x="646323" y="1372127"/>
            <a:ext cx="5291582" cy="2615412"/>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51A38752-7FB1-7FB9-3459-F21D4AFEBE46}"/>
              </a:ext>
            </a:extLst>
          </p:cNvPr>
          <p:cNvSpPr txBox="1"/>
          <p:nvPr/>
        </p:nvSpPr>
        <p:spPr>
          <a:xfrm>
            <a:off x="879328" y="1527226"/>
            <a:ext cx="4842741" cy="1908174"/>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Demographics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Age</a:t>
            </a:r>
            <a:r>
              <a:rPr lang="en-US" sz="1800" dirty="0">
                <a:solidFill>
                  <a:schemeClr val="bg1"/>
                </a:solidFill>
                <a:latin typeface="Century Gothic"/>
                <a:sym typeface="Century Gothic"/>
              </a:rPr>
              <a:t>: 25-45</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Gender</a:t>
            </a:r>
            <a:r>
              <a:rPr lang="en-US" sz="1800" dirty="0">
                <a:solidFill>
                  <a:schemeClr val="bg1"/>
                </a:solidFill>
                <a:latin typeface="Century Gothic"/>
                <a:sym typeface="Century Gothic"/>
              </a:rPr>
              <a:t>: 60% Female, 40% Male</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Location</a:t>
            </a:r>
            <a:r>
              <a:rPr lang="en-US" sz="1800" dirty="0">
                <a:solidFill>
                  <a:schemeClr val="bg1"/>
                </a:solidFill>
                <a:latin typeface="Century Gothic"/>
                <a:sym typeface="Century Gothic"/>
              </a:rPr>
              <a:t>: Urban areas in the US and Canada</a:t>
            </a:r>
          </a:p>
        </p:txBody>
      </p:sp>
      <p:sp>
        <p:nvSpPr>
          <p:cNvPr id="6" name="Rounded Rectangle 5">
            <a:extLst>
              <a:ext uri="{FF2B5EF4-FFF2-40B4-BE49-F238E27FC236}">
                <a16:creationId xmlns:a16="http://schemas.microsoft.com/office/drawing/2014/main" id="{A88B229B-F8E5-30B6-64A1-A8FDB01AF76D}"/>
              </a:ext>
            </a:extLst>
          </p:cNvPr>
          <p:cNvSpPr/>
          <p:nvPr/>
        </p:nvSpPr>
        <p:spPr>
          <a:xfrm>
            <a:off x="6254097" y="1372127"/>
            <a:ext cx="5291582" cy="2615412"/>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3BB1020-C664-F097-6908-42A2674B6396}"/>
              </a:ext>
            </a:extLst>
          </p:cNvPr>
          <p:cNvSpPr/>
          <p:nvPr/>
        </p:nvSpPr>
        <p:spPr>
          <a:xfrm>
            <a:off x="622169" y="4285586"/>
            <a:ext cx="10923503" cy="1427057"/>
          </a:xfrm>
          <a:prstGeom prst="roundRect">
            <a:avLst>
              <a:gd name="adj" fmla="val 10890"/>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90;p1">
            <a:extLst>
              <a:ext uri="{FF2B5EF4-FFF2-40B4-BE49-F238E27FC236}">
                <a16:creationId xmlns:a16="http://schemas.microsoft.com/office/drawing/2014/main" id="{09A44071-5AA7-46B2-2F85-2BE28F22BD76}"/>
              </a:ext>
            </a:extLst>
          </p:cNvPr>
          <p:cNvSpPr txBox="1"/>
          <p:nvPr/>
        </p:nvSpPr>
        <p:spPr>
          <a:xfrm>
            <a:off x="6472885" y="1526252"/>
            <a:ext cx="4839785" cy="210822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Psychographics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Interests</a:t>
            </a:r>
            <a:r>
              <a:rPr lang="en-US" sz="1800" dirty="0">
                <a:solidFill>
                  <a:schemeClr val="bg1"/>
                </a:solidFill>
                <a:latin typeface="Century Gothic"/>
                <a:sym typeface="Century Gothic"/>
              </a:rPr>
              <a:t>: Sustainable products, eco-conscious brands, entrepreneurship</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Pain Points</a:t>
            </a:r>
            <a:r>
              <a:rPr lang="en-US" sz="1800" dirty="0">
                <a:solidFill>
                  <a:schemeClr val="bg1"/>
                </a:solidFill>
                <a:latin typeface="Century Gothic"/>
                <a:sym typeface="Century Gothic"/>
              </a:rPr>
              <a:t>: Lack of sustainable product options, difficulty finding authentic brands.</a:t>
            </a:r>
          </a:p>
        </p:txBody>
      </p:sp>
      <p:sp>
        <p:nvSpPr>
          <p:cNvPr id="10" name="Google Shape;90;p1">
            <a:extLst>
              <a:ext uri="{FF2B5EF4-FFF2-40B4-BE49-F238E27FC236}">
                <a16:creationId xmlns:a16="http://schemas.microsoft.com/office/drawing/2014/main" id="{3AB27848-CA7E-1D52-E871-97B878E16CDE}"/>
              </a:ext>
            </a:extLst>
          </p:cNvPr>
          <p:cNvSpPr txBox="1"/>
          <p:nvPr/>
        </p:nvSpPr>
        <p:spPr>
          <a:xfrm>
            <a:off x="879329" y="4350458"/>
            <a:ext cx="10433342" cy="1200288"/>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Online Behavior </a:t>
            </a:r>
            <a:endParaRPr lang="en-US" dirty="0">
              <a:solidFill>
                <a:schemeClr val="bg1"/>
              </a:solidFill>
              <a:latin typeface="Century Gothic"/>
              <a:sym typeface="Century Gothic"/>
            </a:endParaRPr>
          </a:p>
          <a:p>
            <a:pPr marL="182880" marR="0" lvl="0" algn="ctr" rtl="0">
              <a:spcBef>
                <a:spcPts val="600"/>
              </a:spcBef>
              <a:spcAft>
                <a:spcPts val="0"/>
              </a:spcAft>
            </a:pPr>
            <a:r>
              <a:rPr lang="en-US" dirty="0">
                <a:solidFill>
                  <a:schemeClr val="bg1"/>
                </a:solidFill>
                <a:latin typeface="Century Gothic"/>
                <a:sym typeface="Century Gothic"/>
              </a:rPr>
              <a:t>Highly active on Instagram and LinkedIn, engages with educational content, product reviews, and influencer campaigns.</a:t>
            </a:r>
          </a:p>
        </p:txBody>
      </p:sp>
    </p:spTree>
    <p:extLst>
      <p:ext uri="{BB962C8B-B14F-4D97-AF65-F5344CB8AC3E}">
        <p14:creationId xmlns:p14="http://schemas.microsoft.com/office/powerpoint/2010/main" val="436887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F4E65-8619-72B7-AB1C-F2D30C5AEA46}"/>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86AA6E15-FE8A-A6A1-A132-205942A392D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0E43C02B-9F92-C114-1CD7-CEB2F1D36FB2}"/>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Competitive Analysis</a:t>
            </a:r>
          </a:p>
        </p:txBody>
      </p:sp>
      <p:pic>
        <p:nvPicPr>
          <p:cNvPr id="12" name="Picture 11" descr="Pastel rainbow ombre">
            <a:extLst>
              <a:ext uri="{FF2B5EF4-FFF2-40B4-BE49-F238E27FC236}">
                <a16:creationId xmlns:a16="http://schemas.microsoft.com/office/drawing/2014/main" id="{B504CBAB-6ACB-9DC3-E0CB-6DC1C939DBB2}"/>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10" name="Google Shape;90;p1">
            <a:extLst>
              <a:ext uri="{FF2B5EF4-FFF2-40B4-BE49-F238E27FC236}">
                <a16:creationId xmlns:a16="http://schemas.microsoft.com/office/drawing/2014/main" id="{82220CF0-1794-9CE7-AAE6-DA7290E83FCC}"/>
              </a:ext>
            </a:extLst>
          </p:cNvPr>
          <p:cNvSpPr txBox="1"/>
          <p:nvPr/>
        </p:nvSpPr>
        <p:spPr>
          <a:xfrm>
            <a:off x="879329" y="4821801"/>
            <a:ext cx="10433342" cy="861734"/>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400" b="1" dirty="0">
                <a:solidFill>
                  <a:schemeClr val="tx1">
                    <a:lumMod val="65000"/>
                    <a:lumOff val="35000"/>
                  </a:schemeClr>
                </a:solidFill>
                <a:latin typeface="Century Gothic"/>
                <a:sym typeface="Century Gothic"/>
              </a:rPr>
              <a:t>Opportunities </a:t>
            </a:r>
          </a:p>
          <a:p>
            <a:pPr marL="182880" marR="0" lvl="0" algn="ctr" rtl="0">
              <a:spcBef>
                <a:spcPts val="600"/>
              </a:spcBef>
              <a:spcAft>
                <a:spcPts val="0"/>
              </a:spcAft>
            </a:pPr>
            <a:r>
              <a:rPr lang="en-US" sz="1600" dirty="0">
                <a:solidFill>
                  <a:schemeClr val="tx1">
                    <a:lumMod val="65000"/>
                    <a:lumOff val="35000"/>
                  </a:schemeClr>
                </a:solidFill>
                <a:latin typeface="Century Gothic"/>
                <a:sym typeface="Century Gothic"/>
              </a:rPr>
              <a:t>Invest more in LinkedIn content to capture an underserved audience in the B2B space.</a:t>
            </a:r>
          </a:p>
        </p:txBody>
      </p:sp>
      <p:sp>
        <p:nvSpPr>
          <p:cNvPr id="5" name="Google Shape;90;p1">
            <a:extLst>
              <a:ext uri="{FF2B5EF4-FFF2-40B4-BE49-F238E27FC236}">
                <a16:creationId xmlns:a16="http://schemas.microsoft.com/office/drawing/2014/main" id="{F2A94BE9-D69F-2951-7047-1CF3A951F3E2}"/>
              </a:ext>
            </a:extLst>
          </p:cNvPr>
          <p:cNvSpPr txBox="1"/>
          <p:nvPr/>
        </p:nvSpPr>
        <p:spPr>
          <a:xfrm>
            <a:off x="646323" y="1372127"/>
            <a:ext cx="10899349" cy="13080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Competitors Analyzed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GreenFuture Co., EcoMarket Inc., Sustainify</a:t>
            </a:r>
          </a:p>
          <a:p>
            <a:pPr algn="ctr">
              <a:spcBef>
                <a:spcPts val="1800"/>
              </a:spcBef>
            </a:pPr>
            <a:r>
              <a:rPr lang="en-US" sz="2400" b="1" dirty="0">
                <a:solidFill>
                  <a:schemeClr val="tx1">
                    <a:lumMod val="65000"/>
                    <a:lumOff val="35000"/>
                  </a:schemeClr>
                </a:solidFill>
                <a:latin typeface="Century Gothic"/>
                <a:sym typeface="Century Gothic"/>
              </a:rPr>
              <a:t>Key Insights </a:t>
            </a:r>
          </a:p>
        </p:txBody>
      </p:sp>
      <p:sp>
        <p:nvSpPr>
          <p:cNvPr id="7" name="Rounded Rectangle 6">
            <a:extLst>
              <a:ext uri="{FF2B5EF4-FFF2-40B4-BE49-F238E27FC236}">
                <a16:creationId xmlns:a16="http://schemas.microsoft.com/office/drawing/2014/main" id="{FC87B303-D97B-11B4-5941-9C2C8DB92653}"/>
              </a:ext>
            </a:extLst>
          </p:cNvPr>
          <p:cNvSpPr/>
          <p:nvPr/>
        </p:nvSpPr>
        <p:spPr>
          <a:xfrm>
            <a:off x="646323" y="2722917"/>
            <a:ext cx="3376725" cy="1954155"/>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F3C178E5-D09D-19FD-C0FB-C10B75E4489E}"/>
              </a:ext>
            </a:extLst>
          </p:cNvPr>
          <p:cNvSpPr txBox="1"/>
          <p:nvPr/>
        </p:nvSpPr>
        <p:spPr>
          <a:xfrm>
            <a:off x="879329" y="2850584"/>
            <a:ext cx="2910712" cy="140034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GreenFuture Co. </a:t>
            </a:r>
            <a:br>
              <a:rPr lang="en-US" sz="2600" b="1" dirty="0">
                <a:solidFill>
                  <a:schemeClr val="bg1"/>
                </a:solidFill>
                <a:latin typeface="Century Gothic"/>
                <a:sym typeface="Century Gothic"/>
              </a:rPr>
            </a:br>
            <a:r>
              <a:rPr lang="en-US" b="1" dirty="0">
                <a:solidFill>
                  <a:schemeClr val="bg1"/>
                </a:solidFill>
                <a:latin typeface="Century Gothic"/>
                <a:sym typeface="Century Gothic"/>
              </a:rPr>
              <a:t>has strong Instagram engagement</a:t>
            </a:r>
            <a:r>
              <a:rPr lang="en-US" dirty="0">
                <a:solidFill>
                  <a:schemeClr val="bg1"/>
                </a:solidFill>
                <a:latin typeface="Century Gothic"/>
                <a:sym typeface="Century Gothic"/>
              </a:rPr>
              <a:t> but limited presence on LinkedIn.</a:t>
            </a:r>
          </a:p>
        </p:txBody>
      </p:sp>
      <p:sp>
        <p:nvSpPr>
          <p:cNvPr id="14" name="Rounded Rectangle 13">
            <a:extLst>
              <a:ext uri="{FF2B5EF4-FFF2-40B4-BE49-F238E27FC236}">
                <a16:creationId xmlns:a16="http://schemas.microsoft.com/office/drawing/2014/main" id="{F2085659-1501-4907-C821-2AAF3E6AE1B1}"/>
              </a:ext>
            </a:extLst>
          </p:cNvPr>
          <p:cNvSpPr/>
          <p:nvPr/>
        </p:nvSpPr>
        <p:spPr>
          <a:xfrm>
            <a:off x="4407635" y="2722917"/>
            <a:ext cx="3376725" cy="1954155"/>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7682AEDC-45BB-94A5-8C6F-41FD182C39C0}"/>
              </a:ext>
            </a:extLst>
          </p:cNvPr>
          <p:cNvSpPr/>
          <p:nvPr/>
        </p:nvSpPr>
        <p:spPr>
          <a:xfrm>
            <a:off x="8168947" y="2722917"/>
            <a:ext cx="3376725" cy="1954155"/>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F0865AC3-9AEC-F749-2FFF-04831A8561D7}"/>
              </a:ext>
            </a:extLst>
          </p:cNvPr>
          <p:cNvSpPr txBox="1"/>
          <p:nvPr/>
        </p:nvSpPr>
        <p:spPr>
          <a:xfrm>
            <a:off x="4640641" y="2848347"/>
            <a:ext cx="2910712" cy="140034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EcoMarket Inc. </a:t>
            </a:r>
            <a:br>
              <a:rPr lang="en-US" sz="2400" b="1" dirty="0">
                <a:solidFill>
                  <a:schemeClr val="bg1"/>
                </a:solidFill>
                <a:latin typeface="Century Gothic"/>
                <a:sym typeface="Century Gothic"/>
              </a:rPr>
            </a:br>
            <a:r>
              <a:rPr lang="en-US" b="1" dirty="0">
                <a:solidFill>
                  <a:schemeClr val="bg1"/>
                </a:solidFill>
                <a:latin typeface="Century Gothic"/>
                <a:sym typeface="Century Gothic"/>
              </a:rPr>
              <a:t>dominates Facebook ads</a:t>
            </a:r>
            <a:r>
              <a:rPr lang="en-US" dirty="0">
                <a:solidFill>
                  <a:schemeClr val="bg1"/>
                </a:solidFill>
                <a:latin typeface="Century Gothic"/>
                <a:sym typeface="Century Gothic"/>
              </a:rPr>
              <a:t> but lacks consistent organic content.</a:t>
            </a:r>
          </a:p>
        </p:txBody>
      </p:sp>
      <p:sp>
        <p:nvSpPr>
          <p:cNvPr id="17" name="Google Shape;90;p1">
            <a:extLst>
              <a:ext uri="{FF2B5EF4-FFF2-40B4-BE49-F238E27FC236}">
                <a16:creationId xmlns:a16="http://schemas.microsoft.com/office/drawing/2014/main" id="{7D0BFEAC-EA30-FDB7-7480-209750076F16}"/>
              </a:ext>
            </a:extLst>
          </p:cNvPr>
          <p:cNvSpPr txBox="1"/>
          <p:nvPr/>
        </p:nvSpPr>
        <p:spPr>
          <a:xfrm>
            <a:off x="8401953" y="2848347"/>
            <a:ext cx="2910712" cy="167734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Sustainify's </a:t>
            </a:r>
            <a:br>
              <a:rPr lang="en-US" sz="2600" b="1" dirty="0">
                <a:solidFill>
                  <a:schemeClr val="bg1"/>
                </a:solidFill>
                <a:latin typeface="Century Gothic"/>
                <a:sym typeface="Century Gothic"/>
              </a:rPr>
            </a:br>
            <a:r>
              <a:rPr lang="en-US" b="1" dirty="0">
                <a:solidFill>
                  <a:schemeClr val="bg1"/>
                </a:solidFill>
                <a:latin typeface="Century Gothic"/>
                <a:sym typeface="Century Gothic"/>
              </a:rPr>
              <a:t>influencer campaigns have increased their visibility</a:t>
            </a:r>
            <a:r>
              <a:rPr lang="en-US" dirty="0">
                <a:solidFill>
                  <a:schemeClr val="bg1"/>
                </a:solidFill>
                <a:latin typeface="Century Gothic"/>
                <a:sym typeface="Century Gothic"/>
              </a:rPr>
              <a:t> but have low conversion rates.</a:t>
            </a:r>
          </a:p>
        </p:txBody>
      </p:sp>
    </p:spTree>
    <p:extLst>
      <p:ext uri="{BB962C8B-B14F-4D97-AF65-F5344CB8AC3E}">
        <p14:creationId xmlns:p14="http://schemas.microsoft.com/office/powerpoint/2010/main" val="102613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43FDB-ACB2-6E3F-56E4-012BF26780A6}"/>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F7873C0F-5359-E189-45B4-5D54E145EE60}"/>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F4904EC8-DDDD-6564-276D-32EAC10B426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Reach by Channel</a:t>
            </a:r>
          </a:p>
        </p:txBody>
      </p:sp>
      <p:pic>
        <p:nvPicPr>
          <p:cNvPr id="12" name="Picture 11" descr="Pastel rainbow ombre">
            <a:extLst>
              <a:ext uri="{FF2B5EF4-FFF2-40B4-BE49-F238E27FC236}">
                <a16:creationId xmlns:a16="http://schemas.microsoft.com/office/drawing/2014/main" id="{76662A0F-90E1-F653-8DF6-FB9404FFB18F}"/>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CE0434A1-82E5-D158-033A-F38CCDEF20C1}"/>
              </a:ext>
            </a:extLst>
          </p:cNvPr>
          <p:cNvSpPr/>
          <p:nvPr/>
        </p:nvSpPr>
        <p:spPr>
          <a:xfrm>
            <a:off x="646323" y="1372126"/>
            <a:ext cx="3376725" cy="3885674"/>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871BF985-BE29-E9F6-E0D6-FE9E8103CF7C}"/>
              </a:ext>
            </a:extLst>
          </p:cNvPr>
          <p:cNvSpPr txBox="1"/>
          <p:nvPr/>
        </p:nvSpPr>
        <p:spPr>
          <a:xfrm>
            <a:off x="879329" y="1527226"/>
            <a:ext cx="2910712"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Facebook</a:t>
            </a:r>
          </a:p>
          <a:p>
            <a:pPr marR="0" lvl="0" indent="0" algn="ctr" rtl="0">
              <a:spcBef>
                <a:spcPts val="600"/>
              </a:spcBef>
              <a:spcAft>
                <a:spcPts val="0"/>
              </a:spcAft>
              <a:buNone/>
            </a:pPr>
            <a:r>
              <a:rPr lang="en-US" dirty="0">
                <a:solidFill>
                  <a:schemeClr val="bg1"/>
                </a:solidFill>
                <a:latin typeface="Century Gothic"/>
                <a:sym typeface="Century Gothic"/>
              </a:rPr>
              <a:t>Last Year Reach</a:t>
            </a:r>
          </a:p>
          <a:p>
            <a:pPr marR="0" lvl="0" indent="0" algn="ctr" rtl="0">
              <a:spcAft>
                <a:spcPts val="0"/>
              </a:spcAft>
              <a:buNone/>
            </a:pPr>
            <a:r>
              <a:rPr lang="en-US" sz="2600" b="1" dirty="0">
                <a:solidFill>
                  <a:schemeClr val="bg1"/>
                </a:solidFill>
                <a:latin typeface="Century Gothic"/>
                <a:sym typeface="Century Gothic"/>
              </a:rPr>
              <a:t>200,000</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300</a:t>
            </a:r>
          </a:p>
          <a:p>
            <a:pPr marR="0" lvl="0" indent="0" algn="ctr" rtl="0">
              <a:spcBef>
                <a:spcPts val="600"/>
              </a:spcBef>
              <a:spcAft>
                <a:spcPts val="0"/>
              </a:spcAft>
              <a:buNone/>
            </a:pPr>
            <a:r>
              <a:rPr lang="en-US" b="1" dirty="0">
                <a:solidFill>
                  <a:schemeClr val="bg1"/>
                </a:solidFill>
                <a:latin typeface="Century Gothic"/>
                <a:sym typeface="Century Gothic"/>
              </a:rPr>
              <a:t>Top-Performing Channel for Retargeting Ads</a:t>
            </a:r>
            <a:r>
              <a:rPr lang="en-US" dirty="0">
                <a:solidFill>
                  <a:schemeClr val="bg1"/>
                </a:solidFill>
                <a:latin typeface="Century Gothic"/>
                <a:sym typeface="Century Gothic"/>
              </a:rPr>
              <a:t> </a:t>
            </a:r>
            <a:br>
              <a:rPr lang="en-US" dirty="0">
                <a:solidFill>
                  <a:schemeClr val="bg1"/>
                </a:solidFill>
                <a:latin typeface="Century Gothic"/>
                <a:sym typeface="Century Gothic"/>
              </a:rPr>
            </a:br>
            <a:r>
              <a:rPr lang="en-US" dirty="0">
                <a:solidFill>
                  <a:schemeClr val="bg1"/>
                </a:solidFill>
                <a:latin typeface="Century Gothic"/>
                <a:sym typeface="Century Gothic"/>
              </a:rPr>
              <a:t>(5% conversion rate)</a:t>
            </a:r>
          </a:p>
        </p:txBody>
      </p:sp>
      <p:sp>
        <p:nvSpPr>
          <p:cNvPr id="6" name="Rounded Rectangle 5">
            <a:extLst>
              <a:ext uri="{FF2B5EF4-FFF2-40B4-BE49-F238E27FC236}">
                <a16:creationId xmlns:a16="http://schemas.microsoft.com/office/drawing/2014/main" id="{4F98E990-38E3-7693-E559-6EB4E8D25C46}"/>
              </a:ext>
            </a:extLst>
          </p:cNvPr>
          <p:cNvSpPr/>
          <p:nvPr/>
        </p:nvSpPr>
        <p:spPr>
          <a:xfrm>
            <a:off x="4407635" y="1372126"/>
            <a:ext cx="3376725" cy="3885674"/>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8B8DB7A-1129-13AC-4F40-DB602BEA80CC}"/>
              </a:ext>
            </a:extLst>
          </p:cNvPr>
          <p:cNvSpPr/>
          <p:nvPr/>
        </p:nvSpPr>
        <p:spPr>
          <a:xfrm>
            <a:off x="8168947" y="1372126"/>
            <a:ext cx="3376725" cy="3885674"/>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167499ED-8C65-A087-4332-A3F3F5211F88}"/>
              </a:ext>
            </a:extLst>
          </p:cNvPr>
          <p:cNvSpPr txBox="1"/>
          <p:nvPr/>
        </p:nvSpPr>
        <p:spPr>
          <a:xfrm>
            <a:off x="4640641" y="1524989"/>
            <a:ext cx="2910712" cy="35240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Instagram</a:t>
            </a:r>
          </a:p>
          <a:p>
            <a:pPr marR="0" lvl="0" indent="0" algn="ctr" rtl="0">
              <a:spcBef>
                <a:spcPts val="600"/>
              </a:spcBef>
              <a:spcAft>
                <a:spcPts val="0"/>
              </a:spcAft>
              <a:buNone/>
            </a:pPr>
            <a:r>
              <a:rPr lang="en-US" dirty="0">
                <a:solidFill>
                  <a:schemeClr val="bg1"/>
                </a:solidFill>
                <a:latin typeface="Century Gothic"/>
                <a:sym typeface="Century Gothic"/>
              </a:rPr>
              <a:t>Last Year Reach</a:t>
            </a:r>
          </a:p>
          <a:p>
            <a:pPr marR="0" lvl="0" indent="0" algn="ctr" rtl="0">
              <a:spcAft>
                <a:spcPts val="0"/>
              </a:spcAft>
              <a:buNone/>
            </a:pPr>
            <a:r>
              <a:rPr lang="en-US" sz="2600" b="1" dirty="0">
                <a:solidFill>
                  <a:schemeClr val="bg1"/>
                </a:solidFill>
                <a:latin typeface="Century Gothic"/>
                <a:sym typeface="Century Gothic"/>
              </a:rPr>
              <a:t>500,000</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800</a:t>
            </a:r>
          </a:p>
          <a:p>
            <a:pPr marR="0" lvl="0" indent="0" algn="ctr" rtl="0">
              <a:spcBef>
                <a:spcPts val="600"/>
              </a:spcBef>
              <a:spcAft>
                <a:spcPts val="0"/>
              </a:spcAft>
              <a:buNone/>
            </a:pPr>
            <a:r>
              <a:rPr lang="en-US" b="1" dirty="0">
                <a:solidFill>
                  <a:schemeClr val="bg1"/>
                </a:solidFill>
                <a:latin typeface="Century Gothic"/>
                <a:sym typeface="Century Gothic"/>
              </a:rPr>
              <a:t>Best for brand awareness and community engagement</a:t>
            </a:r>
            <a:r>
              <a:rPr lang="en-US" dirty="0">
                <a:solidFill>
                  <a:schemeClr val="bg1"/>
                </a:solidFill>
                <a:latin typeface="Century Gothic"/>
                <a:sym typeface="Century Gothic"/>
              </a:rPr>
              <a:t> </a:t>
            </a:r>
            <a:br>
              <a:rPr lang="en-US" dirty="0">
                <a:solidFill>
                  <a:schemeClr val="bg1"/>
                </a:solidFill>
                <a:latin typeface="Century Gothic"/>
                <a:sym typeface="Century Gothic"/>
              </a:rPr>
            </a:br>
            <a:r>
              <a:rPr lang="en-US" dirty="0">
                <a:solidFill>
                  <a:schemeClr val="bg1"/>
                </a:solidFill>
                <a:latin typeface="Century Gothic"/>
                <a:sym typeface="Century Gothic"/>
              </a:rPr>
              <a:t>(7% engagement rate)</a:t>
            </a:r>
          </a:p>
        </p:txBody>
      </p:sp>
      <p:sp>
        <p:nvSpPr>
          <p:cNvPr id="16" name="Google Shape;90;p1">
            <a:extLst>
              <a:ext uri="{FF2B5EF4-FFF2-40B4-BE49-F238E27FC236}">
                <a16:creationId xmlns:a16="http://schemas.microsoft.com/office/drawing/2014/main" id="{22CCA2AB-8907-65B3-94B6-7827C7E4E5D0}"/>
              </a:ext>
            </a:extLst>
          </p:cNvPr>
          <p:cNvSpPr txBox="1"/>
          <p:nvPr/>
        </p:nvSpPr>
        <p:spPr>
          <a:xfrm>
            <a:off x="8401951" y="1524988"/>
            <a:ext cx="2910712" cy="2693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LinkedIn</a:t>
            </a:r>
          </a:p>
          <a:p>
            <a:pPr marR="0" lvl="0" indent="0" algn="ctr" rtl="0">
              <a:spcBef>
                <a:spcPts val="600"/>
              </a:spcBef>
              <a:spcAft>
                <a:spcPts val="0"/>
              </a:spcAft>
              <a:buNone/>
            </a:pPr>
            <a:r>
              <a:rPr lang="en-US" dirty="0">
                <a:solidFill>
                  <a:schemeClr val="bg1"/>
                </a:solidFill>
                <a:latin typeface="Century Gothic"/>
                <a:sym typeface="Century Gothic"/>
              </a:rPr>
              <a:t>Last Year Reach</a:t>
            </a:r>
          </a:p>
          <a:p>
            <a:pPr marR="0" lvl="0" indent="0" algn="ctr" rtl="0">
              <a:spcAft>
                <a:spcPts val="0"/>
              </a:spcAft>
              <a:buNone/>
            </a:pPr>
            <a:r>
              <a:rPr lang="en-US" sz="2600" b="1" dirty="0">
                <a:solidFill>
                  <a:schemeClr val="bg1"/>
                </a:solidFill>
                <a:latin typeface="Century Gothic"/>
                <a:sym typeface="Century Gothic"/>
              </a:rPr>
              <a:t>100,000</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150</a:t>
            </a:r>
          </a:p>
          <a:p>
            <a:pPr marR="0" lvl="0" indent="0" algn="ctr" rtl="0">
              <a:spcBef>
                <a:spcPts val="600"/>
              </a:spcBef>
              <a:spcAft>
                <a:spcPts val="0"/>
              </a:spcAft>
              <a:buNone/>
            </a:pPr>
            <a:r>
              <a:rPr lang="en-US" b="1" dirty="0">
                <a:solidFill>
                  <a:schemeClr val="bg1"/>
                </a:solidFill>
                <a:latin typeface="Century Gothic"/>
                <a:sym typeface="Century Gothic"/>
              </a:rPr>
              <a:t>High-quality leads and B2B connections</a:t>
            </a:r>
            <a:endParaRPr lang="en-US" dirty="0">
              <a:solidFill>
                <a:schemeClr val="bg1"/>
              </a:solidFill>
              <a:latin typeface="Century Gothic"/>
              <a:sym typeface="Century Gothic"/>
            </a:endParaRPr>
          </a:p>
        </p:txBody>
      </p:sp>
    </p:spTree>
    <p:extLst>
      <p:ext uri="{BB962C8B-B14F-4D97-AF65-F5344CB8AC3E}">
        <p14:creationId xmlns:p14="http://schemas.microsoft.com/office/powerpoint/2010/main" val="27023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A1C6F-5F2A-D6F2-93AB-B06BF02BC9EC}"/>
            </a:ext>
          </a:extLst>
        </p:cNvPr>
        <p:cNvGrpSpPr/>
        <p:nvPr/>
      </p:nvGrpSpPr>
      <p:grpSpPr>
        <a:xfrm>
          <a:off x="0" y="0"/>
          <a:ext cx="0" cy="0"/>
          <a:chOff x="0" y="0"/>
          <a:chExt cx="0" cy="0"/>
        </a:xfrm>
      </p:grpSpPr>
      <p:pic>
        <p:nvPicPr>
          <p:cNvPr id="5" name="Picture 4" descr="Pastel rainbow ombre">
            <a:extLst>
              <a:ext uri="{FF2B5EF4-FFF2-40B4-BE49-F238E27FC236}">
                <a16:creationId xmlns:a16="http://schemas.microsoft.com/office/drawing/2014/main" id="{5F79F40D-F29F-DF7D-283C-34159127A0F2}"/>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pic>
        <p:nvPicPr>
          <p:cNvPr id="4" name="Picture 3" descr="Circle of hands holding smartphones">
            <a:extLst>
              <a:ext uri="{FF2B5EF4-FFF2-40B4-BE49-F238E27FC236}">
                <a16:creationId xmlns:a16="http://schemas.microsoft.com/office/drawing/2014/main" id="{481B0A4B-5F87-D341-D319-7BFCC0CC8C79}"/>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l="6416" t="12410" r="44797" b="3215"/>
          <a:stretch/>
        </p:blipFill>
        <p:spPr>
          <a:xfrm>
            <a:off x="-2" y="0"/>
            <a:ext cx="5948316" cy="6858000"/>
          </a:xfrm>
          <a:prstGeom prst="rect">
            <a:avLst/>
          </a:prstGeom>
        </p:spPr>
      </p:pic>
      <p:sp>
        <p:nvSpPr>
          <p:cNvPr id="11" name="Google Shape;106;p2">
            <a:extLst>
              <a:ext uri="{FF2B5EF4-FFF2-40B4-BE49-F238E27FC236}">
                <a16:creationId xmlns:a16="http://schemas.microsoft.com/office/drawing/2014/main" id="{EDDF3073-F20F-C54F-81F4-E5D4B391FF71}"/>
              </a:ext>
            </a:extLst>
          </p:cNvPr>
          <p:cNvSpPr txBox="1"/>
          <p:nvPr/>
        </p:nvSpPr>
        <p:spPr>
          <a:xfrm>
            <a:off x="6347794" y="6329943"/>
            <a:ext cx="5844206"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Digital Marketing Agency Proposal</a:t>
            </a:r>
          </a:p>
        </p:txBody>
      </p:sp>
      <p:sp>
        <p:nvSpPr>
          <p:cNvPr id="10" name="Google Shape;90;p1">
            <a:extLst>
              <a:ext uri="{FF2B5EF4-FFF2-40B4-BE49-F238E27FC236}">
                <a16:creationId xmlns:a16="http://schemas.microsoft.com/office/drawing/2014/main" id="{65171DF1-6DEB-E152-3054-56567FE71D1A}"/>
              </a:ext>
            </a:extLst>
          </p:cNvPr>
          <p:cNvSpPr txBox="1"/>
          <p:nvPr/>
        </p:nvSpPr>
        <p:spPr>
          <a:xfrm>
            <a:off x="6347794" y="3456023"/>
            <a:ext cx="5115200"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i="0" u="none" strike="noStrike" cap="none" dirty="0">
                <a:solidFill>
                  <a:schemeClr val="tx1">
                    <a:lumMod val="65000"/>
                    <a:lumOff val="35000"/>
                  </a:schemeClr>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9FBBE340-E9B7-3AB5-6E8A-3B5790D3FC2B}"/>
              </a:ext>
            </a:extLst>
          </p:cNvPr>
          <p:cNvSpPr txBox="1"/>
          <p:nvPr/>
        </p:nvSpPr>
        <p:spPr>
          <a:xfrm>
            <a:off x="6347795" y="442234"/>
            <a:ext cx="5115200" cy="276994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800" b="1" i="0" u="none" strike="noStrike" cap="none" dirty="0">
                <a:solidFill>
                  <a:schemeClr val="tx1">
                    <a:lumMod val="65000"/>
                    <a:lumOff val="35000"/>
                  </a:schemeClr>
                </a:solidFill>
                <a:latin typeface="Century Gothic"/>
                <a:ea typeface="Century Gothic"/>
                <a:cs typeface="Century Gothic"/>
                <a:sym typeface="Century Gothic"/>
              </a:rPr>
              <a:t>Social Media Marketing Proposal</a:t>
            </a:r>
          </a:p>
        </p:txBody>
      </p:sp>
    </p:spTree>
    <p:extLst>
      <p:ext uri="{BB962C8B-B14F-4D97-AF65-F5344CB8AC3E}">
        <p14:creationId xmlns:p14="http://schemas.microsoft.com/office/powerpoint/2010/main" val="162308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EE7FD-C68E-34CD-4D48-02466AC48652}"/>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14CB9038-5702-026A-6A10-1134C62931F5}"/>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23" name="Rounded Rectangle 22">
            <a:extLst>
              <a:ext uri="{FF2B5EF4-FFF2-40B4-BE49-F238E27FC236}">
                <a16:creationId xmlns:a16="http://schemas.microsoft.com/office/drawing/2014/main" id="{DCB0B84B-E64E-613C-565B-076D18B28942}"/>
              </a:ext>
            </a:extLst>
          </p:cNvPr>
          <p:cNvSpPr/>
          <p:nvPr/>
        </p:nvSpPr>
        <p:spPr>
          <a:xfrm rot="2700000">
            <a:off x="6899779" y="2148301"/>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D594BB6D-58CE-4100-29E2-2AC2C6F9D36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 Strategy</a:t>
            </a:r>
          </a:p>
        </p:txBody>
      </p:sp>
      <p:pic>
        <p:nvPicPr>
          <p:cNvPr id="12" name="Picture 11" descr="Pastel rainbow ombre">
            <a:extLst>
              <a:ext uri="{FF2B5EF4-FFF2-40B4-BE49-F238E27FC236}">
                <a16:creationId xmlns:a16="http://schemas.microsoft.com/office/drawing/2014/main" id="{2625A5AB-A113-6039-52A6-7DA74BAD95CF}"/>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5" name="Google Shape;90;p1">
            <a:extLst>
              <a:ext uri="{FF2B5EF4-FFF2-40B4-BE49-F238E27FC236}">
                <a16:creationId xmlns:a16="http://schemas.microsoft.com/office/drawing/2014/main" id="{646E740D-8B71-90BB-8362-B8692860981C}"/>
              </a:ext>
            </a:extLst>
          </p:cNvPr>
          <p:cNvSpPr txBox="1"/>
          <p:nvPr/>
        </p:nvSpPr>
        <p:spPr>
          <a:xfrm>
            <a:off x="646323" y="1372127"/>
            <a:ext cx="1089934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Content Pillars</a:t>
            </a:r>
          </a:p>
        </p:txBody>
      </p:sp>
      <p:sp>
        <p:nvSpPr>
          <p:cNvPr id="7" name="Rounded Rectangle 6">
            <a:extLst>
              <a:ext uri="{FF2B5EF4-FFF2-40B4-BE49-F238E27FC236}">
                <a16:creationId xmlns:a16="http://schemas.microsoft.com/office/drawing/2014/main" id="{B16A3D32-65F1-5CC0-A7AA-96190302367E}"/>
              </a:ext>
            </a:extLst>
          </p:cNvPr>
          <p:cNvSpPr/>
          <p:nvPr/>
        </p:nvSpPr>
        <p:spPr>
          <a:xfrm rot="2700000">
            <a:off x="1389719" y="2148302"/>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28E2DB1F-B337-C8E7-C2BE-58D368A788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1646" y="2303020"/>
            <a:ext cx="657718" cy="657718"/>
          </a:xfrm>
          <a:prstGeom prst="rect">
            <a:avLst/>
          </a:prstGeom>
        </p:spPr>
      </p:pic>
      <p:sp>
        <p:nvSpPr>
          <p:cNvPr id="14" name="Rounded Rectangle 13">
            <a:extLst>
              <a:ext uri="{FF2B5EF4-FFF2-40B4-BE49-F238E27FC236}">
                <a16:creationId xmlns:a16="http://schemas.microsoft.com/office/drawing/2014/main" id="{CD59C3BD-E527-8A15-7482-B70F7BF5730C}"/>
              </a:ext>
            </a:extLst>
          </p:cNvPr>
          <p:cNvSpPr/>
          <p:nvPr/>
        </p:nvSpPr>
        <p:spPr>
          <a:xfrm rot="2700000">
            <a:off x="4144749" y="2148302"/>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8AE677E-C574-AAF2-567D-BC754009B3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V="1">
            <a:off x="4275977" y="2303020"/>
            <a:ext cx="657718" cy="666038"/>
          </a:xfrm>
          <a:prstGeom prst="rect">
            <a:avLst/>
          </a:prstGeom>
        </p:spPr>
      </p:pic>
      <p:pic>
        <p:nvPicPr>
          <p:cNvPr id="20" name="Graphic 19">
            <a:extLst>
              <a:ext uri="{FF2B5EF4-FFF2-40B4-BE49-F238E27FC236}">
                <a16:creationId xmlns:a16="http://schemas.microsoft.com/office/drawing/2014/main" id="{D35B5F7D-6BAE-098D-F3BB-261CFAD263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5284" y="2247106"/>
            <a:ext cx="657718" cy="657718"/>
          </a:xfrm>
          <a:prstGeom prst="rect">
            <a:avLst/>
          </a:prstGeom>
        </p:spPr>
      </p:pic>
      <p:sp>
        <p:nvSpPr>
          <p:cNvPr id="25" name="Rounded Rectangle 24">
            <a:extLst>
              <a:ext uri="{FF2B5EF4-FFF2-40B4-BE49-F238E27FC236}">
                <a16:creationId xmlns:a16="http://schemas.microsoft.com/office/drawing/2014/main" id="{16EABD1A-961A-E564-EA38-107B8D9E4DE3}"/>
              </a:ext>
            </a:extLst>
          </p:cNvPr>
          <p:cNvSpPr/>
          <p:nvPr/>
        </p:nvSpPr>
        <p:spPr>
          <a:xfrm rot="2700000">
            <a:off x="9654809" y="2148300"/>
            <a:ext cx="987552" cy="987552"/>
          </a:xfrm>
          <a:prstGeom prst="round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7ABF8A22-58C4-3EE9-1900-A3D60D4EE8E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9726" y="2358859"/>
            <a:ext cx="657718" cy="657718"/>
          </a:xfrm>
          <a:prstGeom prst="rect">
            <a:avLst/>
          </a:prstGeom>
        </p:spPr>
      </p:pic>
      <p:sp>
        <p:nvSpPr>
          <p:cNvPr id="26" name="Google Shape;90;p1">
            <a:extLst>
              <a:ext uri="{FF2B5EF4-FFF2-40B4-BE49-F238E27FC236}">
                <a16:creationId xmlns:a16="http://schemas.microsoft.com/office/drawing/2014/main" id="{4469EBA1-25AE-FDAA-F3B7-754A0874A2F7}"/>
              </a:ext>
            </a:extLst>
          </p:cNvPr>
          <p:cNvSpPr txBox="1"/>
          <p:nvPr/>
        </p:nvSpPr>
        <p:spPr>
          <a:xfrm>
            <a:off x="747878" y="3384416"/>
            <a:ext cx="2271234"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ea typeface="Century Gothic"/>
                <a:cs typeface="Century Gothic"/>
                <a:sym typeface="Century Gothic"/>
              </a:rPr>
              <a:t>Educational </a:t>
            </a:r>
          </a:p>
          <a:p>
            <a:pPr marL="0" marR="0" lvl="0" indent="0" algn="ctr" rtl="0">
              <a:spcBef>
                <a:spcPts val="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(sustainability tips, industry trends)</a:t>
            </a:r>
          </a:p>
        </p:txBody>
      </p:sp>
      <p:sp>
        <p:nvSpPr>
          <p:cNvPr id="27" name="Google Shape;90;p1">
            <a:extLst>
              <a:ext uri="{FF2B5EF4-FFF2-40B4-BE49-F238E27FC236}">
                <a16:creationId xmlns:a16="http://schemas.microsoft.com/office/drawing/2014/main" id="{1EC080F8-2E98-9B2B-058B-60BEE4787531}"/>
              </a:ext>
            </a:extLst>
          </p:cNvPr>
          <p:cNvSpPr txBox="1"/>
          <p:nvPr/>
        </p:nvSpPr>
        <p:spPr>
          <a:xfrm>
            <a:off x="3506384" y="3384416"/>
            <a:ext cx="227123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sym typeface="Century Gothic"/>
              </a:rPr>
              <a:t>Promotional </a:t>
            </a:r>
          </a:p>
          <a:p>
            <a:pPr marL="0" marR="0" lvl="0" indent="0" algn="ctr" rtl="0">
              <a:spcBef>
                <a:spcPts val="0"/>
              </a:spcBef>
              <a:spcAft>
                <a:spcPts val="0"/>
              </a:spcAft>
              <a:buNone/>
            </a:pPr>
            <a:r>
              <a:rPr lang="en-US" sz="1400" dirty="0">
                <a:solidFill>
                  <a:schemeClr val="tx1">
                    <a:lumMod val="65000"/>
                    <a:lumOff val="35000"/>
                  </a:schemeClr>
                </a:solidFill>
                <a:latin typeface="Century Gothic"/>
                <a:sym typeface="Century Gothic"/>
              </a:rPr>
              <a:t>(new products, special offers)</a:t>
            </a:r>
          </a:p>
        </p:txBody>
      </p:sp>
      <p:sp>
        <p:nvSpPr>
          <p:cNvPr id="28" name="Google Shape;90;p1">
            <a:extLst>
              <a:ext uri="{FF2B5EF4-FFF2-40B4-BE49-F238E27FC236}">
                <a16:creationId xmlns:a16="http://schemas.microsoft.com/office/drawing/2014/main" id="{DA297A27-09F1-767C-F4BE-1538C02325D8}"/>
              </a:ext>
            </a:extLst>
          </p:cNvPr>
          <p:cNvSpPr txBox="1"/>
          <p:nvPr/>
        </p:nvSpPr>
        <p:spPr>
          <a:xfrm>
            <a:off x="6257938" y="3384416"/>
            <a:ext cx="2271234"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sym typeface="Century Gothic"/>
              </a:rPr>
              <a:t>User-Generated Content </a:t>
            </a:r>
          </a:p>
          <a:p>
            <a:pPr marL="0" marR="0" lvl="0" indent="0" algn="ctr" rtl="0">
              <a:spcBef>
                <a:spcPts val="0"/>
              </a:spcBef>
              <a:spcAft>
                <a:spcPts val="0"/>
              </a:spcAft>
              <a:buNone/>
            </a:pPr>
            <a:r>
              <a:rPr lang="en-US" sz="1400" dirty="0">
                <a:solidFill>
                  <a:schemeClr val="tx1">
                    <a:lumMod val="65000"/>
                    <a:lumOff val="35000"/>
                  </a:schemeClr>
                </a:solidFill>
                <a:latin typeface="Century Gothic"/>
                <a:sym typeface="Century Gothic"/>
              </a:rPr>
              <a:t>(customer stories, testimonials)</a:t>
            </a:r>
          </a:p>
        </p:txBody>
      </p:sp>
      <p:sp>
        <p:nvSpPr>
          <p:cNvPr id="29" name="Google Shape;90;p1">
            <a:extLst>
              <a:ext uri="{FF2B5EF4-FFF2-40B4-BE49-F238E27FC236}">
                <a16:creationId xmlns:a16="http://schemas.microsoft.com/office/drawing/2014/main" id="{E1E62A1D-980C-DC4C-AE92-612A5739A48C}"/>
              </a:ext>
            </a:extLst>
          </p:cNvPr>
          <p:cNvSpPr txBox="1"/>
          <p:nvPr/>
        </p:nvSpPr>
        <p:spPr>
          <a:xfrm>
            <a:off x="9009492" y="3360694"/>
            <a:ext cx="2271234" cy="1077178"/>
          </a:xfrm>
          <a:prstGeom prst="rect">
            <a:avLst/>
          </a:prstGeom>
          <a:noFill/>
          <a:ln>
            <a:noFill/>
          </a:ln>
        </p:spPr>
        <p:txBody>
          <a:bodyPr spcFirstLastPara="1" wrap="square" lIns="91425" tIns="45700" rIns="91425" bIns="45700" anchor="t" anchorCtr="0">
            <a:spAutoFit/>
          </a:bodyPr>
          <a:lstStyle/>
          <a:p>
            <a:pPr algn="ctr"/>
            <a:r>
              <a:rPr lang="en-US" b="1" dirty="0">
                <a:solidFill>
                  <a:schemeClr val="tx1">
                    <a:lumMod val="65000"/>
                    <a:lumOff val="35000"/>
                  </a:schemeClr>
                </a:solidFill>
                <a:latin typeface="Century Gothic"/>
                <a:sym typeface="Century Gothic"/>
              </a:rPr>
              <a:t>Influencer Partnerships </a:t>
            </a:r>
          </a:p>
          <a:p>
            <a:pPr algn="ctr"/>
            <a:r>
              <a:rPr lang="en-US" sz="1400" dirty="0">
                <a:solidFill>
                  <a:schemeClr val="tx1">
                    <a:lumMod val="65000"/>
                    <a:lumOff val="35000"/>
                  </a:schemeClr>
                </a:solidFill>
                <a:latin typeface="Century Gothic"/>
                <a:sym typeface="Century Gothic"/>
              </a:rPr>
              <a:t>(micro-influencers in the eco-friendly space)</a:t>
            </a:r>
          </a:p>
        </p:txBody>
      </p:sp>
      <p:sp>
        <p:nvSpPr>
          <p:cNvPr id="30" name="Google Shape;90;p1">
            <a:extLst>
              <a:ext uri="{FF2B5EF4-FFF2-40B4-BE49-F238E27FC236}">
                <a16:creationId xmlns:a16="http://schemas.microsoft.com/office/drawing/2014/main" id="{B678561E-18E1-83C9-FF7F-B4645AFD830E}"/>
              </a:ext>
            </a:extLst>
          </p:cNvPr>
          <p:cNvSpPr txBox="1"/>
          <p:nvPr/>
        </p:nvSpPr>
        <p:spPr>
          <a:xfrm>
            <a:off x="646323" y="4707105"/>
            <a:ext cx="10899349" cy="1200288"/>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Formats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Instagram Reels, Stories, and static posts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LinkedIn articles and infographics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Facebook video ads</a:t>
            </a:r>
          </a:p>
        </p:txBody>
      </p:sp>
    </p:spTree>
    <p:extLst>
      <p:ext uri="{BB962C8B-B14F-4D97-AF65-F5344CB8AC3E}">
        <p14:creationId xmlns:p14="http://schemas.microsoft.com/office/powerpoint/2010/main" val="214498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86139-B447-948B-D652-1737BEE16270}"/>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88E7609A-FFDD-CEFE-3766-3B039FB68655}"/>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00267D6A-3EA4-020A-57C3-9BAAFA094BA7}"/>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Channel Strategy</a:t>
            </a:r>
          </a:p>
        </p:txBody>
      </p:sp>
      <p:pic>
        <p:nvPicPr>
          <p:cNvPr id="12" name="Picture 11" descr="Pastel rainbow ombre">
            <a:extLst>
              <a:ext uri="{FF2B5EF4-FFF2-40B4-BE49-F238E27FC236}">
                <a16:creationId xmlns:a16="http://schemas.microsoft.com/office/drawing/2014/main" id="{A423259C-410C-E855-7379-9C91882BEBCF}"/>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A447F832-7B55-002E-FF6A-58F5D9EF1170}"/>
              </a:ext>
            </a:extLst>
          </p:cNvPr>
          <p:cNvSpPr/>
          <p:nvPr/>
        </p:nvSpPr>
        <p:spPr>
          <a:xfrm>
            <a:off x="646323" y="2305116"/>
            <a:ext cx="3376725" cy="2247767"/>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B589E3F7-CD3D-9D04-C0EF-962E2E85EC49}"/>
              </a:ext>
            </a:extLst>
          </p:cNvPr>
          <p:cNvSpPr txBox="1"/>
          <p:nvPr/>
        </p:nvSpPr>
        <p:spPr>
          <a:xfrm>
            <a:off x="879329" y="2460216"/>
            <a:ext cx="2910712" cy="17388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Facebook</a:t>
            </a:r>
          </a:p>
          <a:p>
            <a:pPr marR="0" lvl="0" indent="0" algn="ctr" rtl="0">
              <a:spcBef>
                <a:spcPts val="600"/>
              </a:spcBef>
              <a:spcAft>
                <a:spcPts val="0"/>
              </a:spcAft>
              <a:buNone/>
            </a:pPr>
            <a:r>
              <a:rPr lang="en-US" dirty="0">
                <a:solidFill>
                  <a:schemeClr val="bg1"/>
                </a:solidFill>
                <a:latin typeface="Century Gothic"/>
                <a:sym typeface="Century Gothic"/>
              </a:rPr>
              <a:t>Focus on retargeting ads and community engagement through groups.</a:t>
            </a:r>
          </a:p>
        </p:txBody>
      </p:sp>
      <p:sp>
        <p:nvSpPr>
          <p:cNvPr id="6" name="Rounded Rectangle 5">
            <a:extLst>
              <a:ext uri="{FF2B5EF4-FFF2-40B4-BE49-F238E27FC236}">
                <a16:creationId xmlns:a16="http://schemas.microsoft.com/office/drawing/2014/main" id="{B209F9A6-8F31-A928-AADC-42CABD96B456}"/>
              </a:ext>
            </a:extLst>
          </p:cNvPr>
          <p:cNvSpPr/>
          <p:nvPr/>
        </p:nvSpPr>
        <p:spPr>
          <a:xfrm>
            <a:off x="4407635" y="2305116"/>
            <a:ext cx="3376725" cy="2247767"/>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710945F4-84BB-99C3-B5F7-A72B599D251C}"/>
              </a:ext>
            </a:extLst>
          </p:cNvPr>
          <p:cNvSpPr/>
          <p:nvPr/>
        </p:nvSpPr>
        <p:spPr>
          <a:xfrm>
            <a:off x="8168947" y="2305116"/>
            <a:ext cx="3376725" cy="2247767"/>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DE7A3E4B-DB73-5DC3-E9AA-8B3CF8134339}"/>
              </a:ext>
            </a:extLst>
          </p:cNvPr>
          <p:cNvSpPr txBox="1"/>
          <p:nvPr/>
        </p:nvSpPr>
        <p:spPr>
          <a:xfrm>
            <a:off x="4640641" y="2457979"/>
            <a:ext cx="2910712" cy="17388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Instagram</a:t>
            </a:r>
          </a:p>
          <a:p>
            <a:pPr marR="0" lvl="0" indent="0" algn="ctr" rtl="0">
              <a:spcBef>
                <a:spcPts val="600"/>
              </a:spcBef>
              <a:spcAft>
                <a:spcPts val="0"/>
              </a:spcAft>
              <a:buNone/>
            </a:pPr>
            <a:r>
              <a:rPr lang="en-US" dirty="0">
                <a:solidFill>
                  <a:schemeClr val="bg1"/>
                </a:solidFill>
                <a:latin typeface="Century Gothic"/>
                <a:sym typeface="Century Gothic"/>
              </a:rPr>
              <a:t>Prioritize Instagram Reels for organic reach, with influencer collaboration to increase visibility.</a:t>
            </a:r>
          </a:p>
        </p:txBody>
      </p:sp>
      <p:sp>
        <p:nvSpPr>
          <p:cNvPr id="16" name="Google Shape;90;p1">
            <a:extLst>
              <a:ext uri="{FF2B5EF4-FFF2-40B4-BE49-F238E27FC236}">
                <a16:creationId xmlns:a16="http://schemas.microsoft.com/office/drawing/2014/main" id="{CEFA980C-3A6D-2878-3012-571CD96A39CD}"/>
              </a:ext>
            </a:extLst>
          </p:cNvPr>
          <p:cNvSpPr txBox="1"/>
          <p:nvPr/>
        </p:nvSpPr>
        <p:spPr>
          <a:xfrm>
            <a:off x="8401951" y="2457978"/>
            <a:ext cx="2910712" cy="17388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LinkedIn</a:t>
            </a:r>
          </a:p>
          <a:p>
            <a:pPr marR="0" lvl="0" indent="0" algn="ctr" rtl="0">
              <a:spcBef>
                <a:spcPts val="600"/>
              </a:spcBef>
              <a:spcAft>
                <a:spcPts val="0"/>
              </a:spcAft>
              <a:buNone/>
            </a:pPr>
            <a:r>
              <a:rPr lang="en-US" dirty="0">
                <a:solidFill>
                  <a:schemeClr val="bg1"/>
                </a:solidFill>
                <a:latin typeface="Century Gothic"/>
                <a:sym typeface="Century Gothic"/>
              </a:rPr>
              <a:t>Use LinkedIn Ads and thought leadership content to generate B2B leads.</a:t>
            </a:r>
          </a:p>
        </p:txBody>
      </p:sp>
    </p:spTree>
    <p:extLst>
      <p:ext uri="{BB962C8B-B14F-4D97-AF65-F5344CB8AC3E}">
        <p14:creationId xmlns:p14="http://schemas.microsoft.com/office/powerpoint/2010/main" val="640803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4FC64-40F3-18B3-72C0-9808335799CC}"/>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178E1247-A5A2-234F-0816-E77277E2F482}"/>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9768E57E-87E1-D757-C5B4-C66EDA10A45B}"/>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Timeline</a:t>
            </a:r>
          </a:p>
        </p:txBody>
      </p:sp>
      <p:pic>
        <p:nvPicPr>
          <p:cNvPr id="12" name="Picture 11" descr="Pastel rainbow ombre">
            <a:extLst>
              <a:ext uri="{FF2B5EF4-FFF2-40B4-BE49-F238E27FC236}">
                <a16:creationId xmlns:a16="http://schemas.microsoft.com/office/drawing/2014/main" id="{7727AEC8-DC95-B1E3-983B-72428DF31058}"/>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cxnSp>
        <p:nvCxnSpPr>
          <p:cNvPr id="5" name="Straight Connector 4">
            <a:extLst>
              <a:ext uri="{FF2B5EF4-FFF2-40B4-BE49-F238E27FC236}">
                <a16:creationId xmlns:a16="http://schemas.microsoft.com/office/drawing/2014/main" id="{6DEEE78F-A3EB-7341-B8D1-73BD31C09C1C}"/>
              </a:ext>
            </a:extLst>
          </p:cNvPr>
          <p:cNvCxnSpPr>
            <a:cxnSpLocks/>
          </p:cNvCxnSpPr>
          <p:nvPr/>
        </p:nvCxnSpPr>
        <p:spPr>
          <a:xfrm flipV="1">
            <a:off x="599190" y="1280160"/>
            <a:ext cx="0"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2228BDF-37F8-B68F-9D09-E8AA5F4A0D27}"/>
              </a:ext>
            </a:extLst>
          </p:cNvPr>
          <p:cNvCxnSpPr>
            <a:cxnSpLocks/>
          </p:cNvCxnSpPr>
          <p:nvPr/>
        </p:nvCxnSpPr>
        <p:spPr>
          <a:xfrm flipV="1">
            <a:off x="3349059" y="1280160"/>
            <a:ext cx="12"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C91CB10-24FB-B6F6-13D3-853168B95FBA}"/>
              </a:ext>
            </a:extLst>
          </p:cNvPr>
          <p:cNvCxnSpPr>
            <a:cxnSpLocks/>
          </p:cNvCxnSpPr>
          <p:nvPr/>
        </p:nvCxnSpPr>
        <p:spPr>
          <a:xfrm flipV="1">
            <a:off x="6096000" y="1280160"/>
            <a:ext cx="8837"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A5CDD00-6D86-E7A0-A9B7-BF545C4A0B17}"/>
              </a:ext>
            </a:extLst>
          </p:cNvPr>
          <p:cNvCxnSpPr>
            <a:cxnSpLocks/>
          </p:cNvCxnSpPr>
          <p:nvPr/>
        </p:nvCxnSpPr>
        <p:spPr>
          <a:xfrm flipV="1">
            <a:off x="8848833" y="1280160"/>
            <a:ext cx="0"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EBE944C-923C-8C72-2B85-1C66CB10D982}"/>
              </a:ext>
            </a:extLst>
          </p:cNvPr>
          <p:cNvSpPr txBox="1"/>
          <p:nvPr/>
        </p:nvSpPr>
        <p:spPr>
          <a:xfrm>
            <a:off x="772201"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November-December</a:t>
            </a:r>
          </a:p>
        </p:txBody>
      </p:sp>
      <p:sp>
        <p:nvSpPr>
          <p:cNvPr id="15" name="TextBox 14">
            <a:extLst>
              <a:ext uri="{FF2B5EF4-FFF2-40B4-BE49-F238E27FC236}">
                <a16:creationId xmlns:a16="http://schemas.microsoft.com/office/drawing/2014/main" id="{1028AF28-09BC-D6A3-59ED-F1BAF2FFC079}"/>
              </a:ext>
            </a:extLst>
          </p:cNvPr>
          <p:cNvSpPr txBox="1"/>
          <p:nvPr/>
        </p:nvSpPr>
        <p:spPr>
          <a:xfrm>
            <a:off x="3516197" y="5755782"/>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December-January</a:t>
            </a:r>
          </a:p>
        </p:txBody>
      </p:sp>
      <p:sp>
        <p:nvSpPr>
          <p:cNvPr id="17" name="TextBox 16">
            <a:extLst>
              <a:ext uri="{FF2B5EF4-FFF2-40B4-BE49-F238E27FC236}">
                <a16:creationId xmlns:a16="http://schemas.microsoft.com/office/drawing/2014/main" id="{91FB47FC-C6F5-9087-67E3-5797C308E5CC}"/>
              </a:ext>
            </a:extLst>
          </p:cNvPr>
          <p:cNvSpPr txBox="1"/>
          <p:nvPr/>
        </p:nvSpPr>
        <p:spPr>
          <a:xfrm>
            <a:off x="6271970"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January-February</a:t>
            </a:r>
          </a:p>
        </p:txBody>
      </p:sp>
      <p:sp>
        <p:nvSpPr>
          <p:cNvPr id="18" name="TextBox 17">
            <a:extLst>
              <a:ext uri="{FF2B5EF4-FFF2-40B4-BE49-F238E27FC236}">
                <a16:creationId xmlns:a16="http://schemas.microsoft.com/office/drawing/2014/main" id="{8A6E9611-62DD-6BD7-4C8A-7D0E6C88A1FE}"/>
              </a:ext>
            </a:extLst>
          </p:cNvPr>
          <p:cNvSpPr txBox="1"/>
          <p:nvPr/>
        </p:nvSpPr>
        <p:spPr>
          <a:xfrm>
            <a:off x="9027743" y="5748257"/>
            <a:ext cx="2403835"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February-March</a:t>
            </a:r>
          </a:p>
        </p:txBody>
      </p:sp>
      <p:sp>
        <p:nvSpPr>
          <p:cNvPr id="19" name="Rectangle 18">
            <a:extLst>
              <a:ext uri="{FF2B5EF4-FFF2-40B4-BE49-F238E27FC236}">
                <a16:creationId xmlns:a16="http://schemas.microsoft.com/office/drawing/2014/main" id="{1CB98B07-2FA2-6171-4010-6277EA01A10D}"/>
              </a:ext>
            </a:extLst>
          </p:cNvPr>
          <p:cNvSpPr/>
          <p:nvPr/>
        </p:nvSpPr>
        <p:spPr>
          <a:xfrm>
            <a:off x="599190" y="1365003"/>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Campaign kickoff</a:t>
            </a:r>
          </a:p>
        </p:txBody>
      </p:sp>
      <p:cxnSp>
        <p:nvCxnSpPr>
          <p:cNvPr id="23" name="Straight Connector 22">
            <a:extLst>
              <a:ext uri="{FF2B5EF4-FFF2-40B4-BE49-F238E27FC236}">
                <a16:creationId xmlns:a16="http://schemas.microsoft.com/office/drawing/2014/main" id="{BDA1AD0A-240E-4A76-7E64-54E7F9D3D5C6}"/>
              </a:ext>
            </a:extLst>
          </p:cNvPr>
          <p:cNvCxnSpPr>
            <a:cxnSpLocks/>
          </p:cNvCxnSpPr>
          <p:nvPr/>
        </p:nvCxnSpPr>
        <p:spPr>
          <a:xfrm flipH="1" flipV="1">
            <a:off x="11598715" y="1280160"/>
            <a:ext cx="4391" cy="44607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11DD8D9-71EB-1833-CD89-0DF085757DE2}"/>
              </a:ext>
            </a:extLst>
          </p:cNvPr>
          <p:cNvSpPr/>
          <p:nvPr/>
        </p:nvSpPr>
        <p:spPr>
          <a:xfrm>
            <a:off x="602150" y="1872620"/>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Content creation</a:t>
            </a:r>
          </a:p>
        </p:txBody>
      </p:sp>
      <p:sp>
        <p:nvSpPr>
          <p:cNvPr id="31" name="Rectangle 30">
            <a:extLst>
              <a:ext uri="{FF2B5EF4-FFF2-40B4-BE49-F238E27FC236}">
                <a16:creationId xmlns:a16="http://schemas.microsoft.com/office/drawing/2014/main" id="{7116B14F-C24D-98FD-5E8B-F32FC2323D4A}"/>
              </a:ext>
            </a:extLst>
          </p:cNvPr>
          <p:cNvSpPr/>
          <p:nvPr/>
        </p:nvSpPr>
        <p:spPr>
          <a:xfrm>
            <a:off x="600682" y="2384888"/>
            <a:ext cx="2749869" cy="427425"/>
          </a:xfrm>
          <a:prstGeom prst="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Initial ads launch</a:t>
            </a:r>
          </a:p>
        </p:txBody>
      </p:sp>
      <p:sp>
        <p:nvSpPr>
          <p:cNvPr id="32" name="Rectangle 31">
            <a:extLst>
              <a:ext uri="{FF2B5EF4-FFF2-40B4-BE49-F238E27FC236}">
                <a16:creationId xmlns:a16="http://schemas.microsoft.com/office/drawing/2014/main" id="{D2B51203-9365-1702-9FB4-0E86FF12B2DF}"/>
              </a:ext>
            </a:extLst>
          </p:cNvPr>
          <p:cNvSpPr/>
          <p:nvPr/>
        </p:nvSpPr>
        <p:spPr>
          <a:xfrm>
            <a:off x="3354969" y="2774605"/>
            <a:ext cx="2749869" cy="427425"/>
          </a:xfrm>
          <a:prstGeom prst="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Social media ads optimization</a:t>
            </a:r>
          </a:p>
        </p:txBody>
      </p:sp>
      <p:sp>
        <p:nvSpPr>
          <p:cNvPr id="33" name="Rectangle 32">
            <a:extLst>
              <a:ext uri="{FF2B5EF4-FFF2-40B4-BE49-F238E27FC236}">
                <a16:creationId xmlns:a16="http://schemas.microsoft.com/office/drawing/2014/main" id="{CECDD4ED-E215-D7F6-6F22-92270E0E014C}"/>
              </a:ext>
            </a:extLst>
          </p:cNvPr>
          <p:cNvSpPr/>
          <p:nvPr/>
        </p:nvSpPr>
        <p:spPr>
          <a:xfrm>
            <a:off x="3357918" y="3282222"/>
            <a:ext cx="2749869" cy="427425"/>
          </a:xfrm>
          <a:prstGeom prst="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Influencer partnerships begin</a:t>
            </a:r>
          </a:p>
        </p:txBody>
      </p:sp>
      <p:sp>
        <p:nvSpPr>
          <p:cNvPr id="34" name="Rectangle 33">
            <a:extLst>
              <a:ext uri="{FF2B5EF4-FFF2-40B4-BE49-F238E27FC236}">
                <a16:creationId xmlns:a16="http://schemas.microsoft.com/office/drawing/2014/main" id="{57BE323F-3F65-AF02-177C-88B3DCA99D6C}"/>
              </a:ext>
            </a:extLst>
          </p:cNvPr>
          <p:cNvSpPr/>
          <p:nvPr/>
        </p:nvSpPr>
        <p:spPr>
          <a:xfrm>
            <a:off x="6104837" y="3672527"/>
            <a:ext cx="2749869" cy="427425"/>
          </a:xfrm>
          <a:prstGeom prst="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Increased promotional activity</a:t>
            </a:r>
          </a:p>
        </p:txBody>
      </p:sp>
      <p:sp>
        <p:nvSpPr>
          <p:cNvPr id="35" name="Rectangle 34">
            <a:extLst>
              <a:ext uri="{FF2B5EF4-FFF2-40B4-BE49-F238E27FC236}">
                <a16:creationId xmlns:a16="http://schemas.microsoft.com/office/drawing/2014/main" id="{44B2426F-C59B-18B9-7564-E84E6AC43DC8}"/>
              </a:ext>
            </a:extLst>
          </p:cNvPr>
          <p:cNvSpPr/>
          <p:nvPr/>
        </p:nvSpPr>
        <p:spPr>
          <a:xfrm>
            <a:off x="6110722" y="4185451"/>
            <a:ext cx="2749869" cy="427425"/>
          </a:xfrm>
          <a:prstGeom prst="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Mid-campaign review</a:t>
            </a:r>
          </a:p>
        </p:txBody>
      </p:sp>
      <p:sp>
        <p:nvSpPr>
          <p:cNvPr id="36" name="Rectangle 35">
            <a:extLst>
              <a:ext uri="{FF2B5EF4-FFF2-40B4-BE49-F238E27FC236}">
                <a16:creationId xmlns:a16="http://schemas.microsoft.com/office/drawing/2014/main" id="{07E5F74C-9BA8-1A98-6957-9E74FD8B301A}"/>
              </a:ext>
            </a:extLst>
          </p:cNvPr>
          <p:cNvSpPr/>
          <p:nvPr/>
        </p:nvSpPr>
        <p:spPr>
          <a:xfrm>
            <a:off x="8853238" y="4560681"/>
            <a:ext cx="2749869" cy="427425"/>
          </a:xfrm>
          <a:prstGeom prst="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Final push for customer acquisition</a:t>
            </a:r>
          </a:p>
        </p:txBody>
      </p:sp>
      <p:sp>
        <p:nvSpPr>
          <p:cNvPr id="37" name="Rectangle 36">
            <a:extLst>
              <a:ext uri="{FF2B5EF4-FFF2-40B4-BE49-F238E27FC236}">
                <a16:creationId xmlns:a16="http://schemas.microsoft.com/office/drawing/2014/main" id="{4901B4AF-9E90-DDAD-6329-71D70DB10421}"/>
              </a:ext>
            </a:extLst>
          </p:cNvPr>
          <p:cNvSpPr/>
          <p:nvPr/>
        </p:nvSpPr>
        <p:spPr>
          <a:xfrm>
            <a:off x="8853237" y="5078607"/>
            <a:ext cx="2749869" cy="614376"/>
          </a:xfrm>
          <a:prstGeom prst="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rPr>
              <a:t>Post-campaign performance analysis</a:t>
            </a:r>
          </a:p>
        </p:txBody>
      </p:sp>
    </p:spTree>
    <p:extLst>
      <p:ext uri="{BB962C8B-B14F-4D97-AF65-F5344CB8AC3E}">
        <p14:creationId xmlns:p14="http://schemas.microsoft.com/office/powerpoint/2010/main" val="2870185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FC5E3-EF6C-F1D7-295B-40FD3D6F33F8}"/>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DC771526-0DD0-E22E-7A4F-7BB4E02BAF09}"/>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23" name="Rounded Rectangle 22">
            <a:extLst>
              <a:ext uri="{FF2B5EF4-FFF2-40B4-BE49-F238E27FC236}">
                <a16:creationId xmlns:a16="http://schemas.microsoft.com/office/drawing/2014/main" id="{A122C8B7-3B90-C30A-7B05-11D9A841FABC}"/>
              </a:ext>
            </a:extLst>
          </p:cNvPr>
          <p:cNvSpPr/>
          <p:nvPr/>
        </p:nvSpPr>
        <p:spPr>
          <a:xfrm rot="2700000">
            <a:off x="6918633" y="1549967"/>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4799C570-B074-98EB-F810-0E6EEE223BA8}"/>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Cost Breakdown</a:t>
            </a:r>
          </a:p>
        </p:txBody>
      </p:sp>
      <p:pic>
        <p:nvPicPr>
          <p:cNvPr id="12" name="Picture 11" descr="Pastel rainbow ombre">
            <a:extLst>
              <a:ext uri="{FF2B5EF4-FFF2-40B4-BE49-F238E27FC236}">
                <a16:creationId xmlns:a16="http://schemas.microsoft.com/office/drawing/2014/main" id="{B5D0E532-2B56-4ADB-F3C5-6E58FA53BDCB}"/>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7" name="Rounded Rectangle 6">
            <a:extLst>
              <a:ext uri="{FF2B5EF4-FFF2-40B4-BE49-F238E27FC236}">
                <a16:creationId xmlns:a16="http://schemas.microsoft.com/office/drawing/2014/main" id="{2A1B0087-FA88-A099-2070-1985E8FE8ED6}"/>
              </a:ext>
            </a:extLst>
          </p:cNvPr>
          <p:cNvSpPr/>
          <p:nvPr/>
        </p:nvSpPr>
        <p:spPr>
          <a:xfrm rot="2700000">
            <a:off x="1333157" y="1549968"/>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0E6A9BC1-FD79-B2DF-098F-4DCB3DC49398}"/>
              </a:ext>
            </a:extLst>
          </p:cNvPr>
          <p:cNvSpPr/>
          <p:nvPr/>
        </p:nvSpPr>
        <p:spPr>
          <a:xfrm rot="2700000">
            <a:off x="4125895" y="1549968"/>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98E201FF-1497-E3EC-2251-B371DD0796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24138" y="1648772"/>
            <a:ext cx="657718" cy="657718"/>
          </a:xfrm>
          <a:prstGeom prst="rect">
            <a:avLst/>
          </a:prstGeom>
        </p:spPr>
      </p:pic>
      <p:sp>
        <p:nvSpPr>
          <p:cNvPr id="25" name="Rounded Rectangle 24">
            <a:extLst>
              <a:ext uri="{FF2B5EF4-FFF2-40B4-BE49-F238E27FC236}">
                <a16:creationId xmlns:a16="http://schemas.microsoft.com/office/drawing/2014/main" id="{7D39133E-63B1-E1A1-9299-8AE9C9370E1F}"/>
              </a:ext>
            </a:extLst>
          </p:cNvPr>
          <p:cNvSpPr/>
          <p:nvPr/>
        </p:nvSpPr>
        <p:spPr>
          <a:xfrm rot="2700000">
            <a:off x="9711371" y="1549966"/>
            <a:ext cx="987552" cy="987552"/>
          </a:xfrm>
          <a:prstGeom prst="round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oogle Shape;90;p1">
            <a:extLst>
              <a:ext uri="{FF2B5EF4-FFF2-40B4-BE49-F238E27FC236}">
                <a16:creationId xmlns:a16="http://schemas.microsoft.com/office/drawing/2014/main" id="{97D4EB41-8843-E288-719E-82E3BC565BA8}"/>
              </a:ext>
            </a:extLst>
          </p:cNvPr>
          <p:cNvSpPr txBox="1"/>
          <p:nvPr/>
        </p:nvSpPr>
        <p:spPr>
          <a:xfrm>
            <a:off x="589761"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Total Campaign Cost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$50,000</a:t>
            </a:r>
          </a:p>
        </p:txBody>
      </p:sp>
      <p:sp>
        <p:nvSpPr>
          <p:cNvPr id="2" name="Google Shape;90;p1">
            <a:extLst>
              <a:ext uri="{FF2B5EF4-FFF2-40B4-BE49-F238E27FC236}">
                <a16:creationId xmlns:a16="http://schemas.microsoft.com/office/drawing/2014/main" id="{C8AB708C-418F-3192-E11F-88F2185E0B82}"/>
              </a:ext>
            </a:extLst>
          </p:cNvPr>
          <p:cNvSpPr txBox="1"/>
          <p:nvPr/>
        </p:nvSpPr>
        <p:spPr>
          <a:xfrm>
            <a:off x="3433276"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Paid Ads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$25,000</a:t>
            </a:r>
          </a:p>
        </p:txBody>
      </p:sp>
      <p:sp>
        <p:nvSpPr>
          <p:cNvPr id="3" name="Google Shape;90;p1">
            <a:extLst>
              <a:ext uri="{FF2B5EF4-FFF2-40B4-BE49-F238E27FC236}">
                <a16:creationId xmlns:a16="http://schemas.microsoft.com/office/drawing/2014/main" id="{2E5A77DE-6ADE-BAA9-2CB9-2E18104D1DF9}"/>
              </a:ext>
            </a:extLst>
          </p:cNvPr>
          <p:cNvSpPr txBox="1"/>
          <p:nvPr/>
        </p:nvSpPr>
        <p:spPr>
          <a:xfrm>
            <a:off x="6226014" y="2786082"/>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Content Creation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$10,000</a:t>
            </a:r>
          </a:p>
        </p:txBody>
      </p:sp>
      <p:sp>
        <p:nvSpPr>
          <p:cNvPr id="6" name="Google Shape;90;p1">
            <a:extLst>
              <a:ext uri="{FF2B5EF4-FFF2-40B4-BE49-F238E27FC236}">
                <a16:creationId xmlns:a16="http://schemas.microsoft.com/office/drawing/2014/main" id="{41BE156F-E87D-46C5-9F7F-1802A2F9DAE2}"/>
              </a:ext>
            </a:extLst>
          </p:cNvPr>
          <p:cNvSpPr txBox="1"/>
          <p:nvPr/>
        </p:nvSpPr>
        <p:spPr>
          <a:xfrm>
            <a:off x="9018752" y="2782709"/>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Influencer Marketing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$5,000</a:t>
            </a:r>
          </a:p>
        </p:txBody>
      </p:sp>
      <p:sp>
        <p:nvSpPr>
          <p:cNvPr id="8" name="Rounded Rectangle 7">
            <a:extLst>
              <a:ext uri="{FF2B5EF4-FFF2-40B4-BE49-F238E27FC236}">
                <a16:creationId xmlns:a16="http://schemas.microsoft.com/office/drawing/2014/main" id="{D3EAEB40-72D8-320F-A7B7-BC5B4D294F4A}"/>
              </a:ext>
            </a:extLst>
          </p:cNvPr>
          <p:cNvSpPr/>
          <p:nvPr/>
        </p:nvSpPr>
        <p:spPr>
          <a:xfrm rot="2700000">
            <a:off x="8315243" y="3966481"/>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24FCFF0-F72B-BFB8-4DB7-0A850E6EE7C4}"/>
              </a:ext>
            </a:extLst>
          </p:cNvPr>
          <p:cNvSpPr/>
          <p:nvPr/>
        </p:nvSpPr>
        <p:spPr>
          <a:xfrm rot="2700000">
            <a:off x="2729767" y="3966482"/>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4C37E7E7-A048-13C2-CF33-E1C6C93DD7C0}"/>
              </a:ext>
            </a:extLst>
          </p:cNvPr>
          <p:cNvSpPr/>
          <p:nvPr/>
        </p:nvSpPr>
        <p:spPr>
          <a:xfrm rot="2700000">
            <a:off x="5522505" y="3966482"/>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90;p1">
            <a:extLst>
              <a:ext uri="{FF2B5EF4-FFF2-40B4-BE49-F238E27FC236}">
                <a16:creationId xmlns:a16="http://schemas.microsoft.com/office/drawing/2014/main" id="{A5E14D08-680E-C1FA-1ECD-9195B3FF9FCA}"/>
              </a:ext>
            </a:extLst>
          </p:cNvPr>
          <p:cNvSpPr txBox="1"/>
          <p:nvPr/>
        </p:nvSpPr>
        <p:spPr>
          <a:xfrm>
            <a:off x="1986371" y="5202596"/>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Analytics &amp; Reporting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$3,000</a:t>
            </a:r>
          </a:p>
        </p:txBody>
      </p:sp>
      <p:sp>
        <p:nvSpPr>
          <p:cNvPr id="21" name="Google Shape;90;p1">
            <a:extLst>
              <a:ext uri="{FF2B5EF4-FFF2-40B4-BE49-F238E27FC236}">
                <a16:creationId xmlns:a16="http://schemas.microsoft.com/office/drawing/2014/main" id="{27F795B6-9B7C-E098-37A1-9200B9438C85}"/>
              </a:ext>
            </a:extLst>
          </p:cNvPr>
          <p:cNvSpPr txBox="1"/>
          <p:nvPr/>
        </p:nvSpPr>
        <p:spPr>
          <a:xfrm>
            <a:off x="4829886" y="5202596"/>
            <a:ext cx="23727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Management Fees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$7,000</a:t>
            </a:r>
          </a:p>
        </p:txBody>
      </p:sp>
      <p:sp>
        <p:nvSpPr>
          <p:cNvPr id="24" name="Google Shape;90;p1">
            <a:extLst>
              <a:ext uri="{FF2B5EF4-FFF2-40B4-BE49-F238E27FC236}">
                <a16:creationId xmlns:a16="http://schemas.microsoft.com/office/drawing/2014/main" id="{E94F7F80-1942-A8D1-42BB-5434AF4729DE}"/>
              </a:ext>
            </a:extLst>
          </p:cNvPr>
          <p:cNvSpPr txBox="1"/>
          <p:nvPr/>
        </p:nvSpPr>
        <p:spPr>
          <a:xfrm>
            <a:off x="7517516" y="5202596"/>
            <a:ext cx="2583005" cy="8925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Payment Terms </a:t>
            </a:r>
          </a:p>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50% upfront</a:t>
            </a:r>
            <a:r>
              <a:rPr lang="en-US" sz="2000" dirty="0">
                <a:solidFill>
                  <a:schemeClr val="tx1">
                    <a:lumMod val="65000"/>
                    <a:lumOff val="35000"/>
                  </a:schemeClr>
                </a:solidFill>
                <a:latin typeface="Century Gothic"/>
                <a:ea typeface="Century Gothic"/>
                <a:cs typeface="Century Gothic"/>
                <a:sym typeface="Century Gothic"/>
              </a:rPr>
              <a:t>, </a:t>
            </a:r>
            <a:br>
              <a:rPr lang="en-US" sz="2000" dirty="0">
                <a:solidFill>
                  <a:schemeClr val="tx1">
                    <a:lumMod val="65000"/>
                    <a:lumOff val="35000"/>
                  </a:schemeClr>
                </a:solidFill>
                <a:latin typeface="Century Gothic"/>
                <a:ea typeface="Century Gothic"/>
                <a:cs typeface="Century Gothic"/>
                <a:sym typeface="Century Gothic"/>
              </a:rPr>
            </a:br>
            <a:r>
              <a:rPr lang="en-US" sz="1600" dirty="0">
                <a:solidFill>
                  <a:schemeClr val="tx1">
                    <a:lumMod val="65000"/>
                    <a:lumOff val="35000"/>
                  </a:schemeClr>
                </a:solidFill>
                <a:latin typeface="Century Gothic"/>
                <a:ea typeface="Century Gothic"/>
                <a:cs typeface="Century Gothic"/>
                <a:sym typeface="Century Gothic"/>
              </a:rPr>
              <a:t>50% on completion</a:t>
            </a:r>
          </a:p>
        </p:txBody>
      </p:sp>
      <p:pic>
        <p:nvPicPr>
          <p:cNvPr id="33" name="Graphic 32">
            <a:extLst>
              <a:ext uri="{FF2B5EF4-FFF2-40B4-BE49-F238E27FC236}">
                <a16:creationId xmlns:a16="http://schemas.microsoft.com/office/drawing/2014/main" id="{7B40EE07-0DFF-A3AA-17B2-8CD0702347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5082" y="1700753"/>
            <a:ext cx="657718" cy="657718"/>
          </a:xfrm>
          <a:prstGeom prst="rect">
            <a:avLst/>
          </a:prstGeom>
        </p:spPr>
      </p:pic>
      <p:pic>
        <p:nvPicPr>
          <p:cNvPr id="35" name="Graphic 34">
            <a:extLst>
              <a:ext uri="{FF2B5EF4-FFF2-40B4-BE49-F238E27FC236}">
                <a16:creationId xmlns:a16="http://schemas.microsoft.com/office/drawing/2014/main" id="{0F7C085F-E7D8-EF7D-519A-AFE8404631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93551" y="4200196"/>
            <a:ext cx="634516" cy="634516"/>
          </a:xfrm>
          <a:prstGeom prst="rect">
            <a:avLst/>
          </a:prstGeom>
        </p:spPr>
      </p:pic>
      <p:pic>
        <p:nvPicPr>
          <p:cNvPr id="38" name="Graphic 37">
            <a:extLst>
              <a:ext uri="{FF2B5EF4-FFF2-40B4-BE49-F238E27FC236}">
                <a16:creationId xmlns:a16="http://schemas.microsoft.com/office/drawing/2014/main" id="{312B9A42-0FA1-3362-6728-A8AAE705CC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90812" y="1722171"/>
            <a:ext cx="657717" cy="657717"/>
          </a:xfrm>
          <a:prstGeom prst="rect">
            <a:avLst/>
          </a:prstGeom>
        </p:spPr>
      </p:pic>
      <p:pic>
        <p:nvPicPr>
          <p:cNvPr id="39" name="Graphic 38">
            <a:extLst>
              <a:ext uri="{FF2B5EF4-FFF2-40B4-BE49-F238E27FC236}">
                <a16:creationId xmlns:a16="http://schemas.microsoft.com/office/drawing/2014/main" id="{F280F7E6-6466-15C3-F68E-D0017494771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V="1">
            <a:off x="9830683" y="1736583"/>
            <a:ext cx="657718" cy="666038"/>
          </a:xfrm>
          <a:prstGeom prst="rect">
            <a:avLst/>
          </a:prstGeom>
        </p:spPr>
      </p:pic>
      <p:pic>
        <p:nvPicPr>
          <p:cNvPr id="41" name="Graphic 40">
            <a:extLst>
              <a:ext uri="{FF2B5EF4-FFF2-40B4-BE49-F238E27FC236}">
                <a16:creationId xmlns:a16="http://schemas.microsoft.com/office/drawing/2014/main" id="{827D1A42-BDBA-1393-2556-A7BDF30DF8F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68514" y="4122231"/>
            <a:ext cx="657345" cy="657345"/>
          </a:xfrm>
          <a:prstGeom prst="rect">
            <a:avLst/>
          </a:prstGeom>
        </p:spPr>
      </p:pic>
      <p:pic>
        <p:nvPicPr>
          <p:cNvPr id="43" name="Graphic 42">
            <a:extLst>
              <a:ext uri="{FF2B5EF4-FFF2-40B4-BE49-F238E27FC236}">
                <a16:creationId xmlns:a16="http://schemas.microsoft.com/office/drawing/2014/main" id="{3541596B-80B7-0B3D-41D9-FCA6230E69A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913417" y="4190769"/>
            <a:ext cx="612208" cy="612208"/>
          </a:xfrm>
          <a:prstGeom prst="rect">
            <a:avLst/>
          </a:prstGeom>
        </p:spPr>
      </p:pic>
    </p:spTree>
    <p:extLst>
      <p:ext uri="{BB962C8B-B14F-4D97-AF65-F5344CB8AC3E}">
        <p14:creationId xmlns:p14="http://schemas.microsoft.com/office/powerpoint/2010/main" val="105773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98FCD-5144-9F0C-0D28-41B73B73FDC3}"/>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65CCF2DB-40D5-05CB-D323-99A067131A25}"/>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E38406F3-C6E7-7338-6D65-2E6D426D2A4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Metrics &amp; Reporting</a:t>
            </a:r>
          </a:p>
        </p:txBody>
      </p:sp>
      <p:pic>
        <p:nvPicPr>
          <p:cNvPr id="12" name="Picture 11" descr="Pastel rainbow ombre">
            <a:extLst>
              <a:ext uri="{FF2B5EF4-FFF2-40B4-BE49-F238E27FC236}">
                <a16:creationId xmlns:a16="http://schemas.microsoft.com/office/drawing/2014/main" id="{279140B2-3C29-38CA-49BC-82780DC2CCDD}"/>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1ABDAEF4-FBDE-2783-943F-2241006464B3}"/>
              </a:ext>
            </a:extLst>
          </p:cNvPr>
          <p:cNvSpPr/>
          <p:nvPr/>
        </p:nvSpPr>
        <p:spPr>
          <a:xfrm>
            <a:off x="646323" y="1372127"/>
            <a:ext cx="5291582" cy="2502289"/>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426AED28-A8E4-66E0-FF9B-28DEF9520EC3}"/>
              </a:ext>
            </a:extLst>
          </p:cNvPr>
          <p:cNvSpPr txBox="1"/>
          <p:nvPr/>
        </p:nvSpPr>
        <p:spPr>
          <a:xfrm>
            <a:off x="879328" y="1527226"/>
            <a:ext cx="4842741" cy="1908174"/>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KPIs Tracked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Reach, impressions, and engagement </a:t>
            </a:r>
            <a:r>
              <a:rPr lang="en-US" sz="1800" dirty="0">
                <a:solidFill>
                  <a:schemeClr val="bg1"/>
                </a:solidFill>
                <a:latin typeface="Century Gothic"/>
                <a:sym typeface="Century Gothic"/>
              </a:rPr>
              <a:t>(weekly reports)</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Conversion rates </a:t>
            </a:r>
            <a:r>
              <a:rPr lang="en-US" sz="1800" dirty="0">
                <a:solidFill>
                  <a:schemeClr val="bg1"/>
                </a:solidFill>
                <a:latin typeface="Century Gothic"/>
                <a:sym typeface="Century Gothic"/>
              </a:rPr>
              <a:t>(monthly)</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ROI on ad spend </a:t>
            </a:r>
            <a:r>
              <a:rPr lang="en-US" sz="1800" dirty="0">
                <a:solidFill>
                  <a:schemeClr val="bg1"/>
                </a:solidFill>
                <a:latin typeface="Century Gothic"/>
                <a:sym typeface="Century Gothic"/>
              </a:rPr>
              <a:t>(end of campaign)</a:t>
            </a:r>
          </a:p>
        </p:txBody>
      </p:sp>
      <p:sp>
        <p:nvSpPr>
          <p:cNvPr id="6" name="Rounded Rectangle 5">
            <a:extLst>
              <a:ext uri="{FF2B5EF4-FFF2-40B4-BE49-F238E27FC236}">
                <a16:creationId xmlns:a16="http://schemas.microsoft.com/office/drawing/2014/main" id="{213FB5A9-C2C8-579C-D927-95EBB3E3B3F4}"/>
              </a:ext>
            </a:extLst>
          </p:cNvPr>
          <p:cNvSpPr/>
          <p:nvPr/>
        </p:nvSpPr>
        <p:spPr>
          <a:xfrm>
            <a:off x="6254097" y="1372127"/>
            <a:ext cx="5291582" cy="2502289"/>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CC71029A-9227-7E0B-3D00-EFFC1026BB00}"/>
              </a:ext>
            </a:extLst>
          </p:cNvPr>
          <p:cNvSpPr txBox="1"/>
          <p:nvPr/>
        </p:nvSpPr>
        <p:spPr>
          <a:xfrm>
            <a:off x="6472885" y="1526252"/>
            <a:ext cx="4839785" cy="1985118"/>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Tools Used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Google Analytics</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Facebook Ads Manager</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Instagram Insights</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LinkedIn Campaign Manager</a:t>
            </a:r>
          </a:p>
        </p:txBody>
      </p:sp>
    </p:spTree>
    <p:extLst>
      <p:ext uri="{BB962C8B-B14F-4D97-AF65-F5344CB8AC3E}">
        <p14:creationId xmlns:p14="http://schemas.microsoft.com/office/powerpoint/2010/main" val="2682776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4B706-E8C0-D02D-A972-BAC4ACA0AC33}"/>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C9E36C39-013D-0C3E-59DA-E2DE748BA1E5}"/>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1A74EDE8-D65A-94A3-739B-9FBA090AA666}"/>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3945FC49-363A-A327-D1E4-80E23E89EC3A}"/>
              </a:ext>
            </a:extLst>
          </p:cNvPr>
          <p:cNvSpPr txBox="1"/>
          <p:nvPr/>
        </p:nvSpPr>
        <p:spPr>
          <a:xfrm>
            <a:off x="646323" y="1372127"/>
            <a:ext cx="10899349" cy="24313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Sign Contract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Confirm approval to proceed with campaign execution.</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Kickoff Meeting</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Schedule a meeting within the first week to align on content and ads.</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dirty="0">
                <a:solidFill>
                  <a:schemeClr val="tx1">
                    <a:lumMod val="65000"/>
                    <a:lumOff val="35000"/>
                  </a:schemeClr>
                </a:solidFill>
                <a:latin typeface="Century Gothic"/>
                <a:sym typeface="Century Gothic"/>
              </a:rPr>
              <a:t>Campaign Launch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Set the go-live date for all platforms.</a:t>
            </a:r>
          </a:p>
        </p:txBody>
      </p:sp>
      <p:pic>
        <p:nvPicPr>
          <p:cNvPr id="12" name="Picture 11" descr="Pastel rainbow ombre">
            <a:extLst>
              <a:ext uri="{FF2B5EF4-FFF2-40B4-BE49-F238E27FC236}">
                <a16:creationId xmlns:a16="http://schemas.microsoft.com/office/drawing/2014/main" id="{9912D6FF-8183-2221-048E-4044AC1E8B2B}"/>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Tree>
    <p:extLst>
      <p:ext uri="{BB962C8B-B14F-4D97-AF65-F5344CB8AC3E}">
        <p14:creationId xmlns:p14="http://schemas.microsoft.com/office/powerpoint/2010/main" val="2879991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CB304-DCB6-9185-3002-45FEAAA0FC6C}"/>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4FC71EB-493D-CF28-C4E8-2536C76F1511}"/>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0382B369-0863-F426-D56A-A218812EE2D1}"/>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Project Overview</a:t>
            </a:r>
          </a:p>
        </p:txBody>
      </p:sp>
      <p:sp>
        <p:nvSpPr>
          <p:cNvPr id="5" name="Google Shape;90;p1">
            <a:extLst>
              <a:ext uri="{FF2B5EF4-FFF2-40B4-BE49-F238E27FC236}">
                <a16:creationId xmlns:a16="http://schemas.microsoft.com/office/drawing/2014/main" id="{BE34893F-4FF6-327F-C0DE-B0AE1B21B8DC}"/>
              </a:ext>
            </a:extLst>
          </p:cNvPr>
          <p:cNvSpPr txBox="1"/>
          <p:nvPr/>
        </p:nvSpPr>
        <p:spPr>
          <a:xfrm>
            <a:off x="646323" y="1372127"/>
            <a:ext cx="10899349" cy="32931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Client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XYZ Inc.</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Campaign Duration</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Month Year – Month Year</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dirty="0">
                <a:solidFill>
                  <a:schemeClr val="tx1">
                    <a:lumMod val="65000"/>
                    <a:lumOff val="35000"/>
                  </a:schemeClr>
                </a:solidFill>
                <a:latin typeface="Century Gothic"/>
                <a:sym typeface="Century Gothic"/>
              </a:rPr>
              <a:t>Objective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objective.</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Scope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scope.</a:t>
            </a:r>
          </a:p>
        </p:txBody>
      </p:sp>
      <p:pic>
        <p:nvPicPr>
          <p:cNvPr id="12" name="Picture 11" descr="Pastel rainbow ombre">
            <a:extLst>
              <a:ext uri="{FF2B5EF4-FFF2-40B4-BE49-F238E27FC236}">
                <a16:creationId xmlns:a16="http://schemas.microsoft.com/office/drawing/2014/main" id="{372464E4-600A-5A6D-26EA-2C8668EBC271}"/>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Tree>
    <p:extLst>
      <p:ext uri="{BB962C8B-B14F-4D97-AF65-F5344CB8AC3E}">
        <p14:creationId xmlns:p14="http://schemas.microsoft.com/office/powerpoint/2010/main" val="2748544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23B84-1FFA-6C08-C637-F3932A0406C5}"/>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88356715-2B53-50AD-9119-DFB7094E403B}"/>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939D0A86-717D-0BD2-918D-402BB1111B2E}"/>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 &amp; Goals</a:t>
            </a:r>
          </a:p>
        </p:txBody>
      </p:sp>
      <p:sp>
        <p:nvSpPr>
          <p:cNvPr id="5" name="Google Shape;90;p1">
            <a:extLst>
              <a:ext uri="{FF2B5EF4-FFF2-40B4-BE49-F238E27FC236}">
                <a16:creationId xmlns:a16="http://schemas.microsoft.com/office/drawing/2014/main" id="{396882D1-F8EC-241D-EC92-CC95FB1FCAFD}"/>
              </a:ext>
            </a:extLst>
          </p:cNvPr>
          <p:cNvSpPr txBox="1"/>
          <p:nvPr/>
        </p:nvSpPr>
        <p:spPr>
          <a:xfrm>
            <a:off x="646323" y="1372127"/>
            <a:ext cx="10899349"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Primary Objective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primary objective.</a:t>
            </a:r>
          </a:p>
        </p:txBody>
      </p:sp>
      <p:pic>
        <p:nvPicPr>
          <p:cNvPr id="12" name="Picture 11" descr="Pastel rainbow ombre">
            <a:extLst>
              <a:ext uri="{FF2B5EF4-FFF2-40B4-BE49-F238E27FC236}">
                <a16:creationId xmlns:a16="http://schemas.microsoft.com/office/drawing/2014/main" id="{EE132E9F-5980-5ED1-3A8E-3DCBC19A13ED}"/>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4D49F300-30EF-00A5-308B-89465335BF4A}"/>
              </a:ext>
            </a:extLst>
          </p:cNvPr>
          <p:cNvSpPr/>
          <p:nvPr/>
        </p:nvSpPr>
        <p:spPr>
          <a:xfrm>
            <a:off x="646323" y="2442892"/>
            <a:ext cx="3376725" cy="3269751"/>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BCE9FB24-FE6B-7FB8-71C3-8D935D83F520}"/>
              </a:ext>
            </a:extLst>
          </p:cNvPr>
          <p:cNvSpPr txBox="1"/>
          <p:nvPr/>
        </p:nvSpPr>
        <p:spPr>
          <a:xfrm>
            <a:off x="879329" y="2597992"/>
            <a:ext cx="2910712" cy="26622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Goal 1</a:t>
            </a:r>
          </a:p>
          <a:p>
            <a:pPr marR="0" lvl="0" indent="0" algn="ctr" rtl="0">
              <a:spcBef>
                <a:spcPts val="600"/>
              </a:spcBef>
              <a:spcAft>
                <a:spcPts val="0"/>
              </a:spcAft>
              <a:buNone/>
            </a:pPr>
            <a:r>
              <a:rPr lang="en-US" sz="2600" b="1" dirty="0">
                <a:solidFill>
                  <a:schemeClr val="bg1"/>
                </a:solidFill>
                <a:latin typeface="Century Gothic"/>
                <a:sym typeface="Century Gothic"/>
              </a:rPr>
              <a:t>Grow Instagram followers by XXXXX </a:t>
            </a:r>
            <a:br>
              <a:rPr lang="en-US" sz="2600" b="1" dirty="0">
                <a:solidFill>
                  <a:schemeClr val="bg1"/>
                </a:solidFill>
                <a:latin typeface="Century Gothic"/>
                <a:sym typeface="Century Gothic"/>
              </a:rPr>
            </a:br>
            <a:r>
              <a:rPr lang="en-US" dirty="0">
                <a:solidFill>
                  <a:schemeClr val="bg1"/>
                </a:solidFill>
                <a:latin typeface="Century Gothic"/>
                <a:sym typeface="Century Gothic"/>
              </a:rPr>
              <a:t>through a mix of organic and paid strategies.</a:t>
            </a:r>
          </a:p>
        </p:txBody>
      </p:sp>
      <p:sp>
        <p:nvSpPr>
          <p:cNvPr id="6" name="Rounded Rectangle 5">
            <a:extLst>
              <a:ext uri="{FF2B5EF4-FFF2-40B4-BE49-F238E27FC236}">
                <a16:creationId xmlns:a16="http://schemas.microsoft.com/office/drawing/2014/main" id="{9CD6EA03-CFBA-4CC6-F582-B64B57137693}"/>
              </a:ext>
            </a:extLst>
          </p:cNvPr>
          <p:cNvSpPr/>
          <p:nvPr/>
        </p:nvSpPr>
        <p:spPr>
          <a:xfrm>
            <a:off x="4407635" y="2442892"/>
            <a:ext cx="3376725" cy="3269751"/>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9AD2316D-9ED9-FAC4-5210-1FCA13E33458}"/>
              </a:ext>
            </a:extLst>
          </p:cNvPr>
          <p:cNvSpPr/>
          <p:nvPr/>
        </p:nvSpPr>
        <p:spPr>
          <a:xfrm>
            <a:off x="8168947" y="2442892"/>
            <a:ext cx="3376725" cy="3269751"/>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90;p1">
            <a:extLst>
              <a:ext uri="{FF2B5EF4-FFF2-40B4-BE49-F238E27FC236}">
                <a16:creationId xmlns:a16="http://schemas.microsoft.com/office/drawing/2014/main" id="{B1B81A7F-812A-AC7D-F26B-0EFA53424F81}"/>
              </a:ext>
            </a:extLst>
          </p:cNvPr>
          <p:cNvSpPr txBox="1"/>
          <p:nvPr/>
        </p:nvSpPr>
        <p:spPr>
          <a:xfrm>
            <a:off x="4640641" y="2595755"/>
            <a:ext cx="2910712" cy="2385228"/>
          </a:xfrm>
          <a:prstGeom prst="rect">
            <a:avLst/>
          </a:prstGeom>
          <a:noFill/>
          <a:ln>
            <a:noFill/>
          </a:ln>
        </p:spPr>
        <p:txBody>
          <a:bodyPr spcFirstLastPara="1" wrap="square" lIns="91425" tIns="45700" rIns="91425" bIns="45700" anchor="t" anchorCtr="0">
            <a:spAutoFit/>
          </a:bodyPr>
          <a:lstStyle/>
          <a:p>
            <a:pPr algn="ctr"/>
            <a:r>
              <a:rPr lang="en-US" sz="3000" dirty="0">
                <a:solidFill>
                  <a:schemeClr val="bg1"/>
                </a:solidFill>
                <a:latin typeface="Century Gothic"/>
                <a:sym typeface="Century Gothic"/>
              </a:rPr>
              <a:t>Goal 2</a:t>
            </a:r>
          </a:p>
          <a:p>
            <a:pPr marR="0" lvl="0" indent="0" algn="ctr" rtl="0">
              <a:spcBef>
                <a:spcPts val="600"/>
              </a:spcBef>
              <a:spcAft>
                <a:spcPts val="0"/>
              </a:spcAft>
              <a:buNone/>
            </a:pPr>
            <a:r>
              <a:rPr lang="en-US" sz="2600" b="1" dirty="0">
                <a:solidFill>
                  <a:schemeClr val="bg1"/>
                </a:solidFill>
                <a:latin typeface="Century Gothic"/>
                <a:sym typeface="Century Gothic"/>
              </a:rPr>
              <a:t>Generate XXX new leads per month </a:t>
            </a:r>
            <a:br>
              <a:rPr lang="en-US" sz="2400" b="1" dirty="0">
                <a:solidFill>
                  <a:schemeClr val="bg1"/>
                </a:solidFill>
                <a:latin typeface="Century Gothic"/>
                <a:sym typeface="Century Gothic"/>
              </a:rPr>
            </a:br>
            <a:r>
              <a:rPr lang="en-US" dirty="0">
                <a:solidFill>
                  <a:schemeClr val="bg1"/>
                </a:solidFill>
                <a:latin typeface="Century Gothic"/>
                <a:sym typeface="Century Gothic"/>
              </a:rPr>
              <a:t>via targeted ads on LinkedIn.</a:t>
            </a:r>
          </a:p>
        </p:txBody>
      </p:sp>
      <p:sp>
        <p:nvSpPr>
          <p:cNvPr id="15" name="Google Shape;90;p1">
            <a:extLst>
              <a:ext uri="{FF2B5EF4-FFF2-40B4-BE49-F238E27FC236}">
                <a16:creationId xmlns:a16="http://schemas.microsoft.com/office/drawing/2014/main" id="{3BD44FE5-A4E9-62D9-29AB-862C0CA8F14C}"/>
              </a:ext>
            </a:extLst>
          </p:cNvPr>
          <p:cNvSpPr txBox="1"/>
          <p:nvPr/>
        </p:nvSpPr>
        <p:spPr>
          <a:xfrm>
            <a:off x="8401953" y="2595755"/>
            <a:ext cx="2910712" cy="2785338"/>
          </a:xfrm>
          <a:prstGeom prst="rect">
            <a:avLst/>
          </a:prstGeom>
          <a:noFill/>
          <a:ln>
            <a:noFill/>
          </a:ln>
        </p:spPr>
        <p:txBody>
          <a:bodyPr spcFirstLastPara="1" wrap="square" lIns="91425" tIns="45700" rIns="91425" bIns="45700" anchor="t" anchorCtr="0">
            <a:spAutoFit/>
          </a:bodyPr>
          <a:lstStyle/>
          <a:p>
            <a:pPr marR="0" lvl="0" indent="0" algn="ctr">
              <a:spcBef>
                <a:spcPts val="0"/>
              </a:spcBef>
              <a:spcAft>
                <a:spcPts val="0"/>
              </a:spcAft>
              <a:buNone/>
            </a:pPr>
            <a:r>
              <a:rPr lang="en-US" sz="3000" dirty="0">
                <a:solidFill>
                  <a:schemeClr val="bg1"/>
                </a:solidFill>
                <a:latin typeface="Century Gothic"/>
                <a:sym typeface="Century Gothic"/>
              </a:rPr>
              <a:t>Goal 3</a:t>
            </a:r>
          </a:p>
          <a:p>
            <a:pPr marR="0" lvl="0" indent="0" algn="ctr" rtl="0">
              <a:spcBef>
                <a:spcPts val="600"/>
              </a:spcBef>
              <a:spcAft>
                <a:spcPts val="0"/>
              </a:spcAft>
              <a:buNone/>
            </a:pPr>
            <a:r>
              <a:rPr lang="en-US" sz="2600" b="1" dirty="0">
                <a:solidFill>
                  <a:schemeClr val="bg1"/>
                </a:solidFill>
                <a:latin typeface="Century Gothic"/>
                <a:sym typeface="Century Gothic"/>
              </a:rPr>
              <a:t>Achieve an average engagement rate of X% </a:t>
            </a:r>
            <a:br>
              <a:rPr lang="en-US" sz="2600" b="1" dirty="0">
                <a:solidFill>
                  <a:schemeClr val="bg1"/>
                </a:solidFill>
                <a:latin typeface="Century Gothic"/>
                <a:sym typeface="Century Gothic"/>
              </a:rPr>
            </a:br>
            <a:r>
              <a:rPr lang="en-US" dirty="0">
                <a:solidFill>
                  <a:schemeClr val="bg1"/>
                </a:solidFill>
                <a:latin typeface="Century Gothic"/>
                <a:sym typeface="Century Gothic"/>
              </a:rPr>
              <a:t>on all posts across platforms.</a:t>
            </a:r>
          </a:p>
        </p:txBody>
      </p:sp>
    </p:spTree>
    <p:extLst>
      <p:ext uri="{BB962C8B-B14F-4D97-AF65-F5344CB8AC3E}">
        <p14:creationId xmlns:p14="http://schemas.microsoft.com/office/powerpoint/2010/main" val="205958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09E5E-A43C-78E5-2EE1-C0C9878D0A71}"/>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27BD5A22-AECE-CEDE-5827-0ADD7A1F1937}"/>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23C7B8BA-E405-5126-2044-754BBF26D4D9}"/>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Target Audience</a:t>
            </a:r>
          </a:p>
        </p:txBody>
      </p:sp>
      <p:pic>
        <p:nvPicPr>
          <p:cNvPr id="12" name="Picture 11" descr="Pastel rainbow ombre">
            <a:extLst>
              <a:ext uri="{FF2B5EF4-FFF2-40B4-BE49-F238E27FC236}">
                <a16:creationId xmlns:a16="http://schemas.microsoft.com/office/drawing/2014/main" id="{86AF2EE4-085F-9C38-DEE3-C6209D251B17}"/>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E7D3ACC0-4082-C18D-29AC-E054145A84C3}"/>
              </a:ext>
            </a:extLst>
          </p:cNvPr>
          <p:cNvSpPr/>
          <p:nvPr/>
        </p:nvSpPr>
        <p:spPr>
          <a:xfrm>
            <a:off x="646323" y="1372127"/>
            <a:ext cx="5291582" cy="2615412"/>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92FF2859-BC9C-FA56-4BAB-3F053AE54DF5}"/>
              </a:ext>
            </a:extLst>
          </p:cNvPr>
          <p:cNvSpPr txBox="1"/>
          <p:nvPr/>
        </p:nvSpPr>
        <p:spPr>
          <a:xfrm>
            <a:off x="879328" y="1527226"/>
            <a:ext cx="4842741" cy="1631175"/>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Demographics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Age</a:t>
            </a:r>
            <a:r>
              <a:rPr lang="en-US" sz="18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Gender</a:t>
            </a:r>
            <a:r>
              <a:rPr lang="en-US" sz="1800" dirty="0">
                <a:solidFill>
                  <a:schemeClr val="bg1"/>
                </a:solidFill>
                <a:latin typeface="Century Gothic"/>
                <a:sym typeface="Century Gothic"/>
              </a:rPr>
              <a:t>: XX% Female, XX% Male</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Location</a:t>
            </a:r>
            <a:r>
              <a:rPr lang="en-US" sz="1800" dirty="0">
                <a:solidFill>
                  <a:schemeClr val="bg1"/>
                </a:solidFill>
                <a:latin typeface="Century Gothic"/>
                <a:sym typeface="Century Gothic"/>
              </a:rPr>
              <a:t>:</a:t>
            </a:r>
          </a:p>
        </p:txBody>
      </p:sp>
      <p:sp>
        <p:nvSpPr>
          <p:cNvPr id="6" name="Rounded Rectangle 5">
            <a:extLst>
              <a:ext uri="{FF2B5EF4-FFF2-40B4-BE49-F238E27FC236}">
                <a16:creationId xmlns:a16="http://schemas.microsoft.com/office/drawing/2014/main" id="{3F5405D2-F465-FC1C-9E43-095DB539C2D0}"/>
              </a:ext>
            </a:extLst>
          </p:cNvPr>
          <p:cNvSpPr/>
          <p:nvPr/>
        </p:nvSpPr>
        <p:spPr>
          <a:xfrm>
            <a:off x="6254097" y="1372127"/>
            <a:ext cx="5291582" cy="2615412"/>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3D5C652B-664B-32CA-C90C-D84A9FC0359B}"/>
              </a:ext>
            </a:extLst>
          </p:cNvPr>
          <p:cNvSpPr/>
          <p:nvPr/>
        </p:nvSpPr>
        <p:spPr>
          <a:xfrm>
            <a:off x="622169" y="4285586"/>
            <a:ext cx="10923503" cy="1427057"/>
          </a:xfrm>
          <a:prstGeom prst="roundRect">
            <a:avLst>
              <a:gd name="adj" fmla="val 10890"/>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90;p1">
            <a:extLst>
              <a:ext uri="{FF2B5EF4-FFF2-40B4-BE49-F238E27FC236}">
                <a16:creationId xmlns:a16="http://schemas.microsoft.com/office/drawing/2014/main" id="{0423CE75-5C6A-A1D0-0AF4-79C4CEFA6FC7}"/>
              </a:ext>
            </a:extLst>
          </p:cNvPr>
          <p:cNvSpPr txBox="1"/>
          <p:nvPr/>
        </p:nvSpPr>
        <p:spPr>
          <a:xfrm>
            <a:off x="6472885" y="1526252"/>
            <a:ext cx="4839785" cy="127723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Psychographics </a:t>
            </a:r>
            <a:endParaRPr lang="en-US" dirty="0">
              <a:solidFill>
                <a:schemeClr val="bg1"/>
              </a:solidFill>
              <a:latin typeface="Century Gothic"/>
              <a:sym typeface="Century Gothic"/>
            </a:endParaRP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Interests</a:t>
            </a:r>
            <a:r>
              <a:rPr lang="en-US" sz="1800" dirty="0">
                <a:solidFill>
                  <a:schemeClr val="bg1"/>
                </a:solidFill>
                <a:latin typeface="Century Gothic"/>
                <a:sym typeface="Century Gothic"/>
              </a:rPr>
              <a:t>:</a:t>
            </a:r>
          </a:p>
          <a:p>
            <a:pPr marL="377190" marR="0" lvl="0" indent="-194310" rtl="0">
              <a:spcBef>
                <a:spcPts val="600"/>
              </a:spcBef>
              <a:spcAft>
                <a:spcPts val="0"/>
              </a:spcAft>
              <a:buFont typeface="Arial" panose="020B0604020202020204" pitchFamily="34" charset="0"/>
              <a:buChar char="•"/>
            </a:pPr>
            <a:r>
              <a:rPr lang="en-US" sz="1800" b="1" dirty="0">
                <a:solidFill>
                  <a:schemeClr val="bg1"/>
                </a:solidFill>
                <a:latin typeface="Century Gothic"/>
                <a:sym typeface="Century Gothic"/>
              </a:rPr>
              <a:t>Pain Points</a:t>
            </a:r>
            <a:r>
              <a:rPr lang="en-US" sz="1800" dirty="0">
                <a:solidFill>
                  <a:schemeClr val="bg1"/>
                </a:solidFill>
                <a:latin typeface="Century Gothic"/>
                <a:sym typeface="Century Gothic"/>
              </a:rPr>
              <a:t>:</a:t>
            </a:r>
          </a:p>
        </p:txBody>
      </p:sp>
      <p:sp>
        <p:nvSpPr>
          <p:cNvPr id="10" name="Google Shape;90;p1">
            <a:extLst>
              <a:ext uri="{FF2B5EF4-FFF2-40B4-BE49-F238E27FC236}">
                <a16:creationId xmlns:a16="http://schemas.microsoft.com/office/drawing/2014/main" id="{ABBE4B18-B0AA-B907-63CB-4501DC63DC95}"/>
              </a:ext>
            </a:extLst>
          </p:cNvPr>
          <p:cNvSpPr txBox="1"/>
          <p:nvPr/>
        </p:nvSpPr>
        <p:spPr>
          <a:xfrm>
            <a:off x="879329" y="4350458"/>
            <a:ext cx="10433342" cy="923289"/>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Online Behavior </a:t>
            </a:r>
            <a:endParaRPr lang="en-US" dirty="0">
              <a:solidFill>
                <a:schemeClr val="bg1"/>
              </a:solidFill>
              <a:latin typeface="Century Gothic"/>
              <a:sym typeface="Century Gothic"/>
            </a:endParaRPr>
          </a:p>
          <a:p>
            <a:pPr marL="182880" marR="0" lvl="0" algn="ctr" rtl="0">
              <a:spcBef>
                <a:spcPts val="600"/>
              </a:spcBef>
              <a:spcAft>
                <a:spcPts val="0"/>
              </a:spcAft>
            </a:pPr>
            <a:r>
              <a:rPr lang="en-US" sz="1800" dirty="0">
                <a:solidFill>
                  <a:schemeClr val="bg1"/>
                </a:solidFill>
                <a:latin typeface="Century Gothic"/>
                <a:ea typeface="Century Gothic"/>
                <a:cs typeface="Century Gothic"/>
                <a:sym typeface="Century Gothic"/>
              </a:rPr>
              <a:t>Description of online behavior</a:t>
            </a:r>
            <a:r>
              <a:rPr lang="en-US" dirty="0">
                <a:solidFill>
                  <a:schemeClr val="bg1"/>
                </a:solidFill>
                <a:latin typeface="Century Gothic"/>
                <a:sym typeface="Century Gothic"/>
              </a:rPr>
              <a:t>.</a:t>
            </a:r>
          </a:p>
        </p:txBody>
      </p:sp>
    </p:spTree>
    <p:extLst>
      <p:ext uri="{BB962C8B-B14F-4D97-AF65-F5344CB8AC3E}">
        <p14:creationId xmlns:p14="http://schemas.microsoft.com/office/powerpoint/2010/main" val="80502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9F77A-032A-C345-F917-975C28E24C20}"/>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B3F23CA4-43B5-8857-7821-BFEC8949820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6086F4E3-C9FF-7E7F-BB15-6F83DF2C38A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Competitive Analysis</a:t>
            </a:r>
          </a:p>
        </p:txBody>
      </p:sp>
      <p:pic>
        <p:nvPicPr>
          <p:cNvPr id="12" name="Picture 11" descr="Pastel rainbow ombre">
            <a:extLst>
              <a:ext uri="{FF2B5EF4-FFF2-40B4-BE49-F238E27FC236}">
                <a16:creationId xmlns:a16="http://schemas.microsoft.com/office/drawing/2014/main" id="{8A01B908-D79D-9490-6CB3-39780024F701}"/>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10" name="Google Shape;90;p1">
            <a:extLst>
              <a:ext uri="{FF2B5EF4-FFF2-40B4-BE49-F238E27FC236}">
                <a16:creationId xmlns:a16="http://schemas.microsoft.com/office/drawing/2014/main" id="{04C6D686-E7CE-A31A-8DA6-549D3786598E}"/>
              </a:ext>
            </a:extLst>
          </p:cNvPr>
          <p:cNvSpPr txBox="1"/>
          <p:nvPr/>
        </p:nvSpPr>
        <p:spPr>
          <a:xfrm>
            <a:off x="879329" y="4821801"/>
            <a:ext cx="10433342" cy="861734"/>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400" b="1" dirty="0">
                <a:solidFill>
                  <a:schemeClr val="tx1">
                    <a:lumMod val="65000"/>
                    <a:lumOff val="35000"/>
                  </a:schemeClr>
                </a:solidFill>
                <a:latin typeface="Century Gothic"/>
                <a:sym typeface="Century Gothic"/>
              </a:rPr>
              <a:t>Opportunities </a:t>
            </a:r>
          </a:p>
          <a:p>
            <a:pPr marL="182880" marR="0" lvl="0" algn="ctr" rtl="0">
              <a:spcBef>
                <a:spcPts val="600"/>
              </a:spcBef>
              <a:spcAft>
                <a:spcPts val="0"/>
              </a:spcAft>
            </a:pPr>
            <a:r>
              <a:rPr lang="en-US" sz="1600" dirty="0">
                <a:solidFill>
                  <a:schemeClr val="tx1">
                    <a:lumMod val="65000"/>
                    <a:lumOff val="35000"/>
                  </a:schemeClr>
                </a:solidFill>
                <a:latin typeface="Century Gothic"/>
                <a:sym typeface="Century Gothic"/>
              </a:rPr>
              <a:t>Description of opportunities.</a:t>
            </a:r>
          </a:p>
        </p:txBody>
      </p:sp>
      <p:sp>
        <p:nvSpPr>
          <p:cNvPr id="5" name="Google Shape;90;p1">
            <a:extLst>
              <a:ext uri="{FF2B5EF4-FFF2-40B4-BE49-F238E27FC236}">
                <a16:creationId xmlns:a16="http://schemas.microsoft.com/office/drawing/2014/main" id="{960464F1-C5AB-D268-42F4-F03B094E23EF}"/>
              </a:ext>
            </a:extLst>
          </p:cNvPr>
          <p:cNvSpPr txBox="1"/>
          <p:nvPr/>
        </p:nvSpPr>
        <p:spPr>
          <a:xfrm>
            <a:off x="646323" y="1372127"/>
            <a:ext cx="10899349" cy="13080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Competitors Analyzed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Company names</a:t>
            </a:r>
          </a:p>
          <a:p>
            <a:pPr algn="ctr">
              <a:spcBef>
                <a:spcPts val="1800"/>
              </a:spcBef>
            </a:pPr>
            <a:r>
              <a:rPr lang="en-US" sz="2400" b="1" dirty="0">
                <a:solidFill>
                  <a:schemeClr val="tx1">
                    <a:lumMod val="65000"/>
                    <a:lumOff val="35000"/>
                  </a:schemeClr>
                </a:solidFill>
                <a:latin typeface="Century Gothic"/>
                <a:sym typeface="Century Gothic"/>
              </a:rPr>
              <a:t>Key Insights </a:t>
            </a:r>
          </a:p>
        </p:txBody>
      </p:sp>
      <p:sp>
        <p:nvSpPr>
          <p:cNvPr id="7" name="Rounded Rectangle 6">
            <a:extLst>
              <a:ext uri="{FF2B5EF4-FFF2-40B4-BE49-F238E27FC236}">
                <a16:creationId xmlns:a16="http://schemas.microsoft.com/office/drawing/2014/main" id="{6E117351-325A-7D4C-97F6-16D10849159C}"/>
              </a:ext>
            </a:extLst>
          </p:cNvPr>
          <p:cNvSpPr/>
          <p:nvPr/>
        </p:nvSpPr>
        <p:spPr>
          <a:xfrm>
            <a:off x="646323" y="2722917"/>
            <a:ext cx="3376725" cy="1954155"/>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AB96AC5A-6429-F525-B2B1-2E7C7F697348}"/>
              </a:ext>
            </a:extLst>
          </p:cNvPr>
          <p:cNvSpPr txBox="1"/>
          <p:nvPr/>
        </p:nvSpPr>
        <p:spPr>
          <a:xfrm>
            <a:off x="879329" y="2850584"/>
            <a:ext cx="2910712" cy="140034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Company Name </a:t>
            </a:r>
            <a:br>
              <a:rPr lang="en-US" sz="2600" b="1" dirty="0">
                <a:solidFill>
                  <a:schemeClr val="bg1"/>
                </a:solidFill>
                <a:latin typeface="Century Gothic"/>
                <a:sym typeface="Century Gothic"/>
              </a:rPr>
            </a:br>
            <a:r>
              <a:rPr lang="en-US" b="1" dirty="0">
                <a:solidFill>
                  <a:schemeClr val="bg1"/>
                </a:solidFill>
                <a:latin typeface="Century Gothic"/>
                <a:sym typeface="Century Gothic"/>
              </a:rPr>
              <a:t>has strong Instagram engagement</a:t>
            </a:r>
            <a:r>
              <a:rPr lang="en-US" dirty="0">
                <a:solidFill>
                  <a:schemeClr val="bg1"/>
                </a:solidFill>
                <a:latin typeface="Century Gothic"/>
                <a:sym typeface="Century Gothic"/>
              </a:rPr>
              <a:t> but limited presence on LinkedIn.</a:t>
            </a:r>
          </a:p>
        </p:txBody>
      </p:sp>
      <p:sp>
        <p:nvSpPr>
          <p:cNvPr id="14" name="Rounded Rectangle 13">
            <a:extLst>
              <a:ext uri="{FF2B5EF4-FFF2-40B4-BE49-F238E27FC236}">
                <a16:creationId xmlns:a16="http://schemas.microsoft.com/office/drawing/2014/main" id="{0365476E-DF28-DADE-EC3D-36D9ABBC74A3}"/>
              </a:ext>
            </a:extLst>
          </p:cNvPr>
          <p:cNvSpPr/>
          <p:nvPr/>
        </p:nvSpPr>
        <p:spPr>
          <a:xfrm>
            <a:off x="4407635" y="2722917"/>
            <a:ext cx="3376725" cy="1954155"/>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1DD6FAC7-752C-8D78-221F-A790984F0DAD}"/>
              </a:ext>
            </a:extLst>
          </p:cNvPr>
          <p:cNvSpPr/>
          <p:nvPr/>
        </p:nvSpPr>
        <p:spPr>
          <a:xfrm>
            <a:off x="8168947" y="2722917"/>
            <a:ext cx="3376725" cy="1954155"/>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FA032B61-53B8-DDF7-2FA3-884538D989F9}"/>
              </a:ext>
            </a:extLst>
          </p:cNvPr>
          <p:cNvSpPr txBox="1"/>
          <p:nvPr/>
        </p:nvSpPr>
        <p:spPr>
          <a:xfrm>
            <a:off x="4640641" y="2848347"/>
            <a:ext cx="2910712" cy="140034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Company Name </a:t>
            </a:r>
            <a:br>
              <a:rPr lang="en-US" sz="2400" b="1" dirty="0">
                <a:solidFill>
                  <a:schemeClr val="bg1"/>
                </a:solidFill>
                <a:latin typeface="Century Gothic"/>
                <a:sym typeface="Century Gothic"/>
              </a:rPr>
            </a:br>
            <a:r>
              <a:rPr lang="en-US" b="1" dirty="0">
                <a:solidFill>
                  <a:schemeClr val="bg1"/>
                </a:solidFill>
                <a:latin typeface="Century Gothic"/>
                <a:sym typeface="Century Gothic"/>
              </a:rPr>
              <a:t>dominates Facebook ads</a:t>
            </a:r>
            <a:r>
              <a:rPr lang="en-US" dirty="0">
                <a:solidFill>
                  <a:schemeClr val="bg1"/>
                </a:solidFill>
                <a:latin typeface="Century Gothic"/>
                <a:sym typeface="Century Gothic"/>
              </a:rPr>
              <a:t> but lacks consistent organic content.</a:t>
            </a:r>
          </a:p>
        </p:txBody>
      </p:sp>
      <p:sp>
        <p:nvSpPr>
          <p:cNvPr id="17" name="Google Shape;90;p1">
            <a:extLst>
              <a:ext uri="{FF2B5EF4-FFF2-40B4-BE49-F238E27FC236}">
                <a16:creationId xmlns:a16="http://schemas.microsoft.com/office/drawing/2014/main" id="{2BCC8EC4-5669-3E0F-79C5-8AD04072D6ED}"/>
              </a:ext>
            </a:extLst>
          </p:cNvPr>
          <p:cNvSpPr txBox="1"/>
          <p:nvPr/>
        </p:nvSpPr>
        <p:spPr>
          <a:xfrm>
            <a:off x="8401953" y="2848347"/>
            <a:ext cx="2910712" cy="167734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600" b="1" dirty="0">
                <a:solidFill>
                  <a:schemeClr val="bg1"/>
                </a:solidFill>
                <a:latin typeface="Century Gothic"/>
                <a:sym typeface="Century Gothic"/>
              </a:rPr>
              <a:t>Company Name </a:t>
            </a:r>
            <a:br>
              <a:rPr lang="en-US" sz="2600" b="1" dirty="0">
                <a:solidFill>
                  <a:schemeClr val="bg1"/>
                </a:solidFill>
                <a:latin typeface="Century Gothic"/>
                <a:sym typeface="Century Gothic"/>
              </a:rPr>
            </a:br>
            <a:r>
              <a:rPr lang="en-US" b="1" dirty="0">
                <a:solidFill>
                  <a:schemeClr val="bg1"/>
                </a:solidFill>
                <a:latin typeface="Century Gothic"/>
                <a:sym typeface="Century Gothic"/>
              </a:rPr>
              <a:t>influencer campaigns have increased their visibility</a:t>
            </a:r>
            <a:r>
              <a:rPr lang="en-US" dirty="0">
                <a:solidFill>
                  <a:schemeClr val="bg1"/>
                </a:solidFill>
                <a:latin typeface="Century Gothic"/>
                <a:sym typeface="Century Gothic"/>
              </a:rPr>
              <a:t> but have low conversion rates.</a:t>
            </a:r>
          </a:p>
        </p:txBody>
      </p:sp>
    </p:spTree>
    <p:extLst>
      <p:ext uri="{BB962C8B-B14F-4D97-AF65-F5344CB8AC3E}">
        <p14:creationId xmlns:p14="http://schemas.microsoft.com/office/powerpoint/2010/main" val="884716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65F41-054F-7700-EC78-0388D83BEF59}"/>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1B551E54-8E1C-BDAA-CE03-EB367BE08BDF}"/>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72C0684F-FA87-D28C-D765-4B129D415FE8}"/>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Reach by Channel</a:t>
            </a:r>
          </a:p>
        </p:txBody>
      </p:sp>
      <p:pic>
        <p:nvPicPr>
          <p:cNvPr id="12" name="Picture 11" descr="Pastel rainbow ombre">
            <a:extLst>
              <a:ext uri="{FF2B5EF4-FFF2-40B4-BE49-F238E27FC236}">
                <a16:creationId xmlns:a16="http://schemas.microsoft.com/office/drawing/2014/main" id="{E806C863-0A63-5D6B-2239-AECB9C8836E2}"/>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E51A7FCD-6B68-C75C-FFE1-77195D83AA75}"/>
              </a:ext>
            </a:extLst>
          </p:cNvPr>
          <p:cNvSpPr/>
          <p:nvPr/>
        </p:nvSpPr>
        <p:spPr>
          <a:xfrm>
            <a:off x="646323" y="1372126"/>
            <a:ext cx="3376725" cy="3885674"/>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CA22301-E519-607C-A0AC-3D8A10CBD8AC}"/>
              </a:ext>
            </a:extLst>
          </p:cNvPr>
          <p:cNvSpPr txBox="1"/>
          <p:nvPr/>
        </p:nvSpPr>
        <p:spPr>
          <a:xfrm>
            <a:off x="879329" y="1527226"/>
            <a:ext cx="2910712"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Facebook</a:t>
            </a:r>
          </a:p>
          <a:p>
            <a:pPr marR="0" lvl="0" indent="0" algn="ctr" rtl="0">
              <a:spcBef>
                <a:spcPts val="600"/>
              </a:spcBef>
              <a:spcAft>
                <a:spcPts val="0"/>
              </a:spcAft>
              <a:buNone/>
            </a:pPr>
            <a:r>
              <a:rPr lang="en-US" dirty="0">
                <a:solidFill>
                  <a:schemeClr val="bg1"/>
                </a:solidFill>
                <a:latin typeface="Century Gothic"/>
                <a:sym typeface="Century Gothic"/>
              </a:rPr>
              <a:t>Last Year Reach</a:t>
            </a:r>
          </a:p>
          <a:p>
            <a:pPr marR="0" lvl="0" indent="0" algn="ctr" rtl="0">
              <a:spcAft>
                <a:spcPts val="0"/>
              </a:spcAft>
              <a:buNone/>
            </a:pPr>
            <a:r>
              <a:rPr lang="en-US" sz="2600" b="1" dirty="0">
                <a:solidFill>
                  <a:schemeClr val="bg1"/>
                </a:solidFill>
                <a:latin typeface="Century Gothic"/>
                <a:sym typeface="Century Gothic"/>
              </a:rPr>
              <a:t>XXX,XXX</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XXX</a:t>
            </a:r>
          </a:p>
          <a:p>
            <a:pPr marR="0" lvl="0" indent="0" algn="ctr" rtl="0">
              <a:spcBef>
                <a:spcPts val="600"/>
              </a:spcBef>
              <a:spcAft>
                <a:spcPts val="0"/>
              </a:spcAft>
              <a:buNone/>
            </a:pPr>
            <a:r>
              <a:rPr lang="en-US" b="1" dirty="0">
                <a:solidFill>
                  <a:schemeClr val="bg1"/>
                </a:solidFill>
                <a:latin typeface="Century Gothic"/>
                <a:sym typeface="Century Gothic"/>
              </a:rPr>
              <a:t>Top-Performing Channel for Retargeting Ads</a:t>
            </a:r>
            <a:r>
              <a:rPr lang="en-US" dirty="0">
                <a:solidFill>
                  <a:schemeClr val="bg1"/>
                </a:solidFill>
                <a:latin typeface="Century Gothic"/>
                <a:sym typeface="Century Gothic"/>
              </a:rPr>
              <a:t> </a:t>
            </a:r>
            <a:br>
              <a:rPr lang="en-US" dirty="0">
                <a:solidFill>
                  <a:schemeClr val="bg1"/>
                </a:solidFill>
                <a:latin typeface="Century Gothic"/>
                <a:sym typeface="Century Gothic"/>
              </a:rPr>
            </a:br>
            <a:r>
              <a:rPr lang="en-US" dirty="0">
                <a:solidFill>
                  <a:schemeClr val="bg1"/>
                </a:solidFill>
                <a:latin typeface="Century Gothic"/>
                <a:sym typeface="Century Gothic"/>
              </a:rPr>
              <a:t>(X% conversion rate)</a:t>
            </a:r>
          </a:p>
        </p:txBody>
      </p:sp>
      <p:sp>
        <p:nvSpPr>
          <p:cNvPr id="6" name="Rounded Rectangle 5">
            <a:extLst>
              <a:ext uri="{FF2B5EF4-FFF2-40B4-BE49-F238E27FC236}">
                <a16:creationId xmlns:a16="http://schemas.microsoft.com/office/drawing/2014/main" id="{BC4F407E-7580-1C39-06DF-4A08A302FBA8}"/>
              </a:ext>
            </a:extLst>
          </p:cNvPr>
          <p:cNvSpPr/>
          <p:nvPr/>
        </p:nvSpPr>
        <p:spPr>
          <a:xfrm>
            <a:off x="4407635" y="1372126"/>
            <a:ext cx="3376725" cy="3885674"/>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5A06DD50-3725-EA00-C3C1-108DDD4DFF73}"/>
              </a:ext>
            </a:extLst>
          </p:cNvPr>
          <p:cNvSpPr/>
          <p:nvPr/>
        </p:nvSpPr>
        <p:spPr>
          <a:xfrm>
            <a:off x="8168947" y="1372126"/>
            <a:ext cx="3376725" cy="3885674"/>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2C3752D7-B574-A0B5-D30F-08BD5A404542}"/>
              </a:ext>
            </a:extLst>
          </p:cNvPr>
          <p:cNvSpPr txBox="1"/>
          <p:nvPr/>
        </p:nvSpPr>
        <p:spPr>
          <a:xfrm>
            <a:off x="4640641" y="1524989"/>
            <a:ext cx="2910712" cy="35240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Instagram</a:t>
            </a:r>
          </a:p>
          <a:p>
            <a:pPr marR="0" lvl="0" indent="0" algn="ctr" rtl="0">
              <a:spcBef>
                <a:spcPts val="600"/>
              </a:spcBef>
              <a:spcAft>
                <a:spcPts val="0"/>
              </a:spcAft>
              <a:buNone/>
            </a:pPr>
            <a:r>
              <a:rPr lang="en-US" dirty="0">
                <a:solidFill>
                  <a:schemeClr val="bg1"/>
                </a:solidFill>
                <a:latin typeface="Century Gothic"/>
                <a:sym typeface="Century Gothic"/>
              </a:rPr>
              <a:t>Last Year Reach</a:t>
            </a:r>
          </a:p>
          <a:p>
            <a:pPr marR="0" lvl="0" indent="0" algn="ctr" rtl="0">
              <a:spcAft>
                <a:spcPts val="0"/>
              </a:spcAft>
              <a:buNone/>
            </a:pPr>
            <a:r>
              <a:rPr lang="en-US" sz="2600" b="1" dirty="0">
                <a:solidFill>
                  <a:schemeClr val="bg1"/>
                </a:solidFill>
                <a:latin typeface="Century Gothic"/>
                <a:sym typeface="Century Gothic"/>
              </a:rPr>
              <a:t>XXX,XXX</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XXX</a:t>
            </a:r>
          </a:p>
          <a:p>
            <a:pPr marR="0" lvl="0" indent="0" algn="ctr" rtl="0">
              <a:spcBef>
                <a:spcPts val="600"/>
              </a:spcBef>
              <a:spcAft>
                <a:spcPts val="0"/>
              </a:spcAft>
              <a:buNone/>
            </a:pPr>
            <a:r>
              <a:rPr lang="en-US" b="1" dirty="0">
                <a:solidFill>
                  <a:schemeClr val="bg1"/>
                </a:solidFill>
                <a:latin typeface="Century Gothic"/>
                <a:sym typeface="Century Gothic"/>
              </a:rPr>
              <a:t>Best for brand awareness and community engagement</a:t>
            </a:r>
            <a:r>
              <a:rPr lang="en-US" dirty="0">
                <a:solidFill>
                  <a:schemeClr val="bg1"/>
                </a:solidFill>
                <a:latin typeface="Century Gothic"/>
                <a:sym typeface="Century Gothic"/>
              </a:rPr>
              <a:t> </a:t>
            </a:r>
            <a:br>
              <a:rPr lang="en-US" dirty="0">
                <a:solidFill>
                  <a:schemeClr val="bg1"/>
                </a:solidFill>
                <a:latin typeface="Century Gothic"/>
                <a:sym typeface="Century Gothic"/>
              </a:rPr>
            </a:br>
            <a:r>
              <a:rPr lang="en-US" dirty="0">
                <a:solidFill>
                  <a:schemeClr val="bg1"/>
                </a:solidFill>
                <a:latin typeface="Century Gothic"/>
                <a:sym typeface="Century Gothic"/>
              </a:rPr>
              <a:t>(X% engagement rate)</a:t>
            </a:r>
          </a:p>
        </p:txBody>
      </p:sp>
      <p:sp>
        <p:nvSpPr>
          <p:cNvPr id="16" name="Google Shape;90;p1">
            <a:extLst>
              <a:ext uri="{FF2B5EF4-FFF2-40B4-BE49-F238E27FC236}">
                <a16:creationId xmlns:a16="http://schemas.microsoft.com/office/drawing/2014/main" id="{0602D873-38C0-E977-D5CA-CBD3E860EBED}"/>
              </a:ext>
            </a:extLst>
          </p:cNvPr>
          <p:cNvSpPr txBox="1"/>
          <p:nvPr/>
        </p:nvSpPr>
        <p:spPr>
          <a:xfrm>
            <a:off x="8401951" y="1524988"/>
            <a:ext cx="2910712" cy="26930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bg1"/>
                </a:solidFill>
                <a:latin typeface="Century Gothic"/>
                <a:sym typeface="Century Gothic"/>
              </a:rPr>
              <a:t>LinkedIn</a:t>
            </a:r>
          </a:p>
          <a:p>
            <a:pPr marR="0" lvl="0" indent="0" algn="ctr" rtl="0">
              <a:spcBef>
                <a:spcPts val="600"/>
              </a:spcBef>
              <a:spcAft>
                <a:spcPts val="0"/>
              </a:spcAft>
              <a:buNone/>
            </a:pPr>
            <a:r>
              <a:rPr lang="en-US" dirty="0">
                <a:solidFill>
                  <a:schemeClr val="bg1"/>
                </a:solidFill>
                <a:latin typeface="Century Gothic"/>
                <a:sym typeface="Century Gothic"/>
              </a:rPr>
              <a:t>Last Year Reach</a:t>
            </a:r>
          </a:p>
          <a:p>
            <a:pPr marR="0" lvl="0" indent="0" algn="ctr" rtl="0">
              <a:spcAft>
                <a:spcPts val="0"/>
              </a:spcAft>
              <a:buNone/>
            </a:pPr>
            <a:r>
              <a:rPr lang="en-US" sz="2600" b="1" dirty="0">
                <a:solidFill>
                  <a:schemeClr val="bg1"/>
                </a:solidFill>
                <a:latin typeface="Century Gothic"/>
                <a:sym typeface="Century Gothic"/>
              </a:rPr>
              <a:t>XXX,XXX</a:t>
            </a:r>
          </a:p>
          <a:p>
            <a:pPr marR="0" lvl="0" indent="0" algn="ctr" rtl="0">
              <a:spcBef>
                <a:spcPts val="600"/>
              </a:spcBef>
              <a:spcAft>
                <a:spcPts val="0"/>
              </a:spcAft>
              <a:buNone/>
            </a:pPr>
            <a:r>
              <a:rPr lang="en-US" dirty="0">
                <a:solidFill>
                  <a:schemeClr val="bg1"/>
                </a:solidFill>
                <a:latin typeface="Century Gothic"/>
                <a:sym typeface="Century Gothic"/>
              </a:rPr>
              <a:t>Customer Acquisitions</a:t>
            </a:r>
          </a:p>
          <a:p>
            <a:pPr marR="0" lvl="0" indent="0" algn="ctr" rtl="0">
              <a:spcAft>
                <a:spcPts val="0"/>
              </a:spcAft>
              <a:buNone/>
            </a:pPr>
            <a:r>
              <a:rPr lang="en-US" sz="2600" b="1" dirty="0">
                <a:solidFill>
                  <a:schemeClr val="bg1"/>
                </a:solidFill>
                <a:latin typeface="Century Gothic"/>
                <a:sym typeface="Century Gothic"/>
              </a:rPr>
              <a:t>XXX</a:t>
            </a:r>
          </a:p>
          <a:p>
            <a:pPr marR="0" lvl="0" indent="0" algn="ctr" rtl="0">
              <a:spcBef>
                <a:spcPts val="600"/>
              </a:spcBef>
              <a:spcAft>
                <a:spcPts val="0"/>
              </a:spcAft>
              <a:buNone/>
            </a:pPr>
            <a:r>
              <a:rPr lang="en-US" b="1" dirty="0">
                <a:solidFill>
                  <a:schemeClr val="bg1"/>
                </a:solidFill>
                <a:latin typeface="Century Gothic"/>
                <a:sym typeface="Century Gothic"/>
              </a:rPr>
              <a:t>High-quality leads and B2B connections</a:t>
            </a:r>
            <a:endParaRPr lang="en-US" dirty="0">
              <a:solidFill>
                <a:schemeClr val="bg1"/>
              </a:solidFill>
              <a:latin typeface="Century Gothic"/>
              <a:sym typeface="Century Gothic"/>
            </a:endParaRPr>
          </a:p>
        </p:txBody>
      </p:sp>
    </p:spTree>
    <p:extLst>
      <p:ext uri="{BB962C8B-B14F-4D97-AF65-F5344CB8AC3E}">
        <p14:creationId xmlns:p14="http://schemas.microsoft.com/office/powerpoint/2010/main" val="271206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B740F-2512-F20C-4BF4-887733576A62}"/>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0E0652A1-16AE-59CE-0C1E-E7A9BAA9F74D}"/>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23" name="Rounded Rectangle 22">
            <a:extLst>
              <a:ext uri="{FF2B5EF4-FFF2-40B4-BE49-F238E27FC236}">
                <a16:creationId xmlns:a16="http://schemas.microsoft.com/office/drawing/2014/main" id="{31A1C60E-A395-3329-5375-B811FD243070}"/>
              </a:ext>
            </a:extLst>
          </p:cNvPr>
          <p:cNvSpPr/>
          <p:nvPr/>
        </p:nvSpPr>
        <p:spPr>
          <a:xfrm rot="2700000">
            <a:off x="6899779" y="2148301"/>
            <a:ext cx="987552" cy="987552"/>
          </a:xfrm>
          <a:prstGeom prst="roundRect">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8A1DB1DE-4CB1-7207-88CD-19F908ADFCDB}"/>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 Strategy</a:t>
            </a:r>
          </a:p>
        </p:txBody>
      </p:sp>
      <p:pic>
        <p:nvPicPr>
          <p:cNvPr id="12" name="Picture 11" descr="Pastel rainbow ombre">
            <a:extLst>
              <a:ext uri="{FF2B5EF4-FFF2-40B4-BE49-F238E27FC236}">
                <a16:creationId xmlns:a16="http://schemas.microsoft.com/office/drawing/2014/main" id="{8591013D-2BFC-A46A-A4AD-8EACA05915B5}"/>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5" name="Google Shape;90;p1">
            <a:extLst>
              <a:ext uri="{FF2B5EF4-FFF2-40B4-BE49-F238E27FC236}">
                <a16:creationId xmlns:a16="http://schemas.microsoft.com/office/drawing/2014/main" id="{4B87A3BE-D4D5-D806-7E71-588E17C7FB9D}"/>
              </a:ext>
            </a:extLst>
          </p:cNvPr>
          <p:cNvSpPr txBox="1"/>
          <p:nvPr/>
        </p:nvSpPr>
        <p:spPr>
          <a:xfrm>
            <a:off x="646323" y="1372127"/>
            <a:ext cx="10899349"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tx1">
                    <a:lumMod val="65000"/>
                    <a:lumOff val="35000"/>
                  </a:schemeClr>
                </a:solidFill>
                <a:latin typeface="Century Gothic"/>
                <a:ea typeface="Century Gothic"/>
                <a:cs typeface="Century Gothic"/>
                <a:sym typeface="Century Gothic"/>
              </a:rPr>
              <a:t>Content Pillars</a:t>
            </a:r>
          </a:p>
        </p:txBody>
      </p:sp>
      <p:sp>
        <p:nvSpPr>
          <p:cNvPr id="7" name="Rounded Rectangle 6">
            <a:extLst>
              <a:ext uri="{FF2B5EF4-FFF2-40B4-BE49-F238E27FC236}">
                <a16:creationId xmlns:a16="http://schemas.microsoft.com/office/drawing/2014/main" id="{91EC0E6F-9B29-52AC-2C90-EBB3B5C8741C}"/>
              </a:ext>
            </a:extLst>
          </p:cNvPr>
          <p:cNvSpPr/>
          <p:nvPr/>
        </p:nvSpPr>
        <p:spPr>
          <a:xfrm rot="2700000">
            <a:off x="1389719" y="2148302"/>
            <a:ext cx="987552" cy="987552"/>
          </a:xfrm>
          <a:prstGeom prst="roundRect">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8353E26E-55FA-B113-AE3F-CD51C6E92A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1646" y="2303020"/>
            <a:ext cx="657718" cy="657718"/>
          </a:xfrm>
          <a:prstGeom prst="rect">
            <a:avLst/>
          </a:prstGeom>
        </p:spPr>
      </p:pic>
      <p:sp>
        <p:nvSpPr>
          <p:cNvPr id="14" name="Rounded Rectangle 13">
            <a:extLst>
              <a:ext uri="{FF2B5EF4-FFF2-40B4-BE49-F238E27FC236}">
                <a16:creationId xmlns:a16="http://schemas.microsoft.com/office/drawing/2014/main" id="{6DD099EB-0E60-941F-8CDB-2F67DA9807E0}"/>
              </a:ext>
            </a:extLst>
          </p:cNvPr>
          <p:cNvSpPr/>
          <p:nvPr/>
        </p:nvSpPr>
        <p:spPr>
          <a:xfrm rot="2700000">
            <a:off x="4144749" y="2148302"/>
            <a:ext cx="987552" cy="987552"/>
          </a:xfrm>
          <a:prstGeom prst="roundRect">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B1DEFB78-8C43-7742-5A87-774DD498AA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V="1">
            <a:off x="4275977" y="2303020"/>
            <a:ext cx="657718" cy="666038"/>
          </a:xfrm>
          <a:prstGeom prst="rect">
            <a:avLst/>
          </a:prstGeom>
        </p:spPr>
      </p:pic>
      <p:pic>
        <p:nvPicPr>
          <p:cNvPr id="20" name="Graphic 19">
            <a:extLst>
              <a:ext uri="{FF2B5EF4-FFF2-40B4-BE49-F238E27FC236}">
                <a16:creationId xmlns:a16="http://schemas.microsoft.com/office/drawing/2014/main" id="{5D6F9D6C-832F-C6D3-4ECD-EFF9E0EC09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5284" y="2247106"/>
            <a:ext cx="657718" cy="657718"/>
          </a:xfrm>
          <a:prstGeom prst="rect">
            <a:avLst/>
          </a:prstGeom>
        </p:spPr>
      </p:pic>
      <p:sp>
        <p:nvSpPr>
          <p:cNvPr id="25" name="Rounded Rectangle 24">
            <a:extLst>
              <a:ext uri="{FF2B5EF4-FFF2-40B4-BE49-F238E27FC236}">
                <a16:creationId xmlns:a16="http://schemas.microsoft.com/office/drawing/2014/main" id="{E0D335CB-0444-AD74-1E82-8C163FB21FE5}"/>
              </a:ext>
            </a:extLst>
          </p:cNvPr>
          <p:cNvSpPr/>
          <p:nvPr/>
        </p:nvSpPr>
        <p:spPr>
          <a:xfrm rot="2700000">
            <a:off x="9654809" y="2148300"/>
            <a:ext cx="987552" cy="987552"/>
          </a:xfrm>
          <a:prstGeom prst="roundRect">
            <a:avLst/>
          </a:prstGeom>
          <a:solidFill>
            <a:srgbClr val="F0AA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6520FF0D-B5F0-F39B-97C9-D6CD835DCC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9726" y="2358859"/>
            <a:ext cx="657718" cy="657718"/>
          </a:xfrm>
          <a:prstGeom prst="rect">
            <a:avLst/>
          </a:prstGeom>
        </p:spPr>
      </p:pic>
      <p:sp>
        <p:nvSpPr>
          <p:cNvPr id="26" name="Google Shape;90;p1">
            <a:extLst>
              <a:ext uri="{FF2B5EF4-FFF2-40B4-BE49-F238E27FC236}">
                <a16:creationId xmlns:a16="http://schemas.microsoft.com/office/drawing/2014/main" id="{84A4C450-B806-AC5C-9173-B917F551D373}"/>
              </a:ext>
            </a:extLst>
          </p:cNvPr>
          <p:cNvSpPr txBox="1"/>
          <p:nvPr/>
        </p:nvSpPr>
        <p:spPr>
          <a:xfrm>
            <a:off x="747878" y="3384416"/>
            <a:ext cx="2271234"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ea typeface="Century Gothic"/>
                <a:cs typeface="Century Gothic"/>
                <a:sym typeface="Century Gothic"/>
              </a:rPr>
              <a:t>Educational </a:t>
            </a:r>
          </a:p>
          <a:p>
            <a:pPr marL="0" marR="0" lvl="0" indent="0" algn="ctr" rtl="0">
              <a:spcBef>
                <a:spcPts val="0"/>
              </a:spcBef>
              <a:spcAft>
                <a:spcPts val="0"/>
              </a:spcAft>
              <a:buNone/>
            </a:pPr>
            <a:r>
              <a:rPr lang="en-US" sz="1400" dirty="0">
                <a:solidFill>
                  <a:schemeClr val="tx1">
                    <a:lumMod val="65000"/>
                    <a:lumOff val="35000"/>
                  </a:schemeClr>
                </a:solidFill>
                <a:latin typeface="Century Gothic"/>
                <a:ea typeface="Century Gothic"/>
                <a:cs typeface="Century Gothic"/>
                <a:sym typeface="Century Gothic"/>
              </a:rPr>
              <a:t>(sustainability tips, industry trends)</a:t>
            </a:r>
          </a:p>
        </p:txBody>
      </p:sp>
      <p:sp>
        <p:nvSpPr>
          <p:cNvPr id="27" name="Google Shape;90;p1">
            <a:extLst>
              <a:ext uri="{FF2B5EF4-FFF2-40B4-BE49-F238E27FC236}">
                <a16:creationId xmlns:a16="http://schemas.microsoft.com/office/drawing/2014/main" id="{BF22D6A6-2965-51A0-8518-EA3FC9A0B1A6}"/>
              </a:ext>
            </a:extLst>
          </p:cNvPr>
          <p:cNvSpPr txBox="1"/>
          <p:nvPr/>
        </p:nvSpPr>
        <p:spPr>
          <a:xfrm>
            <a:off x="3506384" y="3384416"/>
            <a:ext cx="227123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sym typeface="Century Gothic"/>
              </a:rPr>
              <a:t>Promotional </a:t>
            </a:r>
          </a:p>
          <a:p>
            <a:pPr marL="0" marR="0" lvl="0" indent="0" algn="ctr" rtl="0">
              <a:spcBef>
                <a:spcPts val="0"/>
              </a:spcBef>
              <a:spcAft>
                <a:spcPts val="0"/>
              </a:spcAft>
              <a:buNone/>
            </a:pPr>
            <a:r>
              <a:rPr lang="en-US" sz="1400" dirty="0">
                <a:solidFill>
                  <a:schemeClr val="tx1">
                    <a:lumMod val="65000"/>
                    <a:lumOff val="35000"/>
                  </a:schemeClr>
                </a:solidFill>
                <a:latin typeface="Century Gothic"/>
                <a:sym typeface="Century Gothic"/>
              </a:rPr>
              <a:t>(new products, special offers)</a:t>
            </a:r>
          </a:p>
        </p:txBody>
      </p:sp>
      <p:sp>
        <p:nvSpPr>
          <p:cNvPr id="28" name="Google Shape;90;p1">
            <a:extLst>
              <a:ext uri="{FF2B5EF4-FFF2-40B4-BE49-F238E27FC236}">
                <a16:creationId xmlns:a16="http://schemas.microsoft.com/office/drawing/2014/main" id="{89C77201-3C06-980E-F3E3-8EFFEE030B2D}"/>
              </a:ext>
            </a:extLst>
          </p:cNvPr>
          <p:cNvSpPr txBox="1"/>
          <p:nvPr/>
        </p:nvSpPr>
        <p:spPr>
          <a:xfrm>
            <a:off x="6257938" y="3384416"/>
            <a:ext cx="2271234"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chemeClr val="tx1">
                    <a:lumMod val="65000"/>
                    <a:lumOff val="35000"/>
                  </a:schemeClr>
                </a:solidFill>
                <a:latin typeface="Century Gothic"/>
                <a:sym typeface="Century Gothic"/>
              </a:rPr>
              <a:t>User-Generated Content </a:t>
            </a:r>
          </a:p>
          <a:p>
            <a:pPr marL="0" marR="0" lvl="0" indent="0" algn="ctr" rtl="0">
              <a:spcBef>
                <a:spcPts val="0"/>
              </a:spcBef>
              <a:spcAft>
                <a:spcPts val="0"/>
              </a:spcAft>
              <a:buNone/>
            </a:pPr>
            <a:r>
              <a:rPr lang="en-US" sz="1400" dirty="0">
                <a:solidFill>
                  <a:schemeClr val="tx1">
                    <a:lumMod val="65000"/>
                    <a:lumOff val="35000"/>
                  </a:schemeClr>
                </a:solidFill>
                <a:latin typeface="Century Gothic"/>
                <a:sym typeface="Century Gothic"/>
              </a:rPr>
              <a:t>(customer stories, testimonials)</a:t>
            </a:r>
          </a:p>
        </p:txBody>
      </p:sp>
      <p:sp>
        <p:nvSpPr>
          <p:cNvPr id="29" name="Google Shape;90;p1">
            <a:extLst>
              <a:ext uri="{FF2B5EF4-FFF2-40B4-BE49-F238E27FC236}">
                <a16:creationId xmlns:a16="http://schemas.microsoft.com/office/drawing/2014/main" id="{E158E95A-BA1A-6BE6-F572-BAFE0A022401}"/>
              </a:ext>
            </a:extLst>
          </p:cNvPr>
          <p:cNvSpPr txBox="1"/>
          <p:nvPr/>
        </p:nvSpPr>
        <p:spPr>
          <a:xfrm>
            <a:off x="9009492" y="3360694"/>
            <a:ext cx="2271234" cy="1077178"/>
          </a:xfrm>
          <a:prstGeom prst="rect">
            <a:avLst/>
          </a:prstGeom>
          <a:noFill/>
          <a:ln>
            <a:noFill/>
          </a:ln>
        </p:spPr>
        <p:txBody>
          <a:bodyPr spcFirstLastPara="1" wrap="square" lIns="91425" tIns="45700" rIns="91425" bIns="45700" anchor="t" anchorCtr="0">
            <a:spAutoFit/>
          </a:bodyPr>
          <a:lstStyle/>
          <a:p>
            <a:pPr algn="ctr"/>
            <a:r>
              <a:rPr lang="en-US" b="1" dirty="0">
                <a:solidFill>
                  <a:schemeClr val="tx1">
                    <a:lumMod val="65000"/>
                    <a:lumOff val="35000"/>
                  </a:schemeClr>
                </a:solidFill>
                <a:latin typeface="Century Gothic"/>
                <a:sym typeface="Century Gothic"/>
              </a:rPr>
              <a:t>Influencer Partnerships </a:t>
            </a:r>
          </a:p>
          <a:p>
            <a:pPr algn="ctr"/>
            <a:r>
              <a:rPr lang="en-US" sz="1400" dirty="0">
                <a:solidFill>
                  <a:schemeClr val="tx1">
                    <a:lumMod val="65000"/>
                    <a:lumOff val="35000"/>
                  </a:schemeClr>
                </a:solidFill>
                <a:latin typeface="Century Gothic"/>
                <a:sym typeface="Century Gothic"/>
              </a:rPr>
              <a:t>(micro-influencers in the eco-friendly space)</a:t>
            </a:r>
          </a:p>
        </p:txBody>
      </p:sp>
      <p:sp>
        <p:nvSpPr>
          <p:cNvPr id="30" name="Google Shape;90;p1">
            <a:extLst>
              <a:ext uri="{FF2B5EF4-FFF2-40B4-BE49-F238E27FC236}">
                <a16:creationId xmlns:a16="http://schemas.microsoft.com/office/drawing/2014/main" id="{DAC4E3C6-BDB1-9C1B-B708-1E7ACD3B087F}"/>
              </a:ext>
            </a:extLst>
          </p:cNvPr>
          <p:cNvSpPr txBox="1"/>
          <p:nvPr/>
        </p:nvSpPr>
        <p:spPr>
          <a:xfrm>
            <a:off x="646323" y="4707105"/>
            <a:ext cx="10899349" cy="1200288"/>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Formats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Instagram Reels, Stories, and static posts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LinkedIn articles and infographics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Facebook video ads</a:t>
            </a:r>
          </a:p>
        </p:txBody>
      </p:sp>
    </p:spTree>
    <p:extLst>
      <p:ext uri="{BB962C8B-B14F-4D97-AF65-F5344CB8AC3E}">
        <p14:creationId xmlns:p14="http://schemas.microsoft.com/office/powerpoint/2010/main" val="158021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4D7D7-9E03-C785-4963-FC0F5002C5BA}"/>
            </a:ext>
          </a:extLst>
        </p:cNvPr>
        <p:cNvGrpSpPr/>
        <p:nvPr/>
      </p:nvGrpSpPr>
      <p:grpSpPr>
        <a:xfrm>
          <a:off x="0" y="0"/>
          <a:ext cx="0" cy="0"/>
          <a:chOff x="0" y="0"/>
          <a:chExt cx="0" cy="0"/>
        </a:xfrm>
      </p:grpSpPr>
      <p:pic>
        <p:nvPicPr>
          <p:cNvPr id="11" name="Picture 10" descr="Pastel rainbow ombre">
            <a:extLst>
              <a:ext uri="{FF2B5EF4-FFF2-40B4-BE49-F238E27FC236}">
                <a16:creationId xmlns:a16="http://schemas.microsoft.com/office/drawing/2014/main" id="{CD4B0B5C-8C13-0FD3-0DF6-B4B8CACB74B0}"/>
              </a:ext>
            </a:extLst>
          </p:cNvPr>
          <p:cNvPicPr>
            <a:picLocks noGrp="1" noRot="1" noChangeAspect="1" noMove="1" noResize="1" noEditPoints="1" noAdjustHandles="1" noChangeArrowheads="1" noChangeShapeType="1" noCrop="1"/>
          </p:cNvPicPr>
          <p:nvPr/>
        </p:nvPicPr>
        <p:blipFill rotWithShape="1">
          <a:blip r:embed="rId3" cstate="email">
            <a:alphaModFix amt="20000"/>
            <a:extLst>
              <a:ext uri="{28A0092B-C50C-407E-A947-70E740481C1C}">
                <a14:useLocalDpi xmlns:a14="http://schemas.microsoft.com/office/drawing/2010/main"/>
              </a:ext>
            </a:extLst>
          </a:blip>
          <a:srcRect b="15625"/>
          <a:stretch/>
        </p:blipFill>
        <p:spPr>
          <a:xfrm>
            <a:off x="-1" y="-1"/>
            <a:ext cx="12191999" cy="6858001"/>
          </a:xfrm>
          <a:prstGeom prst="rect">
            <a:avLst/>
          </a:prstGeom>
        </p:spPr>
      </p:pic>
      <p:sp>
        <p:nvSpPr>
          <p:cNvPr id="4" name="Google Shape;90;p1">
            <a:extLst>
              <a:ext uri="{FF2B5EF4-FFF2-40B4-BE49-F238E27FC236}">
                <a16:creationId xmlns:a16="http://schemas.microsoft.com/office/drawing/2014/main" id="{F6D61908-D943-4552-7786-65289A13F907}"/>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Channel Strategy</a:t>
            </a:r>
          </a:p>
        </p:txBody>
      </p:sp>
      <p:pic>
        <p:nvPicPr>
          <p:cNvPr id="12" name="Picture 11" descr="Pastel rainbow ombre">
            <a:extLst>
              <a:ext uri="{FF2B5EF4-FFF2-40B4-BE49-F238E27FC236}">
                <a16:creationId xmlns:a16="http://schemas.microsoft.com/office/drawing/2014/main" id="{F2B2F56C-1B22-0C3A-AD91-8F3423214056}"/>
              </a:ext>
            </a:extLst>
          </p:cNvPr>
          <p:cNvPicPr>
            <a:picLocks noGrp="1" noRot="1" noMove="1" noResize="1" noEditPoints="1" noAdjustHandles="1" noChangeArrowheads="1" noChangeShapeType="1" noCrop="1"/>
          </p:cNvPicPr>
          <p:nvPr/>
        </p:nvPicPr>
        <p:blipFill rotWithShape="1">
          <a:blip r:embed="rId4" cstate="email">
            <a:alphaModFix/>
            <a:extLst>
              <a:ext uri="{28A0092B-C50C-407E-A947-70E740481C1C}">
                <a14:useLocalDpi xmlns:a14="http://schemas.microsoft.com/office/drawing/2010/main"/>
              </a:ext>
            </a:extLst>
          </a:blip>
          <a:srcRect t="76816" b="15625"/>
          <a:stretch/>
        </p:blipFill>
        <p:spPr>
          <a:xfrm>
            <a:off x="1" y="6243625"/>
            <a:ext cx="12191999" cy="614376"/>
          </a:xfrm>
          <a:prstGeom prst="rect">
            <a:avLst/>
          </a:prstGeom>
        </p:spPr>
      </p:pic>
      <p:sp>
        <p:nvSpPr>
          <p:cNvPr id="2" name="Rounded Rectangle 1">
            <a:extLst>
              <a:ext uri="{FF2B5EF4-FFF2-40B4-BE49-F238E27FC236}">
                <a16:creationId xmlns:a16="http://schemas.microsoft.com/office/drawing/2014/main" id="{872A03D2-63FF-E13A-CD8C-75725FC37371}"/>
              </a:ext>
            </a:extLst>
          </p:cNvPr>
          <p:cNvSpPr/>
          <p:nvPr/>
        </p:nvSpPr>
        <p:spPr>
          <a:xfrm>
            <a:off x="646323" y="2305116"/>
            <a:ext cx="3376725" cy="2247767"/>
          </a:xfrm>
          <a:prstGeom prst="roundRect">
            <a:avLst>
              <a:gd name="adj" fmla="val 6266"/>
            </a:avLst>
          </a:prstGeom>
          <a:solidFill>
            <a:srgbClr val="B79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0A293F98-36F1-B350-D362-8B27C80E6D07}"/>
              </a:ext>
            </a:extLst>
          </p:cNvPr>
          <p:cNvSpPr txBox="1"/>
          <p:nvPr/>
        </p:nvSpPr>
        <p:spPr>
          <a:xfrm>
            <a:off x="879329" y="2460216"/>
            <a:ext cx="2910712" cy="9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Facebook</a:t>
            </a:r>
          </a:p>
          <a:p>
            <a:pPr marR="0" lvl="0" indent="0" algn="ctr" rtl="0">
              <a:spcBef>
                <a:spcPts val="600"/>
              </a:spcBef>
              <a:spcAft>
                <a:spcPts val="0"/>
              </a:spcAft>
              <a:buNone/>
            </a:pPr>
            <a:r>
              <a:rPr lang="en-US" dirty="0">
                <a:solidFill>
                  <a:schemeClr val="bg1"/>
                </a:solidFill>
                <a:latin typeface="Century Gothic"/>
                <a:sym typeface="Century Gothic"/>
              </a:rPr>
              <a:t>Description of strategy.</a:t>
            </a:r>
          </a:p>
        </p:txBody>
      </p:sp>
      <p:sp>
        <p:nvSpPr>
          <p:cNvPr id="6" name="Rounded Rectangle 5">
            <a:extLst>
              <a:ext uri="{FF2B5EF4-FFF2-40B4-BE49-F238E27FC236}">
                <a16:creationId xmlns:a16="http://schemas.microsoft.com/office/drawing/2014/main" id="{51A2BB4E-1E4B-8726-91AA-14E30C8DA305}"/>
              </a:ext>
            </a:extLst>
          </p:cNvPr>
          <p:cNvSpPr/>
          <p:nvPr/>
        </p:nvSpPr>
        <p:spPr>
          <a:xfrm>
            <a:off x="4407635" y="2305116"/>
            <a:ext cx="3376725" cy="2247767"/>
          </a:xfrm>
          <a:prstGeom prst="roundRect">
            <a:avLst>
              <a:gd name="adj" fmla="val 6266"/>
            </a:avLst>
          </a:prstGeom>
          <a:solidFill>
            <a:srgbClr val="72DC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D1EBEDDE-0E0B-16F1-9046-E5684620DB77}"/>
              </a:ext>
            </a:extLst>
          </p:cNvPr>
          <p:cNvSpPr/>
          <p:nvPr/>
        </p:nvSpPr>
        <p:spPr>
          <a:xfrm>
            <a:off x="8168947" y="2305116"/>
            <a:ext cx="3376725" cy="2247767"/>
          </a:xfrm>
          <a:prstGeom prst="roundRect">
            <a:avLst>
              <a:gd name="adj" fmla="val 6266"/>
            </a:avLst>
          </a:prstGeom>
          <a:solidFill>
            <a:srgbClr val="7BE3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0;p1">
            <a:extLst>
              <a:ext uri="{FF2B5EF4-FFF2-40B4-BE49-F238E27FC236}">
                <a16:creationId xmlns:a16="http://schemas.microsoft.com/office/drawing/2014/main" id="{A1BAB7C6-682E-0707-372A-1A5D99FE0095}"/>
              </a:ext>
            </a:extLst>
          </p:cNvPr>
          <p:cNvSpPr txBox="1"/>
          <p:nvPr/>
        </p:nvSpPr>
        <p:spPr>
          <a:xfrm>
            <a:off x="4640641" y="2457979"/>
            <a:ext cx="2910712" cy="9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Instagram</a:t>
            </a:r>
          </a:p>
          <a:p>
            <a:pPr marR="0" lvl="0" indent="0" algn="ctr" rtl="0">
              <a:spcBef>
                <a:spcPts val="600"/>
              </a:spcBef>
              <a:spcAft>
                <a:spcPts val="0"/>
              </a:spcAft>
              <a:buNone/>
            </a:pPr>
            <a:r>
              <a:rPr lang="en-US" dirty="0">
                <a:solidFill>
                  <a:schemeClr val="bg1"/>
                </a:solidFill>
                <a:latin typeface="Century Gothic"/>
                <a:sym typeface="Century Gothic"/>
              </a:rPr>
              <a:t>Description of strategy.</a:t>
            </a:r>
          </a:p>
        </p:txBody>
      </p:sp>
      <p:sp>
        <p:nvSpPr>
          <p:cNvPr id="16" name="Google Shape;90;p1">
            <a:extLst>
              <a:ext uri="{FF2B5EF4-FFF2-40B4-BE49-F238E27FC236}">
                <a16:creationId xmlns:a16="http://schemas.microsoft.com/office/drawing/2014/main" id="{A1E37BF7-FE05-A082-5E85-D10E761431E5}"/>
              </a:ext>
            </a:extLst>
          </p:cNvPr>
          <p:cNvSpPr txBox="1"/>
          <p:nvPr/>
        </p:nvSpPr>
        <p:spPr>
          <a:xfrm>
            <a:off x="8401951" y="2457978"/>
            <a:ext cx="2910712" cy="9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chemeClr val="bg1"/>
                </a:solidFill>
                <a:latin typeface="Century Gothic"/>
                <a:sym typeface="Century Gothic"/>
              </a:rPr>
              <a:t>LinkedIn</a:t>
            </a:r>
          </a:p>
          <a:p>
            <a:pPr marR="0" lvl="0" indent="0" algn="ctr" rtl="0">
              <a:spcBef>
                <a:spcPts val="600"/>
              </a:spcBef>
              <a:spcAft>
                <a:spcPts val="0"/>
              </a:spcAft>
              <a:buNone/>
            </a:pPr>
            <a:r>
              <a:rPr lang="en-US" dirty="0">
                <a:solidFill>
                  <a:schemeClr val="bg1"/>
                </a:solidFill>
                <a:latin typeface="Century Gothic"/>
                <a:sym typeface="Century Gothic"/>
              </a:rPr>
              <a:t>Description of strategy.</a:t>
            </a:r>
          </a:p>
        </p:txBody>
      </p:sp>
    </p:spTree>
    <p:extLst>
      <p:ext uri="{BB962C8B-B14F-4D97-AF65-F5344CB8AC3E}">
        <p14:creationId xmlns:p14="http://schemas.microsoft.com/office/powerpoint/2010/main" val="180768324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13403</TotalTime>
  <Words>1112</Words>
  <Application>Microsoft Macintosh PowerPoint</Application>
  <PresentationFormat>Widescreen</PresentationFormat>
  <Paragraphs>286</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186</cp:revision>
  <dcterms:created xsi:type="dcterms:W3CDTF">2022-05-22T18:55:25Z</dcterms:created>
  <dcterms:modified xsi:type="dcterms:W3CDTF">2024-11-20T19:08:43Z</dcterms:modified>
</cp:coreProperties>
</file>