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5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A23"/>
    <a:srgbClr val="56C4F2"/>
    <a:srgbClr val="0C96CA"/>
    <a:srgbClr val="A9F3E8"/>
    <a:srgbClr val="5BE7EE"/>
    <a:srgbClr val="2EE291"/>
    <a:srgbClr val="FA73EB"/>
    <a:srgbClr val="FF5300"/>
    <a:srgbClr val="FFB800"/>
    <a:srgbClr val="C5D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1" autoAdjust="0"/>
    <p:restoredTop sz="96058"/>
  </p:normalViewPr>
  <p:slideViewPr>
    <p:cSldViewPr snapToGrid="0" snapToObjects="1">
      <p:cViewPr varScale="1">
        <p:scale>
          <a:sx n="112" d="100"/>
          <a:sy n="112" d="100"/>
        </p:scale>
        <p:origin x="28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COUNT</c:v>
                </c:pt>
              </c:strCache>
            </c:strRef>
          </c:tx>
          <c:spPr>
            <a:ln>
              <a:noFill/>
            </a:ln>
            <a:effectLst>
              <a:outerShdw blurRad="283769" dist="38100" dir="2700000" algn="tl" rotWithShape="0">
                <a:prstClr val="black">
                  <a:alpha val="40000"/>
                </a:prstClr>
              </a:outerShdw>
            </a:effectLst>
          </c:spPr>
          <c:dPt>
            <c:idx val="0"/>
            <c:bubble3D val="0"/>
            <c:spPr>
              <a:solidFill>
                <a:srgbClr val="56C4F2"/>
              </a:solidFill>
              <a:ln w="19050">
                <a:noFill/>
              </a:ln>
              <a:effectLst>
                <a:outerShdw blurRad="283769" dist="38100" dir="2700000" algn="tl" rotWithShape="0">
                  <a:prstClr val="black">
                    <a:alpha val="40000"/>
                  </a:prstClr>
                </a:outerShdw>
              </a:effectLst>
            </c:spPr>
            <c:extLst>
              <c:ext xmlns:c16="http://schemas.microsoft.com/office/drawing/2014/chart" uri="{C3380CC4-5D6E-409C-BE32-E72D297353CC}">
                <c16:uniqueId val="{00000005-1D97-0B42-A016-33EC115EF8D4}"/>
              </c:ext>
            </c:extLst>
          </c:dPt>
          <c:dPt>
            <c:idx val="1"/>
            <c:bubble3D val="0"/>
            <c:spPr>
              <a:solidFill>
                <a:srgbClr val="5BE7EE"/>
              </a:solidFill>
              <a:ln w="19050">
                <a:noFill/>
              </a:ln>
              <a:effectLst>
                <a:outerShdw blurRad="283769" dist="38100" dir="2700000" algn="tl" rotWithShape="0">
                  <a:prstClr val="black">
                    <a:alpha val="40000"/>
                  </a:prstClr>
                </a:outerShdw>
              </a:effectLst>
            </c:spPr>
            <c:extLst>
              <c:ext xmlns:c16="http://schemas.microsoft.com/office/drawing/2014/chart" uri="{C3380CC4-5D6E-409C-BE32-E72D297353CC}">
                <c16:uniqueId val="{00000003-1D97-0B42-A016-33EC115EF8D4}"/>
              </c:ext>
            </c:extLst>
          </c:dPt>
          <c:dPt>
            <c:idx val="2"/>
            <c:bubble3D val="0"/>
            <c:spPr>
              <a:solidFill>
                <a:srgbClr val="A9F3E8"/>
              </a:solidFill>
              <a:ln w="19050">
                <a:noFill/>
              </a:ln>
              <a:effectLst>
                <a:outerShdw blurRad="283769" dist="38100" dir="2700000" algn="tl" rotWithShape="0">
                  <a:prstClr val="black">
                    <a:alpha val="40000"/>
                  </a:prstClr>
                </a:outerShdw>
              </a:effectLst>
            </c:spPr>
            <c:extLst>
              <c:ext xmlns:c16="http://schemas.microsoft.com/office/drawing/2014/chart" uri="{C3380CC4-5D6E-409C-BE32-E72D297353CC}">
                <c16:uniqueId val="{00000002-1D97-0B42-A016-33EC115EF8D4}"/>
              </c:ext>
            </c:extLst>
          </c:dPt>
          <c:dPt>
            <c:idx val="3"/>
            <c:bubble3D val="0"/>
            <c:spPr>
              <a:solidFill>
                <a:schemeClr val="bg2">
                  <a:lumMod val="75000"/>
                </a:schemeClr>
              </a:solidFill>
              <a:ln w="19050">
                <a:noFill/>
              </a:ln>
              <a:effectLst>
                <a:outerShdw blurRad="283769" dist="38100" dir="2700000" algn="tl" rotWithShape="0">
                  <a:prstClr val="black">
                    <a:alpha val="40000"/>
                  </a:prstClr>
                </a:outerShdw>
              </a:effectLst>
            </c:spPr>
            <c:extLst>
              <c:ext xmlns:c16="http://schemas.microsoft.com/office/drawing/2014/chart" uri="{C3380CC4-5D6E-409C-BE32-E72D297353CC}">
                <c16:uniqueId val="{00000004-1D97-0B42-A016-33EC115EF8D4}"/>
              </c:ext>
            </c:extLst>
          </c:dPt>
          <c:dPt>
            <c:idx val="4"/>
            <c:bubble3D val="0"/>
            <c:spPr>
              <a:solidFill>
                <a:srgbClr val="ABEA23"/>
              </a:solidFill>
              <a:ln w="19050">
                <a:noFill/>
              </a:ln>
              <a:effectLst>
                <a:outerShdw blurRad="283769" dist="38100" dir="2700000" algn="tl" rotWithShape="0">
                  <a:prstClr val="black">
                    <a:alpha val="40000"/>
                  </a:prstClr>
                </a:outerShdw>
              </a:effectLst>
            </c:spPr>
            <c:extLst>
              <c:ext xmlns:c16="http://schemas.microsoft.com/office/drawing/2014/chart" uri="{C3380CC4-5D6E-409C-BE32-E72D297353CC}">
                <c16:uniqueId val="{00000006-1D97-0B42-A016-33EC115EF8D4}"/>
              </c:ext>
            </c:extLst>
          </c:dPt>
          <c:dPt>
            <c:idx val="5"/>
            <c:bubble3D val="0"/>
            <c:spPr>
              <a:solidFill>
                <a:srgbClr val="2EE291"/>
              </a:solidFill>
              <a:ln w="19050">
                <a:noFill/>
              </a:ln>
              <a:effectLst>
                <a:outerShdw blurRad="283769" dist="38100" dir="2700000" algn="tl" rotWithShape="0">
                  <a:prstClr val="black">
                    <a:alpha val="40000"/>
                  </a:prstClr>
                </a:outerShdw>
              </a:effectLst>
            </c:spPr>
            <c:extLst>
              <c:ext xmlns:c16="http://schemas.microsoft.com/office/drawing/2014/chart" uri="{C3380CC4-5D6E-409C-BE32-E72D297353CC}">
                <c16:uniqueId val="{00000001-1D97-0B42-A016-33EC115EF8D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Identified</c:v>
                </c:pt>
                <c:pt idx="1">
                  <c:v>Reviewed</c:v>
                </c:pt>
                <c:pt idx="2">
                  <c:v>In Planning</c:v>
                </c:pt>
                <c:pt idx="3">
                  <c:v>Deferred </c:v>
                </c:pt>
                <c:pt idx="4">
                  <c:v>Mitigation in Progress</c:v>
                </c:pt>
                <c:pt idx="5">
                  <c:v>Resolved </c:v>
                </c:pt>
              </c:strCache>
            </c:strRef>
          </c:cat>
          <c:val>
            <c:numRef>
              <c:f>Sheet1!$B$2:$B$7</c:f>
              <c:numCache>
                <c:formatCode>General</c:formatCode>
                <c:ptCount val="6"/>
                <c:pt idx="0">
                  <c:v>11</c:v>
                </c:pt>
                <c:pt idx="1">
                  <c:v>6</c:v>
                </c:pt>
                <c:pt idx="2">
                  <c:v>13</c:v>
                </c:pt>
                <c:pt idx="3">
                  <c:v>3</c:v>
                </c:pt>
                <c:pt idx="4">
                  <c:v>7</c:v>
                </c:pt>
                <c:pt idx="5">
                  <c:v>20</c:v>
                </c:pt>
              </c:numCache>
            </c:numRef>
          </c:val>
          <c:extLst>
            <c:ext xmlns:c16="http://schemas.microsoft.com/office/drawing/2014/chart" uri="{C3380CC4-5D6E-409C-BE32-E72D297353CC}">
              <c16:uniqueId val="{00000000-1D97-0B42-A016-33EC115EF8D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2934170424477119E-3"/>
          <c:y val="0.88178511279616045"/>
          <c:w val="0.99670658295755232"/>
          <c:h val="0.118214887203839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1&amp;utm_source=template-powerpoint&amp;utm_medium=content&amp;utm_campaign=Risk+Management+Project+Portfolio+Dashboard-powerpoint-12221&amp;lpa=Risk+Management+Project+Portfolio+Dashboard+powerpoint+1222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306928"/>
            <a:ext cx="5377509" cy="1069560"/>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l="2035" t="17464" r="1884" b="4988"/>
          <a:stretch/>
        </p:blipFill>
        <p:spPr>
          <a:xfrm>
            <a:off x="4438650" y="2339975"/>
            <a:ext cx="7503703" cy="4168309"/>
          </a:xfrm>
          <a:prstGeom prst="rect">
            <a:avLst/>
          </a:prstGeom>
          <a:effectLst>
            <a:outerShdw blurRad="172468" dist="45096" dir="2700000" sx="101000" sy="101000" algn="tl" rotWithShape="0">
              <a:prstClr val="black">
                <a:alpha val="40000"/>
              </a:prstClr>
            </a:outerShdw>
          </a:effectLst>
        </p:spPr>
      </p:pic>
      <p:sp>
        <p:nvSpPr>
          <p:cNvPr id="4" name="TextBox 3">
            <a:extLst>
              <a:ext uri="{FF2B5EF4-FFF2-40B4-BE49-F238E27FC236}">
                <a16:creationId xmlns:a16="http://schemas.microsoft.com/office/drawing/2014/main" id="{3893F1B0-D8E0-1318-EACD-C96140D00B6F}"/>
              </a:ext>
            </a:extLst>
          </p:cNvPr>
          <p:cNvSpPr txBox="1"/>
          <p:nvPr/>
        </p:nvSpPr>
        <p:spPr>
          <a:xfrm>
            <a:off x="249647" y="276924"/>
            <a:ext cx="4906815" cy="3477875"/>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PowerPoint Risk Management Project Portfolio Dashboard Template</a:t>
            </a:r>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Digital illustration of white on black background">
            <a:extLst>
              <a:ext uri="{FF2B5EF4-FFF2-40B4-BE49-F238E27FC236}">
                <a16:creationId xmlns:a16="http://schemas.microsoft.com/office/drawing/2014/main" id="{EFC01FED-1D6E-5991-41C4-C496505B5A94}"/>
              </a:ext>
            </a:extLst>
          </p:cNvPr>
          <p:cNvPicPr>
            <a:picLocks noChangeAspect="1"/>
          </p:cNvPicPr>
          <p:nvPr/>
        </p:nvPicPr>
        <p:blipFill>
          <a:blip r:embed="rId3">
            <a:duotone>
              <a:schemeClr val="bg2">
                <a:shade val="45000"/>
                <a:satMod val="135000"/>
              </a:schemeClr>
              <a:prstClr val="white"/>
            </a:duotone>
            <a:alphaModFix amt="23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0" y="-2"/>
            <a:ext cx="12192000" cy="6858001"/>
          </a:xfrm>
          <a:prstGeom prst="rect">
            <a:avLst/>
          </a:prstGeom>
        </p:spPr>
      </p:pic>
      <p:graphicFrame>
        <p:nvGraphicFramePr>
          <p:cNvPr id="3" name="Table 2">
            <a:extLst>
              <a:ext uri="{FF2B5EF4-FFF2-40B4-BE49-F238E27FC236}">
                <a16:creationId xmlns:a16="http://schemas.microsoft.com/office/drawing/2014/main" id="{81504248-F34A-EB4E-486A-3C789AF27880}"/>
              </a:ext>
            </a:extLst>
          </p:cNvPr>
          <p:cNvGraphicFramePr>
            <a:graphicFrameLocks noGrp="1"/>
          </p:cNvGraphicFramePr>
          <p:nvPr>
            <p:extLst>
              <p:ext uri="{D42A27DB-BD31-4B8C-83A1-F6EECF244321}">
                <p14:modId xmlns:p14="http://schemas.microsoft.com/office/powerpoint/2010/main" val="2831840475"/>
              </p:ext>
            </p:extLst>
          </p:nvPr>
        </p:nvGraphicFramePr>
        <p:xfrm>
          <a:off x="0" y="5785679"/>
          <a:ext cx="3044952" cy="1072321"/>
        </p:xfrm>
        <a:graphic>
          <a:graphicData uri="http://schemas.openxmlformats.org/drawingml/2006/table">
            <a:tbl>
              <a:tblPr firstRow="1" bandRow="1">
                <a:tableStyleId>{5C22544A-7EE6-4342-B048-85BDC9FD1C3A}</a:tableStyleId>
              </a:tblPr>
              <a:tblGrid>
                <a:gridCol w="3044952">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Total Risks / Issues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CB5EE"/>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CB5EE"/>
                    </a:solidFill>
                  </a:tcPr>
                </a:tc>
                <a:extLst>
                  <a:ext uri="{0D108BD9-81ED-4DB2-BD59-A6C34878D82A}">
                    <a16:rowId xmlns:a16="http://schemas.microsoft.com/office/drawing/2014/main" val="1750450141"/>
                  </a:ext>
                </a:extLst>
              </a:tr>
            </a:tbl>
          </a:graphicData>
        </a:graphic>
      </p:graphicFrame>
      <p:graphicFrame>
        <p:nvGraphicFramePr>
          <p:cNvPr id="9" name="Table 8">
            <a:extLst>
              <a:ext uri="{FF2B5EF4-FFF2-40B4-BE49-F238E27FC236}">
                <a16:creationId xmlns:a16="http://schemas.microsoft.com/office/drawing/2014/main" id="{0CB76487-AFFA-6DC7-C522-D771FCCAB210}"/>
              </a:ext>
            </a:extLst>
          </p:cNvPr>
          <p:cNvGraphicFramePr>
            <a:graphicFrameLocks noGrp="1"/>
          </p:cNvGraphicFramePr>
          <p:nvPr>
            <p:extLst>
              <p:ext uri="{D42A27DB-BD31-4B8C-83A1-F6EECF244321}">
                <p14:modId xmlns:p14="http://schemas.microsoft.com/office/powerpoint/2010/main" val="2546977998"/>
              </p:ext>
            </p:extLst>
          </p:nvPr>
        </p:nvGraphicFramePr>
        <p:xfrm>
          <a:off x="3058160" y="5785679"/>
          <a:ext cx="3044952" cy="1072321"/>
        </p:xfrm>
        <a:graphic>
          <a:graphicData uri="http://schemas.openxmlformats.org/drawingml/2006/table">
            <a:tbl>
              <a:tblPr firstRow="1" bandRow="1">
                <a:tableStyleId>{5C22544A-7EE6-4342-B048-85BDC9FD1C3A}</a:tableStyleId>
              </a:tblPr>
              <a:tblGrid>
                <a:gridCol w="3044952">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Total Resolved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3D8DA"/>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20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3D8DA"/>
                    </a:solidFill>
                  </a:tcPr>
                </a:tc>
                <a:extLst>
                  <a:ext uri="{0D108BD9-81ED-4DB2-BD59-A6C34878D82A}">
                    <a16:rowId xmlns:a16="http://schemas.microsoft.com/office/drawing/2014/main" val="1750450141"/>
                  </a:ext>
                </a:extLst>
              </a:tr>
            </a:tbl>
          </a:graphicData>
        </a:graphic>
      </p:graphicFrame>
      <p:graphicFrame>
        <p:nvGraphicFramePr>
          <p:cNvPr id="10" name="Table 9">
            <a:extLst>
              <a:ext uri="{FF2B5EF4-FFF2-40B4-BE49-F238E27FC236}">
                <a16:creationId xmlns:a16="http://schemas.microsoft.com/office/drawing/2014/main" id="{11186A57-C3A0-4334-D9FF-E7AA55BC66F8}"/>
              </a:ext>
            </a:extLst>
          </p:cNvPr>
          <p:cNvGraphicFramePr>
            <a:graphicFrameLocks noGrp="1"/>
          </p:cNvGraphicFramePr>
          <p:nvPr>
            <p:extLst>
              <p:ext uri="{D42A27DB-BD31-4B8C-83A1-F6EECF244321}">
                <p14:modId xmlns:p14="http://schemas.microsoft.com/office/powerpoint/2010/main" val="1058437965"/>
              </p:ext>
            </p:extLst>
          </p:nvPr>
        </p:nvGraphicFramePr>
        <p:xfrm>
          <a:off x="6116320" y="5785679"/>
          <a:ext cx="3044952" cy="1072321"/>
        </p:xfrm>
        <a:graphic>
          <a:graphicData uri="http://schemas.openxmlformats.org/drawingml/2006/table">
            <a:tbl>
              <a:tblPr firstRow="1" bandRow="1">
                <a:tableStyleId>{5C22544A-7EE6-4342-B048-85BDC9FD1C3A}</a:tableStyleId>
              </a:tblPr>
              <a:tblGrid>
                <a:gridCol w="3044952">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Total Outstanding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30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50450141"/>
                  </a:ext>
                </a:extLst>
              </a:tr>
            </a:tbl>
          </a:graphicData>
        </a:graphic>
      </p:graphicFrame>
      <p:graphicFrame>
        <p:nvGraphicFramePr>
          <p:cNvPr id="11" name="Table 10">
            <a:extLst>
              <a:ext uri="{FF2B5EF4-FFF2-40B4-BE49-F238E27FC236}">
                <a16:creationId xmlns:a16="http://schemas.microsoft.com/office/drawing/2014/main" id="{F78540A8-5ED6-A6A2-1A70-8784C1BD5BEC}"/>
              </a:ext>
            </a:extLst>
          </p:cNvPr>
          <p:cNvGraphicFramePr>
            <a:graphicFrameLocks noGrp="1"/>
          </p:cNvGraphicFramePr>
          <p:nvPr>
            <p:extLst>
              <p:ext uri="{D42A27DB-BD31-4B8C-83A1-F6EECF244321}">
                <p14:modId xmlns:p14="http://schemas.microsoft.com/office/powerpoint/2010/main" val="3491072532"/>
              </p:ext>
            </p:extLst>
          </p:nvPr>
        </p:nvGraphicFramePr>
        <p:xfrm>
          <a:off x="9174481" y="5785679"/>
          <a:ext cx="3017520" cy="1072321"/>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Resolution 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5C1DF"/>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33.3%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5C1DF"/>
                    </a:solidFill>
                  </a:tcPr>
                </a:tc>
                <a:extLst>
                  <a:ext uri="{0D108BD9-81ED-4DB2-BD59-A6C34878D82A}">
                    <a16:rowId xmlns:a16="http://schemas.microsoft.com/office/drawing/2014/main" val="1750450141"/>
                  </a:ext>
                </a:extLst>
              </a:tr>
            </a:tbl>
          </a:graphicData>
        </a:graphic>
      </p:graphicFrame>
      <p:cxnSp>
        <p:nvCxnSpPr>
          <p:cNvPr id="25" name="Straight Connector 24">
            <a:extLst>
              <a:ext uri="{FF2B5EF4-FFF2-40B4-BE49-F238E27FC236}">
                <a16:creationId xmlns:a16="http://schemas.microsoft.com/office/drawing/2014/main" id="{BBE9A81E-6F34-8F06-3EDF-E1EED33FC1D0}"/>
              </a:ext>
            </a:extLst>
          </p:cNvPr>
          <p:cNvCxnSpPr/>
          <p:nvPr/>
        </p:nvCxnSpPr>
        <p:spPr>
          <a:xfrm>
            <a:off x="0" y="5774104"/>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43930F9A-A933-2D60-FBEA-0B5AFEEE2421}"/>
              </a:ext>
            </a:extLst>
          </p:cNvPr>
          <p:cNvGraphicFramePr>
            <a:graphicFrameLocks noGrp="1"/>
          </p:cNvGraphicFramePr>
          <p:nvPr>
            <p:extLst>
              <p:ext uri="{D42A27DB-BD31-4B8C-83A1-F6EECF244321}">
                <p14:modId xmlns:p14="http://schemas.microsoft.com/office/powerpoint/2010/main" val="1365904268"/>
              </p:ext>
            </p:extLst>
          </p:nvPr>
        </p:nvGraphicFramePr>
        <p:xfrm>
          <a:off x="7337349" y="1260517"/>
          <a:ext cx="4532244" cy="3846380"/>
        </p:xfrm>
        <a:graphic>
          <a:graphicData uri="http://schemas.openxmlformats.org/drawingml/2006/table">
            <a:tbl>
              <a:tblPr firstRow="1" bandRow="1">
                <a:tableStyleId>{5C22544A-7EE6-4342-B048-85BDC9FD1C3A}</a:tableStyleId>
              </a:tblPr>
              <a:tblGrid>
                <a:gridCol w="468559">
                  <a:extLst>
                    <a:ext uri="{9D8B030D-6E8A-4147-A177-3AD203B41FA5}">
                      <a16:colId xmlns:a16="http://schemas.microsoft.com/office/drawing/2014/main" val="2688649979"/>
                    </a:ext>
                  </a:extLst>
                </a:gridCol>
                <a:gridCol w="812737">
                  <a:extLst>
                    <a:ext uri="{9D8B030D-6E8A-4147-A177-3AD203B41FA5}">
                      <a16:colId xmlns:a16="http://schemas.microsoft.com/office/drawing/2014/main" val="1558566465"/>
                    </a:ext>
                  </a:extLst>
                </a:gridCol>
                <a:gridCol w="812737">
                  <a:extLst>
                    <a:ext uri="{9D8B030D-6E8A-4147-A177-3AD203B41FA5}">
                      <a16:colId xmlns:a16="http://schemas.microsoft.com/office/drawing/2014/main" val="8520519"/>
                    </a:ext>
                  </a:extLst>
                </a:gridCol>
                <a:gridCol w="812737">
                  <a:extLst>
                    <a:ext uri="{9D8B030D-6E8A-4147-A177-3AD203B41FA5}">
                      <a16:colId xmlns:a16="http://schemas.microsoft.com/office/drawing/2014/main" val="348988597"/>
                    </a:ext>
                  </a:extLst>
                </a:gridCol>
                <a:gridCol w="812737">
                  <a:extLst>
                    <a:ext uri="{9D8B030D-6E8A-4147-A177-3AD203B41FA5}">
                      <a16:colId xmlns:a16="http://schemas.microsoft.com/office/drawing/2014/main" val="2588443809"/>
                    </a:ext>
                  </a:extLst>
                </a:gridCol>
                <a:gridCol w="812737">
                  <a:extLst>
                    <a:ext uri="{9D8B030D-6E8A-4147-A177-3AD203B41FA5}">
                      <a16:colId xmlns:a16="http://schemas.microsoft.com/office/drawing/2014/main" val="2290344887"/>
                    </a:ext>
                  </a:extLst>
                </a:gridCol>
              </a:tblGrid>
              <a:tr h="295597">
                <a:tc>
                  <a:txBody>
                    <a:bodyPr/>
                    <a:lstStyle/>
                    <a:p>
                      <a:endParaRPr lang="en-US" sz="1400" b="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Century Gothic" panose="020B0502020202020204" pitchFamily="34" charset="0"/>
                        </a:rPr>
                        <a:t>Trivial</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Century Gothic" panose="020B0502020202020204" pitchFamily="34" charset="0"/>
                        </a:rPr>
                        <a:t>Low</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Century Gothic" panose="020B0502020202020204" pitchFamily="34" charset="0"/>
                        </a:rPr>
                        <a:t>Medium</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Century Gothic" panose="020B0502020202020204" pitchFamily="34" charset="0"/>
                        </a:rPr>
                        <a:t>High</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Century Gothic" panose="020B0502020202020204" pitchFamily="34" charset="0"/>
                        </a:rPr>
                        <a:t>Extreme</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003898"/>
                  </a:ext>
                </a:extLst>
              </a:tr>
              <a:tr h="708316">
                <a:tc>
                  <a:txBody>
                    <a:bodyPr/>
                    <a:lstStyle/>
                    <a:p>
                      <a:pPr algn="ctr"/>
                      <a:r>
                        <a:rPr lang="en-US" sz="1200" b="0" dirty="0">
                          <a:solidFill>
                            <a:schemeClr val="tx1"/>
                          </a:solidFill>
                          <a:latin typeface="Century Gothic" panose="020B0502020202020204" pitchFamily="34" charset="0"/>
                        </a:rPr>
                        <a:t>Highly Likely</a:t>
                      </a:r>
                    </a:p>
                  </a:txBody>
                  <a:tcPr vert="vert270" anchor="ctr">
                    <a:lnL w="12700" cmpd="sng">
                      <a:noFill/>
                    </a:lnL>
                    <a:lnR w="12700" cap="flat" cmpd="sng" algn="ctr">
                      <a:solidFill>
                        <a:schemeClr val="bg1">
                          <a:lumMod val="7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73EB"/>
                    </a:solidFill>
                  </a:tcPr>
                </a:tc>
                <a:tc>
                  <a:txBody>
                    <a:bodyPr/>
                    <a:lstStyle/>
                    <a:p>
                      <a:pPr algn="ctr"/>
                      <a:r>
                        <a:rPr lang="en-US" sz="2400" b="0" dirty="0">
                          <a:solidFill>
                            <a:schemeClr val="tx1"/>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5300"/>
                    </a:solidFill>
                  </a:tcPr>
                </a:tc>
                <a:tc>
                  <a:txBody>
                    <a:bodyPr/>
                    <a:lstStyle/>
                    <a:p>
                      <a:pPr algn="ctr"/>
                      <a:r>
                        <a:rPr lang="en-US" sz="2400" b="0" dirty="0">
                          <a:solidFill>
                            <a:schemeClr val="tx1"/>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5300"/>
                    </a:solidFill>
                  </a:tcPr>
                </a:tc>
                <a:extLst>
                  <a:ext uri="{0D108BD9-81ED-4DB2-BD59-A6C34878D82A}">
                    <a16:rowId xmlns:a16="http://schemas.microsoft.com/office/drawing/2014/main" val="3168060283"/>
                  </a:ext>
                </a:extLst>
              </a:tr>
              <a:tr h="708316">
                <a:tc>
                  <a:txBody>
                    <a:bodyPr/>
                    <a:lstStyle/>
                    <a:p>
                      <a:pPr algn="ctr"/>
                      <a:r>
                        <a:rPr lang="en-US" sz="1200" b="0" dirty="0">
                          <a:solidFill>
                            <a:schemeClr val="tx1"/>
                          </a:solidFill>
                          <a:latin typeface="Century Gothic" panose="020B0502020202020204" pitchFamily="34" charset="0"/>
                        </a:rPr>
                        <a:t>Likely</a:t>
                      </a:r>
                    </a:p>
                  </a:txBody>
                  <a:tcPr vert="vert27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73EB"/>
                    </a:solidFill>
                  </a:tcPr>
                </a:tc>
                <a:tc>
                  <a:txBody>
                    <a:bodyPr/>
                    <a:lstStyle/>
                    <a:p>
                      <a:pPr algn="ctr"/>
                      <a:r>
                        <a:rPr lang="en-US" sz="2400" b="0" dirty="0">
                          <a:solidFill>
                            <a:schemeClr val="tx1"/>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5300"/>
                    </a:solidFill>
                  </a:tcPr>
                </a:tc>
                <a:extLst>
                  <a:ext uri="{0D108BD9-81ED-4DB2-BD59-A6C34878D82A}">
                    <a16:rowId xmlns:a16="http://schemas.microsoft.com/office/drawing/2014/main" val="4024220169"/>
                  </a:ext>
                </a:extLst>
              </a:tr>
              <a:tr h="708316">
                <a:tc>
                  <a:txBody>
                    <a:bodyPr/>
                    <a:lstStyle/>
                    <a:p>
                      <a:pPr algn="ctr"/>
                      <a:r>
                        <a:rPr lang="en-US" sz="1200" b="0" dirty="0">
                          <a:solidFill>
                            <a:schemeClr val="tx1"/>
                          </a:solidFill>
                          <a:latin typeface="Century Gothic" panose="020B0502020202020204" pitchFamily="34" charset="0"/>
                        </a:rPr>
                        <a:t>Possible</a:t>
                      </a:r>
                    </a:p>
                  </a:txBody>
                  <a:tcPr vert="vert27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9F3E8"/>
                    </a:solid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73EB"/>
                    </a:solidFill>
                  </a:tcPr>
                </a:tc>
                <a:extLst>
                  <a:ext uri="{0D108BD9-81ED-4DB2-BD59-A6C34878D82A}">
                    <a16:rowId xmlns:a16="http://schemas.microsoft.com/office/drawing/2014/main" val="2466597692"/>
                  </a:ext>
                </a:extLst>
              </a:tr>
              <a:tr h="708316">
                <a:tc>
                  <a:txBody>
                    <a:bodyPr/>
                    <a:lstStyle/>
                    <a:p>
                      <a:pPr algn="ctr"/>
                      <a:r>
                        <a:rPr lang="en-US" sz="1200" b="0" dirty="0">
                          <a:solidFill>
                            <a:schemeClr val="tx1"/>
                          </a:solidFill>
                          <a:latin typeface="Century Gothic" panose="020B0502020202020204" pitchFamily="34" charset="0"/>
                        </a:rPr>
                        <a:t>Unlikely</a:t>
                      </a:r>
                    </a:p>
                  </a:txBody>
                  <a:tcPr vert="vert27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BEA23"/>
                    </a:solid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9F3E8"/>
                    </a:solidFill>
                  </a:tcPr>
                </a:tc>
                <a:tc>
                  <a:txBody>
                    <a:bodyPr/>
                    <a:lstStyle/>
                    <a:p>
                      <a:pPr algn="ctr"/>
                      <a:r>
                        <a:rPr lang="en-US" sz="2400" b="0" dirty="0">
                          <a:solidFill>
                            <a:schemeClr val="tx1"/>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55814615"/>
                  </a:ext>
                </a:extLst>
              </a:tr>
              <a:tr h="708316">
                <a:tc>
                  <a:txBody>
                    <a:bodyPr/>
                    <a:lstStyle/>
                    <a:p>
                      <a:pPr algn="ctr"/>
                      <a:r>
                        <a:rPr lang="en-US" sz="1200" b="0" dirty="0">
                          <a:solidFill>
                            <a:schemeClr val="tx1"/>
                          </a:solidFill>
                          <a:latin typeface="Century Gothic" panose="020B0502020202020204" pitchFamily="34" charset="0"/>
                        </a:rPr>
                        <a:t>Very Unlikely</a:t>
                      </a:r>
                    </a:p>
                  </a:txBody>
                  <a:tcPr vert="vert27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Century Gothic" panose="020B0502020202020204" pitchFamily="34"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BEA23"/>
                    </a:solidFill>
                  </a:tcPr>
                </a:tc>
                <a:tc>
                  <a:txBody>
                    <a:bodyPr/>
                    <a:lstStyle/>
                    <a:p>
                      <a:pPr algn="ctr"/>
                      <a:r>
                        <a:rPr lang="en-US" sz="2400" b="0" dirty="0">
                          <a:solidFill>
                            <a:schemeClr val="tx1"/>
                          </a:solidFill>
                          <a:latin typeface="Century Gothic" panose="020B0502020202020204" pitchFamily="34" charset="0"/>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BEA23"/>
                    </a:solid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9F3E8"/>
                    </a:solidFill>
                  </a:tcPr>
                </a:tc>
                <a:tc>
                  <a:txBody>
                    <a:bodyPr/>
                    <a:lstStyle/>
                    <a:p>
                      <a:pPr algn="ctr"/>
                      <a:endParaRPr lang="en-US" sz="2400" b="0" dirty="0">
                        <a:solidFill>
                          <a:schemeClr val="tx1"/>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400" b="0" dirty="0">
                          <a:solidFill>
                            <a:schemeClr val="tx1"/>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870695990"/>
                  </a:ext>
                </a:extLst>
              </a:tr>
            </a:tbl>
          </a:graphicData>
        </a:graphic>
      </p:graphicFrame>
      <p:sp>
        <p:nvSpPr>
          <p:cNvPr id="7" name="TextBox 6">
            <a:extLst>
              <a:ext uri="{FF2B5EF4-FFF2-40B4-BE49-F238E27FC236}">
                <a16:creationId xmlns:a16="http://schemas.microsoft.com/office/drawing/2014/main" id="{B6272699-0CA1-A5F2-67D4-2447B32713A5}"/>
              </a:ext>
            </a:extLst>
          </p:cNvPr>
          <p:cNvSpPr txBox="1"/>
          <p:nvPr/>
        </p:nvSpPr>
        <p:spPr>
          <a:xfrm>
            <a:off x="9174481" y="807830"/>
            <a:ext cx="1367682" cy="400110"/>
          </a:xfrm>
          <a:prstGeom prst="rect">
            <a:avLst/>
          </a:prstGeom>
          <a:noFill/>
        </p:spPr>
        <p:txBody>
          <a:bodyPr wrap="none" rtlCol="0">
            <a:spAutoFit/>
          </a:bodyPr>
          <a:lstStyle/>
          <a:p>
            <a:r>
              <a:rPr lang="en-US" sz="2000" spc="300" dirty="0">
                <a:solidFill>
                  <a:schemeClr val="bg2">
                    <a:lumMod val="25000"/>
                  </a:schemeClr>
                </a:solidFill>
                <a:latin typeface="Century Gothic" panose="020B0502020202020204" pitchFamily="34" charset="0"/>
              </a:rPr>
              <a:t>IMPACT</a:t>
            </a:r>
          </a:p>
        </p:txBody>
      </p:sp>
      <p:sp>
        <p:nvSpPr>
          <p:cNvPr id="4" name="TextBox 3">
            <a:extLst>
              <a:ext uri="{FF2B5EF4-FFF2-40B4-BE49-F238E27FC236}">
                <a16:creationId xmlns:a16="http://schemas.microsoft.com/office/drawing/2014/main" id="{FD547F83-32EC-B758-FC0E-F7A0DC53ECC9}"/>
              </a:ext>
            </a:extLst>
          </p:cNvPr>
          <p:cNvSpPr txBox="1"/>
          <p:nvPr/>
        </p:nvSpPr>
        <p:spPr>
          <a:xfrm rot="16200000">
            <a:off x="6107924" y="2983651"/>
            <a:ext cx="2023311" cy="400110"/>
          </a:xfrm>
          <a:prstGeom prst="rect">
            <a:avLst/>
          </a:prstGeom>
          <a:noFill/>
        </p:spPr>
        <p:txBody>
          <a:bodyPr wrap="none" rtlCol="0">
            <a:spAutoFit/>
          </a:bodyPr>
          <a:lstStyle/>
          <a:p>
            <a:r>
              <a:rPr lang="en-US" sz="2000" spc="300" dirty="0">
                <a:solidFill>
                  <a:schemeClr val="bg2">
                    <a:lumMod val="25000"/>
                  </a:schemeClr>
                </a:solidFill>
                <a:latin typeface="Century Gothic" panose="020B0502020202020204" pitchFamily="34" charset="0"/>
              </a:rPr>
              <a:t>LIKELIHOOD</a:t>
            </a:r>
          </a:p>
        </p:txBody>
      </p:sp>
      <p:cxnSp>
        <p:nvCxnSpPr>
          <p:cNvPr id="14" name="Straight Arrow Connector 13">
            <a:extLst>
              <a:ext uri="{FF2B5EF4-FFF2-40B4-BE49-F238E27FC236}">
                <a16:creationId xmlns:a16="http://schemas.microsoft.com/office/drawing/2014/main" id="{0A2DE826-C469-0791-18C0-203ADC89F57A}"/>
              </a:ext>
            </a:extLst>
          </p:cNvPr>
          <p:cNvCxnSpPr>
            <a:cxnSpLocks/>
          </p:cNvCxnSpPr>
          <p:nvPr/>
        </p:nvCxnSpPr>
        <p:spPr>
          <a:xfrm flipV="1">
            <a:off x="7136512" y="4195362"/>
            <a:ext cx="0" cy="922438"/>
          </a:xfrm>
          <a:prstGeom prst="straightConnector1">
            <a:avLst/>
          </a:prstGeom>
          <a:ln w="381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DAD3E7-5C21-62AA-2723-0555DC8E36A3}"/>
              </a:ext>
            </a:extLst>
          </p:cNvPr>
          <p:cNvCxnSpPr>
            <a:cxnSpLocks/>
          </p:cNvCxnSpPr>
          <p:nvPr/>
        </p:nvCxnSpPr>
        <p:spPr>
          <a:xfrm flipV="1">
            <a:off x="7132479" y="1492069"/>
            <a:ext cx="0" cy="67998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3016FBE-5EF4-B2A8-6197-5D57E9F649EB}"/>
              </a:ext>
            </a:extLst>
          </p:cNvPr>
          <p:cNvGrpSpPr/>
          <p:nvPr/>
        </p:nvGrpSpPr>
        <p:grpSpPr>
          <a:xfrm rot="5400000">
            <a:off x="9856226" y="-1018303"/>
            <a:ext cx="1" cy="4026735"/>
            <a:chOff x="7136523" y="1488756"/>
            <a:chExt cx="1" cy="4026735"/>
          </a:xfrm>
        </p:grpSpPr>
        <p:cxnSp>
          <p:nvCxnSpPr>
            <p:cNvPr id="18" name="Straight Arrow Connector 17">
              <a:extLst>
                <a:ext uri="{FF2B5EF4-FFF2-40B4-BE49-F238E27FC236}">
                  <a16:creationId xmlns:a16="http://schemas.microsoft.com/office/drawing/2014/main" id="{FA61A365-E036-2807-D3FE-CAF7633A68F3}"/>
                </a:ext>
              </a:extLst>
            </p:cNvPr>
            <p:cNvCxnSpPr>
              <a:cxnSpLocks/>
            </p:cNvCxnSpPr>
            <p:nvPr/>
          </p:nvCxnSpPr>
          <p:spPr>
            <a:xfrm rot="16200000">
              <a:off x="6542164" y="4921131"/>
              <a:ext cx="1188720" cy="0"/>
            </a:xfrm>
            <a:prstGeom prst="straightConnector1">
              <a:avLst/>
            </a:prstGeom>
            <a:ln w="381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B93266-5BBD-1700-32BF-AFCE3B991D08}"/>
                </a:ext>
              </a:extLst>
            </p:cNvPr>
            <p:cNvCxnSpPr>
              <a:cxnSpLocks/>
            </p:cNvCxnSpPr>
            <p:nvPr/>
          </p:nvCxnSpPr>
          <p:spPr>
            <a:xfrm rot="16200000">
              <a:off x="6472808" y="2152471"/>
              <a:ext cx="132743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7A5EAADC-9D18-72A9-5258-0A53FEFBB14B}"/>
              </a:ext>
            </a:extLst>
          </p:cNvPr>
          <p:cNvSpPr txBox="1"/>
          <p:nvPr/>
        </p:nvSpPr>
        <p:spPr>
          <a:xfrm>
            <a:off x="6919524" y="125257"/>
            <a:ext cx="2193229" cy="584775"/>
          </a:xfrm>
          <a:prstGeom prst="rect">
            <a:avLst/>
          </a:prstGeom>
          <a:noFill/>
        </p:spPr>
        <p:txBody>
          <a:bodyPr wrap="none" rtlCol="0">
            <a:spAutoFit/>
          </a:bodyPr>
          <a:lstStyle/>
          <a:p>
            <a:r>
              <a:rPr lang="en-US" sz="3200" dirty="0">
                <a:latin typeface="Century Gothic" panose="020B0502020202020204" pitchFamily="34" charset="0"/>
              </a:rPr>
              <a:t>Risk Matrix</a:t>
            </a:r>
          </a:p>
        </p:txBody>
      </p:sp>
      <p:sp>
        <p:nvSpPr>
          <p:cNvPr id="27" name="TextBox 26">
            <a:extLst>
              <a:ext uri="{FF2B5EF4-FFF2-40B4-BE49-F238E27FC236}">
                <a16:creationId xmlns:a16="http://schemas.microsoft.com/office/drawing/2014/main" id="{6802C244-F970-7957-6DCE-59F8BB3409A4}"/>
              </a:ext>
            </a:extLst>
          </p:cNvPr>
          <p:cNvSpPr txBox="1"/>
          <p:nvPr/>
        </p:nvSpPr>
        <p:spPr>
          <a:xfrm>
            <a:off x="169919" y="121845"/>
            <a:ext cx="4461478" cy="584775"/>
          </a:xfrm>
          <a:prstGeom prst="rect">
            <a:avLst/>
          </a:prstGeom>
          <a:noFill/>
        </p:spPr>
        <p:txBody>
          <a:bodyPr wrap="none" rtlCol="0">
            <a:spAutoFit/>
          </a:bodyPr>
          <a:lstStyle/>
          <a:p>
            <a:r>
              <a:rPr lang="en-US" sz="3200" dirty="0">
                <a:latin typeface="Century Gothic" panose="020B0502020202020204" pitchFamily="34" charset="0"/>
              </a:rPr>
              <a:t>Status of Risks &amp; Issues</a:t>
            </a:r>
          </a:p>
        </p:txBody>
      </p:sp>
      <p:graphicFrame>
        <p:nvGraphicFramePr>
          <p:cNvPr id="28" name="Chart 27">
            <a:extLst>
              <a:ext uri="{FF2B5EF4-FFF2-40B4-BE49-F238E27FC236}">
                <a16:creationId xmlns:a16="http://schemas.microsoft.com/office/drawing/2014/main" id="{BBB96AFF-F452-5888-8629-72E043A35FD9}"/>
              </a:ext>
            </a:extLst>
          </p:cNvPr>
          <p:cNvGraphicFramePr/>
          <p:nvPr>
            <p:extLst>
              <p:ext uri="{D42A27DB-BD31-4B8C-83A1-F6EECF244321}">
                <p14:modId xmlns:p14="http://schemas.microsoft.com/office/powerpoint/2010/main" val="3456209793"/>
              </p:ext>
            </p:extLst>
          </p:nvPr>
        </p:nvGraphicFramePr>
        <p:xfrm>
          <a:off x="-17711" y="757418"/>
          <a:ext cx="6911454" cy="48943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9609</TotalTime>
  <Words>158</Words>
  <Application>Microsoft Macintosh PowerPoint</Application>
  <PresentationFormat>Widescreen</PresentationFormat>
  <Paragraphs>46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121</cp:revision>
  <cp:lastPrinted>2024-08-26T03:42:12Z</cp:lastPrinted>
  <dcterms:created xsi:type="dcterms:W3CDTF">2021-07-07T23:54:57Z</dcterms:created>
  <dcterms:modified xsi:type="dcterms:W3CDTF">2024-11-08T03:07:58Z</dcterms:modified>
</cp:coreProperties>
</file>