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4" r:id="rId3"/>
    <p:sldId id="418" r:id="rId4"/>
    <p:sldId id="415" r:id="rId5"/>
    <p:sldId id="416" r:id="rId6"/>
    <p:sldId id="417" r:id="rId7"/>
    <p:sldId id="419" r:id="rId8"/>
    <p:sldId id="420" r:id="rId9"/>
    <p:sldId id="421" r:id="rId10"/>
    <p:sldId id="422" r:id="rId11"/>
    <p:sldId id="423" r:id="rId12"/>
    <p:sldId id="424" r:id="rId13"/>
    <p:sldId id="414"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2BF"/>
    <a:srgbClr val="FC9F7B"/>
    <a:srgbClr val="3871A6"/>
    <a:srgbClr val="86CEA7"/>
    <a:srgbClr val="4B96DC"/>
    <a:srgbClr val="FEA840"/>
    <a:srgbClr val="C54630"/>
    <a:srgbClr val="F7507C"/>
    <a:srgbClr val="F12C75"/>
    <a:srgbClr val="6C2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16" autoAdjust="0"/>
    <p:restoredTop sz="96743"/>
  </p:normalViewPr>
  <p:slideViewPr>
    <p:cSldViewPr snapToGrid="0" snapToObjects="1">
      <p:cViewPr varScale="1">
        <p:scale>
          <a:sx n="81" d="100"/>
          <a:sy n="81" d="100"/>
        </p:scale>
        <p:origin x="2304"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101F6-4489-696F-2A72-76E9299E4A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700D0-1346-DA1F-8364-8AE482C5A0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87A08E-872A-3D42-068D-0415877E06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1E1D7C-9427-502E-0596-C998DFE61691}"/>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525624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74522-7982-BCB9-40B4-3A60D55252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358B9-BB73-3BE7-C8FB-0A2138A90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32BDE9-96DC-0CC6-D1FB-8F51905C9A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4A9949-E1D8-BDF1-B5F0-EB4C6E34089C}"/>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949979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675C9-708A-4BB7-1560-179824015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79073-35B0-932B-18AD-612A0948D9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8C9C87-0041-BDB4-DC0D-7EE676EC85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8A5096-5996-26A9-56C9-CBA101E3E799}"/>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681226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73409-2289-8CE3-2350-58B496C3D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CBC91-DDB2-CED1-E2DA-D9F26A710B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566CD-4BAE-67B7-4496-B5F44A26AA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8AB5FA-CFA5-9CF7-EF21-56F12E8EC627}"/>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6710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7F1F2-1A58-9D1F-9D78-FE96A4CC5E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B7A12-C2C5-CCE3-CBCA-F120218BA1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CA23C-3A21-0831-733E-164DE0EB26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4CDD2B-2346-0BC3-F816-0CC978577C7B}"/>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05064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C7E31-9C37-079D-9DBF-4EBCCA13BB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0FF9F-AC38-BD9D-95DC-7DCF51E2A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1E6BB-7118-FA15-281B-FEF39EC57F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4487C4-8429-47C2-95B4-2E20445B304B}"/>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6316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00681-B052-A2BE-ECD3-1ED8C3054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D8217-2158-134B-6564-42B06E8589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9C5D5A-9A66-2059-EAE8-EF11E96299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C42640-5E7D-2A99-05AA-7A0B1BA02BC9}"/>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02287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F8922-7FA7-DB77-C96B-498506AD8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B96BA0-EF19-1DB6-AE11-233EDAE42F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7F458-8999-B5A2-B28F-16BDCB92B2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74C4D3-C6CC-5825-F309-89CCD19C30C2}"/>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549735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18A9B-6C66-58F7-131D-7BD498D9E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B51802-08FD-B6C4-FFC0-0F186BCF21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0934D4-C926-F2D6-1E07-8E145FF142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BE5165-B075-424B-2224-73E29FD2A50E}"/>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316681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B2ACC-A6AA-2C52-6E3C-BCE115736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2C9C71-6595-92BA-B0C3-340B849C91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A9ADBE-D58B-FDA7-3717-B86A4C8149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A86407-6413-DDF4-1C31-4475B09CE78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960611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AAC93-18CC-B7F9-BED6-9BC4E2FB8A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53525C-35F2-FFCD-3545-FAA0A2CB04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24ED20-A589-E117-88AC-A2D7724E39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0B838F-BB18-3C16-F76A-2A0D4026FF19}"/>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38245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37&amp;utm_source=template-powerpoint&amp;utm_medium=content&amp;utm_campaign=Inbound+Marketing+Proposal+Template-powerpoint-12237&amp;lpa=Inbound+Marketing+Proposal+Template+powerpoint+12237"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7535968"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Inbound Marketing </a:t>
            </a:r>
            <a:br>
              <a:rPr lang="en-US" sz="3200" b="1" i="0" u="none" strike="noStrike" cap="none" dirty="0">
                <a:solidFill>
                  <a:srgbClr val="595959"/>
                </a:solidFill>
                <a:latin typeface="Century Gothic"/>
                <a:ea typeface="Century Gothic"/>
                <a:cs typeface="Century Gothic"/>
                <a:sym typeface="Century Gothic"/>
              </a:rPr>
            </a:br>
            <a:r>
              <a:rPr lang="en-US" sz="3200" b="1" i="0" u="none" strike="noStrike" cap="none" dirty="0">
                <a:solidFill>
                  <a:srgbClr val="595959"/>
                </a:solidFill>
                <a:latin typeface="Century Gothic"/>
                <a:ea typeface="Century Gothic"/>
                <a:cs typeface="Century Gothic"/>
                <a:sym typeface="Century Gothic"/>
              </a:rPr>
              <a:t>Proposal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6030406" y="1352891"/>
            <a:ext cx="5711870" cy="3211302"/>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a:srcRect/>
          <a:stretch/>
        </p:blipFill>
        <p:spPr>
          <a:xfrm>
            <a:off x="4496391" y="3081927"/>
            <a:ext cx="5836955" cy="3281627"/>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a:srcRect/>
          <a:stretch/>
        </p:blipFill>
        <p:spPr>
          <a:xfrm>
            <a:off x="1632351" y="1644205"/>
            <a:ext cx="5713729" cy="3212347"/>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a:srcRect/>
          <a:stretch/>
        </p:blipFill>
        <p:spPr>
          <a:xfrm>
            <a:off x="465295" y="3231249"/>
            <a:ext cx="5719873"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C500E-3320-0114-72D3-929BB391683F}"/>
            </a:ext>
          </a:extLst>
        </p:cNvPr>
        <p:cNvGrpSpPr/>
        <p:nvPr/>
      </p:nvGrpSpPr>
      <p:grpSpPr>
        <a:xfrm>
          <a:off x="0" y="0"/>
          <a:ext cx="0" cy="0"/>
          <a:chOff x="0" y="0"/>
          <a:chExt cx="0" cy="0"/>
        </a:xfrm>
      </p:grpSpPr>
      <p:pic>
        <p:nvPicPr>
          <p:cNvPr id="30" name="Picture 29" descr="People in meeting">
            <a:extLst>
              <a:ext uri="{FF2B5EF4-FFF2-40B4-BE49-F238E27FC236}">
                <a16:creationId xmlns:a16="http://schemas.microsoft.com/office/drawing/2014/main" id="{EFB0F95E-ED88-E8C4-0F93-04A1A07AFEDB}"/>
              </a:ext>
            </a:extLst>
          </p:cNvPr>
          <p:cNvPicPr>
            <a:picLocks noChangeAspect="1"/>
          </p:cNvPicPr>
          <p:nvPr/>
        </p:nvPicPr>
        <p:blipFill>
          <a:blip r:embed="rId3" cstate="email">
            <a:grayscl/>
            <a:extLst>
              <a:ext uri="{28A0092B-C50C-407E-A947-70E740481C1C}">
                <a14:useLocalDpi xmlns:a14="http://schemas.microsoft.com/office/drawing/2010/main"/>
              </a:ext>
            </a:extLst>
          </a:blip>
          <a:srcRect l="25137" r="27932"/>
          <a:stretch/>
        </p:blipFill>
        <p:spPr>
          <a:xfrm>
            <a:off x="0" y="-8881"/>
            <a:ext cx="4831455" cy="6863250"/>
          </a:xfrm>
          <a:prstGeom prst="rect">
            <a:avLst/>
          </a:prstGeom>
        </p:spPr>
      </p:pic>
      <p:sp>
        <p:nvSpPr>
          <p:cNvPr id="21" name="Diagonal Stripe 20">
            <a:extLst>
              <a:ext uri="{FF2B5EF4-FFF2-40B4-BE49-F238E27FC236}">
                <a16:creationId xmlns:a16="http://schemas.microsoft.com/office/drawing/2014/main" id="{7E26660A-4CE7-4C10-979E-BF75F4B4AC5D}"/>
              </a:ext>
            </a:extLst>
          </p:cNvPr>
          <p:cNvSpPr/>
          <p:nvPr/>
        </p:nvSpPr>
        <p:spPr>
          <a:xfrm>
            <a:off x="0" y="0"/>
            <a:ext cx="3125220" cy="2238998"/>
          </a:xfrm>
          <a:prstGeom prst="diagStripe">
            <a:avLst/>
          </a:prstGeom>
          <a:solidFill>
            <a:srgbClr val="387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Google Shape;90;p1">
            <a:extLst>
              <a:ext uri="{FF2B5EF4-FFF2-40B4-BE49-F238E27FC236}">
                <a16:creationId xmlns:a16="http://schemas.microsoft.com/office/drawing/2014/main" id="{CDD18B4D-279F-3976-B9F8-F17D01EF4E62}"/>
              </a:ext>
            </a:extLst>
          </p:cNvPr>
          <p:cNvSpPr txBox="1"/>
          <p:nvPr/>
        </p:nvSpPr>
        <p:spPr>
          <a:xfrm>
            <a:off x="5404104" y="362918"/>
            <a:ext cx="614156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Us</a:t>
            </a:r>
          </a:p>
        </p:txBody>
      </p:sp>
      <p:sp>
        <p:nvSpPr>
          <p:cNvPr id="15" name="Google Shape;90;p1">
            <a:extLst>
              <a:ext uri="{FF2B5EF4-FFF2-40B4-BE49-F238E27FC236}">
                <a16:creationId xmlns:a16="http://schemas.microsoft.com/office/drawing/2014/main" id="{7AC3B80C-C880-2A80-9CBB-480B18529FC9}"/>
              </a:ext>
            </a:extLst>
          </p:cNvPr>
          <p:cNvSpPr txBox="1"/>
          <p:nvPr/>
        </p:nvSpPr>
        <p:spPr>
          <a:xfrm>
            <a:off x="5404102" y="1372127"/>
            <a:ext cx="6141569" cy="707846"/>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Company Background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company’s background.</a:t>
            </a:r>
          </a:p>
        </p:txBody>
      </p:sp>
      <p:sp>
        <p:nvSpPr>
          <p:cNvPr id="16" name="Google Shape;90;p1">
            <a:extLst>
              <a:ext uri="{FF2B5EF4-FFF2-40B4-BE49-F238E27FC236}">
                <a16:creationId xmlns:a16="http://schemas.microsoft.com/office/drawing/2014/main" id="{D57B928A-30E0-DF0C-EB0E-518958666F40}"/>
              </a:ext>
            </a:extLst>
          </p:cNvPr>
          <p:cNvSpPr txBox="1"/>
          <p:nvPr/>
        </p:nvSpPr>
        <p:spPr>
          <a:xfrm>
            <a:off x="5164250" y="3449801"/>
            <a:ext cx="2963007" cy="1107955"/>
          </a:xfrm>
          <a:prstGeom prst="rect">
            <a:avLst/>
          </a:prstGeom>
          <a:noFill/>
          <a:ln>
            <a:noFill/>
          </a:ln>
        </p:spPr>
        <p:txBody>
          <a:bodyPr spcFirstLastPara="1" wrap="square" lIns="91425" tIns="45700" rIns="91425" bIns="45700" anchor="t" anchorCtr="0">
            <a:spAutoFit/>
          </a:bodyPr>
          <a:lstStyle/>
          <a:p>
            <a:pPr algn="ctr">
              <a:spcBef>
                <a:spcPts val="1200"/>
              </a:spcBef>
            </a:pPr>
            <a:r>
              <a:rPr lang="en-US" sz="2400" b="1" dirty="0">
                <a:solidFill>
                  <a:schemeClr val="tx1">
                    <a:lumMod val="65000"/>
                    <a:lumOff val="35000"/>
                  </a:schemeClr>
                </a:solidFill>
                <a:latin typeface="Century Gothic"/>
                <a:sym typeface="Century Gothic"/>
              </a:rPr>
              <a:t>Vision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company’s vision.</a:t>
            </a:r>
          </a:p>
        </p:txBody>
      </p:sp>
      <p:sp>
        <p:nvSpPr>
          <p:cNvPr id="17" name="Google Shape;90;p1">
            <a:extLst>
              <a:ext uri="{FF2B5EF4-FFF2-40B4-BE49-F238E27FC236}">
                <a16:creationId xmlns:a16="http://schemas.microsoft.com/office/drawing/2014/main" id="{FB5F6853-2517-DF43-E9AE-CB35EAD71479}"/>
              </a:ext>
            </a:extLst>
          </p:cNvPr>
          <p:cNvSpPr txBox="1"/>
          <p:nvPr/>
        </p:nvSpPr>
        <p:spPr>
          <a:xfrm>
            <a:off x="8816213" y="3429000"/>
            <a:ext cx="2963007" cy="1107955"/>
          </a:xfrm>
          <a:prstGeom prst="rect">
            <a:avLst/>
          </a:prstGeom>
          <a:noFill/>
          <a:ln>
            <a:noFill/>
          </a:ln>
        </p:spPr>
        <p:txBody>
          <a:bodyPr spcFirstLastPara="1" wrap="square" lIns="91425" tIns="45700" rIns="91425" bIns="45700" anchor="t" anchorCtr="0">
            <a:spAutoFit/>
          </a:bodyPr>
          <a:lstStyle/>
          <a:p>
            <a:pPr algn="ctr">
              <a:spcBef>
                <a:spcPts val="1200"/>
              </a:spcBef>
            </a:pPr>
            <a:r>
              <a:rPr lang="en-US" sz="2400" b="1" dirty="0">
                <a:solidFill>
                  <a:schemeClr val="tx1">
                    <a:lumMod val="65000"/>
                    <a:lumOff val="35000"/>
                  </a:schemeClr>
                </a:solidFill>
                <a:latin typeface="Century Gothic"/>
                <a:sym typeface="Century Gothic"/>
              </a:rPr>
              <a:t>Values</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company’s values.</a:t>
            </a:r>
          </a:p>
        </p:txBody>
      </p:sp>
      <p:cxnSp>
        <p:nvCxnSpPr>
          <p:cNvPr id="18" name="Straight Connector 17">
            <a:extLst>
              <a:ext uri="{FF2B5EF4-FFF2-40B4-BE49-F238E27FC236}">
                <a16:creationId xmlns:a16="http://schemas.microsoft.com/office/drawing/2014/main" id="{1D0A682D-591D-507F-A97E-A767FE0C902C}"/>
              </a:ext>
            </a:extLst>
          </p:cNvPr>
          <p:cNvCxnSpPr>
            <a:cxnSpLocks/>
          </p:cNvCxnSpPr>
          <p:nvPr/>
        </p:nvCxnSpPr>
        <p:spPr>
          <a:xfrm>
            <a:off x="8460205" y="3040594"/>
            <a:ext cx="0" cy="2486784"/>
          </a:xfrm>
          <a:prstGeom prst="line">
            <a:avLst/>
          </a:prstGeom>
          <a:ln w="19050">
            <a:solidFill>
              <a:srgbClr val="FC9F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183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0B8FC-8496-775E-F73E-995444C2CBA4}"/>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298AB7FC-55BB-896F-2DFF-7D8B18623BE3}"/>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Our Team</a:t>
            </a:r>
          </a:p>
        </p:txBody>
      </p:sp>
      <p:sp>
        <p:nvSpPr>
          <p:cNvPr id="8" name="Google Shape;90;p1">
            <a:extLst>
              <a:ext uri="{FF2B5EF4-FFF2-40B4-BE49-F238E27FC236}">
                <a16:creationId xmlns:a16="http://schemas.microsoft.com/office/drawing/2014/main" id="{4FCCF36F-6E73-76BB-3058-685D2F19599B}"/>
              </a:ext>
            </a:extLst>
          </p:cNvPr>
          <p:cNvSpPr txBox="1"/>
          <p:nvPr/>
        </p:nvSpPr>
        <p:spPr>
          <a:xfrm>
            <a:off x="714944" y="3360726"/>
            <a:ext cx="2963007" cy="1400343"/>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Team Member 1</a:t>
            </a:r>
          </a:p>
          <a:p>
            <a:pPr algn="ctr"/>
            <a:r>
              <a:rPr lang="en-US" sz="2400" dirty="0">
                <a:solidFill>
                  <a:schemeClr val="tx1">
                    <a:lumMod val="65000"/>
                    <a:lumOff val="35000"/>
                  </a:schemeClr>
                </a:solidFill>
                <a:latin typeface="Century Gothic"/>
                <a:sym typeface="Century Gothic"/>
              </a:rPr>
              <a:t>Title </a:t>
            </a:r>
          </a:p>
          <a:p>
            <a:pPr marL="0" marR="0" lvl="0" indent="0" algn="ctr" rtl="0">
              <a:spcBef>
                <a:spcPts val="6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team member.</a:t>
            </a:r>
          </a:p>
        </p:txBody>
      </p:sp>
      <p:sp>
        <p:nvSpPr>
          <p:cNvPr id="9" name="Oval 8">
            <a:extLst>
              <a:ext uri="{FF2B5EF4-FFF2-40B4-BE49-F238E27FC236}">
                <a16:creationId xmlns:a16="http://schemas.microsoft.com/office/drawing/2014/main" id="{B4D0679B-4361-482B-614E-D120812728AE}"/>
              </a:ext>
            </a:extLst>
          </p:cNvPr>
          <p:cNvSpPr/>
          <p:nvPr/>
        </p:nvSpPr>
        <p:spPr>
          <a:xfrm>
            <a:off x="1435913" y="1702652"/>
            <a:ext cx="1521069" cy="1521069"/>
          </a:xfrm>
          <a:prstGeom prst="ellipse">
            <a:avLst/>
          </a:prstGeom>
          <a:solidFill>
            <a:srgbClr val="387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Google Shape;90;p1">
            <a:extLst>
              <a:ext uri="{FF2B5EF4-FFF2-40B4-BE49-F238E27FC236}">
                <a16:creationId xmlns:a16="http://schemas.microsoft.com/office/drawing/2014/main" id="{82CB2C00-772E-763A-901E-D1B8EF3458C1}"/>
              </a:ext>
            </a:extLst>
          </p:cNvPr>
          <p:cNvSpPr txBox="1"/>
          <p:nvPr/>
        </p:nvSpPr>
        <p:spPr>
          <a:xfrm>
            <a:off x="4614496" y="3360726"/>
            <a:ext cx="2963007" cy="1400343"/>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Team Member 2</a:t>
            </a:r>
          </a:p>
          <a:p>
            <a:pPr algn="ctr"/>
            <a:r>
              <a:rPr lang="en-US" sz="2400" dirty="0">
                <a:solidFill>
                  <a:schemeClr val="tx1">
                    <a:lumMod val="65000"/>
                    <a:lumOff val="35000"/>
                  </a:schemeClr>
                </a:solidFill>
                <a:latin typeface="Century Gothic"/>
                <a:sym typeface="Century Gothic"/>
              </a:rPr>
              <a:t>Title </a:t>
            </a:r>
          </a:p>
          <a:p>
            <a:pPr marL="0" marR="0" lvl="0" indent="0" algn="ctr" rtl="0">
              <a:spcBef>
                <a:spcPts val="6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team member.</a:t>
            </a:r>
          </a:p>
        </p:txBody>
      </p:sp>
      <p:sp>
        <p:nvSpPr>
          <p:cNvPr id="15" name="Oval 14">
            <a:extLst>
              <a:ext uri="{FF2B5EF4-FFF2-40B4-BE49-F238E27FC236}">
                <a16:creationId xmlns:a16="http://schemas.microsoft.com/office/drawing/2014/main" id="{53748CA7-7422-0BA7-E6FA-622DB1C6F1A3}"/>
              </a:ext>
            </a:extLst>
          </p:cNvPr>
          <p:cNvSpPr/>
          <p:nvPr/>
        </p:nvSpPr>
        <p:spPr>
          <a:xfrm>
            <a:off x="5335465" y="1702652"/>
            <a:ext cx="1521069" cy="1521069"/>
          </a:xfrm>
          <a:prstGeom prst="ellipse">
            <a:avLst/>
          </a:prstGeom>
          <a:solidFill>
            <a:srgbClr val="387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Google Shape;90;p1">
            <a:extLst>
              <a:ext uri="{FF2B5EF4-FFF2-40B4-BE49-F238E27FC236}">
                <a16:creationId xmlns:a16="http://schemas.microsoft.com/office/drawing/2014/main" id="{8C6C0961-FCA8-E609-C014-6DDA8C4EDEA8}"/>
              </a:ext>
            </a:extLst>
          </p:cNvPr>
          <p:cNvSpPr txBox="1"/>
          <p:nvPr/>
        </p:nvSpPr>
        <p:spPr>
          <a:xfrm>
            <a:off x="8510730" y="3360726"/>
            <a:ext cx="2963007" cy="1400343"/>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Team Member 3</a:t>
            </a:r>
          </a:p>
          <a:p>
            <a:pPr algn="ctr"/>
            <a:r>
              <a:rPr lang="en-US" sz="2400" dirty="0">
                <a:solidFill>
                  <a:schemeClr val="tx1">
                    <a:lumMod val="65000"/>
                    <a:lumOff val="35000"/>
                  </a:schemeClr>
                </a:solidFill>
                <a:latin typeface="Century Gothic"/>
                <a:sym typeface="Century Gothic"/>
              </a:rPr>
              <a:t>Title </a:t>
            </a:r>
          </a:p>
          <a:p>
            <a:pPr marL="0" marR="0" lvl="0" indent="0" algn="ctr" rtl="0">
              <a:spcBef>
                <a:spcPts val="6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team member.</a:t>
            </a:r>
          </a:p>
        </p:txBody>
      </p:sp>
      <p:sp>
        <p:nvSpPr>
          <p:cNvPr id="17" name="Oval 16">
            <a:extLst>
              <a:ext uri="{FF2B5EF4-FFF2-40B4-BE49-F238E27FC236}">
                <a16:creationId xmlns:a16="http://schemas.microsoft.com/office/drawing/2014/main" id="{3EE87430-441E-F612-46FD-C95BB2C903CF}"/>
              </a:ext>
            </a:extLst>
          </p:cNvPr>
          <p:cNvSpPr/>
          <p:nvPr/>
        </p:nvSpPr>
        <p:spPr>
          <a:xfrm>
            <a:off x="9231699" y="1702652"/>
            <a:ext cx="1521069" cy="1521069"/>
          </a:xfrm>
          <a:prstGeom prst="ellipse">
            <a:avLst/>
          </a:prstGeom>
          <a:solidFill>
            <a:srgbClr val="387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8" name="Group 17">
            <a:extLst>
              <a:ext uri="{FF2B5EF4-FFF2-40B4-BE49-F238E27FC236}">
                <a16:creationId xmlns:a16="http://schemas.microsoft.com/office/drawing/2014/main" id="{CFCFFB9D-393A-DDB0-7614-B27747E291B8}"/>
              </a:ext>
            </a:extLst>
          </p:cNvPr>
          <p:cNvGrpSpPr/>
          <p:nvPr/>
        </p:nvGrpSpPr>
        <p:grpSpPr>
          <a:xfrm>
            <a:off x="4131224" y="1429234"/>
            <a:ext cx="3906715" cy="3987593"/>
            <a:chOff x="4131224" y="1359661"/>
            <a:chExt cx="3906715" cy="4891178"/>
          </a:xfrm>
        </p:grpSpPr>
        <p:cxnSp>
          <p:nvCxnSpPr>
            <p:cNvPr id="19" name="Straight Connector 18">
              <a:extLst>
                <a:ext uri="{FF2B5EF4-FFF2-40B4-BE49-F238E27FC236}">
                  <a16:creationId xmlns:a16="http://schemas.microsoft.com/office/drawing/2014/main" id="{0AD5A102-D7ED-50B1-157D-48D6D649F185}"/>
                </a:ext>
              </a:extLst>
            </p:cNvPr>
            <p:cNvCxnSpPr>
              <a:cxnSpLocks/>
            </p:cNvCxnSpPr>
            <p:nvPr/>
          </p:nvCxnSpPr>
          <p:spPr>
            <a:xfrm>
              <a:off x="4131224" y="1359661"/>
              <a:ext cx="0" cy="4891178"/>
            </a:xfrm>
            <a:prstGeom prst="line">
              <a:avLst/>
            </a:prstGeom>
            <a:ln w="19050">
              <a:solidFill>
                <a:srgbClr val="FC9F7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F4C403-AC36-DEB4-4183-E3C8F0FCF8C5}"/>
                </a:ext>
              </a:extLst>
            </p:cNvPr>
            <p:cNvCxnSpPr>
              <a:cxnSpLocks/>
            </p:cNvCxnSpPr>
            <p:nvPr/>
          </p:nvCxnSpPr>
          <p:spPr>
            <a:xfrm>
              <a:off x="8037939" y="1359661"/>
              <a:ext cx="0" cy="4891178"/>
            </a:xfrm>
            <a:prstGeom prst="line">
              <a:avLst/>
            </a:prstGeom>
            <a:ln w="19050">
              <a:solidFill>
                <a:srgbClr val="FC9F7B"/>
              </a:solidFill>
            </a:ln>
          </p:spPr>
          <p:style>
            <a:lnRef idx="1">
              <a:schemeClr val="accent1"/>
            </a:lnRef>
            <a:fillRef idx="0">
              <a:schemeClr val="accent1"/>
            </a:fillRef>
            <a:effectRef idx="0">
              <a:schemeClr val="accent1"/>
            </a:effectRef>
            <a:fontRef idx="minor">
              <a:schemeClr val="tx1"/>
            </a:fontRef>
          </p:style>
        </p:cxnSp>
      </p:grpSp>
      <p:sp>
        <p:nvSpPr>
          <p:cNvPr id="21" name="Diagonal Stripe 20">
            <a:extLst>
              <a:ext uri="{FF2B5EF4-FFF2-40B4-BE49-F238E27FC236}">
                <a16:creationId xmlns:a16="http://schemas.microsoft.com/office/drawing/2014/main" id="{733EB757-0118-6383-352D-0FB0F89656B2}"/>
              </a:ext>
            </a:extLst>
          </p:cNvPr>
          <p:cNvSpPr/>
          <p:nvPr/>
        </p:nvSpPr>
        <p:spPr>
          <a:xfrm flipV="1">
            <a:off x="0" y="4619002"/>
            <a:ext cx="3125220" cy="2238998"/>
          </a:xfrm>
          <a:prstGeom prst="diagStripe">
            <a:avLst/>
          </a:prstGeom>
          <a:solidFill>
            <a:srgbClr val="3871A6">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2439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97122-C11A-9343-3EB4-76D1065E752C}"/>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52BE8ED3-5065-6A73-C4FF-8C646145110A}"/>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Success Stories</a:t>
            </a:r>
          </a:p>
        </p:txBody>
      </p:sp>
      <p:sp>
        <p:nvSpPr>
          <p:cNvPr id="2" name="Rounded Rectangle 1">
            <a:extLst>
              <a:ext uri="{FF2B5EF4-FFF2-40B4-BE49-F238E27FC236}">
                <a16:creationId xmlns:a16="http://schemas.microsoft.com/office/drawing/2014/main" id="{FC053FE1-CCBC-C977-6D55-655CFAC318E7}"/>
              </a:ext>
            </a:extLst>
          </p:cNvPr>
          <p:cNvSpPr/>
          <p:nvPr/>
        </p:nvSpPr>
        <p:spPr>
          <a:xfrm>
            <a:off x="646323" y="1559295"/>
            <a:ext cx="3376725" cy="4651723"/>
          </a:xfrm>
          <a:prstGeom prst="roundRect">
            <a:avLst>
              <a:gd name="adj" fmla="val 6266"/>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77E8EC0E-5C41-8B6B-5010-73E15A33DBD8}"/>
              </a:ext>
            </a:extLst>
          </p:cNvPr>
          <p:cNvSpPr txBox="1"/>
          <p:nvPr/>
        </p:nvSpPr>
        <p:spPr>
          <a:xfrm>
            <a:off x="879329" y="1664451"/>
            <a:ext cx="2910712" cy="1169511"/>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Success Story 1</a:t>
            </a:r>
          </a:p>
          <a:p>
            <a:pPr marR="0" lvl="0" indent="0" algn="ctr" rtl="0">
              <a:spcBef>
                <a:spcPts val="600"/>
              </a:spcBef>
              <a:spcAft>
                <a:spcPts val="0"/>
              </a:spcAft>
              <a:buNone/>
            </a:pPr>
            <a:r>
              <a:rPr lang="en-US" sz="1400" dirty="0">
                <a:solidFill>
                  <a:schemeClr val="bg1"/>
                </a:solidFill>
                <a:latin typeface="Century Gothic"/>
                <a:sym typeface="Century Gothic"/>
              </a:rPr>
              <a:t>Description of the story.</a:t>
            </a:r>
          </a:p>
          <a:p>
            <a:pPr marL="285750" marR="0" lvl="0" indent="-194310" algn="ctr" rtl="0">
              <a:spcBef>
                <a:spcPts val="1200"/>
              </a:spcBef>
              <a:spcAft>
                <a:spcPts val="0"/>
              </a:spcAft>
              <a:buFont typeface="Arial" panose="020B0604020202020204" pitchFamily="34" charset="0"/>
              <a:buChar char="•"/>
            </a:pPr>
            <a:r>
              <a:rPr lang="en-US" sz="1400" dirty="0">
                <a:solidFill>
                  <a:schemeClr val="bg1"/>
                </a:solidFill>
                <a:latin typeface="Century Gothic"/>
                <a:sym typeface="Century Gothic"/>
              </a:rPr>
              <a:t>List of highlights </a:t>
            </a:r>
          </a:p>
        </p:txBody>
      </p:sp>
      <p:sp>
        <p:nvSpPr>
          <p:cNvPr id="5" name="Rounded Rectangle 4">
            <a:extLst>
              <a:ext uri="{FF2B5EF4-FFF2-40B4-BE49-F238E27FC236}">
                <a16:creationId xmlns:a16="http://schemas.microsoft.com/office/drawing/2014/main" id="{1F97D94D-8A15-6BAA-843E-EF98AFF78EBC}"/>
              </a:ext>
            </a:extLst>
          </p:cNvPr>
          <p:cNvSpPr/>
          <p:nvPr/>
        </p:nvSpPr>
        <p:spPr>
          <a:xfrm>
            <a:off x="4407635" y="1559295"/>
            <a:ext cx="3376725" cy="4651723"/>
          </a:xfrm>
          <a:prstGeom prst="roundRect">
            <a:avLst>
              <a:gd name="adj" fmla="val 6266"/>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14695AD8-BC4B-8BE8-E632-054E431ADF6E}"/>
              </a:ext>
            </a:extLst>
          </p:cNvPr>
          <p:cNvSpPr/>
          <p:nvPr/>
        </p:nvSpPr>
        <p:spPr>
          <a:xfrm>
            <a:off x="8168947" y="1559295"/>
            <a:ext cx="3376725" cy="4651723"/>
          </a:xfrm>
          <a:prstGeom prst="roundRect">
            <a:avLst>
              <a:gd name="adj" fmla="val 6266"/>
            </a:avLst>
          </a:prstGeom>
          <a:solidFill>
            <a:srgbClr val="86CE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90;p1">
            <a:extLst>
              <a:ext uri="{FF2B5EF4-FFF2-40B4-BE49-F238E27FC236}">
                <a16:creationId xmlns:a16="http://schemas.microsoft.com/office/drawing/2014/main" id="{4F1181D2-CCFE-F793-8843-FA8139ECC6EA}"/>
              </a:ext>
            </a:extLst>
          </p:cNvPr>
          <p:cNvSpPr txBox="1"/>
          <p:nvPr/>
        </p:nvSpPr>
        <p:spPr>
          <a:xfrm>
            <a:off x="4640640" y="1664451"/>
            <a:ext cx="2910712" cy="80017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Success Story 2</a:t>
            </a:r>
          </a:p>
          <a:p>
            <a:pPr marR="0" lvl="0" indent="0" algn="ctr" rtl="0">
              <a:spcBef>
                <a:spcPts val="600"/>
              </a:spcBef>
              <a:spcAft>
                <a:spcPts val="0"/>
              </a:spcAft>
              <a:buNone/>
            </a:pPr>
            <a:r>
              <a:rPr lang="en-US" sz="1400" dirty="0">
                <a:solidFill>
                  <a:schemeClr val="bg1"/>
                </a:solidFill>
                <a:latin typeface="Century Gothic"/>
                <a:sym typeface="Century Gothic"/>
              </a:rPr>
              <a:t>Description of the story. </a:t>
            </a:r>
          </a:p>
        </p:txBody>
      </p:sp>
      <p:sp>
        <p:nvSpPr>
          <p:cNvPr id="10" name="Google Shape;90;p1">
            <a:extLst>
              <a:ext uri="{FF2B5EF4-FFF2-40B4-BE49-F238E27FC236}">
                <a16:creationId xmlns:a16="http://schemas.microsoft.com/office/drawing/2014/main" id="{7178D5E0-0886-4DBC-A7EC-CAA2A1FE8E0D}"/>
              </a:ext>
            </a:extLst>
          </p:cNvPr>
          <p:cNvSpPr txBox="1"/>
          <p:nvPr/>
        </p:nvSpPr>
        <p:spPr>
          <a:xfrm>
            <a:off x="8401959" y="1664451"/>
            <a:ext cx="2910712" cy="80017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Success Story 3</a:t>
            </a:r>
          </a:p>
          <a:p>
            <a:pPr marR="0" lvl="0" indent="0" algn="ctr" rtl="0">
              <a:spcBef>
                <a:spcPts val="600"/>
              </a:spcBef>
              <a:spcAft>
                <a:spcPts val="0"/>
              </a:spcAft>
              <a:buNone/>
            </a:pPr>
            <a:r>
              <a:rPr lang="en-US" sz="1400" dirty="0">
                <a:solidFill>
                  <a:schemeClr val="bg1"/>
                </a:solidFill>
                <a:latin typeface="Century Gothic"/>
                <a:sym typeface="Century Gothic"/>
              </a:rPr>
              <a:t>Description of the story. </a:t>
            </a:r>
          </a:p>
        </p:txBody>
      </p:sp>
      <p:sp>
        <p:nvSpPr>
          <p:cNvPr id="12" name="Rectangle 11">
            <a:extLst>
              <a:ext uri="{FF2B5EF4-FFF2-40B4-BE49-F238E27FC236}">
                <a16:creationId xmlns:a16="http://schemas.microsoft.com/office/drawing/2014/main" id="{51ECC8DC-38AE-4DDC-B190-5DF73522FDE9}"/>
              </a:ext>
            </a:extLst>
          </p:cNvPr>
          <p:cNvSpPr/>
          <p:nvPr/>
        </p:nvSpPr>
        <p:spPr>
          <a:xfrm>
            <a:off x="646323" y="4709289"/>
            <a:ext cx="3376725" cy="1178831"/>
          </a:xfrm>
          <a:prstGeom prst="rect">
            <a:avLst/>
          </a:prstGeom>
          <a:solidFill>
            <a:srgbClr val="387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“Brief testimonial.”</a:t>
            </a:r>
          </a:p>
        </p:txBody>
      </p:sp>
      <p:sp>
        <p:nvSpPr>
          <p:cNvPr id="13" name="Rectangle 12">
            <a:extLst>
              <a:ext uri="{FF2B5EF4-FFF2-40B4-BE49-F238E27FC236}">
                <a16:creationId xmlns:a16="http://schemas.microsoft.com/office/drawing/2014/main" id="{57ED3E15-C243-4564-489A-186D819624A9}"/>
              </a:ext>
            </a:extLst>
          </p:cNvPr>
          <p:cNvSpPr/>
          <p:nvPr/>
        </p:nvSpPr>
        <p:spPr>
          <a:xfrm>
            <a:off x="4407633" y="4709289"/>
            <a:ext cx="3376725" cy="1178831"/>
          </a:xfrm>
          <a:prstGeom prst="rect">
            <a:avLst/>
          </a:prstGeom>
          <a:solidFill>
            <a:srgbClr val="387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“Brief testimonial.”</a:t>
            </a:r>
            <a:endParaRPr lang="en-US" dirty="0">
              <a:solidFill>
                <a:schemeClr val="bg1"/>
              </a:solidFill>
            </a:endParaRPr>
          </a:p>
        </p:txBody>
      </p:sp>
      <p:sp>
        <p:nvSpPr>
          <p:cNvPr id="22" name="Rectangle 21">
            <a:extLst>
              <a:ext uri="{FF2B5EF4-FFF2-40B4-BE49-F238E27FC236}">
                <a16:creationId xmlns:a16="http://schemas.microsoft.com/office/drawing/2014/main" id="{811C7DD5-7CD8-84FB-1488-BE42A3C444C3}"/>
              </a:ext>
            </a:extLst>
          </p:cNvPr>
          <p:cNvSpPr/>
          <p:nvPr/>
        </p:nvSpPr>
        <p:spPr>
          <a:xfrm>
            <a:off x="8168947" y="4709289"/>
            <a:ext cx="3376725" cy="1178831"/>
          </a:xfrm>
          <a:prstGeom prst="rect">
            <a:avLst/>
          </a:prstGeom>
          <a:solidFill>
            <a:srgbClr val="387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“Brief testimonial.”</a:t>
            </a:r>
            <a:endParaRPr lang="en-US" dirty="0">
              <a:solidFill>
                <a:schemeClr val="bg1"/>
              </a:solidFill>
            </a:endParaRPr>
          </a:p>
        </p:txBody>
      </p:sp>
    </p:spTree>
    <p:extLst>
      <p:ext uri="{BB962C8B-B14F-4D97-AF65-F5344CB8AC3E}">
        <p14:creationId xmlns:p14="http://schemas.microsoft.com/office/powerpoint/2010/main" val="336462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EC5FD-BD3C-BB6A-3EED-E28BBF86C8F1}"/>
            </a:ext>
          </a:extLst>
        </p:cNvPr>
        <p:cNvGrpSpPr/>
        <p:nvPr/>
      </p:nvGrpSpPr>
      <p:grpSpPr>
        <a:xfrm>
          <a:off x="0" y="0"/>
          <a:ext cx="0" cy="0"/>
          <a:chOff x="0" y="0"/>
          <a:chExt cx="0" cy="0"/>
        </a:xfrm>
      </p:grpSpPr>
      <p:pic>
        <p:nvPicPr>
          <p:cNvPr id="9" name="Picture 8" descr="Path winding through a grassy field">
            <a:extLst>
              <a:ext uri="{FF2B5EF4-FFF2-40B4-BE49-F238E27FC236}">
                <a16:creationId xmlns:a16="http://schemas.microsoft.com/office/drawing/2014/main" id="{FB03D452-8908-1311-FEF7-D344EA263708}"/>
              </a:ext>
            </a:extLst>
          </p:cNvPr>
          <p:cNvPicPr>
            <a:picLocks noChangeAspect="1"/>
          </p:cNvPicPr>
          <p:nvPr/>
        </p:nvPicPr>
        <p:blipFill>
          <a:blip r:embed="rId3" cstate="email">
            <a:grayscl/>
            <a:extLst>
              <a:ext uri="{28A0092B-C50C-407E-A947-70E740481C1C}">
                <a14:useLocalDpi xmlns:a14="http://schemas.microsoft.com/office/drawing/2010/main"/>
              </a:ext>
            </a:extLst>
          </a:blip>
          <a:srcRect l="30745" r="22304"/>
          <a:stretch/>
        </p:blipFill>
        <p:spPr>
          <a:xfrm>
            <a:off x="0" y="0"/>
            <a:ext cx="4831455" cy="6853635"/>
          </a:xfrm>
          <a:prstGeom prst="rect">
            <a:avLst/>
          </a:prstGeom>
        </p:spPr>
      </p:pic>
      <p:sp>
        <p:nvSpPr>
          <p:cNvPr id="5" name="Google Shape;90;p1">
            <a:extLst>
              <a:ext uri="{FF2B5EF4-FFF2-40B4-BE49-F238E27FC236}">
                <a16:creationId xmlns:a16="http://schemas.microsoft.com/office/drawing/2014/main" id="{865CCC11-0C0B-44AA-E335-B11D64E62166}"/>
              </a:ext>
            </a:extLst>
          </p:cNvPr>
          <p:cNvSpPr txBox="1"/>
          <p:nvPr/>
        </p:nvSpPr>
        <p:spPr>
          <a:xfrm>
            <a:off x="5404104" y="1372127"/>
            <a:ext cx="6141568"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Information on next steps. </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Conclusion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Recap and next steps to move forward.</a:t>
            </a:r>
          </a:p>
        </p:txBody>
      </p:sp>
      <p:sp>
        <p:nvSpPr>
          <p:cNvPr id="3" name="Diagonal Stripe 2">
            <a:extLst>
              <a:ext uri="{FF2B5EF4-FFF2-40B4-BE49-F238E27FC236}">
                <a16:creationId xmlns:a16="http://schemas.microsoft.com/office/drawing/2014/main" id="{2141D598-78B8-D942-1851-F67B8330BBA7}"/>
              </a:ext>
            </a:extLst>
          </p:cNvPr>
          <p:cNvSpPr/>
          <p:nvPr/>
        </p:nvSpPr>
        <p:spPr>
          <a:xfrm>
            <a:off x="0" y="0"/>
            <a:ext cx="3125220" cy="2238998"/>
          </a:xfrm>
          <a:prstGeom prst="diagStripe">
            <a:avLst/>
          </a:prstGeom>
          <a:solidFill>
            <a:srgbClr val="387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Google Shape;90;p1">
            <a:extLst>
              <a:ext uri="{FF2B5EF4-FFF2-40B4-BE49-F238E27FC236}">
                <a16:creationId xmlns:a16="http://schemas.microsoft.com/office/drawing/2014/main" id="{512F1E89-C5B9-8FC6-2850-5F32DC505BC1}"/>
              </a:ext>
            </a:extLst>
          </p:cNvPr>
          <p:cNvSpPr txBox="1"/>
          <p:nvPr/>
        </p:nvSpPr>
        <p:spPr>
          <a:xfrm>
            <a:off x="5404104" y="362918"/>
            <a:ext cx="614156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spTree>
    <p:extLst>
      <p:ext uri="{BB962C8B-B14F-4D97-AF65-F5344CB8AC3E}">
        <p14:creationId xmlns:p14="http://schemas.microsoft.com/office/powerpoint/2010/main" val="1750129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C59F7B-87A6-7EAC-5A44-FF5062220343}"/>
              </a:ext>
            </a:extLst>
          </p:cNvPr>
          <p:cNvSpPr/>
          <p:nvPr/>
        </p:nvSpPr>
        <p:spPr>
          <a:xfrm>
            <a:off x="4834162" y="6025019"/>
            <a:ext cx="7357837" cy="832980"/>
          </a:xfrm>
          <a:prstGeom prst="rect">
            <a:avLst/>
          </a:prstGeom>
          <a:solidFill>
            <a:srgbClr val="387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819335" y="6220908"/>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bg1"/>
                </a:solidFill>
                <a:latin typeface="Century Gothic"/>
                <a:ea typeface="Century Gothic"/>
                <a:cs typeface="Century Gothic"/>
                <a:sym typeface="Century Gothic"/>
              </a:rPr>
              <a:t>Inbound Marketing Proposal</a:t>
            </a:r>
          </a:p>
        </p:txBody>
      </p:sp>
      <p:sp>
        <p:nvSpPr>
          <p:cNvPr id="10" name="Google Shape;90;p1">
            <a:extLst>
              <a:ext uri="{FF2B5EF4-FFF2-40B4-BE49-F238E27FC236}">
                <a16:creationId xmlns:a16="http://schemas.microsoft.com/office/drawing/2014/main" id="{09ED9C1E-169D-06A2-CC5C-FBDE614207B2}"/>
              </a:ext>
            </a:extLst>
          </p:cNvPr>
          <p:cNvSpPr txBox="1"/>
          <p:nvPr/>
        </p:nvSpPr>
        <p:spPr>
          <a:xfrm>
            <a:off x="5339994" y="3456023"/>
            <a:ext cx="5115200" cy="52318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800" i="0" u="none" strike="noStrike" cap="none" dirty="0">
                <a:solidFill>
                  <a:schemeClr val="tx1">
                    <a:lumMod val="65000"/>
                    <a:lumOff val="35000"/>
                  </a:schemeClr>
                </a:solidFill>
                <a:latin typeface="Century Gothic"/>
                <a:ea typeface="Century Gothic"/>
                <a:cs typeface="Century Gothic"/>
                <a:sym typeface="Century Gothic"/>
              </a:rPr>
              <a:t>Company Name</a:t>
            </a:r>
          </a:p>
        </p:txBody>
      </p:sp>
      <p:sp>
        <p:nvSpPr>
          <p:cNvPr id="12" name="Google Shape;90;p1">
            <a:extLst>
              <a:ext uri="{FF2B5EF4-FFF2-40B4-BE49-F238E27FC236}">
                <a16:creationId xmlns:a16="http://schemas.microsoft.com/office/drawing/2014/main" id="{ABDB3768-D7D2-857A-E2E0-08B5927425ED}"/>
              </a:ext>
            </a:extLst>
          </p:cNvPr>
          <p:cNvSpPr txBox="1"/>
          <p:nvPr/>
        </p:nvSpPr>
        <p:spPr>
          <a:xfrm>
            <a:off x="5339995" y="442234"/>
            <a:ext cx="5115200" cy="276994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5800" b="1" i="0" u="none" strike="noStrike" cap="none" dirty="0">
                <a:solidFill>
                  <a:schemeClr val="tx1">
                    <a:lumMod val="65000"/>
                    <a:lumOff val="35000"/>
                  </a:schemeClr>
                </a:solidFill>
                <a:latin typeface="Century Gothic"/>
                <a:ea typeface="Century Gothic"/>
                <a:cs typeface="Century Gothic"/>
                <a:sym typeface="Century Gothic"/>
              </a:rPr>
              <a:t>Inbound Marketing Proposal</a:t>
            </a:r>
          </a:p>
        </p:txBody>
      </p:sp>
      <p:pic>
        <p:nvPicPr>
          <p:cNvPr id="3" name="Picture 2" descr="Magnifying glass showing decling performance">
            <a:extLst>
              <a:ext uri="{FF2B5EF4-FFF2-40B4-BE49-F238E27FC236}">
                <a16:creationId xmlns:a16="http://schemas.microsoft.com/office/drawing/2014/main" id="{3666CD8A-E4C0-011C-BD59-BF7F3620A558}"/>
              </a:ext>
            </a:extLst>
          </p:cNvPr>
          <p:cNvPicPr>
            <a:picLocks noChangeAspect="1"/>
          </p:cNvPicPr>
          <p:nvPr/>
        </p:nvPicPr>
        <p:blipFill>
          <a:blip r:embed="rId3" cstate="email">
            <a:grayscl/>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l="26290" r="26771"/>
          <a:stretch/>
        </p:blipFill>
        <p:spPr>
          <a:xfrm>
            <a:off x="0" y="-5054"/>
            <a:ext cx="4836920" cy="6863054"/>
          </a:xfrm>
          <a:prstGeom prst="rect">
            <a:avLst/>
          </a:prstGeom>
        </p:spPr>
      </p:pic>
      <p:sp>
        <p:nvSpPr>
          <p:cNvPr id="5" name="Diagonal Stripe 4">
            <a:extLst>
              <a:ext uri="{FF2B5EF4-FFF2-40B4-BE49-F238E27FC236}">
                <a16:creationId xmlns:a16="http://schemas.microsoft.com/office/drawing/2014/main" id="{30FA2B49-8D12-A669-C6B7-BA6BC187DE59}"/>
              </a:ext>
            </a:extLst>
          </p:cNvPr>
          <p:cNvSpPr/>
          <p:nvPr/>
        </p:nvSpPr>
        <p:spPr>
          <a:xfrm>
            <a:off x="0" y="0"/>
            <a:ext cx="3125220" cy="2238998"/>
          </a:xfrm>
          <a:prstGeom prst="diagStripe">
            <a:avLst/>
          </a:prstGeom>
          <a:solidFill>
            <a:srgbClr val="387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370A0-6AEC-5400-9243-7A637C01D876}"/>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D5D89D48-FE5A-C04E-6BDB-FB16B96AFD4B}"/>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Project Overview</a:t>
            </a:r>
          </a:p>
        </p:txBody>
      </p:sp>
      <p:sp>
        <p:nvSpPr>
          <p:cNvPr id="5" name="Google Shape;90;p1">
            <a:extLst>
              <a:ext uri="{FF2B5EF4-FFF2-40B4-BE49-F238E27FC236}">
                <a16:creationId xmlns:a16="http://schemas.microsoft.com/office/drawing/2014/main" id="{7CA302AE-DD43-A51C-9CDF-55BB7807AEC2}"/>
              </a:ext>
            </a:extLst>
          </p:cNvPr>
          <p:cNvSpPr txBox="1"/>
          <p:nvPr/>
        </p:nvSpPr>
        <p:spPr>
          <a:xfrm>
            <a:off x="1354834" y="1372127"/>
            <a:ext cx="9482326"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project context.</a:t>
            </a:r>
          </a:p>
        </p:txBody>
      </p:sp>
      <p:sp>
        <p:nvSpPr>
          <p:cNvPr id="2" name="Diagonal Stripe 1">
            <a:extLst>
              <a:ext uri="{FF2B5EF4-FFF2-40B4-BE49-F238E27FC236}">
                <a16:creationId xmlns:a16="http://schemas.microsoft.com/office/drawing/2014/main" id="{3CDC668A-2A2D-D4EC-5E06-B929C94917B1}"/>
              </a:ext>
            </a:extLst>
          </p:cNvPr>
          <p:cNvSpPr/>
          <p:nvPr/>
        </p:nvSpPr>
        <p:spPr>
          <a:xfrm>
            <a:off x="0" y="0"/>
            <a:ext cx="3125220" cy="2238998"/>
          </a:xfrm>
          <a:prstGeom prst="diagStripe">
            <a:avLst/>
          </a:prstGeom>
          <a:solidFill>
            <a:srgbClr val="3871A6">
              <a:alpha val="2491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8489BC35-AE94-6D7B-9C1B-64711FB22FF7}"/>
              </a:ext>
            </a:extLst>
          </p:cNvPr>
          <p:cNvSpPr/>
          <p:nvPr/>
        </p:nvSpPr>
        <p:spPr>
          <a:xfrm>
            <a:off x="1165694" y="2155431"/>
            <a:ext cx="2291026" cy="1143000"/>
          </a:xfrm>
          <a:prstGeom prst="rect">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Key Issue 1</a:t>
            </a:r>
            <a:endParaRPr lang="en-US" sz="2000" dirty="0">
              <a:solidFill>
                <a:schemeClr val="bg1"/>
              </a:solidFill>
              <a:latin typeface="Century Gothic" panose="020B0502020202020204" pitchFamily="34" charset="0"/>
            </a:endParaRPr>
          </a:p>
        </p:txBody>
      </p:sp>
      <p:sp>
        <p:nvSpPr>
          <p:cNvPr id="10" name="Rectangle 9">
            <a:extLst>
              <a:ext uri="{FF2B5EF4-FFF2-40B4-BE49-F238E27FC236}">
                <a16:creationId xmlns:a16="http://schemas.microsoft.com/office/drawing/2014/main" id="{D8D16055-4C2E-7E97-1B85-C001DDE0C8E4}"/>
              </a:ext>
            </a:extLst>
          </p:cNvPr>
          <p:cNvSpPr/>
          <p:nvPr/>
        </p:nvSpPr>
        <p:spPr>
          <a:xfrm>
            <a:off x="3610588" y="2155431"/>
            <a:ext cx="2668161" cy="1143000"/>
          </a:xfrm>
          <a:prstGeom prst="rect">
            <a:avLst/>
          </a:prstGeom>
          <a:solidFill>
            <a:srgbClr val="FC9F7B">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Description</a:t>
            </a:r>
          </a:p>
        </p:txBody>
      </p:sp>
      <p:sp>
        <p:nvSpPr>
          <p:cNvPr id="11" name="Oval 10">
            <a:extLst>
              <a:ext uri="{FF2B5EF4-FFF2-40B4-BE49-F238E27FC236}">
                <a16:creationId xmlns:a16="http://schemas.microsoft.com/office/drawing/2014/main" id="{9574C568-4AB0-B9C9-908B-4285758FDE5B}"/>
              </a:ext>
            </a:extLst>
          </p:cNvPr>
          <p:cNvSpPr/>
          <p:nvPr/>
        </p:nvSpPr>
        <p:spPr>
          <a:xfrm>
            <a:off x="615713" y="2351343"/>
            <a:ext cx="731520" cy="731520"/>
          </a:xfrm>
          <a:prstGeom prst="ellipse">
            <a:avLst/>
          </a:prstGeom>
          <a:solidFill>
            <a:srgbClr val="FC9F7B"/>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90;p1">
            <a:extLst>
              <a:ext uri="{FF2B5EF4-FFF2-40B4-BE49-F238E27FC236}">
                <a16:creationId xmlns:a16="http://schemas.microsoft.com/office/drawing/2014/main" id="{8A1BC826-53CE-66E3-DD00-E5DDD29C39C4}"/>
              </a:ext>
            </a:extLst>
          </p:cNvPr>
          <p:cNvSpPr txBox="1"/>
          <p:nvPr/>
        </p:nvSpPr>
        <p:spPr>
          <a:xfrm>
            <a:off x="724494" y="2393958"/>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1</a:t>
            </a:r>
          </a:p>
        </p:txBody>
      </p:sp>
      <p:sp>
        <p:nvSpPr>
          <p:cNvPr id="13" name="Rectangle 12">
            <a:extLst>
              <a:ext uri="{FF2B5EF4-FFF2-40B4-BE49-F238E27FC236}">
                <a16:creationId xmlns:a16="http://schemas.microsoft.com/office/drawing/2014/main" id="{7CD09296-BCD8-56C8-DF07-211E91A555B3}"/>
              </a:ext>
            </a:extLst>
          </p:cNvPr>
          <p:cNvSpPr/>
          <p:nvPr/>
        </p:nvSpPr>
        <p:spPr>
          <a:xfrm>
            <a:off x="1165694" y="3446307"/>
            <a:ext cx="2291026" cy="1143000"/>
          </a:xfrm>
          <a:prstGeom prst="rect">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Priority 2</a:t>
            </a:r>
            <a:endParaRPr lang="en-US" sz="2000" dirty="0">
              <a:solidFill>
                <a:schemeClr val="bg1"/>
              </a:solidFill>
              <a:latin typeface="Century Gothic" panose="020B0502020202020204" pitchFamily="34" charset="0"/>
            </a:endParaRPr>
          </a:p>
        </p:txBody>
      </p:sp>
      <p:sp>
        <p:nvSpPr>
          <p:cNvPr id="15" name="Oval 14">
            <a:extLst>
              <a:ext uri="{FF2B5EF4-FFF2-40B4-BE49-F238E27FC236}">
                <a16:creationId xmlns:a16="http://schemas.microsoft.com/office/drawing/2014/main" id="{01606B72-7F6C-9966-3342-AD8EFE2C1A55}"/>
              </a:ext>
            </a:extLst>
          </p:cNvPr>
          <p:cNvSpPr/>
          <p:nvPr/>
        </p:nvSpPr>
        <p:spPr>
          <a:xfrm>
            <a:off x="615713" y="3642219"/>
            <a:ext cx="731520" cy="731520"/>
          </a:xfrm>
          <a:prstGeom prst="ellipse">
            <a:avLst/>
          </a:prstGeom>
          <a:solidFill>
            <a:srgbClr val="4482B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90;p1">
            <a:extLst>
              <a:ext uri="{FF2B5EF4-FFF2-40B4-BE49-F238E27FC236}">
                <a16:creationId xmlns:a16="http://schemas.microsoft.com/office/drawing/2014/main" id="{EDD52E48-C84D-0E25-43A1-632D4867108F}"/>
              </a:ext>
            </a:extLst>
          </p:cNvPr>
          <p:cNvSpPr txBox="1"/>
          <p:nvPr/>
        </p:nvSpPr>
        <p:spPr>
          <a:xfrm>
            <a:off x="724494" y="3684834"/>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a:t>
            </a:r>
          </a:p>
        </p:txBody>
      </p:sp>
      <p:sp>
        <p:nvSpPr>
          <p:cNvPr id="17" name="Rectangle 16">
            <a:extLst>
              <a:ext uri="{FF2B5EF4-FFF2-40B4-BE49-F238E27FC236}">
                <a16:creationId xmlns:a16="http://schemas.microsoft.com/office/drawing/2014/main" id="{9C8640FC-DE53-5B46-FA55-B509BC653D39}"/>
              </a:ext>
            </a:extLst>
          </p:cNvPr>
          <p:cNvSpPr/>
          <p:nvPr/>
        </p:nvSpPr>
        <p:spPr>
          <a:xfrm>
            <a:off x="1165694" y="4737183"/>
            <a:ext cx="2291026" cy="1143000"/>
          </a:xfrm>
          <a:prstGeom prst="rect">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Priority 3</a:t>
            </a:r>
            <a:endParaRPr lang="en-US" sz="2000" dirty="0">
              <a:solidFill>
                <a:schemeClr val="bg1"/>
              </a:solidFill>
              <a:latin typeface="Century Gothic" panose="020B0502020202020204" pitchFamily="34" charset="0"/>
            </a:endParaRPr>
          </a:p>
        </p:txBody>
      </p:sp>
      <p:sp>
        <p:nvSpPr>
          <p:cNvPr id="19" name="Oval 18">
            <a:extLst>
              <a:ext uri="{FF2B5EF4-FFF2-40B4-BE49-F238E27FC236}">
                <a16:creationId xmlns:a16="http://schemas.microsoft.com/office/drawing/2014/main" id="{F126E169-E67A-6A8F-35EE-C5CC6FDD24FA}"/>
              </a:ext>
            </a:extLst>
          </p:cNvPr>
          <p:cNvSpPr/>
          <p:nvPr/>
        </p:nvSpPr>
        <p:spPr>
          <a:xfrm>
            <a:off x="615713" y="4933095"/>
            <a:ext cx="731520" cy="731520"/>
          </a:xfrm>
          <a:prstGeom prst="ellipse">
            <a:avLst/>
          </a:prstGeom>
          <a:solidFill>
            <a:srgbClr val="FC9F7B"/>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Google Shape;90;p1">
            <a:extLst>
              <a:ext uri="{FF2B5EF4-FFF2-40B4-BE49-F238E27FC236}">
                <a16:creationId xmlns:a16="http://schemas.microsoft.com/office/drawing/2014/main" id="{CB57F0CE-C9C5-0BE3-1524-C058530FBC96}"/>
              </a:ext>
            </a:extLst>
          </p:cNvPr>
          <p:cNvSpPr txBox="1"/>
          <p:nvPr/>
        </p:nvSpPr>
        <p:spPr>
          <a:xfrm>
            <a:off x="724494" y="497571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3</a:t>
            </a:r>
          </a:p>
        </p:txBody>
      </p:sp>
      <p:sp>
        <p:nvSpPr>
          <p:cNvPr id="25" name="Rectangle 24">
            <a:extLst>
              <a:ext uri="{FF2B5EF4-FFF2-40B4-BE49-F238E27FC236}">
                <a16:creationId xmlns:a16="http://schemas.microsoft.com/office/drawing/2014/main" id="{71AED0BE-E3A6-E02A-298B-D760A2BD82CD}"/>
              </a:ext>
            </a:extLst>
          </p:cNvPr>
          <p:cNvSpPr/>
          <p:nvPr/>
        </p:nvSpPr>
        <p:spPr>
          <a:xfrm>
            <a:off x="6432617" y="2155431"/>
            <a:ext cx="2291026" cy="1143000"/>
          </a:xfrm>
          <a:prstGeom prst="rect">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Proposed Solution 1</a:t>
            </a:r>
            <a:endParaRPr lang="en-US" sz="2000" dirty="0">
              <a:solidFill>
                <a:schemeClr val="bg1"/>
              </a:solidFill>
              <a:latin typeface="Century Gothic" panose="020B0502020202020204" pitchFamily="34" charset="0"/>
            </a:endParaRPr>
          </a:p>
        </p:txBody>
      </p:sp>
      <p:sp>
        <p:nvSpPr>
          <p:cNvPr id="26" name="Rectangle 25">
            <a:extLst>
              <a:ext uri="{FF2B5EF4-FFF2-40B4-BE49-F238E27FC236}">
                <a16:creationId xmlns:a16="http://schemas.microsoft.com/office/drawing/2014/main" id="{7258466E-DE9F-F704-A640-2EF3B461E56E}"/>
              </a:ext>
            </a:extLst>
          </p:cNvPr>
          <p:cNvSpPr/>
          <p:nvPr/>
        </p:nvSpPr>
        <p:spPr>
          <a:xfrm>
            <a:off x="8877511" y="2155431"/>
            <a:ext cx="2668161" cy="1143000"/>
          </a:xfrm>
          <a:prstGeom prst="rect">
            <a:avLst/>
          </a:prstGeom>
          <a:solidFill>
            <a:srgbClr val="FC9F7B">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Description</a:t>
            </a:r>
          </a:p>
        </p:txBody>
      </p:sp>
      <p:sp>
        <p:nvSpPr>
          <p:cNvPr id="27" name="Rectangle 26">
            <a:extLst>
              <a:ext uri="{FF2B5EF4-FFF2-40B4-BE49-F238E27FC236}">
                <a16:creationId xmlns:a16="http://schemas.microsoft.com/office/drawing/2014/main" id="{CEAA4CF3-4223-35B7-8FC3-136A1D52E9F3}"/>
              </a:ext>
            </a:extLst>
          </p:cNvPr>
          <p:cNvSpPr/>
          <p:nvPr/>
        </p:nvSpPr>
        <p:spPr>
          <a:xfrm>
            <a:off x="3610588" y="3446307"/>
            <a:ext cx="2668161" cy="1143000"/>
          </a:xfrm>
          <a:prstGeom prst="rect">
            <a:avLst/>
          </a:prstGeom>
          <a:solidFill>
            <a:srgbClr val="3871A6">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Description</a:t>
            </a:r>
          </a:p>
        </p:txBody>
      </p:sp>
      <p:sp>
        <p:nvSpPr>
          <p:cNvPr id="28" name="Rectangle 27">
            <a:extLst>
              <a:ext uri="{FF2B5EF4-FFF2-40B4-BE49-F238E27FC236}">
                <a16:creationId xmlns:a16="http://schemas.microsoft.com/office/drawing/2014/main" id="{4201F6AC-732F-13ED-3CD7-1C63DA36A820}"/>
              </a:ext>
            </a:extLst>
          </p:cNvPr>
          <p:cNvSpPr/>
          <p:nvPr/>
        </p:nvSpPr>
        <p:spPr>
          <a:xfrm>
            <a:off x="6432617" y="3446307"/>
            <a:ext cx="2291026" cy="1143000"/>
          </a:xfrm>
          <a:prstGeom prst="rect">
            <a:avLst/>
          </a:prstGeom>
          <a:solidFill>
            <a:srgbClr val="3871A6"/>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Proposed Solution 2</a:t>
            </a:r>
            <a:endParaRPr lang="en-US" sz="2000" dirty="0">
              <a:solidFill>
                <a:schemeClr val="bg1"/>
              </a:solidFill>
              <a:latin typeface="Century Gothic" panose="020B0502020202020204" pitchFamily="34" charset="0"/>
            </a:endParaRPr>
          </a:p>
        </p:txBody>
      </p:sp>
      <p:sp>
        <p:nvSpPr>
          <p:cNvPr id="29" name="Rectangle 28">
            <a:extLst>
              <a:ext uri="{FF2B5EF4-FFF2-40B4-BE49-F238E27FC236}">
                <a16:creationId xmlns:a16="http://schemas.microsoft.com/office/drawing/2014/main" id="{BD107BF9-F0A2-13D0-8AC4-4C8F97886DB4}"/>
              </a:ext>
            </a:extLst>
          </p:cNvPr>
          <p:cNvSpPr/>
          <p:nvPr/>
        </p:nvSpPr>
        <p:spPr>
          <a:xfrm>
            <a:off x="8877511" y="3446307"/>
            <a:ext cx="2668161" cy="1143000"/>
          </a:xfrm>
          <a:prstGeom prst="rect">
            <a:avLst/>
          </a:prstGeom>
          <a:solidFill>
            <a:srgbClr val="3871A6">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Description</a:t>
            </a:r>
          </a:p>
        </p:txBody>
      </p:sp>
      <p:sp>
        <p:nvSpPr>
          <p:cNvPr id="30" name="Rectangle 29">
            <a:extLst>
              <a:ext uri="{FF2B5EF4-FFF2-40B4-BE49-F238E27FC236}">
                <a16:creationId xmlns:a16="http://schemas.microsoft.com/office/drawing/2014/main" id="{1ED1733B-E029-ECD6-BE36-2C31E68915BC}"/>
              </a:ext>
            </a:extLst>
          </p:cNvPr>
          <p:cNvSpPr/>
          <p:nvPr/>
        </p:nvSpPr>
        <p:spPr>
          <a:xfrm>
            <a:off x="3610588" y="4737183"/>
            <a:ext cx="2668161" cy="1143000"/>
          </a:xfrm>
          <a:prstGeom prst="rect">
            <a:avLst/>
          </a:prstGeom>
          <a:solidFill>
            <a:srgbClr val="FC9F7B">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Description</a:t>
            </a:r>
          </a:p>
        </p:txBody>
      </p:sp>
      <p:sp>
        <p:nvSpPr>
          <p:cNvPr id="31" name="Rectangle 30">
            <a:extLst>
              <a:ext uri="{FF2B5EF4-FFF2-40B4-BE49-F238E27FC236}">
                <a16:creationId xmlns:a16="http://schemas.microsoft.com/office/drawing/2014/main" id="{7CD6795C-29FF-C689-E634-BCE363AA51C5}"/>
              </a:ext>
            </a:extLst>
          </p:cNvPr>
          <p:cNvSpPr/>
          <p:nvPr/>
        </p:nvSpPr>
        <p:spPr>
          <a:xfrm>
            <a:off x="6432617" y="4737183"/>
            <a:ext cx="2291026" cy="1143000"/>
          </a:xfrm>
          <a:prstGeom prst="rect">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Proposed Solution 3</a:t>
            </a:r>
            <a:endParaRPr lang="en-US" sz="2000" dirty="0">
              <a:solidFill>
                <a:schemeClr val="bg1"/>
              </a:solidFill>
              <a:latin typeface="Century Gothic" panose="020B0502020202020204" pitchFamily="34" charset="0"/>
            </a:endParaRPr>
          </a:p>
        </p:txBody>
      </p:sp>
      <p:sp>
        <p:nvSpPr>
          <p:cNvPr id="32" name="Rectangle 31">
            <a:extLst>
              <a:ext uri="{FF2B5EF4-FFF2-40B4-BE49-F238E27FC236}">
                <a16:creationId xmlns:a16="http://schemas.microsoft.com/office/drawing/2014/main" id="{B464B480-DD87-90DE-96E3-E57008C367F3}"/>
              </a:ext>
            </a:extLst>
          </p:cNvPr>
          <p:cNvSpPr/>
          <p:nvPr/>
        </p:nvSpPr>
        <p:spPr>
          <a:xfrm>
            <a:off x="8877511" y="4737183"/>
            <a:ext cx="2668161" cy="1143000"/>
          </a:xfrm>
          <a:prstGeom prst="rect">
            <a:avLst/>
          </a:prstGeom>
          <a:solidFill>
            <a:srgbClr val="FC9F7B">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Description</a:t>
            </a:r>
          </a:p>
        </p:txBody>
      </p:sp>
    </p:spTree>
    <p:extLst>
      <p:ext uri="{BB962C8B-B14F-4D97-AF65-F5344CB8AC3E}">
        <p14:creationId xmlns:p14="http://schemas.microsoft.com/office/powerpoint/2010/main" val="3690890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23AD6-A687-3268-85B4-57117F578A39}"/>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D09F9246-869A-4C5B-2AC0-D41E7D457295}"/>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Your Objectives</a:t>
            </a:r>
          </a:p>
        </p:txBody>
      </p:sp>
      <p:sp>
        <p:nvSpPr>
          <p:cNvPr id="2" name="Diagonal Stripe 1">
            <a:extLst>
              <a:ext uri="{FF2B5EF4-FFF2-40B4-BE49-F238E27FC236}">
                <a16:creationId xmlns:a16="http://schemas.microsoft.com/office/drawing/2014/main" id="{2418188B-62D7-8A8C-82DB-18A3E504B0BF}"/>
              </a:ext>
            </a:extLst>
          </p:cNvPr>
          <p:cNvSpPr/>
          <p:nvPr/>
        </p:nvSpPr>
        <p:spPr>
          <a:xfrm flipH="1">
            <a:off x="9066780" y="0"/>
            <a:ext cx="3125220" cy="2238998"/>
          </a:xfrm>
          <a:prstGeom prst="diagStripe">
            <a:avLst/>
          </a:prstGeom>
          <a:solidFill>
            <a:srgbClr val="3871A6">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a:extLst>
              <a:ext uri="{FF2B5EF4-FFF2-40B4-BE49-F238E27FC236}">
                <a16:creationId xmlns:a16="http://schemas.microsoft.com/office/drawing/2014/main" id="{A50A5960-D2AE-D55E-3984-4F7A377D4E5F}"/>
              </a:ext>
            </a:extLst>
          </p:cNvPr>
          <p:cNvSpPr/>
          <p:nvPr/>
        </p:nvSpPr>
        <p:spPr>
          <a:xfrm>
            <a:off x="646323" y="2062216"/>
            <a:ext cx="3376725" cy="2774960"/>
          </a:xfrm>
          <a:prstGeom prst="roundRect">
            <a:avLst>
              <a:gd name="adj" fmla="val 6266"/>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F6A99167-24A4-B2FE-93B0-BDF6E9A6BB67}"/>
              </a:ext>
            </a:extLst>
          </p:cNvPr>
          <p:cNvSpPr txBox="1"/>
          <p:nvPr/>
        </p:nvSpPr>
        <p:spPr>
          <a:xfrm>
            <a:off x="879329" y="2167371"/>
            <a:ext cx="2910712" cy="80017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Objective 1</a:t>
            </a:r>
          </a:p>
          <a:p>
            <a:pPr marR="0" lvl="0" indent="0" algn="ctr" rtl="0">
              <a:spcBef>
                <a:spcPts val="600"/>
              </a:spcBef>
              <a:spcAft>
                <a:spcPts val="0"/>
              </a:spcAft>
              <a:buNone/>
            </a:pPr>
            <a:r>
              <a:rPr lang="en-US" sz="1400" dirty="0">
                <a:solidFill>
                  <a:schemeClr val="bg1"/>
                </a:solidFill>
                <a:latin typeface="Century Gothic"/>
                <a:sym typeface="Century Gothic"/>
              </a:rPr>
              <a:t>Description of the objective. </a:t>
            </a:r>
          </a:p>
        </p:txBody>
      </p:sp>
      <p:sp>
        <p:nvSpPr>
          <p:cNvPr id="11" name="Rounded Rectangle 10">
            <a:extLst>
              <a:ext uri="{FF2B5EF4-FFF2-40B4-BE49-F238E27FC236}">
                <a16:creationId xmlns:a16="http://schemas.microsoft.com/office/drawing/2014/main" id="{6C3E7F5F-8857-86D4-0920-6A4DAD470501}"/>
              </a:ext>
            </a:extLst>
          </p:cNvPr>
          <p:cNvSpPr/>
          <p:nvPr/>
        </p:nvSpPr>
        <p:spPr>
          <a:xfrm>
            <a:off x="4407635" y="2062216"/>
            <a:ext cx="3376725" cy="2774960"/>
          </a:xfrm>
          <a:prstGeom prst="roundRect">
            <a:avLst>
              <a:gd name="adj" fmla="val 6266"/>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817F445D-A236-13E3-4168-2C575F0062E7}"/>
              </a:ext>
            </a:extLst>
          </p:cNvPr>
          <p:cNvSpPr/>
          <p:nvPr/>
        </p:nvSpPr>
        <p:spPr>
          <a:xfrm>
            <a:off x="8168947" y="2062216"/>
            <a:ext cx="3376725" cy="2774960"/>
          </a:xfrm>
          <a:prstGeom prst="roundRect">
            <a:avLst>
              <a:gd name="adj" fmla="val 6266"/>
            </a:avLst>
          </a:prstGeom>
          <a:solidFill>
            <a:srgbClr val="86CE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90;p1">
            <a:extLst>
              <a:ext uri="{FF2B5EF4-FFF2-40B4-BE49-F238E27FC236}">
                <a16:creationId xmlns:a16="http://schemas.microsoft.com/office/drawing/2014/main" id="{2C6C490D-BEAF-3905-F3C2-B76CCFBF153E}"/>
              </a:ext>
            </a:extLst>
          </p:cNvPr>
          <p:cNvSpPr txBox="1"/>
          <p:nvPr/>
        </p:nvSpPr>
        <p:spPr>
          <a:xfrm>
            <a:off x="4640640" y="2167371"/>
            <a:ext cx="2910712" cy="80017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Objective 2</a:t>
            </a:r>
          </a:p>
          <a:p>
            <a:pPr marR="0" lvl="0" indent="0" algn="ctr" rtl="0">
              <a:spcBef>
                <a:spcPts val="600"/>
              </a:spcBef>
              <a:spcAft>
                <a:spcPts val="0"/>
              </a:spcAft>
              <a:buNone/>
            </a:pPr>
            <a:r>
              <a:rPr lang="en-US" sz="1400" dirty="0">
                <a:solidFill>
                  <a:schemeClr val="bg1"/>
                </a:solidFill>
                <a:latin typeface="Century Gothic"/>
                <a:sym typeface="Century Gothic"/>
              </a:rPr>
              <a:t>Description of the objective. </a:t>
            </a:r>
          </a:p>
        </p:txBody>
      </p:sp>
      <p:sp>
        <p:nvSpPr>
          <p:cNvPr id="14" name="Google Shape;90;p1">
            <a:extLst>
              <a:ext uri="{FF2B5EF4-FFF2-40B4-BE49-F238E27FC236}">
                <a16:creationId xmlns:a16="http://schemas.microsoft.com/office/drawing/2014/main" id="{036667C9-8FF8-10CF-980A-95C44AD5008A}"/>
              </a:ext>
            </a:extLst>
          </p:cNvPr>
          <p:cNvSpPr txBox="1"/>
          <p:nvPr/>
        </p:nvSpPr>
        <p:spPr>
          <a:xfrm>
            <a:off x="8401959" y="2167371"/>
            <a:ext cx="2910712" cy="80017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Objective 3</a:t>
            </a:r>
          </a:p>
          <a:p>
            <a:pPr marR="0" lvl="0" indent="0" algn="ctr" rtl="0">
              <a:spcBef>
                <a:spcPts val="600"/>
              </a:spcBef>
              <a:spcAft>
                <a:spcPts val="0"/>
              </a:spcAft>
              <a:buNone/>
            </a:pPr>
            <a:r>
              <a:rPr lang="en-US" sz="1400" dirty="0">
                <a:solidFill>
                  <a:schemeClr val="bg1"/>
                </a:solidFill>
                <a:latin typeface="Century Gothic"/>
                <a:sym typeface="Century Gothic"/>
              </a:rPr>
              <a:t>Description of the objective. </a:t>
            </a:r>
          </a:p>
        </p:txBody>
      </p:sp>
    </p:spTree>
    <p:extLst>
      <p:ext uri="{BB962C8B-B14F-4D97-AF65-F5344CB8AC3E}">
        <p14:creationId xmlns:p14="http://schemas.microsoft.com/office/powerpoint/2010/main" val="257825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77FAB-7ED3-616A-D911-D3DA8F42EB5E}"/>
            </a:ext>
          </a:extLst>
        </p:cNvPr>
        <p:cNvGrpSpPr/>
        <p:nvPr/>
      </p:nvGrpSpPr>
      <p:grpSpPr>
        <a:xfrm>
          <a:off x="0" y="0"/>
          <a:ext cx="0" cy="0"/>
          <a:chOff x="0" y="0"/>
          <a:chExt cx="0" cy="0"/>
        </a:xfrm>
      </p:grpSpPr>
      <p:sp>
        <p:nvSpPr>
          <p:cNvPr id="15" name="Rounded Rectangle 14">
            <a:extLst>
              <a:ext uri="{FF2B5EF4-FFF2-40B4-BE49-F238E27FC236}">
                <a16:creationId xmlns:a16="http://schemas.microsoft.com/office/drawing/2014/main" id="{DA33F23C-BD5B-C155-60C6-BE5D6A9C9174}"/>
              </a:ext>
            </a:extLst>
          </p:cNvPr>
          <p:cNvSpPr/>
          <p:nvPr/>
        </p:nvSpPr>
        <p:spPr>
          <a:xfrm>
            <a:off x="567889" y="2062216"/>
            <a:ext cx="5152191" cy="2491880"/>
          </a:xfrm>
          <a:prstGeom prst="roundRect">
            <a:avLst>
              <a:gd name="adj" fmla="val 6266"/>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90;p1">
            <a:extLst>
              <a:ext uri="{FF2B5EF4-FFF2-40B4-BE49-F238E27FC236}">
                <a16:creationId xmlns:a16="http://schemas.microsoft.com/office/drawing/2014/main" id="{EB1A9AFF-E70B-F701-0462-7A649E813083}"/>
              </a:ext>
            </a:extLst>
          </p:cNvPr>
          <p:cNvSpPr txBox="1"/>
          <p:nvPr/>
        </p:nvSpPr>
        <p:spPr>
          <a:xfrm>
            <a:off x="788134" y="2281094"/>
            <a:ext cx="4505226" cy="172350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200" b="1" dirty="0">
                <a:solidFill>
                  <a:schemeClr val="bg1"/>
                </a:solidFill>
                <a:latin typeface="Century Gothic"/>
                <a:sym typeface="Century Gothic"/>
              </a:rPr>
              <a:t>Demographics</a:t>
            </a:r>
          </a:p>
          <a:p>
            <a:pPr marL="377190" marR="0" lvl="0" indent="-194310" rtl="0">
              <a:spcBef>
                <a:spcPts val="600"/>
              </a:spcBef>
              <a:spcAft>
                <a:spcPts val="0"/>
              </a:spcAft>
              <a:buFont typeface="Arial" panose="020B0604020202020204" pitchFamily="34" charset="0"/>
              <a:buChar char="•"/>
            </a:pPr>
            <a:r>
              <a:rPr lang="en-US" sz="1600" b="1" dirty="0">
                <a:solidFill>
                  <a:schemeClr val="bg1"/>
                </a:solidFill>
                <a:latin typeface="Century Gothic"/>
                <a:sym typeface="Century Gothic"/>
              </a:rPr>
              <a:t>Age</a:t>
            </a:r>
            <a:r>
              <a:rPr lang="en-US" sz="1600" dirty="0">
                <a:solidFill>
                  <a:schemeClr val="bg1"/>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bg1"/>
                </a:solidFill>
                <a:latin typeface="Century Gothic"/>
                <a:sym typeface="Century Gothic"/>
              </a:rPr>
              <a:t>Gender</a:t>
            </a:r>
            <a:r>
              <a:rPr lang="en-US" sz="1600" dirty="0">
                <a:solidFill>
                  <a:schemeClr val="bg1"/>
                </a:solidFill>
                <a:latin typeface="Century Gothic"/>
                <a:sym typeface="Century Gothic"/>
              </a:rPr>
              <a:t>: XX% female, XX% male</a:t>
            </a:r>
          </a:p>
          <a:p>
            <a:pPr marL="377190" marR="0" lvl="0" indent="-194310" rtl="0">
              <a:spcBef>
                <a:spcPts val="600"/>
              </a:spcBef>
              <a:spcAft>
                <a:spcPts val="0"/>
              </a:spcAft>
              <a:buFont typeface="Arial" panose="020B0604020202020204" pitchFamily="34" charset="0"/>
              <a:buChar char="•"/>
            </a:pPr>
            <a:r>
              <a:rPr lang="en-US" sz="1600" b="1" dirty="0">
                <a:solidFill>
                  <a:schemeClr val="bg1"/>
                </a:solidFill>
                <a:latin typeface="Century Gothic"/>
                <a:sym typeface="Century Gothic"/>
              </a:rPr>
              <a:t>Location</a:t>
            </a:r>
            <a:r>
              <a:rPr lang="en-US" sz="1600" dirty="0">
                <a:solidFill>
                  <a:schemeClr val="bg1"/>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bg1"/>
                </a:solidFill>
                <a:latin typeface="Century Gothic"/>
                <a:sym typeface="Century Gothic"/>
              </a:rPr>
              <a:t>Income Level</a:t>
            </a:r>
            <a:r>
              <a:rPr lang="en-US" sz="1600" dirty="0">
                <a:solidFill>
                  <a:schemeClr val="bg1"/>
                </a:solidFill>
                <a:latin typeface="Century Gothic"/>
                <a:sym typeface="Century Gothic"/>
              </a:rPr>
              <a:t>: $XXK-$XXXK annually</a:t>
            </a:r>
          </a:p>
        </p:txBody>
      </p:sp>
      <p:sp>
        <p:nvSpPr>
          <p:cNvPr id="17" name="Rounded Rectangle 16">
            <a:extLst>
              <a:ext uri="{FF2B5EF4-FFF2-40B4-BE49-F238E27FC236}">
                <a16:creationId xmlns:a16="http://schemas.microsoft.com/office/drawing/2014/main" id="{F6A48373-1D28-8A9A-995E-6A51CB7D05B7}"/>
              </a:ext>
            </a:extLst>
          </p:cNvPr>
          <p:cNvSpPr/>
          <p:nvPr/>
        </p:nvSpPr>
        <p:spPr>
          <a:xfrm>
            <a:off x="6471922" y="2062216"/>
            <a:ext cx="5152191" cy="2491880"/>
          </a:xfrm>
          <a:prstGeom prst="roundRect">
            <a:avLst>
              <a:gd name="adj" fmla="val 6266"/>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8" name="Google Shape;90;p1">
            <a:extLst>
              <a:ext uri="{FF2B5EF4-FFF2-40B4-BE49-F238E27FC236}">
                <a16:creationId xmlns:a16="http://schemas.microsoft.com/office/drawing/2014/main" id="{EE4EF876-EB8E-7AF8-7401-717DA6FDBBFE}"/>
              </a:ext>
            </a:extLst>
          </p:cNvPr>
          <p:cNvSpPr txBox="1"/>
          <p:nvPr/>
        </p:nvSpPr>
        <p:spPr>
          <a:xfrm>
            <a:off x="6692167" y="2281094"/>
            <a:ext cx="4505226" cy="75401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200" b="1" dirty="0">
                <a:solidFill>
                  <a:schemeClr val="bg1"/>
                </a:solidFill>
                <a:latin typeface="Century Gothic"/>
                <a:sym typeface="Century Gothic"/>
              </a:rPr>
              <a:t>Behavior</a:t>
            </a:r>
          </a:p>
          <a:p>
            <a:pPr marL="377190" marR="0" lvl="0" indent="-194310" rtl="0">
              <a:spcBef>
                <a:spcPts val="600"/>
              </a:spcBef>
              <a:spcAft>
                <a:spcPts val="0"/>
              </a:spcAft>
              <a:buFont typeface="Arial" panose="020B0604020202020204" pitchFamily="34" charset="0"/>
              <a:buChar char="•"/>
            </a:pPr>
            <a:r>
              <a:rPr lang="en-US" sz="1600" dirty="0">
                <a:solidFill>
                  <a:schemeClr val="bg1"/>
                </a:solidFill>
                <a:latin typeface="Century Gothic"/>
                <a:sym typeface="Century Gothic"/>
              </a:rPr>
              <a:t>List of behaviors of target audience.</a:t>
            </a:r>
          </a:p>
        </p:txBody>
      </p:sp>
      <p:sp>
        <p:nvSpPr>
          <p:cNvPr id="4" name="Google Shape;90;p1">
            <a:extLst>
              <a:ext uri="{FF2B5EF4-FFF2-40B4-BE49-F238E27FC236}">
                <a16:creationId xmlns:a16="http://schemas.microsoft.com/office/drawing/2014/main" id="{D834F2BE-F069-E9F7-34FD-64BA8F780304}"/>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sp>
        <p:nvSpPr>
          <p:cNvPr id="2" name="Diagonal Stripe 1">
            <a:extLst>
              <a:ext uri="{FF2B5EF4-FFF2-40B4-BE49-F238E27FC236}">
                <a16:creationId xmlns:a16="http://schemas.microsoft.com/office/drawing/2014/main" id="{92242209-13DE-33EB-D2C1-6854729B49D1}"/>
              </a:ext>
            </a:extLst>
          </p:cNvPr>
          <p:cNvSpPr/>
          <p:nvPr/>
        </p:nvSpPr>
        <p:spPr>
          <a:xfrm flipH="1" flipV="1">
            <a:off x="9066780" y="4619002"/>
            <a:ext cx="3125220" cy="2238998"/>
          </a:xfrm>
          <a:prstGeom prst="diagStripe">
            <a:avLst/>
          </a:prstGeom>
          <a:solidFill>
            <a:srgbClr val="3871A6">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89218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D257E-5AC7-012E-C14E-175858DDD0CC}"/>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80B75700-985D-7306-480F-3EE9C4BFF194}"/>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Strategy and Approach</a:t>
            </a:r>
          </a:p>
        </p:txBody>
      </p:sp>
      <p:sp>
        <p:nvSpPr>
          <p:cNvPr id="3" name="Google Shape;90;p1">
            <a:extLst>
              <a:ext uri="{FF2B5EF4-FFF2-40B4-BE49-F238E27FC236}">
                <a16:creationId xmlns:a16="http://schemas.microsoft.com/office/drawing/2014/main" id="{4385FB34-CF0E-2E2F-84F8-44A4D4AA0E16}"/>
              </a:ext>
            </a:extLst>
          </p:cNvPr>
          <p:cNvSpPr txBox="1"/>
          <p:nvPr/>
        </p:nvSpPr>
        <p:spPr>
          <a:xfrm>
            <a:off x="646323" y="1372127"/>
            <a:ext cx="10899349"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strategy and approach. </a:t>
            </a:r>
          </a:p>
        </p:txBody>
      </p:sp>
      <p:sp>
        <p:nvSpPr>
          <p:cNvPr id="5" name="Rounded Rectangle 4">
            <a:extLst>
              <a:ext uri="{FF2B5EF4-FFF2-40B4-BE49-F238E27FC236}">
                <a16:creationId xmlns:a16="http://schemas.microsoft.com/office/drawing/2014/main" id="{B335F630-C773-2EEB-7695-48356D2E5FB8}"/>
              </a:ext>
            </a:extLst>
          </p:cNvPr>
          <p:cNvSpPr/>
          <p:nvPr/>
        </p:nvSpPr>
        <p:spPr>
          <a:xfrm>
            <a:off x="646323" y="2062216"/>
            <a:ext cx="3376725" cy="1955312"/>
          </a:xfrm>
          <a:prstGeom prst="roundRect">
            <a:avLst>
              <a:gd name="adj" fmla="val 6266"/>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90;p1">
            <a:extLst>
              <a:ext uri="{FF2B5EF4-FFF2-40B4-BE49-F238E27FC236}">
                <a16:creationId xmlns:a16="http://schemas.microsoft.com/office/drawing/2014/main" id="{D8692242-2674-48F3-FFE9-784E1E676DB7}"/>
              </a:ext>
            </a:extLst>
          </p:cNvPr>
          <p:cNvSpPr txBox="1"/>
          <p:nvPr/>
        </p:nvSpPr>
        <p:spPr>
          <a:xfrm>
            <a:off x="879329" y="2167371"/>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Campaign Planning and Scheduling</a:t>
            </a:r>
          </a:p>
          <a:p>
            <a:pPr marR="0" lvl="0" indent="0" algn="ctr" rtl="0">
              <a:spcBef>
                <a:spcPts val="600"/>
              </a:spcBef>
              <a:spcAft>
                <a:spcPts val="0"/>
              </a:spcAft>
              <a:buNone/>
            </a:pPr>
            <a:r>
              <a:rPr lang="en-US" sz="1400" dirty="0">
                <a:solidFill>
                  <a:schemeClr val="bg1"/>
                </a:solidFill>
                <a:latin typeface="Century Gothic"/>
                <a:sym typeface="Century Gothic"/>
              </a:rPr>
              <a:t>Description of campaign planning and scheduling. </a:t>
            </a:r>
          </a:p>
        </p:txBody>
      </p:sp>
      <p:sp>
        <p:nvSpPr>
          <p:cNvPr id="7" name="Rounded Rectangle 6">
            <a:extLst>
              <a:ext uri="{FF2B5EF4-FFF2-40B4-BE49-F238E27FC236}">
                <a16:creationId xmlns:a16="http://schemas.microsoft.com/office/drawing/2014/main" id="{BF08F987-7A86-E04A-7A02-0CE59115925A}"/>
              </a:ext>
            </a:extLst>
          </p:cNvPr>
          <p:cNvSpPr/>
          <p:nvPr/>
        </p:nvSpPr>
        <p:spPr>
          <a:xfrm>
            <a:off x="4407635" y="2062216"/>
            <a:ext cx="3376725" cy="1955312"/>
          </a:xfrm>
          <a:prstGeom prst="roundRect">
            <a:avLst>
              <a:gd name="adj" fmla="val 6266"/>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88EA530-4225-16B5-04F2-B01E28834430}"/>
              </a:ext>
            </a:extLst>
          </p:cNvPr>
          <p:cNvSpPr/>
          <p:nvPr/>
        </p:nvSpPr>
        <p:spPr>
          <a:xfrm>
            <a:off x="8168947" y="2062216"/>
            <a:ext cx="3376725" cy="1955312"/>
          </a:xfrm>
          <a:prstGeom prst="roundRect">
            <a:avLst>
              <a:gd name="adj" fmla="val 6266"/>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50F0A1C7-0CE6-EF34-072B-B5266C311586}"/>
              </a:ext>
            </a:extLst>
          </p:cNvPr>
          <p:cNvSpPr txBox="1"/>
          <p:nvPr/>
        </p:nvSpPr>
        <p:spPr>
          <a:xfrm>
            <a:off x="4640640" y="2167371"/>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Segmentation and Personalization</a:t>
            </a:r>
          </a:p>
          <a:p>
            <a:pPr marR="0" lvl="0" indent="0" algn="ctr" rtl="0">
              <a:spcBef>
                <a:spcPts val="600"/>
              </a:spcBef>
              <a:spcAft>
                <a:spcPts val="0"/>
              </a:spcAft>
              <a:buNone/>
            </a:pPr>
            <a:r>
              <a:rPr lang="en-US" sz="1400" dirty="0">
                <a:solidFill>
                  <a:schemeClr val="bg1"/>
                </a:solidFill>
                <a:latin typeface="Century Gothic"/>
                <a:sym typeface="Century Gothic"/>
              </a:rPr>
              <a:t>Description of segmentation and personalization. </a:t>
            </a:r>
          </a:p>
        </p:txBody>
      </p:sp>
      <p:sp>
        <p:nvSpPr>
          <p:cNvPr id="11" name="Google Shape;90;p1">
            <a:extLst>
              <a:ext uri="{FF2B5EF4-FFF2-40B4-BE49-F238E27FC236}">
                <a16:creationId xmlns:a16="http://schemas.microsoft.com/office/drawing/2014/main" id="{BDC70097-7F41-D2EE-DA52-57A89E051E2E}"/>
              </a:ext>
            </a:extLst>
          </p:cNvPr>
          <p:cNvSpPr txBox="1"/>
          <p:nvPr/>
        </p:nvSpPr>
        <p:spPr>
          <a:xfrm>
            <a:off x="8401959" y="2167371"/>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Content and Subject Line</a:t>
            </a:r>
          </a:p>
          <a:p>
            <a:pPr marR="0" lvl="0" indent="0" algn="ctr" rtl="0">
              <a:spcBef>
                <a:spcPts val="600"/>
              </a:spcBef>
              <a:spcAft>
                <a:spcPts val="0"/>
              </a:spcAft>
              <a:buNone/>
            </a:pPr>
            <a:r>
              <a:rPr lang="en-US" sz="1400" dirty="0">
                <a:solidFill>
                  <a:schemeClr val="bg1"/>
                </a:solidFill>
                <a:latin typeface="Century Gothic"/>
                <a:sym typeface="Century Gothic"/>
              </a:rPr>
              <a:t>Description of content and subject line. </a:t>
            </a:r>
          </a:p>
        </p:txBody>
      </p:sp>
      <p:sp>
        <p:nvSpPr>
          <p:cNvPr id="12" name="Rounded Rectangle 11">
            <a:extLst>
              <a:ext uri="{FF2B5EF4-FFF2-40B4-BE49-F238E27FC236}">
                <a16:creationId xmlns:a16="http://schemas.microsoft.com/office/drawing/2014/main" id="{6988FA83-E4B6-AD1B-DF2D-2087FAB8B9A7}"/>
              </a:ext>
            </a:extLst>
          </p:cNvPr>
          <p:cNvSpPr/>
          <p:nvPr/>
        </p:nvSpPr>
        <p:spPr>
          <a:xfrm>
            <a:off x="2487684" y="4354048"/>
            <a:ext cx="3376725" cy="1955312"/>
          </a:xfrm>
          <a:prstGeom prst="roundRect">
            <a:avLst>
              <a:gd name="adj" fmla="val 6266"/>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90;p1">
            <a:extLst>
              <a:ext uri="{FF2B5EF4-FFF2-40B4-BE49-F238E27FC236}">
                <a16:creationId xmlns:a16="http://schemas.microsoft.com/office/drawing/2014/main" id="{9BD4682A-C69F-7567-7A89-470A2943DE76}"/>
              </a:ext>
            </a:extLst>
          </p:cNvPr>
          <p:cNvSpPr txBox="1"/>
          <p:nvPr/>
        </p:nvSpPr>
        <p:spPr>
          <a:xfrm>
            <a:off x="2720690" y="4459203"/>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Design and Layout Strategy</a:t>
            </a:r>
          </a:p>
          <a:p>
            <a:pPr marR="0" lvl="0" indent="0" algn="ctr" rtl="0">
              <a:spcBef>
                <a:spcPts val="600"/>
              </a:spcBef>
              <a:spcAft>
                <a:spcPts val="0"/>
              </a:spcAft>
              <a:buNone/>
            </a:pPr>
            <a:r>
              <a:rPr lang="en-US" sz="1400" dirty="0">
                <a:solidFill>
                  <a:schemeClr val="bg1"/>
                </a:solidFill>
                <a:latin typeface="Century Gothic"/>
                <a:sym typeface="Century Gothic"/>
              </a:rPr>
              <a:t>Description of design and layout strategy. </a:t>
            </a:r>
          </a:p>
        </p:txBody>
      </p:sp>
      <p:sp>
        <p:nvSpPr>
          <p:cNvPr id="14" name="Rounded Rectangle 13">
            <a:extLst>
              <a:ext uri="{FF2B5EF4-FFF2-40B4-BE49-F238E27FC236}">
                <a16:creationId xmlns:a16="http://schemas.microsoft.com/office/drawing/2014/main" id="{85E6D08A-5BEE-EBDC-34D1-9A3A9F220CEA}"/>
              </a:ext>
            </a:extLst>
          </p:cNvPr>
          <p:cNvSpPr/>
          <p:nvPr/>
        </p:nvSpPr>
        <p:spPr>
          <a:xfrm>
            <a:off x="6248996" y="4354048"/>
            <a:ext cx="3376725" cy="1955312"/>
          </a:xfrm>
          <a:prstGeom prst="roundRect">
            <a:avLst>
              <a:gd name="adj" fmla="val 6266"/>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Google Shape;90;p1">
            <a:extLst>
              <a:ext uri="{FF2B5EF4-FFF2-40B4-BE49-F238E27FC236}">
                <a16:creationId xmlns:a16="http://schemas.microsoft.com/office/drawing/2014/main" id="{EC07E8B2-8534-C1B6-5423-B6CB21A7C4D5}"/>
              </a:ext>
            </a:extLst>
          </p:cNvPr>
          <p:cNvSpPr txBox="1"/>
          <p:nvPr/>
        </p:nvSpPr>
        <p:spPr>
          <a:xfrm>
            <a:off x="6482001" y="4459203"/>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Performance and Tracking Reporting</a:t>
            </a:r>
          </a:p>
          <a:p>
            <a:pPr marR="0" lvl="0" indent="0" algn="ctr" rtl="0">
              <a:spcBef>
                <a:spcPts val="600"/>
              </a:spcBef>
              <a:spcAft>
                <a:spcPts val="0"/>
              </a:spcAft>
              <a:buNone/>
            </a:pPr>
            <a:r>
              <a:rPr lang="en-US" sz="1400" dirty="0">
                <a:solidFill>
                  <a:schemeClr val="bg1"/>
                </a:solidFill>
                <a:latin typeface="Century Gothic"/>
                <a:sym typeface="Century Gothic"/>
              </a:rPr>
              <a:t>Description of performance and tracking reporting. </a:t>
            </a:r>
          </a:p>
        </p:txBody>
      </p:sp>
    </p:spTree>
    <p:extLst>
      <p:ext uri="{BB962C8B-B14F-4D97-AF65-F5344CB8AC3E}">
        <p14:creationId xmlns:p14="http://schemas.microsoft.com/office/powerpoint/2010/main" val="767552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B4A53-DDB0-1D48-B976-50198A297EF8}"/>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226F1412-AB42-2E67-06D2-32504809D4C7}"/>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Inbound Marketing Services</a:t>
            </a:r>
          </a:p>
        </p:txBody>
      </p:sp>
      <p:sp>
        <p:nvSpPr>
          <p:cNvPr id="2" name="Diagonal Stripe 1">
            <a:extLst>
              <a:ext uri="{FF2B5EF4-FFF2-40B4-BE49-F238E27FC236}">
                <a16:creationId xmlns:a16="http://schemas.microsoft.com/office/drawing/2014/main" id="{6DD41CA8-C69B-2E31-5F00-AC00F8D564A6}"/>
              </a:ext>
            </a:extLst>
          </p:cNvPr>
          <p:cNvSpPr/>
          <p:nvPr/>
        </p:nvSpPr>
        <p:spPr>
          <a:xfrm flipH="1">
            <a:off x="9066780" y="6922"/>
            <a:ext cx="3125220" cy="2238998"/>
          </a:xfrm>
          <a:prstGeom prst="diagStripe">
            <a:avLst/>
          </a:prstGeom>
          <a:solidFill>
            <a:srgbClr val="3871A6">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Google Shape;90;p1">
            <a:extLst>
              <a:ext uri="{FF2B5EF4-FFF2-40B4-BE49-F238E27FC236}">
                <a16:creationId xmlns:a16="http://schemas.microsoft.com/office/drawing/2014/main" id="{363A0C96-FE40-A659-2E14-1F68B6EB72A8}"/>
              </a:ext>
            </a:extLst>
          </p:cNvPr>
          <p:cNvSpPr txBox="1"/>
          <p:nvPr/>
        </p:nvSpPr>
        <p:spPr>
          <a:xfrm>
            <a:off x="646323" y="1372127"/>
            <a:ext cx="10899349"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inbound marketing services. </a:t>
            </a:r>
          </a:p>
        </p:txBody>
      </p:sp>
      <p:sp>
        <p:nvSpPr>
          <p:cNvPr id="39" name="Google Shape;90;p1">
            <a:extLst>
              <a:ext uri="{FF2B5EF4-FFF2-40B4-BE49-F238E27FC236}">
                <a16:creationId xmlns:a16="http://schemas.microsoft.com/office/drawing/2014/main" id="{719769BD-7EC9-F92A-970F-9A5293EEEB36}"/>
              </a:ext>
            </a:extLst>
          </p:cNvPr>
          <p:cNvSpPr txBox="1"/>
          <p:nvPr/>
        </p:nvSpPr>
        <p:spPr>
          <a:xfrm>
            <a:off x="393304" y="3113549"/>
            <a:ext cx="3542154" cy="630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SEO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Description</a:t>
            </a:r>
          </a:p>
        </p:txBody>
      </p:sp>
      <p:sp>
        <p:nvSpPr>
          <p:cNvPr id="40" name="Google Shape;90;p1">
            <a:extLst>
              <a:ext uri="{FF2B5EF4-FFF2-40B4-BE49-F238E27FC236}">
                <a16:creationId xmlns:a16="http://schemas.microsoft.com/office/drawing/2014/main" id="{AE802521-797D-9532-B61C-A86D48A6E078}"/>
              </a:ext>
            </a:extLst>
          </p:cNvPr>
          <p:cNvSpPr txBox="1"/>
          <p:nvPr/>
        </p:nvSpPr>
        <p:spPr>
          <a:xfrm>
            <a:off x="4308433" y="3113549"/>
            <a:ext cx="3542154" cy="630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Blogging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Description</a:t>
            </a:r>
          </a:p>
        </p:txBody>
      </p:sp>
      <p:sp>
        <p:nvSpPr>
          <p:cNvPr id="41" name="Google Shape;90;p1">
            <a:extLst>
              <a:ext uri="{FF2B5EF4-FFF2-40B4-BE49-F238E27FC236}">
                <a16:creationId xmlns:a16="http://schemas.microsoft.com/office/drawing/2014/main" id="{107546D6-F4C5-8B0B-20A6-F22071BFA650}"/>
              </a:ext>
            </a:extLst>
          </p:cNvPr>
          <p:cNvSpPr txBox="1"/>
          <p:nvPr/>
        </p:nvSpPr>
        <p:spPr>
          <a:xfrm>
            <a:off x="8243540" y="3113549"/>
            <a:ext cx="3542154" cy="630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Social Media Management </a:t>
            </a:r>
          </a:p>
          <a:p>
            <a:pPr algn="ctr">
              <a:spcBef>
                <a:spcPts val="600"/>
              </a:spcBef>
            </a:pPr>
            <a:r>
              <a:rPr lang="en-US" sz="1400" dirty="0">
                <a:solidFill>
                  <a:schemeClr val="tx1">
                    <a:lumMod val="65000"/>
                    <a:lumOff val="35000"/>
                  </a:schemeClr>
                </a:solidFill>
                <a:latin typeface="Century Gothic"/>
                <a:sym typeface="Century Gothic"/>
              </a:rPr>
              <a:t>Description</a:t>
            </a:r>
          </a:p>
        </p:txBody>
      </p:sp>
      <p:sp>
        <p:nvSpPr>
          <p:cNvPr id="42" name="Oval 41">
            <a:extLst>
              <a:ext uri="{FF2B5EF4-FFF2-40B4-BE49-F238E27FC236}">
                <a16:creationId xmlns:a16="http://schemas.microsoft.com/office/drawing/2014/main" id="{2D03F6EB-0E62-DA88-FAA3-240A1A40CB88}"/>
              </a:ext>
            </a:extLst>
          </p:cNvPr>
          <p:cNvSpPr/>
          <p:nvPr/>
        </p:nvSpPr>
        <p:spPr>
          <a:xfrm>
            <a:off x="9536809" y="2040517"/>
            <a:ext cx="964645" cy="965671"/>
          </a:xfrm>
          <a:prstGeom prst="ellipse">
            <a:avLst/>
          </a:prstGeom>
          <a:solidFill>
            <a:srgbClr val="86CE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AD54F711-B302-E594-6272-4E7C7106AA0C}"/>
              </a:ext>
            </a:extLst>
          </p:cNvPr>
          <p:cNvSpPr/>
          <p:nvPr/>
        </p:nvSpPr>
        <p:spPr>
          <a:xfrm>
            <a:off x="5613677" y="2040517"/>
            <a:ext cx="964645" cy="965671"/>
          </a:xfrm>
          <a:prstGeom prst="ellipse">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0CC54A7-DC42-5825-60D4-8AB65420416B}"/>
              </a:ext>
            </a:extLst>
          </p:cNvPr>
          <p:cNvSpPr/>
          <p:nvPr/>
        </p:nvSpPr>
        <p:spPr>
          <a:xfrm>
            <a:off x="1690546" y="2057158"/>
            <a:ext cx="964645" cy="965671"/>
          </a:xfrm>
          <a:prstGeom prst="ellipse">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90;p1">
            <a:extLst>
              <a:ext uri="{FF2B5EF4-FFF2-40B4-BE49-F238E27FC236}">
                <a16:creationId xmlns:a16="http://schemas.microsoft.com/office/drawing/2014/main" id="{D67A243B-CE52-D63F-D051-E740158D1829}"/>
              </a:ext>
            </a:extLst>
          </p:cNvPr>
          <p:cNvSpPr txBox="1"/>
          <p:nvPr/>
        </p:nvSpPr>
        <p:spPr>
          <a:xfrm>
            <a:off x="393304" y="5343618"/>
            <a:ext cx="3542154" cy="630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Content Creation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Description</a:t>
            </a:r>
          </a:p>
        </p:txBody>
      </p:sp>
      <p:sp>
        <p:nvSpPr>
          <p:cNvPr id="46" name="Google Shape;90;p1">
            <a:extLst>
              <a:ext uri="{FF2B5EF4-FFF2-40B4-BE49-F238E27FC236}">
                <a16:creationId xmlns:a16="http://schemas.microsoft.com/office/drawing/2014/main" id="{2A5A1177-DB04-5C12-790F-BC83069816E5}"/>
              </a:ext>
            </a:extLst>
          </p:cNvPr>
          <p:cNvSpPr txBox="1"/>
          <p:nvPr/>
        </p:nvSpPr>
        <p:spPr>
          <a:xfrm>
            <a:off x="4308433" y="5343618"/>
            <a:ext cx="3542154" cy="630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Lead Nurturing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Description</a:t>
            </a:r>
          </a:p>
        </p:txBody>
      </p:sp>
      <p:sp>
        <p:nvSpPr>
          <p:cNvPr id="47" name="Oval 46">
            <a:extLst>
              <a:ext uri="{FF2B5EF4-FFF2-40B4-BE49-F238E27FC236}">
                <a16:creationId xmlns:a16="http://schemas.microsoft.com/office/drawing/2014/main" id="{A939E11D-080D-9ABA-9DCD-4B6F3D7A086A}"/>
              </a:ext>
            </a:extLst>
          </p:cNvPr>
          <p:cNvSpPr/>
          <p:nvPr/>
        </p:nvSpPr>
        <p:spPr>
          <a:xfrm>
            <a:off x="5613677" y="4270586"/>
            <a:ext cx="964645" cy="965671"/>
          </a:xfrm>
          <a:prstGeom prst="ellipse">
            <a:avLst/>
          </a:prstGeom>
          <a:solidFill>
            <a:srgbClr val="86CE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68BFD45-87E9-A272-5A1A-88A204D1FDB2}"/>
              </a:ext>
            </a:extLst>
          </p:cNvPr>
          <p:cNvSpPr/>
          <p:nvPr/>
        </p:nvSpPr>
        <p:spPr>
          <a:xfrm>
            <a:off x="1690546" y="4270586"/>
            <a:ext cx="964645" cy="965671"/>
          </a:xfrm>
          <a:prstGeom prst="ellipse">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a:extLst>
              <a:ext uri="{FF2B5EF4-FFF2-40B4-BE49-F238E27FC236}">
                <a16:creationId xmlns:a16="http://schemas.microsoft.com/office/drawing/2014/main" id="{DDC2CACD-A127-023D-9C90-FED0AC191F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90742" y="4411925"/>
            <a:ext cx="708002" cy="708002"/>
          </a:xfrm>
          <a:prstGeom prst="rect">
            <a:avLst/>
          </a:prstGeom>
        </p:spPr>
      </p:pic>
      <p:sp>
        <p:nvSpPr>
          <p:cNvPr id="54" name="Google Shape;90;p1">
            <a:extLst>
              <a:ext uri="{FF2B5EF4-FFF2-40B4-BE49-F238E27FC236}">
                <a16:creationId xmlns:a16="http://schemas.microsoft.com/office/drawing/2014/main" id="{44125656-78EA-DCE2-081C-F8F40480A948}"/>
              </a:ext>
            </a:extLst>
          </p:cNvPr>
          <p:cNvSpPr txBox="1"/>
          <p:nvPr/>
        </p:nvSpPr>
        <p:spPr>
          <a:xfrm>
            <a:off x="8256544" y="5343618"/>
            <a:ext cx="3542154" cy="630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Analytics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Description</a:t>
            </a:r>
          </a:p>
        </p:txBody>
      </p:sp>
      <p:sp>
        <p:nvSpPr>
          <p:cNvPr id="55" name="Oval 54">
            <a:extLst>
              <a:ext uri="{FF2B5EF4-FFF2-40B4-BE49-F238E27FC236}">
                <a16:creationId xmlns:a16="http://schemas.microsoft.com/office/drawing/2014/main" id="{28D3F578-CB50-FBBE-C607-9049B84024B1}"/>
              </a:ext>
            </a:extLst>
          </p:cNvPr>
          <p:cNvSpPr/>
          <p:nvPr/>
        </p:nvSpPr>
        <p:spPr>
          <a:xfrm>
            <a:off x="9549813" y="4270586"/>
            <a:ext cx="964645" cy="965671"/>
          </a:xfrm>
          <a:prstGeom prst="ellipse">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descr="A graph of progress bar&#10;&#10;Description automatically generated with medium confidence">
            <a:extLst>
              <a:ext uri="{FF2B5EF4-FFF2-40B4-BE49-F238E27FC236}">
                <a16:creationId xmlns:a16="http://schemas.microsoft.com/office/drawing/2014/main" id="{CA9AEDF6-1EE3-4FF9-5B23-FC5DB356D7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57476" y="4484524"/>
            <a:ext cx="506660" cy="506660"/>
          </a:xfrm>
          <a:prstGeom prst="rect">
            <a:avLst/>
          </a:prstGeom>
        </p:spPr>
      </p:pic>
      <p:pic>
        <p:nvPicPr>
          <p:cNvPr id="58" name="Graphic 57">
            <a:extLst>
              <a:ext uri="{FF2B5EF4-FFF2-40B4-BE49-F238E27FC236}">
                <a16:creationId xmlns:a16="http://schemas.microsoft.com/office/drawing/2014/main" id="{DA51B117-82C3-BF90-CFF7-F03A061FF9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712" y="2220658"/>
            <a:ext cx="570615" cy="570615"/>
          </a:xfrm>
          <a:prstGeom prst="rect">
            <a:avLst/>
          </a:prstGeom>
        </p:spPr>
      </p:pic>
      <p:pic>
        <p:nvPicPr>
          <p:cNvPr id="59" name="Graphic 58">
            <a:extLst>
              <a:ext uri="{FF2B5EF4-FFF2-40B4-BE49-F238E27FC236}">
                <a16:creationId xmlns:a16="http://schemas.microsoft.com/office/drawing/2014/main" id="{A59FC6B4-BB7A-EBA5-EAB4-72C210020F0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95805" y="2245920"/>
            <a:ext cx="588148" cy="588148"/>
          </a:xfrm>
          <a:prstGeom prst="rect">
            <a:avLst/>
          </a:prstGeom>
        </p:spPr>
      </p:pic>
      <p:pic>
        <p:nvPicPr>
          <p:cNvPr id="61" name="Graphic 60">
            <a:extLst>
              <a:ext uri="{FF2B5EF4-FFF2-40B4-BE49-F238E27FC236}">
                <a16:creationId xmlns:a16="http://schemas.microsoft.com/office/drawing/2014/main" id="{E60BBBC2-E291-2F2C-BE4B-824D4D15D8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25979" y="4445245"/>
            <a:ext cx="555083" cy="555083"/>
          </a:xfrm>
          <a:prstGeom prst="rect">
            <a:avLst/>
          </a:prstGeom>
        </p:spPr>
      </p:pic>
      <p:pic>
        <p:nvPicPr>
          <p:cNvPr id="63" name="Graphic 62">
            <a:extLst>
              <a:ext uri="{FF2B5EF4-FFF2-40B4-BE49-F238E27FC236}">
                <a16:creationId xmlns:a16="http://schemas.microsoft.com/office/drawing/2014/main" id="{8AC0ADEA-EE52-7D43-B0D3-4493EC119E3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82206" y="2227220"/>
            <a:ext cx="570272" cy="570272"/>
          </a:xfrm>
          <a:prstGeom prst="rect">
            <a:avLst/>
          </a:prstGeom>
        </p:spPr>
      </p:pic>
    </p:spTree>
    <p:extLst>
      <p:ext uri="{BB962C8B-B14F-4D97-AF65-F5344CB8AC3E}">
        <p14:creationId xmlns:p14="http://schemas.microsoft.com/office/powerpoint/2010/main" val="1663085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C4FF2-A37A-2482-B7D2-18885740B19A}"/>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FABEA9E1-DBA7-43B8-2411-3EE3DC3D2A41}"/>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Inbound Marketing Services</a:t>
            </a:r>
          </a:p>
        </p:txBody>
      </p:sp>
      <p:cxnSp>
        <p:nvCxnSpPr>
          <p:cNvPr id="6" name="Straight Connector 5">
            <a:extLst>
              <a:ext uri="{FF2B5EF4-FFF2-40B4-BE49-F238E27FC236}">
                <a16:creationId xmlns:a16="http://schemas.microsoft.com/office/drawing/2014/main" id="{F34715B2-E173-70FC-AAFE-3014FD5C0E75}"/>
              </a:ext>
            </a:extLst>
          </p:cNvPr>
          <p:cNvCxnSpPr>
            <a:cxnSpLocks/>
          </p:cNvCxnSpPr>
          <p:nvPr/>
        </p:nvCxnSpPr>
        <p:spPr>
          <a:xfrm flipV="1">
            <a:off x="59919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6D0F0D0-F538-E290-19F0-7059161DD08C}"/>
              </a:ext>
            </a:extLst>
          </p:cNvPr>
          <p:cNvCxnSpPr>
            <a:cxnSpLocks/>
          </p:cNvCxnSpPr>
          <p:nvPr/>
        </p:nvCxnSpPr>
        <p:spPr>
          <a:xfrm flipV="1">
            <a:off x="279909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B322DFC-5820-3DA5-E70B-1AC494C26391}"/>
              </a:ext>
            </a:extLst>
          </p:cNvPr>
          <p:cNvCxnSpPr>
            <a:cxnSpLocks/>
          </p:cNvCxnSpPr>
          <p:nvPr/>
        </p:nvCxnSpPr>
        <p:spPr>
          <a:xfrm flipV="1">
            <a:off x="499900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B4B1D5A-8B65-441B-AB96-92A4F81137DC}"/>
              </a:ext>
            </a:extLst>
          </p:cNvPr>
          <p:cNvCxnSpPr>
            <a:cxnSpLocks/>
          </p:cNvCxnSpPr>
          <p:nvPr/>
        </p:nvCxnSpPr>
        <p:spPr>
          <a:xfrm flipV="1">
            <a:off x="719890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AF67BFA-4A34-3A7F-4E02-798BAF19C53E}"/>
              </a:ext>
            </a:extLst>
          </p:cNvPr>
          <p:cNvCxnSpPr>
            <a:cxnSpLocks/>
          </p:cNvCxnSpPr>
          <p:nvPr/>
        </p:nvCxnSpPr>
        <p:spPr>
          <a:xfrm flipV="1">
            <a:off x="939881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91F3A4D-405C-DF6C-00B1-CEC107E50023}"/>
              </a:ext>
            </a:extLst>
          </p:cNvPr>
          <p:cNvSpPr txBox="1"/>
          <p:nvPr/>
        </p:nvSpPr>
        <p:spPr>
          <a:xfrm>
            <a:off x="1066985"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1</a:t>
            </a:r>
          </a:p>
        </p:txBody>
      </p:sp>
      <p:sp>
        <p:nvSpPr>
          <p:cNvPr id="12" name="TextBox 11">
            <a:extLst>
              <a:ext uri="{FF2B5EF4-FFF2-40B4-BE49-F238E27FC236}">
                <a16:creationId xmlns:a16="http://schemas.microsoft.com/office/drawing/2014/main" id="{B293FAE1-C1DA-E392-1122-6840A24A3A21}"/>
              </a:ext>
            </a:extLst>
          </p:cNvPr>
          <p:cNvSpPr txBox="1"/>
          <p:nvPr/>
        </p:nvSpPr>
        <p:spPr>
          <a:xfrm>
            <a:off x="3263935"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2</a:t>
            </a:r>
          </a:p>
        </p:txBody>
      </p:sp>
      <p:sp>
        <p:nvSpPr>
          <p:cNvPr id="13" name="TextBox 12">
            <a:extLst>
              <a:ext uri="{FF2B5EF4-FFF2-40B4-BE49-F238E27FC236}">
                <a16:creationId xmlns:a16="http://schemas.microsoft.com/office/drawing/2014/main" id="{94321835-D0B1-F20C-5CC5-5B4EFC4D8403}"/>
              </a:ext>
            </a:extLst>
          </p:cNvPr>
          <p:cNvSpPr txBox="1"/>
          <p:nvPr/>
        </p:nvSpPr>
        <p:spPr>
          <a:xfrm>
            <a:off x="5460886"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3</a:t>
            </a:r>
          </a:p>
        </p:txBody>
      </p:sp>
      <p:sp>
        <p:nvSpPr>
          <p:cNvPr id="14" name="TextBox 13">
            <a:extLst>
              <a:ext uri="{FF2B5EF4-FFF2-40B4-BE49-F238E27FC236}">
                <a16:creationId xmlns:a16="http://schemas.microsoft.com/office/drawing/2014/main" id="{762B585E-2CED-5047-A2EE-9DF1112127AA}"/>
              </a:ext>
            </a:extLst>
          </p:cNvPr>
          <p:cNvSpPr txBox="1"/>
          <p:nvPr/>
        </p:nvSpPr>
        <p:spPr>
          <a:xfrm>
            <a:off x="7672930"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4</a:t>
            </a:r>
          </a:p>
        </p:txBody>
      </p:sp>
      <p:sp>
        <p:nvSpPr>
          <p:cNvPr id="15" name="TextBox 14">
            <a:extLst>
              <a:ext uri="{FF2B5EF4-FFF2-40B4-BE49-F238E27FC236}">
                <a16:creationId xmlns:a16="http://schemas.microsoft.com/office/drawing/2014/main" id="{A1A764D7-F509-C41A-4D22-426294CA1836}"/>
              </a:ext>
            </a:extLst>
          </p:cNvPr>
          <p:cNvSpPr txBox="1"/>
          <p:nvPr/>
        </p:nvSpPr>
        <p:spPr>
          <a:xfrm>
            <a:off x="986725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5</a:t>
            </a:r>
          </a:p>
        </p:txBody>
      </p:sp>
      <p:sp>
        <p:nvSpPr>
          <p:cNvPr id="16" name="Rectangle 15">
            <a:extLst>
              <a:ext uri="{FF2B5EF4-FFF2-40B4-BE49-F238E27FC236}">
                <a16:creationId xmlns:a16="http://schemas.microsoft.com/office/drawing/2014/main" id="{89281512-398D-CDFA-1B27-05398397EDF2}"/>
              </a:ext>
            </a:extLst>
          </p:cNvPr>
          <p:cNvSpPr/>
          <p:nvPr/>
        </p:nvSpPr>
        <p:spPr>
          <a:xfrm>
            <a:off x="599190" y="1569068"/>
            <a:ext cx="2205813" cy="374032"/>
          </a:xfrm>
          <a:prstGeom prst="rect">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cxnSp>
        <p:nvCxnSpPr>
          <p:cNvPr id="17" name="Straight Connector 16">
            <a:extLst>
              <a:ext uri="{FF2B5EF4-FFF2-40B4-BE49-F238E27FC236}">
                <a16:creationId xmlns:a16="http://schemas.microsoft.com/office/drawing/2014/main" id="{3456CE55-B85F-8565-5AC8-D7BBE88DF6D0}"/>
              </a:ext>
            </a:extLst>
          </p:cNvPr>
          <p:cNvCxnSpPr>
            <a:cxnSpLocks/>
          </p:cNvCxnSpPr>
          <p:nvPr/>
        </p:nvCxnSpPr>
        <p:spPr>
          <a:xfrm flipV="1">
            <a:off x="1159871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F08BB43-2651-F1C7-224B-BA268DCC2465}"/>
              </a:ext>
            </a:extLst>
          </p:cNvPr>
          <p:cNvSpPr/>
          <p:nvPr/>
        </p:nvSpPr>
        <p:spPr>
          <a:xfrm>
            <a:off x="599190" y="2024249"/>
            <a:ext cx="2205813" cy="374032"/>
          </a:xfrm>
          <a:prstGeom prst="rect">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sp>
        <p:nvSpPr>
          <p:cNvPr id="19" name="Rectangle 18">
            <a:extLst>
              <a:ext uri="{FF2B5EF4-FFF2-40B4-BE49-F238E27FC236}">
                <a16:creationId xmlns:a16="http://schemas.microsoft.com/office/drawing/2014/main" id="{00AE9DCD-F62B-79B9-05BC-963423442B66}"/>
              </a:ext>
            </a:extLst>
          </p:cNvPr>
          <p:cNvSpPr/>
          <p:nvPr/>
        </p:nvSpPr>
        <p:spPr>
          <a:xfrm>
            <a:off x="599514" y="2485375"/>
            <a:ext cx="2205813" cy="374032"/>
          </a:xfrm>
          <a:prstGeom prst="rect">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sp>
        <p:nvSpPr>
          <p:cNvPr id="20" name="Rectangle 19">
            <a:extLst>
              <a:ext uri="{FF2B5EF4-FFF2-40B4-BE49-F238E27FC236}">
                <a16:creationId xmlns:a16="http://schemas.microsoft.com/office/drawing/2014/main" id="{20FD016C-84C8-06FC-1D1E-82B15F7E2970}"/>
              </a:ext>
            </a:extLst>
          </p:cNvPr>
          <p:cNvSpPr/>
          <p:nvPr/>
        </p:nvSpPr>
        <p:spPr>
          <a:xfrm>
            <a:off x="2799094" y="2268431"/>
            <a:ext cx="2205813" cy="374032"/>
          </a:xfrm>
          <a:prstGeom prst="rect">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sp>
        <p:nvSpPr>
          <p:cNvPr id="21" name="Rectangle 20">
            <a:extLst>
              <a:ext uri="{FF2B5EF4-FFF2-40B4-BE49-F238E27FC236}">
                <a16:creationId xmlns:a16="http://schemas.microsoft.com/office/drawing/2014/main" id="{9614ECE5-D047-F9D6-85B3-E8E9310560DA}"/>
              </a:ext>
            </a:extLst>
          </p:cNvPr>
          <p:cNvSpPr/>
          <p:nvPr/>
        </p:nvSpPr>
        <p:spPr>
          <a:xfrm>
            <a:off x="2799094" y="2723612"/>
            <a:ext cx="2205813" cy="374032"/>
          </a:xfrm>
          <a:prstGeom prst="rect">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sp>
        <p:nvSpPr>
          <p:cNvPr id="23" name="Rectangle 22">
            <a:extLst>
              <a:ext uri="{FF2B5EF4-FFF2-40B4-BE49-F238E27FC236}">
                <a16:creationId xmlns:a16="http://schemas.microsoft.com/office/drawing/2014/main" id="{0746F8EE-82F4-F1ED-6274-6A7806C04DB0}"/>
              </a:ext>
            </a:extLst>
          </p:cNvPr>
          <p:cNvSpPr/>
          <p:nvPr/>
        </p:nvSpPr>
        <p:spPr>
          <a:xfrm>
            <a:off x="4999324" y="2968681"/>
            <a:ext cx="2205813" cy="374032"/>
          </a:xfrm>
          <a:prstGeom prst="rect">
            <a:avLst/>
          </a:prstGeom>
          <a:solidFill>
            <a:srgbClr val="86CE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sp>
        <p:nvSpPr>
          <p:cNvPr id="24" name="Rectangle 23">
            <a:extLst>
              <a:ext uri="{FF2B5EF4-FFF2-40B4-BE49-F238E27FC236}">
                <a16:creationId xmlns:a16="http://schemas.microsoft.com/office/drawing/2014/main" id="{2C5D2A39-B7A4-953B-B692-55B219A2B718}"/>
              </a:ext>
            </a:extLst>
          </p:cNvPr>
          <p:cNvSpPr/>
          <p:nvPr/>
        </p:nvSpPr>
        <p:spPr>
          <a:xfrm>
            <a:off x="4999324" y="3423862"/>
            <a:ext cx="2205813" cy="374032"/>
          </a:xfrm>
          <a:prstGeom prst="rect">
            <a:avLst/>
          </a:prstGeom>
          <a:solidFill>
            <a:srgbClr val="86CE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sp>
        <p:nvSpPr>
          <p:cNvPr id="25" name="Rectangle 24">
            <a:extLst>
              <a:ext uri="{FF2B5EF4-FFF2-40B4-BE49-F238E27FC236}">
                <a16:creationId xmlns:a16="http://schemas.microsoft.com/office/drawing/2014/main" id="{E3890DD4-6E21-7566-884A-AEEF07D464F7}"/>
              </a:ext>
            </a:extLst>
          </p:cNvPr>
          <p:cNvSpPr/>
          <p:nvPr/>
        </p:nvSpPr>
        <p:spPr>
          <a:xfrm>
            <a:off x="4999648" y="3884988"/>
            <a:ext cx="2205813" cy="374032"/>
          </a:xfrm>
          <a:prstGeom prst="rect">
            <a:avLst/>
          </a:prstGeom>
          <a:solidFill>
            <a:srgbClr val="86CE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sp>
        <p:nvSpPr>
          <p:cNvPr id="26" name="Rectangle 25">
            <a:extLst>
              <a:ext uri="{FF2B5EF4-FFF2-40B4-BE49-F238E27FC236}">
                <a16:creationId xmlns:a16="http://schemas.microsoft.com/office/drawing/2014/main" id="{1D0CEFE8-E235-2374-E4E9-2858C0284E00}"/>
              </a:ext>
            </a:extLst>
          </p:cNvPr>
          <p:cNvSpPr/>
          <p:nvPr/>
        </p:nvSpPr>
        <p:spPr>
          <a:xfrm>
            <a:off x="7205135" y="3645761"/>
            <a:ext cx="2205813" cy="374032"/>
          </a:xfrm>
          <a:prstGeom prst="rect">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sp>
        <p:nvSpPr>
          <p:cNvPr id="27" name="Rectangle 26">
            <a:extLst>
              <a:ext uri="{FF2B5EF4-FFF2-40B4-BE49-F238E27FC236}">
                <a16:creationId xmlns:a16="http://schemas.microsoft.com/office/drawing/2014/main" id="{D5BADB5D-920A-C789-188F-1F00E0510D15}"/>
              </a:ext>
            </a:extLst>
          </p:cNvPr>
          <p:cNvSpPr/>
          <p:nvPr/>
        </p:nvSpPr>
        <p:spPr>
          <a:xfrm>
            <a:off x="7205135" y="4100942"/>
            <a:ext cx="2205813" cy="374032"/>
          </a:xfrm>
          <a:prstGeom prst="rect">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sp>
        <p:nvSpPr>
          <p:cNvPr id="29" name="Rectangle 28">
            <a:extLst>
              <a:ext uri="{FF2B5EF4-FFF2-40B4-BE49-F238E27FC236}">
                <a16:creationId xmlns:a16="http://schemas.microsoft.com/office/drawing/2014/main" id="{0D3E715E-8CFA-DDC1-094B-DA8B886C4D21}"/>
              </a:ext>
            </a:extLst>
          </p:cNvPr>
          <p:cNvSpPr/>
          <p:nvPr/>
        </p:nvSpPr>
        <p:spPr>
          <a:xfrm>
            <a:off x="9399459" y="4368154"/>
            <a:ext cx="2205813" cy="374032"/>
          </a:xfrm>
          <a:prstGeom prst="rect">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sp>
        <p:nvSpPr>
          <p:cNvPr id="30" name="Rectangle 29">
            <a:extLst>
              <a:ext uri="{FF2B5EF4-FFF2-40B4-BE49-F238E27FC236}">
                <a16:creationId xmlns:a16="http://schemas.microsoft.com/office/drawing/2014/main" id="{A69605BB-9081-91E4-B75A-CD2A13642D87}"/>
              </a:ext>
            </a:extLst>
          </p:cNvPr>
          <p:cNvSpPr/>
          <p:nvPr/>
        </p:nvSpPr>
        <p:spPr>
          <a:xfrm>
            <a:off x="9399459" y="4823335"/>
            <a:ext cx="2205813" cy="374032"/>
          </a:xfrm>
          <a:prstGeom prst="rect">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sp>
        <p:nvSpPr>
          <p:cNvPr id="31" name="Rectangle 30">
            <a:extLst>
              <a:ext uri="{FF2B5EF4-FFF2-40B4-BE49-F238E27FC236}">
                <a16:creationId xmlns:a16="http://schemas.microsoft.com/office/drawing/2014/main" id="{E0A18513-30CF-134B-3466-4C13167E6579}"/>
              </a:ext>
            </a:extLst>
          </p:cNvPr>
          <p:cNvSpPr/>
          <p:nvPr/>
        </p:nvSpPr>
        <p:spPr>
          <a:xfrm>
            <a:off x="9399783" y="5284461"/>
            <a:ext cx="2205813" cy="374032"/>
          </a:xfrm>
          <a:prstGeom prst="rect">
            <a:avLst/>
          </a:prstGeom>
          <a:solidFill>
            <a:srgbClr val="FC9F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Description</a:t>
            </a:r>
          </a:p>
        </p:txBody>
      </p:sp>
    </p:spTree>
    <p:extLst>
      <p:ext uri="{BB962C8B-B14F-4D97-AF65-F5344CB8AC3E}">
        <p14:creationId xmlns:p14="http://schemas.microsoft.com/office/powerpoint/2010/main" val="4094328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96A62-194E-A0D9-3281-412C86B6129A}"/>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C25871B2-ADC2-84E5-6CDE-DC5035FD74E9}"/>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Your Investment</a:t>
            </a:r>
          </a:p>
        </p:txBody>
      </p:sp>
      <p:sp>
        <p:nvSpPr>
          <p:cNvPr id="3" name="Rounded Rectangle 2">
            <a:extLst>
              <a:ext uri="{FF2B5EF4-FFF2-40B4-BE49-F238E27FC236}">
                <a16:creationId xmlns:a16="http://schemas.microsoft.com/office/drawing/2014/main" id="{DA0F51C1-66E9-F2A7-F286-4F444FDA3964}"/>
              </a:ext>
            </a:extLst>
          </p:cNvPr>
          <p:cNvSpPr/>
          <p:nvPr/>
        </p:nvSpPr>
        <p:spPr>
          <a:xfrm>
            <a:off x="6226188" y="1568406"/>
            <a:ext cx="2676381" cy="3721187"/>
          </a:xfrm>
          <a:prstGeom prst="roundRect">
            <a:avLst>
              <a:gd name="adj" fmla="val 7784"/>
            </a:avLst>
          </a:prstGeom>
          <a:solidFill>
            <a:schemeClr val="bg2">
              <a:alpha val="80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Social Media</a:t>
            </a:r>
            <a:endParaRPr lang="en-US" sz="24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Description and breakdown of services offered. </a:t>
            </a:r>
          </a:p>
          <a:p>
            <a:pPr marL="0" marR="0" lvl="0" indent="0" algn="ctr" defTabSz="914400" rtl="0" eaLnBrk="1" fontAlgn="base"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ROI</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a:t>
            </a:r>
          </a:p>
        </p:txBody>
      </p:sp>
      <p:sp>
        <p:nvSpPr>
          <p:cNvPr id="5" name="Rounded Rectangle 4">
            <a:extLst>
              <a:ext uri="{FF2B5EF4-FFF2-40B4-BE49-F238E27FC236}">
                <a16:creationId xmlns:a16="http://schemas.microsoft.com/office/drawing/2014/main" id="{C951A1F0-387E-3125-3791-94BE4A83DC1B}"/>
              </a:ext>
            </a:extLst>
          </p:cNvPr>
          <p:cNvSpPr/>
          <p:nvPr/>
        </p:nvSpPr>
        <p:spPr>
          <a:xfrm>
            <a:off x="545003" y="1568406"/>
            <a:ext cx="2676381" cy="3721187"/>
          </a:xfrm>
          <a:prstGeom prst="roundRect">
            <a:avLst>
              <a:gd name="adj" fmla="val 6760"/>
            </a:avLst>
          </a:prstGeom>
          <a:solidFill>
            <a:schemeClr val="bg2">
              <a:alpha val="80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Content Creation</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Description and breakdown of services offered. </a:t>
            </a:r>
          </a:p>
          <a:p>
            <a:pPr algn="ctr" rtl="0" fontAlgn="base">
              <a:spcBef>
                <a:spcPts val="1200"/>
              </a:spcBef>
              <a:spcAft>
                <a:spcPts val="0"/>
              </a:spcAft>
            </a:pPr>
            <a:r>
              <a:rPr lang="en-US" b="1" dirty="0">
                <a:solidFill>
                  <a:schemeClr val="tx1">
                    <a:lumMod val="65000"/>
                    <a:lumOff val="35000"/>
                  </a:schemeClr>
                </a:solidFill>
                <a:latin typeface="Century Gothic" panose="020B0502020202020204" pitchFamily="34" charset="0"/>
              </a:rPr>
              <a:t>ROI</a:t>
            </a:r>
          </a:p>
          <a:p>
            <a:pPr algn="ctr" rtl="0" fontAlgn="base">
              <a:spcBef>
                <a:spcPts val="0"/>
              </a:spcBef>
              <a:spcAft>
                <a:spcPts val="0"/>
              </a:spcAft>
            </a:pPr>
            <a:r>
              <a:rPr lang="en-US" b="1" dirty="0">
                <a:solidFill>
                  <a:schemeClr val="tx1">
                    <a:lumMod val="65000"/>
                    <a:lumOff val="35000"/>
                  </a:schemeClr>
                </a:solidFill>
                <a:latin typeface="Century Gothic" panose="020B0502020202020204" pitchFamily="34" charset="0"/>
              </a:rPr>
              <a:t>$XXX</a:t>
            </a:r>
          </a:p>
          <a:p>
            <a:pPr algn="ctr" rtl="0" fontAlgn="base">
              <a:spcBef>
                <a:spcPts val="0"/>
              </a:spcBef>
              <a:spcAft>
                <a:spcPts val="0"/>
              </a:spcAft>
            </a:pPr>
            <a:endParaRPr lang="en-US" sz="1200" b="0" i="0" u="none" strike="noStrike" dirty="0">
              <a:solidFill>
                <a:schemeClr val="tx1">
                  <a:lumMod val="65000"/>
                  <a:lumOff val="35000"/>
                </a:schemeClr>
              </a:solidFill>
              <a:effectLst/>
              <a:latin typeface="Century Gothic" panose="020B0502020202020204" pitchFamily="34" charset="0"/>
            </a:endParaRPr>
          </a:p>
        </p:txBody>
      </p:sp>
      <p:sp>
        <p:nvSpPr>
          <p:cNvPr id="6" name="Rectangle 5">
            <a:extLst>
              <a:ext uri="{FF2B5EF4-FFF2-40B4-BE49-F238E27FC236}">
                <a16:creationId xmlns:a16="http://schemas.microsoft.com/office/drawing/2014/main" id="{31A1F634-F240-BE36-D355-02FE2951599D}"/>
              </a:ext>
            </a:extLst>
          </p:cNvPr>
          <p:cNvSpPr/>
          <p:nvPr/>
        </p:nvSpPr>
        <p:spPr>
          <a:xfrm>
            <a:off x="6226188" y="1810567"/>
            <a:ext cx="2676381" cy="898347"/>
          </a:xfrm>
          <a:prstGeom prst="rect">
            <a:avLst/>
          </a:prstGeom>
          <a:solidFill>
            <a:srgbClr val="4482BF"/>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7" name="Rectangle 6">
            <a:extLst>
              <a:ext uri="{FF2B5EF4-FFF2-40B4-BE49-F238E27FC236}">
                <a16:creationId xmlns:a16="http://schemas.microsoft.com/office/drawing/2014/main" id="{C35D55AB-0252-957B-0FA4-18A62AEA468B}"/>
              </a:ext>
            </a:extLst>
          </p:cNvPr>
          <p:cNvSpPr/>
          <p:nvPr/>
        </p:nvSpPr>
        <p:spPr>
          <a:xfrm>
            <a:off x="545002" y="1810567"/>
            <a:ext cx="2676381" cy="898347"/>
          </a:xfrm>
          <a:prstGeom prst="rect">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0" name="Rounded Rectangle 9">
            <a:extLst>
              <a:ext uri="{FF2B5EF4-FFF2-40B4-BE49-F238E27FC236}">
                <a16:creationId xmlns:a16="http://schemas.microsoft.com/office/drawing/2014/main" id="{2172469C-5B46-5FE7-CC26-3606B2CF8A79}"/>
              </a:ext>
            </a:extLst>
          </p:cNvPr>
          <p:cNvSpPr/>
          <p:nvPr/>
        </p:nvSpPr>
        <p:spPr>
          <a:xfrm>
            <a:off x="3385596" y="1568406"/>
            <a:ext cx="2676381" cy="3721187"/>
          </a:xfrm>
          <a:prstGeom prst="roundRect">
            <a:avLst>
              <a:gd name="adj" fmla="val 7784"/>
            </a:avLst>
          </a:prstGeom>
          <a:solidFill>
            <a:schemeClr val="bg2">
              <a:alpha val="80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SEO</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Description and breakdown of services offered. </a:t>
            </a:r>
          </a:p>
          <a:p>
            <a:pPr marL="0" marR="0" lvl="0" indent="0" algn="ctr" defTabSz="914400" rtl="0" eaLnBrk="1" fontAlgn="base"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ROI</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a:t>
            </a:r>
            <a:endParaRPr lang="en-US" sz="1400" b="0" i="0" u="none" strike="noStrike"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endParaRPr lang="en-US" sz="1200" b="0" i="0" u="none" strike="noStrike" dirty="0">
              <a:solidFill>
                <a:schemeClr val="tx1">
                  <a:lumMod val="65000"/>
                  <a:lumOff val="35000"/>
                </a:schemeClr>
              </a:solidFill>
              <a:effectLst/>
              <a:latin typeface="Century Gothic" panose="020B0502020202020204" pitchFamily="34" charset="0"/>
            </a:endParaRPr>
          </a:p>
        </p:txBody>
      </p:sp>
      <p:sp>
        <p:nvSpPr>
          <p:cNvPr id="11" name="Rectangle 10">
            <a:extLst>
              <a:ext uri="{FF2B5EF4-FFF2-40B4-BE49-F238E27FC236}">
                <a16:creationId xmlns:a16="http://schemas.microsoft.com/office/drawing/2014/main" id="{23A10A13-9A71-FF3C-1E7A-17738403129E}"/>
              </a:ext>
            </a:extLst>
          </p:cNvPr>
          <p:cNvSpPr/>
          <p:nvPr/>
        </p:nvSpPr>
        <p:spPr>
          <a:xfrm>
            <a:off x="3385595" y="1810567"/>
            <a:ext cx="2676381" cy="898347"/>
          </a:xfrm>
          <a:prstGeom prst="rect">
            <a:avLst/>
          </a:prstGeom>
          <a:solidFill>
            <a:srgbClr val="448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2" name="Rounded Rectangle 11">
            <a:extLst>
              <a:ext uri="{FF2B5EF4-FFF2-40B4-BE49-F238E27FC236}">
                <a16:creationId xmlns:a16="http://schemas.microsoft.com/office/drawing/2014/main" id="{48322C08-B655-5BA4-730F-45642EAFFD25}"/>
              </a:ext>
            </a:extLst>
          </p:cNvPr>
          <p:cNvSpPr/>
          <p:nvPr/>
        </p:nvSpPr>
        <p:spPr>
          <a:xfrm>
            <a:off x="9066780" y="1568406"/>
            <a:ext cx="2676381" cy="3721187"/>
          </a:xfrm>
          <a:prstGeom prst="roundRect">
            <a:avLst>
              <a:gd name="adj" fmla="val 7442"/>
            </a:avLst>
          </a:prstGeom>
          <a:solidFill>
            <a:schemeClr val="bg2">
              <a:alpha val="80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Paid Campaigns</a:t>
            </a:r>
            <a:endParaRPr lang="en-US" sz="24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Description and breakdown of services offered. </a:t>
            </a:r>
            <a:endParaRPr lang="en-US" sz="1400" dirty="0">
              <a:solidFill>
                <a:schemeClr val="tx1">
                  <a:lumMod val="65000"/>
                  <a:lumOff val="35000"/>
                </a:schemeClr>
              </a:solidFill>
              <a:latin typeface="Century Gothic" panose="020B0502020202020204" pitchFamily="34" charset="0"/>
            </a:endParaRPr>
          </a:p>
          <a:p>
            <a:pPr marL="0" marR="0" lvl="0" indent="0" algn="ctr" defTabSz="914400" rtl="0" eaLnBrk="1" fontAlgn="base"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ROI</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a:t>
            </a:r>
          </a:p>
        </p:txBody>
      </p:sp>
      <p:sp>
        <p:nvSpPr>
          <p:cNvPr id="13" name="Rectangle 12">
            <a:extLst>
              <a:ext uri="{FF2B5EF4-FFF2-40B4-BE49-F238E27FC236}">
                <a16:creationId xmlns:a16="http://schemas.microsoft.com/office/drawing/2014/main" id="{1DE5095D-B671-62D9-96DC-17288DD79895}"/>
              </a:ext>
            </a:extLst>
          </p:cNvPr>
          <p:cNvSpPr/>
          <p:nvPr/>
        </p:nvSpPr>
        <p:spPr>
          <a:xfrm>
            <a:off x="9066780" y="1810567"/>
            <a:ext cx="2676381" cy="898347"/>
          </a:xfrm>
          <a:prstGeom prst="rect">
            <a:avLst/>
          </a:prstGeom>
          <a:solidFill>
            <a:srgbClr val="4482BF"/>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Tree>
    <p:extLst>
      <p:ext uri="{BB962C8B-B14F-4D97-AF65-F5344CB8AC3E}">
        <p14:creationId xmlns:p14="http://schemas.microsoft.com/office/powerpoint/2010/main" val="1499889510"/>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13841</TotalTime>
  <Words>493</Words>
  <Application>Microsoft Office PowerPoint</Application>
  <PresentationFormat>Widescreen</PresentationFormat>
  <Paragraphs>155</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206</cp:revision>
  <dcterms:created xsi:type="dcterms:W3CDTF">2022-05-22T18:55:25Z</dcterms:created>
  <dcterms:modified xsi:type="dcterms:W3CDTF">2024-11-13T04:29:05Z</dcterms:modified>
</cp:coreProperties>
</file>