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42" r:id="rId2"/>
    <p:sldId id="354" r:id="rId3"/>
    <p:sldId id="367" r:id="rId4"/>
    <p:sldId id="386" r:id="rId5"/>
    <p:sldId id="387" r:id="rId6"/>
    <p:sldId id="389" r:id="rId7"/>
    <p:sldId id="388"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A1"/>
    <a:srgbClr val="451911"/>
    <a:srgbClr val="E35336"/>
    <a:srgbClr val="9E3A26"/>
    <a:srgbClr val="D49C51"/>
    <a:srgbClr val="C67663"/>
    <a:srgbClr val="B06958"/>
    <a:srgbClr val="D7826A"/>
    <a:srgbClr val="BF8C4B"/>
    <a:srgbClr val="D1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9" autoAdjust="0"/>
    <p:restoredTop sz="96743"/>
  </p:normalViewPr>
  <p:slideViewPr>
    <p:cSldViewPr snapToGrid="0" snapToObjects="1">
      <p:cViewPr varScale="1">
        <p:scale>
          <a:sx n="128" d="100"/>
          <a:sy n="128" d="100"/>
        </p:scale>
        <p:origin x="108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69E0-6323-8081-26C7-9223464B5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3BEE1-A448-E1F7-D391-EB6D082B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15C83-9C4C-5B83-03FC-F970EE735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DD36FC-3F17-069F-48E2-193D0C05AA6B}"/>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74683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98D0-7633-6AF8-BD29-AF2016CAE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71B6A-B005-E338-2C42-B64F0D8DC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A2655-5F89-B583-0566-A07B664E54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7E1C9-AF7B-3B84-898E-2B684B2BAFDC}"/>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02431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88A7-5998-6898-DDD0-F0561D36C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D8E2B-F712-A370-4318-0F27F6E41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2225E-4BEA-6162-30B3-29F8F0679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63553-AFAC-C76C-D37D-E7F7DD97D69D}"/>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55663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ED130-E377-693E-4C96-1A7FBC60C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0A0C2-7250-FE2B-1E70-00E303A26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0B5DF-A3A2-F761-3C1B-64577C246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A2C0D-642D-2190-F61A-3278A496ED7F}"/>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15417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3322-508B-9D85-A2CB-6D44E41A8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E199F-6A7F-1E0C-B4F5-16CF4FA5D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6FC85-BA19-065B-B1D2-D08A64607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DD803-5C83-946E-BD50-9147DC950950}"/>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31072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7E38-413A-C0BA-AC25-1CFA3DC15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E56EF-E51E-0734-53CD-193FD07A8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DBAEB-F2B7-7BA5-52C3-68BE470FC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6F4824-FA8D-4276-D0EE-BF37EA0ED469}"/>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62359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904C-D228-6098-BBC2-2D83D7D8E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A2E7C-3C63-506B-53CF-E721BD258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E0419-BAE5-2A6B-9016-B3FA1B7B0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5853D-3861-F425-9389-55801BD51DA1}"/>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27944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6D5E-0143-14A9-E0F1-3FCFD03C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E830-58D5-1ADF-84EC-CE67A0C5F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F030C-F45B-2C1E-F54A-06E84C6B9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9A5404-F347-FFB4-2EDB-2DDF4A0617A3}"/>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347463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4357-C1D4-4CFB-E604-F8B5280E2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6BA9-4AF7-7A03-FD74-5D3052657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80BD8-9D33-0B75-533A-186EDA837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C0CB8-F33B-D412-3917-EE0D724CDA3F}"/>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83685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7C46-E113-704F-D19C-A0C118F78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C6E92-C35D-02E9-EF1B-6A8AC9918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ED078-3FD5-3121-6F58-8970ED4F5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81B724-D5FB-9C3D-C929-246D54E54EF8}"/>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378846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F806-14F6-4E55-DCC7-19C3F6906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55A66-DC7D-5744-EA4C-902DE894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284B8-225D-5DE2-5F01-1248A09780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A87E32-4F3A-D158-9BEE-8CDDE858BD5A}"/>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3611314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7720-FC7B-1D20-473E-B5DBCF4F2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3A288-4857-F7B6-616E-8B9EC3D1F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C9C5C-E4A7-31E1-49B0-EC91C6F43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AAAB0-2AA0-36FC-BDC1-431449547DDA}"/>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312743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E714-75A8-A6DC-9F1E-411E9AF3D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49DAE-D1BC-570A-A6C6-10A269CEC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DFA96-23F3-21EA-DA11-B1CAFA894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0A5C6-A020-4339-11B6-EDF5E8033A0E}"/>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59886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5388-DA7D-F526-75A1-E8F9363BF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1BA35-C233-22B9-6242-36B62239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38CF-47C1-602E-9D9E-ECE012DD69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F05E00-29FE-F619-BA56-9213B0EB568E}"/>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59393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E008-083E-BFE3-DF76-87690CEC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D51D9-00A8-C366-BA24-9CD405851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E3917-D8C9-5EC4-DD86-7282A8B9B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6C4F2-EFAB-B810-73FE-5932C2A85A93}"/>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64969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667F-D533-9823-73B5-322C70543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8185C-AA8D-9189-C41C-12F06990B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8DD85-BC2D-7CD1-CB5B-1E818AA2C3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CB1BF-6536-B6A7-60D4-631BA074080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5273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1762-1DC8-3D3B-57D9-5C1530870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8E862-FE58-4041-ECCA-A66714E01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C042A-046C-9725-58D9-D0F2D7DBC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AD5DC-BFD2-5369-437E-6E2507CFE80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70855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C6B9-5339-8532-2EA9-278A2C07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5B515-818F-8E50-83DC-095E68F70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DE583-9BA0-0172-EFD8-695A29B8EF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18124E-4159-0966-CD0A-3570F05E5792}"/>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85001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5336">
            <a:alpha val="803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37&amp;utm_source=template-powerpoint&amp;utm_medium=content&amp;utm_campaign=Marketing+Strategy+Proposal+Presentation+Template+Example-powerpoint-12237&amp;lpa=Marketing+Strategy+Proposal+Presentation+Template+Exampl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Example Marketing Strategy Proposal Presentation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7982" y="1404850"/>
            <a:ext cx="5716718"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502381" y="3080897"/>
            <a:ext cx="5824976" cy="328368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34841" y="1812590"/>
            <a:ext cx="5708748"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0125" y="3231249"/>
            <a:ext cx="5730214"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2133C-9F2B-1FCD-685F-6CAE7088756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5F4D017-2899-B5E6-5F19-6A8307E43B89}"/>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E7B78963-F8FD-4BAA-A1F5-522A4195E10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302A504B-4CA9-B8E7-6211-07F3EE265A9B}"/>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$40,000 </a:t>
            </a:r>
          </a:p>
          <a:p>
            <a:pPr marL="0" marR="0" lvl="0" indent="0" algn="ctr" rtl="0">
              <a:spcBef>
                <a:spcPts val="0"/>
              </a:spcBef>
              <a:spcAft>
                <a:spcPts val="0"/>
              </a:spcAft>
              <a:buNone/>
            </a:pPr>
            <a:r>
              <a:rPr lang="en-US" sz="1600" dirty="0">
                <a:solidFill>
                  <a:schemeClr val="bg1"/>
                </a:solidFill>
                <a:latin typeface="Century Gothic"/>
                <a:sym typeface="Century Gothic"/>
              </a:rPr>
              <a:t>(16%)</a:t>
            </a:r>
          </a:p>
        </p:txBody>
      </p:sp>
      <p:sp>
        <p:nvSpPr>
          <p:cNvPr id="11" name="Rounded Rectangle 10">
            <a:extLst>
              <a:ext uri="{FF2B5EF4-FFF2-40B4-BE49-F238E27FC236}">
                <a16:creationId xmlns:a16="http://schemas.microsoft.com/office/drawing/2014/main" id="{C16CE1BF-632F-A3D5-46A5-29B3A4397F12}"/>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33FE121-9834-3AF3-D64E-64DF63670C72}"/>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0DF3526A-3015-C0C7-4DB5-90749FDE2403}"/>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CB023332-3089-BF81-FB92-5365870BC29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E10A3AF0-5B2D-147F-B162-E0F1BD64A181}"/>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$80,000</a:t>
            </a:r>
          </a:p>
          <a:p>
            <a:pPr marL="0" marR="0" lvl="0" indent="0" algn="ctr" rtl="0">
              <a:spcBef>
                <a:spcPts val="0"/>
              </a:spcBef>
              <a:spcAft>
                <a:spcPts val="0"/>
              </a:spcAft>
              <a:buNone/>
            </a:pPr>
            <a:r>
              <a:rPr lang="en-US" sz="1600" dirty="0">
                <a:solidFill>
                  <a:schemeClr val="bg1"/>
                </a:solidFill>
                <a:latin typeface="Century Gothic"/>
                <a:sym typeface="Century Gothic"/>
              </a:rPr>
              <a:t>(32%)</a:t>
            </a:r>
          </a:p>
        </p:txBody>
      </p:sp>
      <p:sp>
        <p:nvSpPr>
          <p:cNvPr id="21" name="Google Shape;90;p1">
            <a:extLst>
              <a:ext uri="{FF2B5EF4-FFF2-40B4-BE49-F238E27FC236}">
                <a16:creationId xmlns:a16="http://schemas.microsoft.com/office/drawing/2014/main" id="{F9D69A91-2A94-4AB9-C9AB-0DAA92AEBD08}"/>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$20,000 </a:t>
            </a:r>
          </a:p>
          <a:p>
            <a:pPr marL="0" marR="0" lvl="0" indent="0" algn="ctr" rtl="0">
              <a:spcBef>
                <a:spcPts val="0"/>
              </a:spcBef>
              <a:spcAft>
                <a:spcPts val="0"/>
              </a:spcAft>
              <a:buNone/>
            </a:pPr>
            <a:r>
              <a:rPr lang="en-US" sz="1600" dirty="0">
                <a:solidFill>
                  <a:schemeClr val="bg1"/>
                </a:solidFill>
                <a:latin typeface="Century Gothic"/>
                <a:sym typeface="Century Gothic"/>
              </a:rPr>
              <a:t>(8%)</a:t>
            </a:r>
          </a:p>
        </p:txBody>
      </p:sp>
      <p:sp>
        <p:nvSpPr>
          <p:cNvPr id="22" name="Google Shape;90;p1">
            <a:extLst>
              <a:ext uri="{FF2B5EF4-FFF2-40B4-BE49-F238E27FC236}">
                <a16:creationId xmlns:a16="http://schemas.microsoft.com/office/drawing/2014/main" id="{4013B9AD-4859-C5E2-B118-2CFCD3B49F5D}"/>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$50,000</a:t>
            </a:r>
          </a:p>
          <a:p>
            <a:pPr marL="0" marR="0" lvl="0" indent="0" algn="ctr" rtl="0">
              <a:spcBef>
                <a:spcPts val="0"/>
              </a:spcBef>
              <a:spcAft>
                <a:spcPts val="0"/>
              </a:spcAft>
              <a:buNone/>
            </a:pPr>
            <a:r>
              <a:rPr lang="en-US" sz="1600" dirty="0">
                <a:solidFill>
                  <a:schemeClr val="bg1"/>
                </a:solidFill>
                <a:latin typeface="Century Gothic"/>
                <a:sym typeface="Century Gothic"/>
              </a:rPr>
              <a:t>(20%)</a:t>
            </a:r>
          </a:p>
        </p:txBody>
      </p:sp>
      <p:sp>
        <p:nvSpPr>
          <p:cNvPr id="23" name="Google Shape;90;p1">
            <a:extLst>
              <a:ext uri="{FF2B5EF4-FFF2-40B4-BE49-F238E27FC236}">
                <a16:creationId xmlns:a16="http://schemas.microsoft.com/office/drawing/2014/main" id="{750296B4-8022-37D9-EB6C-3F21189C987B}"/>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$30,000</a:t>
            </a:r>
          </a:p>
          <a:p>
            <a:pPr algn="ctr"/>
            <a:r>
              <a:rPr lang="en-US" sz="1600" dirty="0">
                <a:solidFill>
                  <a:schemeClr val="bg1"/>
                </a:solidFill>
                <a:latin typeface="Century Gothic"/>
                <a:sym typeface="Century Gothic"/>
              </a:rPr>
              <a:t>(12%)</a:t>
            </a:r>
          </a:p>
        </p:txBody>
      </p:sp>
      <p:sp>
        <p:nvSpPr>
          <p:cNvPr id="24" name="Rounded Rectangle 23">
            <a:extLst>
              <a:ext uri="{FF2B5EF4-FFF2-40B4-BE49-F238E27FC236}">
                <a16:creationId xmlns:a16="http://schemas.microsoft.com/office/drawing/2014/main" id="{8E218C77-5882-7B33-A293-25475CC1E236}"/>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6199D4E1-741C-BF84-11CF-42F6DBD9FDEB}"/>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D41B7536-055C-E24B-39A1-EA4093017DA7}"/>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A0C3265-D44A-9378-E1F6-58CFB1242252}"/>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1E970AFF-883B-A8A8-A01D-D7D8BC34A7FC}"/>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851B81D-A549-B611-DE09-2F0FE492B483}"/>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$30,000 </a:t>
            </a:r>
          </a:p>
          <a:p>
            <a:pPr marL="0" marR="0" lvl="0" indent="0" algn="ctr" rtl="0">
              <a:spcBef>
                <a:spcPts val="0"/>
              </a:spcBef>
              <a:spcAft>
                <a:spcPts val="0"/>
              </a:spcAft>
              <a:buNone/>
            </a:pPr>
            <a:r>
              <a:rPr lang="en-US" sz="1600" dirty="0">
                <a:solidFill>
                  <a:schemeClr val="bg1"/>
                </a:solidFill>
                <a:latin typeface="Century Gothic"/>
                <a:sym typeface="Century Gothic"/>
              </a:rPr>
              <a:t>(12%)</a:t>
            </a:r>
          </a:p>
        </p:txBody>
      </p:sp>
      <p:sp>
        <p:nvSpPr>
          <p:cNvPr id="32" name="Rounded Rectangle 31">
            <a:extLst>
              <a:ext uri="{FF2B5EF4-FFF2-40B4-BE49-F238E27FC236}">
                <a16:creationId xmlns:a16="http://schemas.microsoft.com/office/drawing/2014/main" id="{0401578D-25C2-5675-1ED3-31C76C580084}"/>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5509EDBD-BF32-85D0-1E8A-A2A41F2B68A8}"/>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7929A22C-7E04-EAD8-98F6-5F52037E8EDA}"/>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$250,000</a:t>
            </a:r>
          </a:p>
        </p:txBody>
      </p:sp>
      <p:sp>
        <p:nvSpPr>
          <p:cNvPr id="35" name="Rounded Rectangle 34">
            <a:extLst>
              <a:ext uri="{FF2B5EF4-FFF2-40B4-BE49-F238E27FC236}">
                <a16:creationId xmlns:a16="http://schemas.microsoft.com/office/drawing/2014/main" id="{8269F8AC-E756-E70F-F813-2652AA825B6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AF7A3D05-C8D2-1CA8-A610-7F6F8704F7A4}"/>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1A7F17B5-3FFD-DB0E-760C-8DD8D8281E24}"/>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181096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D4734-2BC1-AF14-1E59-4565BCD3CD7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CBD7B23-5D99-D07E-ED61-D7A11B2119C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DA42EE0D-8A57-5BE0-0CAB-F7BF6BA97E9D}"/>
              </a:ext>
            </a:extLst>
          </p:cNvPr>
          <p:cNvSpPr txBox="1"/>
          <p:nvPr/>
        </p:nvSpPr>
        <p:spPr>
          <a:xfrm>
            <a:off x="723899" y="1364279"/>
            <a:ext cx="8398835" cy="437038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 clear opportunity exists to expand our market share from 8% to 12% through targeted marketing efforts.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The timeline outlines a phased approach over the next 12 months with specific milestones to ensure we stay on track.</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With a $250,000 marketing budget, we will allocate resources across channels to maximize ROI.</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Teams will review the proposal and provide feedback by [specific date].</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Upon approval, we will schedule the kickoff meeting to finalize details and assign key tasks.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43C341B4-1D63-11F6-3920-28A3D34D923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831723B1-5526-567C-0692-CFF28A6D0B4B}"/>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147222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F90B-D6F5-1823-4A2E-BAED77761F5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2EF6C30-AA62-AF25-1B1A-4D31BC82617C}"/>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2FDC7190-C471-1481-E945-C5DC825AE5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182093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05AD-72F7-1868-8C8F-B2F6C74508C3}"/>
            </a:ext>
          </a:extLst>
        </p:cNvPr>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F8852F93-C764-B8C6-3FE9-F2E16E35E30C}"/>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90067E7D-5AA4-9752-67C4-7F4629F563E3}"/>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Marketing Strategy Proposal Presentation</a:t>
            </a:r>
          </a:p>
        </p:txBody>
      </p:sp>
      <p:sp>
        <p:nvSpPr>
          <p:cNvPr id="12" name="Google Shape;90;p1">
            <a:extLst>
              <a:ext uri="{FF2B5EF4-FFF2-40B4-BE49-F238E27FC236}">
                <a16:creationId xmlns:a16="http://schemas.microsoft.com/office/drawing/2014/main" id="{0B128025-835C-2CBE-CC1C-978D0E68EBBF}"/>
              </a:ext>
            </a:extLst>
          </p:cNvPr>
          <p:cNvSpPr txBox="1"/>
          <p:nvPr/>
        </p:nvSpPr>
        <p:spPr>
          <a:xfrm>
            <a:off x="988239" y="928202"/>
            <a:ext cx="5951041"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Marketing Strategy Proposal</a:t>
            </a:r>
          </a:p>
        </p:txBody>
      </p:sp>
      <p:sp>
        <p:nvSpPr>
          <p:cNvPr id="7" name="Rounded Rectangle 6">
            <a:extLst>
              <a:ext uri="{FF2B5EF4-FFF2-40B4-BE49-F238E27FC236}">
                <a16:creationId xmlns:a16="http://schemas.microsoft.com/office/drawing/2014/main" id="{0028C6F8-5EEC-B9C8-94C5-16BDC60EB860}"/>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9B87548D-101F-4C6C-4BBD-3A7586B837C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66781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4E76C-FD7A-C007-5EA2-18DABBE1BC5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BF8393-95C7-88EE-2F03-DB7204996CF1}"/>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A126408B-0E1E-92AF-D4CE-6126E6996126}"/>
              </a:ext>
            </a:extLst>
          </p:cNvPr>
          <p:cNvSpPr txBox="1"/>
          <p:nvPr/>
        </p:nvSpPr>
        <p:spPr>
          <a:xfrm>
            <a:off x="723900" y="1364279"/>
            <a:ext cx="613410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overview.</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strategic focus.</a:t>
            </a:r>
          </a:p>
        </p:txBody>
      </p:sp>
      <p:pic>
        <p:nvPicPr>
          <p:cNvPr id="14" name="Picture 13" descr="Close-up of chess pieces on a chessboard">
            <a:extLst>
              <a:ext uri="{FF2B5EF4-FFF2-40B4-BE49-F238E27FC236}">
                <a16:creationId xmlns:a16="http://schemas.microsoft.com/office/drawing/2014/main" id="{54D521AB-E5B3-FB71-315B-572937F8B61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133723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A8FE-EC5F-C7D5-1E82-5E4285011364}"/>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5DBB12C-A940-F6DB-E8E7-F456D63A7A2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2D18C25D-4D9C-1F66-91CE-D0C7E5A9BA4A}"/>
              </a:ext>
            </a:extLst>
          </p:cNvPr>
          <p:cNvSpPr txBox="1"/>
          <p:nvPr/>
        </p:nvSpPr>
        <p:spPr>
          <a:xfrm>
            <a:off x="723900" y="1369528"/>
            <a:ext cx="8430260"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7B975D0D-6A90-03C5-5928-248DC59BB8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EAC30CF9-8F67-D029-AC55-6220BFCB4545}"/>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4C991CB-3341-1ED4-0EF6-DF5F59676072}"/>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062F52D0-6E11-7253-BE87-07A310AFCC40}"/>
              </a:ext>
            </a:extLst>
          </p:cNvPr>
          <p:cNvSpPr txBox="1"/>
          <p:nvPr/>
        </p:nvSpPr>
        <p:spPr>
          <a:xfrm>
            <a:off x="906140" y="2908961"/>
            <a:ext cx="3757299"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2" name="Google Shape;90;p1">
            <a:extLst>
              <a:ext uri="{FF2B5EF4-FFF2-40B4-BE49-F238E27FC236}">
                <a16:creationId xmlns:a16="http://schemas.microsoft.com/office/drawing/2014/main" id="{2C8BF7C9-C7E8-73A0-EF9C-9C3DC98FE3DC}"/>
              </a:ext>
            </a:extLst>
          </p:cNvPr>
          <p:cNvSpPr txBox="1"/>
          <p:nvPr/>
        </p:nvSpPr>
        <p:spPr>
          <a:xfrm>
            <a:off x="5228586" y="2894745"/>
            <a:ext cx="3763014"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3" name="Google Shape;90;p1">
            <a:extLst>
              <a:ext uri="{FF2B5EF4-FFF2-40B4-BE49-F238E27FC236}">
                <a16:creationId xmlns:a16="http://schemas.microsoft.com/office/drawing/2014/main" id="{E320C0CC-7F35-6722-0641-B5186758DCC6}"/>
              </a:ext>
            </a:extLst>
          </p:cNvPr>
          <p:cNvSpPr txBox="1"/>
          <p:nvPr/>
        </p:nvSpPr>
        <p:spPr>
          <a:xfrm>
            <a:off x="723900" y="5017165"/>
            <a:ext cx="8430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opportunities</a:t>
            </a:r>
          </a:p>
        </p:txBody>
      </p:sp>
    </p:spTree>
    <p:extLst>
      <p:ext uri="{BB962C8B-B14F-4D97-AF65-F5344CB8AC3E}">
        <p14:creationId xmlns:p14="http://schemas.microsoft.com/office/powerpoint/2010/main" val="129377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7BA9-69C3-B00A-397C-E957AA85CFB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08AD477-1342-A57A-7795-82D6436F62B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42B5E8CB-5ED4-8602-F60B-A33D90776660}"/>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58ED9ECD-79A5-20DF-E16B-49F70C26E2FA}"/>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C567192F-6507-BA71-F53D-FAF7BAD0A3E1}"/>
              </a:ext>
            </a:extLst>
          </p:cNvPr>
          <p:cNvSpPr txBox="1"/>
          <p:nvPr/>
        </p:nvSpPr>
        <p:spPr>
          <a:xfrm>
            <a:off x="906140" y="1517041"/>
            <a:ext cx="3757299" cy="2023591"/>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Age range</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Male/female percentages</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Location</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Income range</a:t>
            </a:r>
          </a:p>
        </p:txBody>
      </p:sp>
      <p:sp>
        <p:nvSpPr>
          <p:cNvPr id="11" name="Google Shape;90;p1">
            <a:extLst>
              <a:ext uri="{FF2B5EF4-FFF2-40B4-BE49-F238E27FC236}">
                <a16:creationId xmlns:a16="http://schemas.microsoft.com/office/drawing/2014/main" id="{6A8AC02D-E7B4-6A0B-3ABA-D230B9820467}"/>
              </a:ext>
            </a:extLst>
          </p:cNvPr>
          <p:cNvSpPr txBox="1"/>
          <p:nvPr/>
        </p:nvSpPr>
        <p:spPr>
          <a:xfrm>
            <a:off x="5228586" y="1502825"/>
            <a:ext cx="3763014" cy="1908174"/>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List values, list values</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List interests, list interests</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List behaviors, list behaviors</a:t>
            </a:r>
          </a:p>
        </p:txBody>
      </p:sp>
      <p:pic>
        <p:nvPicPr>
          <p:cNvPr id="16" name="Picture 15" descr="Maze">
            <a:extLst>
              <a:ext uri="{FF2B5EF4-FFF2-40B4-BE49-F238E27FC236}">
                <a16:creationId xmlns:a16="http://schemas.microsoft.com/office/drawing/2014/main" id="{554B89E5-F040-3E09-2201-6015EC0626C6}"/>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236713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7A9E-C3B1-0807-8418-03B8C79229A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0A6D37-B75B-B4DF-42E3-B38F68617C37}"/>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F27D5E10-1AE1-8106-7A89-46D7F73B2A23}"/>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C76D7EC-ED60-35C2-F79A-FA7AC395F6C5}"/>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FA202CDD-33A9-448A-EE0B-CE794912990B}"/>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0696BBA1-7C6D-D578-A5D5-7CFB8B0F81B7}"/>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E4A8EE55-B699-4609-0556-E9742998CAB8}"/>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5C67A759-2DF5-CF13-D266-AEC4E3904089}"/>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0E91E39E-BAE2-59F8-4E39-8EFDFC68D2C6}"/>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3EFD0589-A485-376D-930A-096469D0C019}"/>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$XXX,XXX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81079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E4C1-BB69-4267-8024-564912EA73F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15F7F26-EBD1-F3B5-1EBA-BD355BBF1DD2}"/>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77860B9-BECE-D636-5FEF-8ED62CE2D463}"/>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177237-24D0-40BD-B3AC-5C4AC3C8920A}"/>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592A1-F90C-D6E9-D000-B1BFB1055246}"/>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7E9EA4-4A69-74F6-E4EC-F8BEEEBA0409}"/>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94EA87-AC2E-FFB0-67D8-4D29F0E8147A}"/>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829EC9FE-FC15-D91C-B1ED-14F735D1D617}"/>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D65D077B-FF87-5DB4-74CD-790353CD094C}"/>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4ADBAE8-4E31-62FC-54A1-A4F6A6A8795C}"/>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46D2157A-6716-DC92-F964-10079C0C05F5}"/>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8" name="Rectangle 17">
            <a:extLst>
              <a:ext uri="{FF2B5EF4-FFF2-40B4-BE49-F238E27FC236}">
                <a16:creationId xmlns:a16="http://schemas.microsoft.com/office/drawing/2014/main" id="{2DD2B344-2911-00A2-278D-6A3E794246CC}"/>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9" name="Rectangle 18">
            <a:extLst>
              <a:ext uri="{FF2B5EF4-FFF2-40B4-BE49-F238E27FC236}">
                <a16:creationId xmlns:a16="http://schemas.microsoft.com/office/drawing/2014/main" id="{75077CFE-B412-8AF4-43CF-80506AEA456A}"/>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0" name="Rectangle 19">
            <a:extLst>
              <a:ext uri="{FF2B5EF4-FFF2-40B4-BE49-F238E27FC236}">
                <a16:creationId xmlns:a16="http://schemas.microsoft.com/office/drawing/2014/main" id="{E0E52956-D43C-C72E-BBCF-8A6D0CE7545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1" name="Straight Connector 20">
            <a:extLst>
              <a:ext uri="{FF2B5EF4-FFF2-40B4-BE49-F238E27FC236}">
                <a16:creationId xmlns:a16="http://schemas.microsoft.com/office/drawing/2014/main" id="{CD24CF6D-4012-E2E5-9829-950C95375E9A}"/>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2FB5F03-FF18-2AA7-A491-BEB17BA72241}"/>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3" name="Rectangle 22">
            <a:extLst>
              <a:ext uri="{FF2B5EF4-FFF2-40B4-BE49-F238E27FC236}">
                <a16:creationId xmlns:a16="http://schemas.microsoft.com/office/drawing/2014/main" id="{5A1D5141-D4A3-A0DD-1506-A3EECE0BEE58}"/>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0" name="Rectangle 39">
            <a:extLst>
              <a:ext uri="{FF2B5EF4-FFF2-40B4-BE49-F238E27FC236}">
                <a16:creationId xmlns:a16="http://schemas.microsoft.com/office/drawing/2014/main" id="{4DD6B932-A841-EC5D-4F40-157BE2F4B405}"/>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1" name="Rectangle 40">
            <a:extLst>
              <a:ext uri="{FF2B5EF4-FFF2-40B4-BE49-F238E27FC236}">
                <a16:creationId xmlns:a16="http://schemas.microsoft.com/office/drawing/2014/main" id="{CD434406-6FF8-F68D-B71B-C99F49F7E470}"/>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2" name="Rectangle 41">
            <a:extLst>
              <a:ext uri="{FF2B5EF4-FFF2-40B4-BE49-F238E27FC236}">
                <a16:creationId xmlns:a16="http://schemas.microsoft.com/office/drawing/2014/main" id="{69C5E669-335F-8A96-52DB-34E1C8FF63CB}"/>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3" name="Rectangle 42">
            <a:extLst>
              <a:ext uri="{FF2B5EF4-FFF2-40B4-BE49-F238E27FC236}">
                <a16:creationId xmlns:a16="http://schemas.microsoft.com/office/drawing/2014/main" id="{1178BA43-51CF-D282-1C23-4DF4656AAF53}"/>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127254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A8EE-A485-BA47-AA69-8142AFA58D4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A191E6CC-9898-EC8B-1C72-E8737F4CD71E}"/>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006BC4D1-DAD5-94A0-04DA-206749238CEC}"/>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53744C0-6CB1-1DF0-35D5-74DF8702F648}"/>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73238F9F-3E44-2CDB-8FE3-21D7C31614FA}"/>
              </a:ext>
            </a:extLst>
          </p:cNvPr>
          <p:cNvSpPr txBox="1"/>
          <p:nvPr/>
        </p:nvSpPr>
        <p:spPr>
          <a:xfrm>
            <a:off x="905510" y="1464756"/>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17" name="Oval 16">
            <a:extLst>
              <a:ext uri="{FF2B5EF4-FFF2-40B4-BE49-F238E27FC236}">
                <a16:creationId xmlns:a16="http://schemas.microsoft.com/office/drawing/2014/main" id="{25DEA21A-0CC4-603A-93E7-B8E7FDB796B5}"/>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E55699F-A0B1-FDE1-9963-2E72EA1F7CA9}"/>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B529EA3E-13C9-A41C-199D-1868903A9B62}"/>
              </a:ext>
            </a:extLst>
          </p:cNvPr>
          <p:cNvSpPr txBox="1"/>
          <p:nvPr/>
        </p:nvSpPr>
        <p:spPr>
          <a:xfrm>
            <a:off x="2804951"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26" name="Oval 25">
            <a:extLst>
              <a:ext uri="{FF2B5EF4-FFF2-40B4-BE49-F238E27FC236}">
                <a16:creationId xmlns:a16="http://schemas.microsoft.com/office/drawing/2014/main" id="{85F54DE3-B3C7-CE9D-1555-D72E868467D3}"/>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77BFCAB-CF66-214B-6D48-B5F5385491DA}"/>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57FD6FD5-14E2-2EE0-E5B4-5FD3A44E8235}"/>
              </a:ext>
            </a:extLst>
          </p:cNvPr>
          <p:cNvSpPr txBox="1"/>
          <p:nvPr/>
        </p:nvSpPr>
        <p:spPr>
          <a:xfrm>
            <a:off x="4710416" y="1474878"/>
            <a:ext cx="2765450"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algn="ctr"/>
            <a:r>
              <a:rPr lang="en-US" sz="1600" dirty="0">
                <a:solidFill>
                  <a:schemeClr val="bg1"/>
                </a:solidFill>
                <a:latin typeface="Century Gothic"/>
                <a:sym typeface="Century Gothic"/>
              </a:rPr>
              <a:t>Description</a:t>
            </a:r>
          </a:p>
        </p:txBody>
      </p:sp>
      <p:sp>
        <p:nvSpPr>
          <p:cNvPr id="29" name="Oval 28">
            <a:extLst>
              <a:ext uri="{FF2B5EF4-FFF2-40B4-BE49-F238E27FC236}">
                <a16:creationId xmlns:a16="http://schemas.microsoft.com/office/drawing/2014/main" id="{19D337E2-E03A-304C-1036-2FB3A80CB32A}"/>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B928BA08-873E-818C-C95D-7F9ED50893D1}"/>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E168B60-9724-A5E4-5296-3FD6893AF32A}"/>
              </a:ext>
            </a:extLst>
          </p:cNvPr>
          <p:cNvSpPr txBox="1"/>
          <p:nvPr/>
        </p:nvSpPr>
        <p:spPr>
          <a:xfrm>
            <a:off x="6634326"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32" name="Rounded Rectangle 31">
            <a:extLst>
              <a:ext uri="{FF2B5EF4-FFF2-40B4-BE49-F238E27FC236}">
                <a16:creationId xmlns:a16="http://schemas.microsoft.com/office/drawing/2014/main" id="{71B80600-73CE-040C-08C4-F70BA93013E9}"/>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D01CEC08-77E5-B940-296A-483EAFD6E418}"/>
              </a:ext>
            </a:extLst>
          </p:cNvPr>
          <p:cNvSpPr txBox="1"/>
          <p:nvPr/>
        </p:nvSpPr>
        <p:spPr>
          <a:xfrm>
            <a:off x="8482965" y="1464756"/>
            <a:ext cx="2877458" cy="117720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algn="ctr"/>
            <a:r>
              <a:rPr lang="en-US" dirty="0">
                <a:solidFill>
                  <a:schemeClr val="bg1"/>
                </a:solidFill>
                <a:latin typeface="Century Gothic"/>
                <a:sym typeface="Century Gothic"/>
              </a:rPr>
              <a:t> </a:t>
            </a:r>
            <a:r>
              <a:rPr lang="en-US" sz="1600" dirty="0">
                <a:solidFill>
                  <a:schemeClr val="bg1"/>
                </a:solidFill>
                <a:latin typeface="Century Gothic"/>
                <a:sym typeface="Century Gothic"/>
              </a:rPr>
              <a:t>Description</a:t>
            </a:r>
          </a:p>
          <a:p>
            <a:pPr marL="0" marR="0" lvl="0" indent="0" algn="ctr" rtl="0">
              <a:spcAft>
                <a:spcPts val="0"/>
              </a:spcAft>
              <a:buNone/>
            </a:pPr>
            <a:endParaRPr lang="en-US" sz="1600" dirty="0">
              <a:solidFill>
                <a:schemeClr val="bg1"/>
              </a:solidFill>
              <a:latin typeface="Century Gothic"/>
              <a:sym typeface="Century Gothic"/>
            </a:endParaRPr>
          </a:p>
        </p:txBody>
      </p:sp>
      <p:sp>
        <p:nvSpPr>
          <p:cNvPr id="34" name="Oval 33">
            <a:extLst>
              <a:ext uri="{FF2B5EF4-FFF2-40B4-BE49-F238E27FC236}">
                <a16:creationId xmlns:a16="http://schemas.microsoft.com/office/drawing/2014/main" id="{A1205B4F-5E9A-991E-C81F-700F29F07F7F}"/>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EF70E3A-B9EB-18EF-ABF1-D0A83F895F1C}"/>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67A8364-CB2B-9F38-9B38-CED355DDA9D4}"/>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DEF510E-6002-1FD9-BC9F-912528F33258}"/>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C20AAFC-A922-568A-6A30-47F2E6A930BE}"/>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F981C64-1CBA-7C3E-7C10-A0E0BC5E2DA4}"/>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FC994E2-035E-A049-1404-F6491EB1A7C2}"/>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333D67-CBDC-3957-F35B-3489319757A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CD0BE80-AB61-09F4-B422-EFACB7B2F7FC}"/>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0CF03786-332E-C22B-1C74-9FFC679B98F3}"/>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F7A130-776D-44BF-6762-EAB85CCF35D6}"/>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66C8037-D5FE-470F-4A5C-B4ED90C23630}"/>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ADD6301-DF95-3377-BBB6-9E9D0707CDD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B9BDBD-2A4A-4633-31A9-96B5FEAAE23B}"/>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55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528A955A-1C9A-4C80-049B-E37CAC135D67}"/>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EXAMPLE: Marketing Strategy Proposal Presentation</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988239" y="928202"/>
            <a:ext cx="5951041"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Marketing Strategy Proposal</a:t>
            </a:r>
          </a:p>
        </p:txBody>
      </p:sp>
      <p:sp>
        <p:nvSpPr>
          <p:cNvPr id="7" name="Rounded Rectangle 6">
            <a:extLst>
              <a:ext uri="{FF2B5EF4-FFF2-40B4-BE49-F238E27FC236}">
                <a16:creationId xmlns:a16="http://schemas.microsoft.com/office/drawing/2014/main" id="{DAAF9ACD-4DD0-E42A-5BD4-A2CBFF540CA8}"/>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36118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58B42-EC92-F2EF-7F98-21257E2243DB}"/>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C33A14C8-AAF2-9D68-BE00-4F071818D763}"/>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54A91A95-AC29-5D1F-52B5-6245407880C7}"/>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9F506100-722E-F1AE-584C-7E8D612E27CC}"/>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B44FAAF-34D7-E939-0157-CCF0D61D67DB}"/>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217D872C-0A82-CC4B-7299-4A2CCE734823}"/>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80C41F-7F5F-50D2-F36A-443AD3705712}"/>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7F5D4B-A509-81B6-DE6F-40027C9B3721}"/>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EBD72E6C-4B30-FA7E-DBAE-07D1A2F77F5D}"/>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81A3EBCE-F4EF-F611-BCB4-572816BC5570}"/>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9D39B1B2-26A4-1504-A30C-66F45202BE5A}"/>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47C437-2CE3-D61B-B886-722A13E958CB}"/>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21728EBF-BAA3-B03C-9C12-F179905A8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99D87ED3-5872-78FD-C27A-C46F271F1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A4D6805F-F871-0CF8-1668-28736E59E6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33196831-1703-6C17-E82A-93B0B1E378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B6644676-27E9-1807-974B-785B15FCE1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280887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9A38-2A8A-476E-4B49-61CB509A603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D8A7FA5-5836-B025-866D-02872CD3290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AA0172A6-CA09-725D-D5CC-4BAB566012D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A847D4AE-EB5A-BD74-DE97-7A16607E422D}"/>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11" name="Rounded Rectangle 10">
            <a:extLst>
              <a:ext uri="{FF2B5EF4-FFF2-40B4-BE49-F238E27FC236}">
                <a16:creationId xmlns:a16="http://schemas.microsoft.com/office/drawing/2014/main" id="{FE9E0F4E-5B62-6E33-F972-7323998DF376}"/>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85B0C1-ABF0-229B-750D-EE808C23AC64}"/>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BC9211BC-1DC4-43AB-0874-80308A4A9097}"/>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143128BA-95CB-7A14-EE5F-F5D80ADEDDD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BF674FD8-9DB3-19E5-2BE8-9C296961D8D9}"/>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1" name="Google Shape;90;p1">
            <a:extLst>
              <a:ext uri="{FF2B5EF4-FFF2-40B4-BE49-F238E27FC236}">
                <a16:creationId xmlns:a16="http://schemas.microsoft.com/office/drawing/2014/main" id="{7B1D856C-F52C-73C4-84A1-8C2EF77AD9BB}"/>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a:t>
            </a:r>
          </a:p>
        </p:txBody>
      </p:sp>
      <p:sp>
        <p:nvSpPr>
          <p:cNvPr id="22" name="Google Shape;90;p1">
            <a:extLst>
              <a:ext uri="{FF2B5EF4-FFF2-40B4-BE49-F238E27FC236}">
                <a16:creationId xmlns:a16="http://schemas.microsoft.com/office/drawing/2014/main" id="{34762B96-28F3-94B2-BB3C-77E6EF8BE600}"/>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3" name="Google Shape;90;p1">
            <a:extLst>
              <a:ext uri="{FF2B5EF4-FFF2-40B4-BE49-F238E27FC236}">
                <a16:creationId xmlns:a16="http://schemas.microsoft.com/office/drawing/2014/main" id="{6E4270CB-462D-9336-FC6B-89B912632464}"/>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algn="ctr"/>
            <a:r>
              <a:rPr lang="en-US" sz="1600" dirty="0">
                <a:solidFill>
                  <a:schemeClr val="bg1"/>
                </a:solidFill>
                <a:latin typeface="Century Gothic"/>
                <a:sym typeface="Century Gothic"/>
              </a:rPr>
              <a:t>(XX%)</a:t>
            </a:r>
          </a:p>
        </p:txBody>
      </p:sp>
      <p:sp>
        <p:nvSpPr>
          <p:cNvPr id="24" name="Rounded Rectangle 23">
            <a:extLst>
              <a:ext uri="{FF2B5EF4-FFF2-40B4-BE49-F238E27FC236}">
                <a16:creationId xmlns:a16="http://schemas.microsoft.com/office/drawing/2014/main" id="{83855954-D585-3825-7681-4E1280C9F1B4}"/>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C173814F-9F56-2E06-B064-B3340A94E885}"/>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7819A02-F272-284E-4145-80A85C32EC90}"/>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8299C18-B27C-9C91-F776-B341E17BEF8B}"/>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13C310C-2663-A702-D0D4-CD17892C29AD}"/>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44A646A5-67A5-3BE3-BF73-042C20C4DFD6}"/>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32" name="Rounded Rectangle 31">
            <a:extLst>
              <a:ext uri="{FF2B5EF4-FFF2-40B4-BE49-F238E27FC236}">
                <a16:creationId xmlns:a16="http://schemas.microsoft.com/office/drawing/2014/main" id="{F0DEED2A-51B0-A6F3-50B0-8CF5DA8ABD53}"/>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4C6FB85B-7A67-5AB4-5DAD-CA4A72989A62}"/>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01806624-0C43-5BB0-1B81-264473C3D423}"/>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$XXXXX</a:t>
            </a:r>
          </a:p>
        </p:txBody>
      </p:sp>
      <p:sp>
        <p:nvSpPr>
          <p:cNvPr id="35" name="Rounded Rectangle 34">
            <a:extLst>
              <a:ext uri="{FF2B5EF4-FFF2-40B4-BE49-F238E27FC236}">
                <a16:creationId xmlns:a16="http://schemas.microsoft.com/office/drawing/2014/main" id="{CFD8FE44-4074-6F6D-7AF5-8FD835EA60E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28DA2F3E-687F-FBB9-B8AA-0944DACE96AF}"/>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A52DB7C2-6A3E-BA65-3E61-E3DAF7D75BB0}"/>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218471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91FA-5C42-4561-D4DA-E7444D4B19D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A732F30-4896-4293-DF85-CA5E20EF3DB6}"/>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2A0E52BC-9FEE-8955-E076-71273C3B74FA}"/>
              </a:ext>
            </a:extLst>
          </p:cNvPr>
          <p:cNvSpPr txBox="1"/>
          <p:nvPr/>
        </p:nvSpPr>
        <p:spPr>
          <a:xfrm>
            <a:off x="723899" y="1364279"/>
            <a:ext cx="8398835"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key takeaways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1A286204-C502-32CF-4F78-078432B2FD8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B9E3175C-34E9-71B5-792A-C97AC1100372}"/>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263381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4AB7-6C83-3D63-72E0-61186710D4C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BD110E54-34E1-1B8D-0836-052FBED4A165}"/>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7C0DBF22-0C23-7091-2872-7EB0BF7AD5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258111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6134100" cy="292383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purpose of this proposal is to outline the marketing strategy for [Product/Service Name] over the next 12 months. Our primary goal is to increase brand awareness and market share in [Industry] by leveraging a combination of digital and traditional marketing channels.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The marketing strategy will focus on digital expansion (SEO, PPC, social media) and customer retention through email marketing and loyalty programs.</a:t>
            </a:r>
          </a:p>
        </p:txBody>
      </p:sp>
      <p:pic>
        <p:nvPicPr>
          <p:cNvPr id="14" name="Picture 13" descr="Close-up of chess pieces on a chessboard">
            <a:extLst>
              <a:ext uri="{FF2B5EF4-FFF2-40B4-BE49-F238E27FC236}">
                <a16:creationId xmlns:a16="http://schemas.microsoft.com/office/drawing/2014/main" id="{2352B2C3-17FB-2CC3-03EC-7B7D42E50D1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F9C3D7F-9CE0-8C95-50E7-E85E423A4CC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723900" y="1369528"/>
            <a:ext cx="843026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 approximately </a:t>
            </a:r>
            <a:r>
              <a:rPr lang="en-US" sz="1600" b="1" dirty="0">
                <a:solidFill>
                  <a:schemeClr val="tx1">
                    <a:lumMod val="65000"/>
                    <a:lumOff val="35000"/>
                  </a:schemeClr>
                </a:solidFill>
                <a:latin typeface="Century Gothic"/>
                <a:ea typeface="Century Gothic"/>
                <a:cs typeface="Century Gothic"/>
                <a:sym typeface="Century Gothic"/>
              </a:rPr>
              <a:t>8%</a:t>
            </a:r>
            <a:r>
              <a:rPr lang="en-US" sz="1600" dirty="0">
                <a:solidFill>
                  <a:schemeClr val="tx1">
                    <a:lumMod val="65000"/>
                    <a:lumOff val="35000"/>
                  </a:schemeClr>
                </a:solidFill>
                <a:latin typeface="Century Gothic"/>
                <a:ea typeface="Century Gothic"/>
                <a:cs typeface="Century Gothic"/>
                <a:sym typeface="Century Gothic"/>
              </a:rPr>
              <a:t>. The goal is to increase this to </a:t>
            </a:r>
            <a:r>
              <a:rPr lang="en-US" sz="1600" b="1" dirty="0">
                <a:solidFill>
                  <a:schemeClr val="tx1">
                    <a:lumMod val="65000"/>
                    <a:lumOff val="35000"/>
                  </a:schemeClr>
                </a:solidFill>
                <a:latin typeface="Century Gothic"/>
                <a:ea typeface="Century Gothic"/>
                <a:cs typeface="Century Gothic"/>
                <a:sym typeface="Century Gothic"/>
              </a:rPr>
              <a:t>12%</a:t>
            </a:r>
            <a:r>
              <a:rPr lang="en-US" sz="1600" dirty="0">
                <a:solidFill>
                  <a:schemeClr val="tx1">
                    <a:lumMod val="65000"/>
                    <a:lumOff val="35000"/>
                  </a:schemeClr>
                </a:solidFill>
                <a:latin typeface="Century Gothic"/>
                <a:ea typeface="Century Gothic"/>
                <a:cs typeface="Century Gothic"/>
                <a:sym typeface="Century Gothic"/>
              </a:rPr>
              <a:t> by the end of the year. Market growth in this sector is projected at </a:t>
            </a:r>
            <a:r>
              <a:rPr lang="en-US" sz="1600" b="1" dirty="0">
                <a:solidFill>
                  <a:schemeClr val="tx1">
                    <a:lumMod val="65000"/>
                    <a:lumOff val="35000"/>
                  </a:schemeClr>
                </a:solidFill>
                <a:latin typeface="Century Gothic"/>
                <a:ea typeface="Century Gothic"/>
                <a:cs typeface="Century Gothic"/>
                <a:sym typeface="Century Gothic"/>
              </a:rPr>
              <a:t>10%</a:t>
            </a:r>
            <a:r>
              <a:rPr lang="en-US" sz="1600" dirty="0">
                <a:solidFill>
                  <a:schemeClr val="tx1">
                    <a:lumMod val="65000"/>
                    <a:lumOff val="35000"/>
                  </a:schemeClr>
                </a:solidFill>
                <a:latin typeface="Century Gothic"/>
                <a:ea typeface="Century Gothic"/>
                <a:cs typeface="Century Gothic"/>
                <a:sym typeface="Century Gothic"/>
              </a:rPr>
              <a:t> annually.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93E2BF55-C144-8D31-05E2-A16C6A26891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D1333160-7B9F-DF3A-4D39-8712C2C60138}"/>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1EBBE13-24C5-EDF2-2095-475DE86AE51C}"/>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49607537-6101-558D-06C7-3B396DD8A98D}"/>
              </a:ext>
            </a:extLst>
          </p:cNvPr>
          <p:cNvSpPr txBox="1"/>
          <p:nvPr/>
        </p:nvSpPr>
        <p:spPr>
          <a:xfrm>
            <a:off x="906140" y="2908961"/>
            <a:ext cx="3757299" cy="1469593"/>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Dominant in digital advertising with a strong social media presence.</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Limited focus on customer service and loyalty.</a:t>
            </a:r>
          </a:p>
        </p:txBody>
      </p:sp>
      <p:sp>
        <p:nvSpPr>
          <p:cNvPr id="12" name="Google Shape;90;p1">
            <a:extLst>
              <a:ext uri="{FF2B5EF4-FFF2-40B4-BE49-F238E27FC236}">
                <a16:creationId xmlns:a16="http://schemas.microsoft.com/office/drawing/2014/main" id="{2C5951AF-6EE1-28FD-3FDC-A46007019F8E}"/>
              </a:ext>
            </a:extLst>
          </p:cNvPr>
          <p:cNvSpPr txBox="1"/>
          <p:nvPr/>
        </p:nvSpPr>
        <p:spPr>
          <a:xfrm>
            <a:off x="5228586" y="2894745"/>
            <a:ext cx="3763014" cy="172350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9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Well-established brand with high customer retention.</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Lack of innovation in digital channels and limited content marketing efforts.</a:t>
            </a:r>
          </a:p>
        </p:txBody>
      </p:sp>
      <p:sp>
        <p:nvSpPr>
          <p:cNvPr id="13" name="Google Shape;90;p1">
            <a:extLst>
              <a:ext uri="{FF2B5EF4-FFF2-40B4-BE49-F238E27FC236}">
                <a16:creationId xmlns:a16="http://schemas.microsoft.com/office/drawing/2014/main" id="{86133FF7-9C61-0C79-FCD8-30E7BF72AACB}"/>
              </a:ext>
            </a:extLst>
          </p:cNvPr>
          <p:cNvSpPr txBox="1"/>
          <p:nvPr/>
        </p:nvSpPr>
        <p:spPr>
          <a:xfrm>
            <a:off x="723900" y="5017165"/>
            <a:ext cx="8430260" cy="12926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Increasing demand for [Product Category] in untapped regional markets.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Competitors’ slow adoption of newer marketing technologies presents an opportunity for us to lead in digital innovation.</a:t>
            </a:r>
          </a:p>
        </p:txBody>
      </p:sp>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63296CE-A41B-9706-3906-2A746AD09C74}"/>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7D36F3C5-0630-1BDB-83CB-64EEDDED03C6}"/>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311037B-A820-63FB-D4F7-C5C355DF5975}"/>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DCED9872-D3A3-E68A-1D00-2963E0C1C765}"/>
              </a:ext>
            </a:extLst>
          </p:cNvPr>
          <p:cNvSpPr txBox="1"/>
          <p:nvPr/>
        </p:nvSpPr>
        <p:spPr>
          <a:xfrm>
            <a:off x="906140" y="1517041"/>
            <a:ext cx="3757299" cy="2269812"/>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25-45</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55% male, 45% female</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Primarily urban areas in the US and UK</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$50,000-$100,000 annually</a:t>
            </a:r>
          </a:p>
        </p:txBody>
      </p:sp>
      <p:sp>
        <p:nvSpPr>
          <p:cNvPr id="11" name="Google Shape;90;p1">
            <a:extLst>
              <a:ext uri="{FF2B5EF4-FFF2-40B4-BE49-F238E27FC236}">
                <a16:creationId xmlns:a16="http://schemas.microsoft.com/office/drawing/2014/main" id="{26E94F9D-E6E5-E384-78EA-BD0AE9494CA0}"/>
              </a:ext>
            </a:extLst>
          </p:cNvPr>
          <p:cNvSpPr txBox="1"/>
          <p:nvPr/>
        </p:nvSpPr>
        <p:spPr>
          <a:xfrm>
            <a:off x="5228586" y="1502825"/>
            <a:ext cx="3763014" cy="264683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Convenience, innovation, sustainability</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Tech gadgets, fitness, travel</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Frequent online shoppers, active on social media (especially Instagram and YouTube)</a:t>
            </a:r>
          </a:p>
        </p:txBody>
      </p:sp>
      <p:pic>
        <p:nvPicPr>
          <p:cNvPr id="16" name="Picture 15" descr="Maze">
            <a:extLst>
              <a:ext uri="{FF2B5EF4-FFF2-40B4-BE49-F238E27FC236}">
                <a16:creationId xmlns:a16="http://schemas.microsoft.com/office/drawing/2014/main" id="{DC0FDC26-441B-1691-5434-D88C0307E645}"/>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6D22-43FC-9F10-29A8-95DC723173F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18ABC18-E99B-771D-D35F-B0ECE173FE10}"/>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3B5D2787-2B9F-9D87-FA13-803542ED2859}"/>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2192AE57-2810-1238-59A3-CA53ED79B001}"/>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9818B60E-260C-5AE9-AEFE-2C6F99EB9295}"/>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25%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6A15F917-5B95-6382-7D11-0C35C4E95DA6}"/>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15%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648D4135-923B-EA96-E633-EF59865052D6}"/>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7852E58-68FA-A48B-18B5-87BA2C276E47}"/>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543FC241-1B96-2762-0E62-1D8B4918CACA}"/>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20%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80318832-7587-21D5-CDDA-1CB2ED6B3EEB}"/>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$500,000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51221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E6A38-3C51-8297-37B6-BE6F3987D4A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082BD709-5390-7B55-8134-AFE6E8A079F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FC0AEE6-C34D-E9EA-E242-793EFFD7D402}"/>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1F4A9A-2D04-725F-AAE2-532B7A1CDDEF}"/>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73BE3C-3E94-04AD-7E16-405AD25EF283}"/>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EDCEAB-6423-9983-136A-8EF0FC890FD0}"/>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1142A6-4994-48FB-95BB-837049C2AD28}"/>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D20F5259-3218-AE9B-1E0F-BA093C1CBDCE}"/>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AC4B4B73-2117-C9EF-63B5-0B05BBB7A651}"/>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B2182FB-4D9B-A46A-D12D-0556259CDC2D}"/>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060A6D8C-7E63-ABAC-B695-9E9F998A21E7}"/>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updated website with enhanced user experience.</a:t>
            </a:r>
          </a:p>
        </p:txBody>
      </p:sp>
      <p:sp>
        <p:nvSpPr>
          <p:cNvPr id="18" name="Rectangle 17">
            <a:extLst>
              <a:ext uri="{FF2B5EF4-FFF2-40B4-BE49-F238E27FC236}">
                <a16:creationId xmlns:a16="http://schemas.microsoft.com/office/drawing/2014/main" id="{6709D894-D1F5-A64F-8442-8C1EA06F949B}"/>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Initiate SEO campaigns and content marketing (weekly blogs).</a:t>
            </a:r>
          </a:p>
        </p:txBody>
      </p:sp>
      <p:sp>
        <p:nvSpPr>
          <p:cNvPr id="19" name="Rectangle 18">
            <a:extLst>
              <a:ext uri="{FF2B5EF4-FFF2-40B4-BE49-F238E27FC236}">
                <a16:creationId xmlns:a16="http://schemas.microsoft.com/office/drawing/2014/main" id="{6F473BE7-1786-29DF-E719-0C6EEC510C4B}"/>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Kick off paid social media ads on Facebook and Instagram.</a:t>
            </a:r>
          </a:p>
        </p:txBody>
      </p:sp>
      <p:sp>
        <p:nvSpPr>
          <p:cNvPr id="20" name="Rectangle 19">
            <a:extLst>
              <a:ext uri="{FF2B5EF4-FFF2-40B4-BE49-F238E27FC236}">
                <a16:creationId xmlns:a16="http://schemas.microsoft.com/office/drawing/2014/main" id="{7B2748E3-5ACC-297A-4C77-F6B800B8102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existing customers.</a:t>
            </a:r>
          </a:p>
        </p:txBody>
      </p:sp>
      <p:cxnSp>
        <p:nvCxnSpPr>
          <p:cNvPr id="21" name="Straight Connector 20">
            <a:extLst>
              <a:ext uri="{FF2B5EF4-FFF2-40B4-BE49-F238E27FC236}">
                <a16:creationId xmlns:a16="http://schemas.microsoft.com/office/drawing/2014/main" id="{1A3687BA-D8CB-1781-DC2D-5556CFD55EBE}"/>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2865DCC-6668-F897-39C4-100DD84535DB}"/>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Implement a customer loyalty program.</a:t>
            </a:r>
          </a:p>
        </p:txBody>
      </p:sp>
      <p:sp>
        <p:nvSpPr>
          <p:cNvPr id="23" name="Rectangle 22">
            <a:extLst>
              <a:ext uri="{FF2B5EF4-FFF2-40B4-BE49-F238E27FC236}">
                <a16:creationId xmlns:a16="http://schemas.microsoft.com/office/drawing/2014/main" id="{45F77913-C2A6-79AD-85BB-717CAE56912A}"/>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Expand paid ad campaigns to include LinkedIn and Google Ads.</a:t>
            </a:r>
          </a:p>
        </p:txBody>
      </p:sp>
      <p:sp>
        <p:nvSpPr>
          <p:cNvPr id="40" name="Rectangle 39">
            <a:extLst>
              <a:ext uri="{FF2B5EF4-FFF2-40B4-BE49-F238E27FC236}">
                <a16:creationId xmlns:a16="http://schemas.microsoft.com/office/drawing/2014/main" id="{D10592F0-A90F-DC5B-8C1C-EF0ACF0A6951}"/>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Begin influencer outreach for brand collaboration.</a:t>
            </a:r>
          </a:p>
        </p:txBody>
      </p:sp>
      <p:sp>
        <p:nvSpPr>
          <p:cNvPr id="41" name="Rectangle 40">
            <a:extLst>
              <a:ext uri="{FF2B5EF4-FFF2-40B4-BE49-F238E27FC236}">
                <a16:creationId xmlns:a16="http://schemas.microsoft.com/office/drawing/2014/main" id="{87D20DC7-F39C-9B7A-B508-DDE4BE292B89}"/>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new customers.</a:t>
            </a:r>
          </a:p>
        </p:txBody>
      </p:sp>
      <p:sp>
        <p:nvSpPr>
          <p:cNvPr id="42" name="Rectangle 41">
            <a:extLst>
              <a:ext uri="{FF2B5EF4-FFF2-40B4-BE49-F238E27FC236}">
                <a16:creationId xmlns:a16="http://schemas.microsoft.com/office/drawing/2014/main" id="{E3B10A1D-8C87-176B-6F4D-7DFBB32CE19D}"/>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Review performance, adjust campaigns as needed.</a:t>
            </a:r>
          </a:p>
        </p:txBody>
      </p:sp>
      <p:sp>
        <p:nvSpPr>
          <p:cNvPr id="43" name="Rectangle 42">
            <a:extLst>
              <a:ext uri="{FF2B5EF4-FFF2-40B4-BE49-F238E27FC236}">
                <a16:creationId xmlns:a16="http://schemas.microsoft.com/office/drawing/2014/main" id="{5CB2D0E4-5BA8-CB46-1F8D-AF7F58B7E574}"/>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end-of-year promotional campaigns for customer retention.</a:t>
            </a:r>
          </a:p>
        </p:txBody>
      </p:sp>
    </p:spTree>
    <p:extLst>
      <p:ext uri="{BB962C8B-B14F-4D97-AF65-F5344CB8AC3E}">
        <p14:creationId xmlns:p14="http://schemas.microsoft.com/office/powerpoint/2010/main" val="119002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9523-3A81-FD58-B776-B9BBF7D6584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AB9139C-1021-1E0E-BA8A-58B0F59F439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2B3691F6-0112-846C-92CA-E2C1C61EFE47}"/>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20DA48B-7F80-9618-DA9F-50059BD7C40B}"/>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33D123AD-C0F0-DAF3-8E42-18C54E2314B6}"/>
              </a:ext>
            </a:extLst>
          </p:cNvPr>
          <p:cNvSpPr txBox="1"/>
          <p:nvPr/>
        </p:nvSpPr>
        <p:spPr>
          <a:xfrm>
            <a:off x="905510" y="1464756"/>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Complete website redesign and SEO audit.</a:t>
            </a:r>
          </a:p>
        </p:txBody>
      </p:sp>
      <p:sp>
        <p:nvSpPr>
          <p:cNvPr id="17" name="Oval 16">
            <a:extLst>
              <a:ext uri="{FF2B5EF4-FFF2-40B4-BE49-F238E27FC236}">
                <a16:creationId xmlns:a16="http://schemas.microsoft.com/office/drawing/2014/main" id="{2461BA72-4E29-9AF3-05F3-23034766A307}"/>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05EC4DC7-A61C-908D-952E-B7CB279642AB}"/>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74988644-169C-AA76-1B27-0BA33E10CF7D}"/>
              </a:ext>
            </a:extLst>
          </p:cNvPr>
          <p:cNvSpPr txBox="1"/>
          <p:nvPr/>
        </p:nvSpPr>
        <p:spPr>
          <a:xfrm>
            <a:off x="2804951" y="4526745"/>
            <a:ext cx="2680969"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marR="0" lvl="0" indent="0" algn="ctr">
              <a:spcAft>
                <a:spcPts val="0"/>
              </a:spcAft>
              <a:buNone/>
            </a:pPr>
            <a:r>
              <a:rPr lang="en-US" sz="1600" dirty="0">
                <a:solidFill>
                  <a:schemeClr val="bg1"/>
                </a:solidFill>
                <a:latin typeface="Century Gothic"/>
                <a:sym typeface="Century Gothic"/>
              </a:rPr>
              <a:t>Launch of influencer partnerships with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 of influencers].</a:t>
            </a:r>
          </a:p>
        </p:txBody>
      </p:sp>
      <p:sp>
        <p:nvSpPr>
          <p:cNvPr id="26" name="Oval 25">
            <a:extLst>
              <a:ext uri="{FF2B5EF4-FFF2-40B4-BE49-F238E27FC236}">
                <a16:creationId xmlns:a16="http://schemas.microsoft.com/office/drawing/2014/main" id="{6E0C2AE0-870D-5EEB-32EC-930610B04020}"/>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102DADC5-DEF9-4722-6CDB-0338D1F29DF9}"/>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1CBDD1D2-726D-1151-9DF1-CCE67F7BDB56}"/>
              </a:ext>
            </a:extLst>
          </p:cNvPr>
          <p:cNvSpPr txBox="1"/>
          <p:nvPr/>
        </p:nvSpPr>
        <p:spPr>
          <a:xfrm>
            <a:off x="4710416" y="1474878"/>
            <a:ext cx="2765450"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marL="0" marR="0" lvl="0" indent="0" algn="ctr" rtl="0">
              <a:spcAft>
                <a:spcPts val="0"/>
              </a:spcAft>
              <a:buNone/>
            </a:pPr>
            <a:r>
              <a:rPr lang="en-US" sz="1600" dirty="0">
                <a:solidFill>
                  <a:schemeClr val="bg1"/>
                </a:solidFill>
                <a:latin typeface="Century Gothic"/>
                <a:sym typeface="Century Gothic"/>
              </a:rPr>
              <a:t>Achieve a 15% increase in website traffic and begin loyalty program.</a:t>
            </a:r>
          </a:p>
        </p:txBody>
      </p:sp>
      <p:sp>
        <p:nvSpPr>
          <p:cNvPr id="29" name="Oval 28">
            <a:extLst>
              <a:ext uri="{FF2B5EF4-FFF2-40B4-BE49-F238E27FC236}">
                <a16:creationId xmlns:a16="http://schemas.microsoft.com/office/drawing/2014/main" id="{EE9CEA0F-3796-821C-2CBD-C333BBBCCBAD}"/>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8466E05C-6ACD-4A47-CA3D-B7336FB190F2}"/>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3EE0A673-42C0-8717-4A4E-D0CB675B9194}"/>
              </a:ext>
            </a:extLst>
          </p:cNvPr>
          <p:cNvSpPr txBox="1"/>
          <p:nvPr/>
        </p:nvSpPr>
        <p:spPr>
          <a:xfrm>
            <a:off x="6634326" y="4526745"/>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Expand advertising to international markets.</a:t>
            </a:r>
          </a:p>
        </p:txBody>
      </p:sp>
      <p:sp>
        <p:nvSpPr>
          <p:cNvPr id="32" name="Rounded Rectangle 31">
            <a:extLst>
              <a:ext uri="{FF2B5EF4-FFF2-40B4-BE49-F238E27FC236}">
                <a16:creationId xmlns:a16="http://schemas.microsoft.com/office/drawing/2014/main" id="{C7B7CD7B-EB31-55CE-D4DA-3069C9678054}"/>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6942E7CD-190A-C628-5E8E-CD0EB99D5C1C}"/>
              </a:ext>
            </a:extLst>
          </p:cNvPr>
          <p:cNvSpPr txBox="1"/>
          <p:nvPr/>
        </p:nvSpPr>
        <p:spPr>
          <a:xfrm>
            <a:off x="8482965" y="1464756"/>
            <a:ext cx="2877458" cy="16696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marL="0" marR="0" lvl="0" indent="0" algn="ctr" rtl="0">
              <a:spcAft>
                <a:spcPts val="0"/>
              </a:spcAft>
              <a:buNone/>
            </a:pPr>
            <a:r>
              <a:rPr lang="en-US" dirty="0">
                <a:solidFill>
                  <a:schemeClr val="bg1"/>
                </a:solidFill>
                <a:latin typeface="Century Gothic"/>
                <a:sym typeface="Century Gothic"/>
              </a:rPr>
              <a:t> </a:t>
            </a:r>
            <a:r>
              <a:rPr lang="en-US" sz="1600" dirty="0">
                <a:solidFill>
                  <a:schemeClr val="bg1"/>
                </a:solidFill>
                <a:latin typeface="Century Gothic"/>
                <a:sym typeface="Century Gothic"/>
              </a:rPr>
              <a:t>Reach target market share of 12% and review overall campaign performance.</a:t>
            </a:r>
          </a:p>
        </p:txBody>
      </p:sp>
      <p:sp>
        <p:nvSpPr>
          <p:cNvPr id="34" name="Oval 33">
            <a:extLst>
              <a:ext uri="{FF2B5EF4-FFF2-40B4-BE49-F238E27FC236}">
                <a16:creationId xmlns:a16="http://schemas.microsoft.com/office/drawing/2014/main" id="{FCE0DCB0-7C28-11B5-B776-66A7A3657112}"/>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9CA84E1-758E-FDCB-0B85-DEF76F99DD71}"/>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545D5A-62E9-BCB8-033C-C5A1BE80FC85}"/>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244F244-3126-4ABB-C55C-B9F388E4CAAD}"/>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17C2C32-DA0B-8B48-9E40-25982E2B5369}"/>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2334202-2738-4FF8-6550-7047F29CB77C}"/>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C8B537-67BB-F207-BE23-B7D13C777AB0}"/>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FDA428A-B03D-2611-612D-EC9F41B26FC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BCF0A7-2503-F826-A4E2-363238AA407F}"/>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ED27C652-A70D-6A53-CA45-CC3EA94AB100}"/>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414F55-D31A-7935-94BE-E1221DD6C7F3}"/>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049DD4-0E72-7606-C1BE-52E7F815EE0D}"/>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06450F-A074-2E8B-4C83-C6032CD72CC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0A57D7-9C8B-2773-5763-4CBC9FA8C78A}"/>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2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0079-FCCA-5821-DF93-79A45FBA3C4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3939FB8E-0849-A32A-1489-479BD4CC3BC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856B0383-B1DF-7B9F-11A5-7F1BA367033C}"/>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87D5DB92-ADA0-21D7-3022-480ACCDCEA46}"/>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5C20A9A-B872-16F5-2AF0-17A27C25859D}"/>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3071E9EF-2434-866B-DA1A-81E14B87008E}"/>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5C6A39-BF88-5CF4-0393-155EACB28CE9}"/>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640658-ECBD-92DA-BBB5-E52B7A33FC72}"/>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FAAB3470-64C2-3452-CC44-0EA18D99F2D4}"/>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41346269-5C11-51B6-21E7-D23D37CF4283}"/>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C716780C-1F88-0CB4-778F-D385FD37C439}"/>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8F2E2D-E8E9-06C5-2614-6FC56AF68B64}"/>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B3C8DEB1-A939-171D-190B-1DB78A0B0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B54AB2DD-F2CE-A1E4-1C46-F8AE69BCE8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669D018E-C8E7-4D6D-9CC5-513A50136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B5472F8C-E383-773A-FA97-FD04D05C14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8615339D-5924-9CA4-3657-8B477BF1DF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367079248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14238</TotalTime>
  <Words>1271</Words>
  <Application>Microsoft Macintosh PowerPoint</Application>
  <PresentationFormat>Widescreen</PresentationFormat>
  <Paragraphs>264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170</cp:revision>
  <dcterms:created xsi:type="dcterms:W3CDTF">2022-05-22T18:55:25Z</dcterms:created>
  <dcterms:modified xsi:type="dcterms:W3CDTF">2024-11-20T19:07:18Z</dcterms:modified>
</cp:coreProperties>
</file>