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42" r:id="rId2"/>
    <p:sldId id="387" r:id="rId3"/>
    <p:sldId id="389" r:id="rId4"/>
    <p:sldId id="390" r:id="rId5"/>
    <p:sldId id="391" r:id="rId6"/>
    <p:sldId id="397" r:id="rId7"/>
    <p:sldId id="392" r:id="rId8"/>
    <p:sldId id="398" r:id="rId9"/>
    <p:sldId id="393" r:id="rId10"/>
    <p:sldId id="399" r:id="rId11"/>
    <p:sldId id="396"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4D"/>
    <a:srgbClr val="65B9A4"/>
    <a:srgbClr val="636DCA"/>
    <a:srgbClr val="AFDAD0"/>
    <a:srgbClr val="F2A809"/>
    <a:srgbClr val="BCE77C"/>
    <a:srgbClr val="60D6BA"/>
    <a:srgbClr val="6BE1D5"/>
    <a:srgbClr val="35DCF3"/>
    <a:srgbClr val="4EC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54" autoAdjust="0"/>
    <p:restoredTop sz="96743"/>
  </p:normalViewPr>
  <p:slideViewPr>
    <p:cSldViewPr snapToGrid="0" snapToObjects="1">
      <p:cViewPr varScale="1">
        <p:scale>
          <a:sx n="81" d="100"/>
          <a:sy n="81" d="100"/>
        </p:scale>
        <p:origin x="2250"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1721-D4EA-9142-D416-51E437CF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5313-FDD5-2525-97D6-411FC0BB0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6D5BF-F082-7AF9-49E5-5D507E62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2161-2634-D42D-EF3D-1AEA9A01CBE7}"/>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8405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0757-2880-DF6A-FBA1-F2E42C3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45D6-AB93-16C2-2B44-A90377AC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63F1-A5EA-6C0E-B8AB-C018E9C77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6AC31-9449-B1E8-C24B-3FF192E8E2B6}"/>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0295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C65D-3434-77D3-5480-DF16E6F8C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3AC8-5AAD-1ADE-07DB-D6E04E6F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23CF-BCC9-32D5-E850-879218981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386A6-5321-48A5-841D-98C99442A86C}"/>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46701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446F-1BAB-89F3-472E-C7FB317A1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1283E-29C9-F604-5F02-88C167D41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6B5C0-6493-17D4-C71E-889DDF61B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F9B93E-40AE-7A91-F409-B8C28E54C29B}"/>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35681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DAA85-02F3-8859-3E4B-6A76EEC8B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758DD-5804-0EE7-0732-273362583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56682-12F3-2C66-5400-BF6DC9693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91494-7F64-9E77-93A2-A9FB1D5D8B48}"/>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91707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F945-D4EA-FA42-0F6C-F196E36F2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CB9B5-36E7-BB36-0169-A8A475232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1F9B3-234A-9667-288A-47602C5843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8DA48D-C883-5617-158A-7A18513D336D}"/>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827249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E763-76A7-78EE-2EA8-589E0FAE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2552B-C351-35A1-DF8E-077CD6A18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40E-D0C6-6CAE-DE59-1952FEFA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51035-973A-C975-B45F-9F7AE55D6A31}"/>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77989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FAA90-D32C-7C47-B8D9-15FE027E8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E15F3-3717-4C5E-4962-6C1AECA32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2105F-0585-557D-560F-02F53D3D52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B43C96-5A22-EDB4-EF5F-61BFA5EC173F}"/>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4037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5843-CEFB-8185-CDD2-9F3F519F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E91F9-DF20-AC7A-6AAD-889416E5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BD7F-D80A-D0B8-106E-08683CFE8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6550A-64E6-5BC2-0003-8C92F8214143}"/>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9808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63D2-58F4-7FF8-5BB7-7345E7BAE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0A2C6-363A-99DB-03BA-5414564BA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5DB63-4D45-4FD1-B875-0BDE62809D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E52F85-BB23-3523-AEDA-E539C04AC1F3}"/>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90858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237&amp;utm_source=template-powerpoint&amp;utm_medium=content&amp;utm_campaign=Content+Marketing+Proposal+Template-powerpoint-12237&amp;lpa=Content+Marketing+Proposal+Template+powerpoint+122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379254"/>
            <a:ext cx="808142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Content Marketing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5555484" y="1353685"/>
            <a:ext cx="5725915" cy="3209713"/>
          </a:xfrm>
          <a:prstGeom prst="rect">
            <a:avLst/>
          </a:prstGeom>
          <a:noFill/>
          <a:ln w="28575">
            <a:noFill/>
          </a:ln>
          <a:effectLst>
            <a:outerShdw blurRad="127000" dist="38100" dir="5400000" algn="t" rotWithShape="0">
              <a:prstClr val="black">
                <a:alpha val="2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5"/>
          <a:srcRect/>
          <a:stretch/>
        </p:blipFill>
        <p:spPr>
          <a:xfrm>
            <a:off x="1042610" y="1822826"/>
            <a:ext cx="5712314" cy="3212347"/>
          </a:xfrm>
          <a:prstGeom prst="rect">
            <a:avLst/>
          </a:prstGeom>
          <a:noFill/>
          <a:ln w="28575">
            <a:noFill/>
          </a:ln>
          <a:effectLst>
            <a:outerShdw blurRad="127000" dist="38100" dir="5400000" algn="t" rotWithShape="0">
              <a:prstClr val="black">
                <a:alpha val="2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6"/>
          <a:srcRect/>
          <a:stretch/>
        </p:blipFill>
        <p:spPr>
          <a:xfrm>
            <a:off x="3301757" y="3081927"/>
            <a:ext cx="5838032" cy="3281627"/>
          </a:xfrm>
          <a:prstGeom prst="rect">
            <a:avLst/>
          </a:prstGeom>
          <a:noFill/>
          <a:ln w="28575">
            <a:noFill/>
          </a:ln>
          <a:effectLst>
            <a:outerShdw blurRad="127000" dist="38100" dir="5400000" algn="t" rotWithShape="0">
              <a:prstClr val="black">
                <a:alpha val="2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6AD58-B17E-8416-816E-BBB88D925A44}"/>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83F1EBB-08B1-2AA5-07AC-8FE725C66DD3}"/>
              </a:ext>
            </a:extLst>
          </p:cNvPr>
          <p:cNvGraphicFramePr>
            <a:graphicFrameLocks noGrp="1"/>
          </p:cNvGraphicFramePr>
          <p:nvPr>
            <p:extLst>
              <p:ext uri="{D42A27DB-BD31-4B8C-83A1-F6EECF244321}">
                <p14:modId xmlns:p14="http://schemas.microsoft.com/office/powerpoint/2010/main" val="2136763576"/>
              </p:ext>
            </p:extLst>
          </p:nvPr>
        </p:nvGraphicFramePr>
        <p:xfrm>
          <a:off x="1569720" y="1493688"/>
          <a:ext cx="9052560" cy="3870623"/>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672129667"/>
                    </a:ext>
                  </a:extLst>
                </a:gridCol>
                <a:gridCol w="2926080">
                  <a:extLst>
                    <a:ext uri="{9D8B030D-6E8A-4147-A177-3AD203B41FA5}">
                      <a16:colId xmlns:a16="http://schemas.microsoft.com/office/drawing/2014/main" val="602210714"/>
                    </a:ext>
                  </a:extLst>
                </a:gridCol>
                <a:gridCol w="2926080">
                  <a:extLst>
                    <a:ext uri="{9D8B030D-6E8A-4147-A177-3AD203B41FA5}">
                      <a16:colId xmlns:a16="http://schemas.microsoft.com/office/drawing/2014/main" val="3143907215"/>
                    </a:ext>
                  </a:extLst>
                </a:gridCol>
              </a:tblGrid>
              <a:tr h="645104">
                <a:tc>
                  <a:txBody>
                    <a:bodyPr/>
                    <a:lstStyle/>
                    <a:p>
                      <a:pPr algn="l">
                        <a:lnSpc>
                          <a:spcPct val="100000"/>
                        </a:lnSpc>
                      </a:pPr>
                      <a:endParaRPr lang="en-US" sz="1400" dirty="0">
                        <a:solidFill>
                          <a:schemeClr val="bg1"/>
                        </a:solidFill>
                        <a:latin typeface="Century Gothic" panose="020B0502020202020204" pitchFamily="34" charset="0"/>
                      </a:endParaRPr>
                    </a:p>
                  </a:txBody>
                  <a:tcPr marL="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1800" dirty="0">
                          <a:solidFill>
                            <a:schemeClr val="bg1"/>
                          </a:solidFill>
                          <a:latin typeface="Century Gothic" panose="020B0502020202020204" pitchFamily="34" charset="0"/>
                        </a:rPr>
                        <a:t>Option 1</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5B9A4"/>
                    </a:solidFill>
                  </a:tcPr>
                </a:tc>
                <a:tc>
                  <a:txBody>
                    <a:bodyPr/>
                    <a:lstStyle/>
                    <a:p>
                      <a:pPr algn="l">
                        <a:lnSpc>
                          <a:spcPct val="100000"/>
                        </a:lnSpc>
                      </a:pPr>
                      <a:r>
                        <a:rPr lang="en-US" sz="1800" dirty="0">
                          <a:solidFill>
                            <a:schemeClr val="bg1"/>
                          </a:solidFill>
                          <a:latin typeface="Century Gothic" panose="020B0502020202020204" pitchFamily="34" charset="0"/>
                        </a:rPr>
                        <a:t>Option 2</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5B9A4"/>
                    </a:solidFill>
                  </a:tcPr>
                </a:tc>
                <a:extLst>
                  <a:ext uri="{0D108BD9-81ED-4DB2-BD59-A6C34878D82A}">
                    <a16:rowId xmlns:a16="http://schemas.microsoft.com/office/drawing/2014/main" val="350915962"/>
                  </a:ext>
                </a:extLst>
              </a:tr>
              <a:tr h="1075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Content Creation</a:t>
                      </a:r>
                    </a:p>
                  </a:txBody>
                  <a:tcPr marL="182880" marR="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mn-ea"/>
                          <a:cs typeface="+mn-cs"/>
                        </a:rPr>
                        <a:t>$X,XXX</a:t>
                      </a:r>
                      <a:endPar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r h="1075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Promotion</a:t>
                      </a:r>
                    </a:p>
                  </a:txBody>
                  <a:tcPr marL="182880" marR="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655794"/>
                  </a:ext>
                </a:extLst>
              </a:tr>
              <a:tr h="1075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Management</a:t>
                      </a:r>
                    </a:p>
                  </a:txBody>
                  <a:tcPr marL="182880" marR="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0556820"/>
                  </a:ext>
                </a:extLst>
              </a:tr>
            </a:tbl>
          </a:graphicData>
        </a:graphic>
      </p:graphicFrame>
      <p:sp>
        <p:nvSpPr>
          <p:cNvPr id="8" name="Google Shape;90;p1">
            <a:extLst>
              <a:ext uri="{FF2B5EF4-FFF2-40B4-BE49-F238E27FC236}">
                <a16:creationId xmlns:a16="http://schemas.microsoft.com/office/drawing/2014/main" id="{2D4A17C5-4684-AB1E-7F07-690E28C494CC}"/>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Investment</a:t>
            </a:r>
          </a:p>
        </p:txBody>
      </p:sp>
      <p:sp>
        <p:nvSpPr>
          <p:cNvPr id="18" name="Rectangle 17">
            <a:extLst>
              <a:ext uri="{FF2B5EF4-FFF2-40B4-BE49-F238E27FC236}">
                <a16:creationId xmlns:a16="http://schemas.microsoft.com/office/drawing/2014/main" id="{39F95FD7-B782-86A8-2A7E-4B1647CA03A5}"/>
              </a:ext>
            </a:extLst>
          </p:cNvPr>
          <p:cNvSpPr/>
          <p:nvPr/>
        </p:nvSpPr>
        <p:spPr>
          <a:xfrm>
            <a:off x="0" y="6102626"/>
            <a:ext cx="12192000" cy="755374"/>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33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06B-AF0C-D726-F807-2EF26E6DC7D1}"/>
            </a:ext>
          </a:extLst>
        </p:cNvPr>
        <p:cNvGrpSpPr/>
        <p:nvPr/>
      </p:nvGrpSpPr>
      <p:grpSpPr>
        <a:xfrm>
          <a:off x="0" y="0"/>
          <a:ext cx="0" cy="0"/>
          <a:chOff x="0" y="0"/>
          <a:chExt cx="0" cy="0"/>
        </a:xfrm>
      </p:grpSpPr>
      <p:pic>
        <p:nvPicPr>
          <p:cNvPr id="7" name="Picture 6" descr="Young man using a phone">
            <a:extLst>
              <a:ext uri="{FF2B5EF4-FFF2-40B4-BE49-F238E27FC236}">
                <a16:creationId xmlns:a16="http://schemas.microsoft.com/office/drawing/2014/main" id="{88275014-304D-EFF6-AB5B-7759753ED03F}"/>
              </a:ext>
            </a:extLst>
          </p:cNvPr>
          <p:cNvPicPr>
            <a:picLocks noChangeAspect="1"/>
          </p:cNvPicPr>
          <p:nvPr/>
        </p:nvPicPr>
        <p:blipFill>
          <a:blip r:embed="rId3"/>
          <a:srcRect l="42057" t="1" r="25788" b="-4825"/>
          <a:stretch/>
        </p:blipFill>
        <p:spPr>
          <a:xfrm>
            <a:off x="9194798" y="0"/>
            <a:ext cx="2997202" cy="6513922"/>
          </a:xfrm>
          <a:prstGeom prst="rect">
            <a:avLst/>
          </a:prstGeom>
        </p:spPr>
      </p:pic>
      <p:sp>
        <p:nvSpPr>
          <p:cNvPr id="4" name="Google Shape;90;p1">
            <a:extLst>
              <a:ext uri="{FF2B5EF4-FFF2-40B4-BE49-F238E27FC236}">
                <a16:creationId xmlns:a16="http://schemas.microsoft.com/office/drawing/2014/main" id="{79EA5512-291B-4D34-9E3B-E1D5ECEAEF0E}"/>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645E0111-8B8F-703D-5FCD-610BB9E21A9B}"/>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when a kickoff meeting is planned.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project will commence on [Date].</a:t>
            </a:r>
          </a:p>
        </p:txBody>
      </p:sp>
      <p:sp>
        <p:nvSpPr>
          <p:cNvPr id="2" name="Rectangle 1">
            <a:extLst>
              <a:ext uri="{FF2B5EF4-FFF2-40B4-BE49-F238E27FC236}">
                <a16:creationId xmlns:a16="http://schemas.microsoft.com/office/drawing/2014/main" id="{7667A81F-F5A7-68DB-BB27-E51A6E865ED4}"/>
              </a:ext>
            </a:extLst>
          </p:cNvPr>
          <p:cNvSpPr/>
          <p:nvPr/>
        </p:nvSpPr>
        <p:spPr>
          <a:xfrm>
            <a:off x="0" y="6102626"/>
            <a:ext cx="12192000" cy="755374"/>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5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2A54-6AD7-C883-F225-87F4EEF851FB}"/>
            </a:ext>
          </a:extLst>
        </p:cNvPr>
        <p:cNvGrpSpPr/>
        <p:nvPr/>
      </p:nvGrpSpPr>
      <p:grpSpPr>
        <a:xfrm>
          <a:off x="0" y="0"/>
          <a:ext cx="0" cy="0"/>
          <a:chOff x="0" y="0"/>
          <a:chExt cx="0" cy="0"/>
        </a:xfrm>
      </p:grpSpPr>
      <p:pic>
        <p:nvPicPr>
          <p:cNvPr id="19" name="Picture 18" descr="Woman with laptop at café">
            <a:extLst>
              <a:ext uri="{FF2B5EF4-FFF2-40B4-BE49-F238E27FC236}">
                <a16:creationId xmlns:a16="http://schemas.microsoft.com/office/drawing/2014/main" id="{B82C0215-0244-071D-B50A-D689AE55C8C4}"/>
              </a:ext>
            </a:extLst>
          </p:cNvPr>
          <p:cNvPicPr>
            <a:picLocks noChangeAspect="1"/>
          </p:cNvPicPr>
          <p:nvPr/>
        </p:nvPicPr>
        <p:blipFill>
          <a:blip r:embed="rId3"/>
          <a:srcRect l="29076" r="38437" b="-8155"/>
          <a:stretch/>
        </p:blipFill>
        <p:spPr>
          <a:xfrm>
            <a:off x="9194800" y="0"/>
            <a:ext cx="2997200" cy="6657278"/>
          </a:xfrm>
          <a:prstGeom prst="rect">
            <a:avLst/>
          </a:prstGeom>
        </p:spPr>
      </p:pic>
      <p:sp>
        <p:nvSpPr>
          <p:cNvPr id="4" name="Google Shape;90;p1">
            <a:extLst>
              <a:ext uri="{FF2B5EF4-FFF2-40B4-BE49-F238E27FC236}">
                <a16:creationId xmlns:a16="http://schemas.microsoft.com/office/drawing/2014/main" id="{CBC32F4D-D200-39B7-E6A1-2B27D928E0DE}"/>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Introduction</a:t>
            </a:r>
          </a:p>
        </p:txBody>
      </p:sp>
      <p:sp>
        <p:nvSpPr>
          <p:cNvPr id="5" name="Google Shape;90;p1">
            <a:extLst>
              <a:ext uri="{FF2B5EF4-FFF2-40B4-BE49-F238E27FC236}">
                <a16:creationId xmlns:a16="http://schemas.microsoft.com/office/drawing/2014/main" id="{4BD6EAA0-251E-1319-1B08-E5E67ADD42A7}"/>
              </a:ext>
            </a:extLst>
          </p:cNvPr>
          <p:cNvSpPr txBox="1"/>
          <p:nvPr/>
        </p:nvSpPr>
        <p:spPr>
          <a:xfrm>
            <a:off x="723900" y="1364279"/>
            <a:ext cx="8237220" cy="35393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Description of company’s experience.</a:t>
            </a:r>
          </a:p>
        </p:txBody>
      </p:sp>
      <p:sp>
        <p:nvSpPr>
          <p:cNvPr id="9" name="Rectangle 8">
            <a:extLst>
              <a:ext uri="{FF2B5EF4-FFF2-40B4-BE49-F238E27FC236}">
                <a16:creationId xmlns:a16="http://schemas.microsoft.com/office/drawing/2014/main" id="{DF4CF97D-B7DB-01B8-03DB-C908E903CD11}"/>
              </a:ext>
            </a:extLst>
          </p:cNvPr>
          <p:cNvSpPr/>
          <p:nvPr/>
        </p:nvSpPr>
        <p:spPr>
          <a:xfrm>
            <a:off x="0" y="6102626"/>
            <a:ext cx="12192000" cy="755374"/>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44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4D0-A832-62E7-B195-16D7A566FCF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F3D138E-7D43-341F-13EC-55CA2324D8FB}"/>
              </a:ext>
            </a:extLst>
          </p:cNvPr>
          <p:cNvSpPr/>
          <p:nvPr/>
        </p:nvSpPr>
        <p:spPr>
          <a:xfrm>
            <a:off x="567889" y="1364279"/>
            <a:ext cx="3089711" cy="5066902"/>
          </a:xfrm>
          <a:prstGeom prst="roundRect">
            <a:avLst>
              <a:gd name="adj" fmla="val 0"/>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0BE9579-58E7-C711-82A1-7B767A976703}"/>
              </a:ext>
            </a:extLst>
          </p:cNvPr>
          <p:cNvSpPr txBox="1"/>
          <p:nvPr/>
        </p:nvSpPr>
        <p:spPr>
          <a:xfrm>
            <a:off x="788134" y="1574161"/>
            <a:ext cx="2588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objectives</a:t>
            </a:r>
          </a:p>
        </p:txBody>
      </p:sp>
      <p:sp>
        <p:nvSpPr>
          <p:cNvPr id="4" name="Google Shape;90;p1">
            <a:extLst>
              <a:ext uri="{FF2B5EF4-FFF2-40B4-BE49-F238E27FC236}">
                <a16:creationId xmlns:a16="http://schemas.microsoft.com/office/drawing/2014/main" id="{286F4BD1-096B-D2BC-F56C-341898F5552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 and Goals</a:t>
            </a:r>
          </a:p>
        </p:txBody>
      </p:sp>
      <p:sp>
        <p:nvSpPr>
          <p:cNvPr id="33" name="Rectangle 32">
            <a:extLst>
              <a:ext uri="{FF2B5EF4-FFF2-40B4-BE49-F238E27FC236}">
                <a16:creationId xmlns:a16="http://schemas.microsoft.com/office/drawing/2014/main" id="{2D3DC22E-6BCD-E0EB-07E4-F9546A8FA917}"/>
              </a:ext>
            </a:extLst>
          </p:cNvPr>
          <p:cNvSpPr/>
          <p:nvPr/>
        </p:nvSpPr>
        <p:spPr>
          <a:xfrm>
            <a:off x="4775695" y="1364279"/>
            <a:ext cx="2291026" cy="1143000"/>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1</a:t>
            </a:r>
            <a:endParaRPr lang="en-US" sz="2000" dirty="0">
              <a:solidFill>
                <a:schemeClr val="bg1"/>
              </a:solidFill>
              <a:latin typeface="Century Gothic" panose="020B0502020202020204" pitchFamily="34" charset="0"/>
            </a:endParaRPr>
          </a:p>
        </p:txBody>
      </p:sp>
      <p:sp>
        <p:nvSpPr>
          <p:cNvPr id="34" name="Rectangle 33">
            <a:extLst>
              <a:ext uri="{FF2B5EF4-FFF2-40B4-BE49-F238E27FC236}">
                <a16:creationId xmlns:a16="http://schemas.microsoft.com/office/drawing/2014/main" id="{3C87CA43-E431-51B5-9140-CD1467CFE0AC}"/>
              </a:ext>
            </a:extLst>
          </p:cNvPr>
          <p:cNvSpPr/>
          <p:nvPr/>
        </p:nvSpPr>
        <p:spPr>
          <a:xfrm>
            <a:off x="7220590" y="1364279"/>
            <a:ext cx="4481450" cy="114300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6" name="Oval 35">
            <a:extLst>
              <a:ext uri="{FF2B5EF4-FFF2-40B4-BE49-F238E27FC236}">
                <a16:creationId xmlns:a16="http://schemas.microsoft.com/office/drawing/2014/main" id="{3A1F9C64-6F4B-E337-5AAA-7805950472F3}"/>
              </a:ext>
            </a:extLst>
          </p:cNvPr>
          <p:cNvSpPr/>
          <p:nvPr/>
        </p:nvSpPr>
        <p:spPr>
          <a:xfrm>
            <a:off x="4225714" y="1560191"/>
            <a:ext cx="731520" cy="731520"/>
          </a:xfrm>
          <a:prstGeom prst="ellipse">
            <a:avLst/>
          </a:prstGeom>
          <a:solidFill>
            <a:srgbClr val="636DCA"/>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oogle Shape;90;p1">
            <a:extLst>
              <a:ext uri="{FF2B5EF4-FFF2-40B4-BE49-F238E27FC236}">
                <a16:creationId xmlns:a16="http://schemas.microsoft.com/office/drawing/2014/main" id="{1A68AD7A-EDC1-4FAF-98B1-957E5855ED82}"/>
              </a:ext>
            </a:extLst>
          </p:cNvPr>
          <p:cNvSpPr txBox="1"/>
          <p:nvPr/>
        </p:nvSpPr>
        <p:spPr>
          <a:xfrm>
            <a:off x="4334495"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38" name="Rectangle 37">
            <a:extLst>
              <a:ext uri="{FF2B5EF4-FFF2-40B4-BE49-F238E27FC236}">
                <a16:creationId xmlns:a16="http://schemas.microsoft.com/office/drawing/2014/main" id="{A456E61F-52EF-C38E-5C1B-4BB51E0D42FC}"/>
              </a:ext>
            </a:extLst>
          </p:cNvPr>
          <p:cNvSpPr/>
          <p:nvPr/>
        </p:nvSpPr>
        <p:spPr>
          <a:xfrm>
            <a:off x="4775695" y="2655155"/>
            <a:ext cx="2291026" cy="1143000"/>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2</a:t>
            </a:r>
            <a:endParaRPr lang="en-US" sz="2000" dirty="0">
              <a:solidFill>
                <a:schemeClr val="bg1"/>
              </a:solidFill>
              <a:latin typeface="Century Gothic" panose="020B0502020202020204" pitchFamily="34" charset="0"/>
            </a:endParaRPr>
          </a:p>
        </p:txBody>
      </p:sp>
      <p:sp>
        <p:nvSpPr>
          <p:cNvPr id="39" name="Rectangle 38">
            <a:extLst>
              <a:ext uri="{FF2B5EF4-FFF2-40B4-BE49-F238E27FC236}">
                <a16:creationId xmlns:a16="http://schemas.microsoft.com/office/drawing/2014/main" id="{DEDF69D0-BA16-5A21-162C-9AC4BD6426FF}"/>
              </a:ext>
            </a:extLst>
          </p:cNvPr>
          <p:cNvSpPr/>
          <p:nvPr/>
        </p:nvSpPr>
        <p:spPr>
          <a:xfrm>
            <a:off x="7220590" y="2655155"/>
            <a:ext cx="4481450" cy="114300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0" name="Oval 39">
            <a:extLst>
              <a:ext uri="{FF2B5EF4-FFF2-40B4-BE49-F238E27FC236}">
                <a16:creationId xmlns:a16="http://schemas.microsoft.com/office/drawing/2014/main" id="{5642C4E4-7EF2-60E0-A9F8-EECE3BD1C3FD}"/>
              </a:ext>
            </a:extLst>
          </p:cNvPr>
          <p:cNvSpPr/>
          <p:nvPr/>
        </p:nvSpPr>
        <p:spPr>
          <a:xfrm>
            <a:off x="4225714" y="2851067"/>
            <a:ext cx="731520" cy="731520"/>
          </a:xfrm>
          <a:prstGeom prst="ellipse">
            <a:avLst/>
          </a:prstGeom>
          <a:solidFill>
            <a:srgbClr val="65B9A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90;p1">
            <a:extLst>
              <a:ext uri="{FF2B5EF4-FFF2-40B4-BE49-F238E27FC236}">
                <a16:creationId xmlns:a16="http://schemas.microsoft.com/office/drawing/2014/main" id="{C5BD3D34-2CCF-0F28-25F1-EAB5AAA6A2AE}"/>
              </a:ext>
            </a:extLst>
          </p:cNvPr>
          <p:cNvSpPr txBox="1"/>
          <p:nvPr/>
        </p:nvSpPr>
        <p:spPr>
          <a:xfrm>
            <a:off x="4334495"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42" name="Rectangle 41">
            <a:extLst>
              <a:ext uri="{FF2B5EF4-FFF2-40B4-BE49-F238E27FC236}">
                <a16:creationId xmlns:a16="http://schemas.microsoft.com/office/drawing/2014/main" id="{624CC3D3-A33D-62E2-FBCE-3A4B38AA4CCE}"/>
              </a:ext>
            </a:extLst>
          </p:cNvPr>
          <p:cNvSpPr/>
          <p:nvPr/>
        </p:nvSpPr>
        <p:spPr>
          <a:xfrm>
            <a:off x="4775695" y="3946031"/>
            <a:ext cx="2291026" cy="1143000"/>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3</a:t>
            </a:r>
            <a:endParaRPr lang="en-US" sz="2000" dirty="0">
              <a:solidFill>
                <a:schemeClr val="bg1"/>
              </a:solidFill>
              <a:latin typeface="Century Gothic" panose="020B0502020202020204" pitchFamily="34" charset="0"/>
            </a:endParaRPr>
          </a:p>
        </p:txBody>
      </p:sp>
      <p:sp>
        <p:nvSpPr>
          <p:cNvPr id="43" name="Rectangle 42">
            <a:extLst>
              <a:ext uri="{FF2B5EF4-FFF2-40B4-BE49-F238E27FC236}">
                <a16:creationId xmlns:a16="http://schemas.microsoft.com/office/drawing/2014/main" id="{89CEC03A-99D0-37B8-3BD0-31ADABFFEECE}"/>
              </a:ext>
            </a:extLst>
          </p:cNvPr>
          <p:cNvSpPr/>
          <p:nvPr/>
        </p:nvSpPr>
        <p:spPr>
          <a:xfrm>
            <a:off x="7220590" y="3946031"/>
            <a:ext cx="4481450" cy="114300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4" name="Oval 43">
            <a:extLst>
              <a:ext uri="{FF2B5EF4-FFF2-40B4-BE49-F238E27FC236}">
                <a16:creationId xmlns:a16="http://schemas.microsoft.com/office/drawing/2014/main" id="{6CB17CE6-41A5-4A3D-F593-6D3D31715BB8}"/>
              </a:ext>
            </a:extLst>
          </p:cNvPr>
          <p:cNvSpPr/>
          <p:nvPr/>
        </p:nvSpPr>
        <p:spPr>
          <a:xfrm>
            <a:off x="4225714" y="4141943"/>
            <a:ext cx="731520" cy="731520"/>
          </a:xfrm>
          <a:prstGeom prst="ellipse">
            <a:avLst/>
          </a:prstGeom>
          <a:solidFill>
            <a:srgbClr val="636DCA"/>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90;p1">
            <a:extLst>
              <a:ext uri="{FF2B5EF4-FFF2-40B4-BE49-F238E27FC236}">
                <a16:creationId xmlns:a16="http://schemas.microsoft.com/office/drawing/2014/main" id="{B2A67FFA-D9DA-5B5E-E27F-913F5530049F}"/>
              </a:ext>
            </a:extLst>
          </p:cNvPr>
          <p:cNvSpPr txBox="1"/>
          <p:nvPr/>
        </p:nvSpPr>
        <p:spPr>
          <a:xfrm>
            <a:off x="4334495"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46" name="Rectangle 45">
            <a:extLst>
              <a:ext uri="{FF2B5EF4-FFF2-40B4-BE49-F238E27FC236}">
                <a16:creationId xmlns:a16="http://schemas.microsoft.com/office/drawing/2014/main" id="{B33FB0C3-3819-0272-C85D-7F35B34771EE}"/>
              </a:ext>
            </a:extLst>
          </p:cNvPr>
          <p:cNvSpPr/>
          <p:nvPr/>
        </p:nvSpPr>
        <p:spPr>
          <a:xfrm>
            <a:off x="4775695" y="5236907"/>
            <a:ext cx="2291026" cy="1143000"/>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4</a:t>
            </a:r>
            <a:endParaRPr lang="en-US" sz="2000" dirty="0">
              <a:solidFill>
                <a:schemeClr val="bg1"/>
              </a:solidFill>
              <a:latin typeface="Century Gothic" panose="020B0502020202020204" pitchFamily="34" charset="0"/>
            </a:endParaRPr>
          </a:p>
        </p:txBody>
      </p:sp>
      <p:sp>
        <p:nvSpPr>
          <p:cNvPr id="47" name="Rectangle 46">
            <a:extLst>
              <a:ext uri="{FF2B5EF4-FFF2-40B4-BE49-F238E27FC236}">
                <a16:creationId xmlns:a16="http://schemas.microsoft.com/office/drawing/2014/main" id="{60ECFC01-367D-5081-F06A-E51BD5AC3A62}"/>
              </a:ext>
            </a:extLst>
          </p:cNvPr>
          <p:cNvSpPr/>
          <p:nvPr/>
        </p:nvSpPr>
        <p:spPr>
          <a:xfrm>
            <a:off x="7220590" y="5236907"/>
            <a:ext cx="4481450" cy="114300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8" name="Oval 47">
            <a:extLst>
              <a:ext uri="{FF2B5EF4-FFF2-40B4-BE49-F238E27FC236}">
                <a16:creationId xmlns:a16="http://schemas.microsoft.com/office/drawing/2014/main" id="{06BA2CFA-B4BD-E697-CA35-BEA07C93EDD9}"/>
              </a:ext>
            </a:extLst>
          </p:cNvPr>
          <p:cNvSpPr/>
          <p:nvPr/>
        </p:nvSpPr>
        <p:spPr>
          <a:xfrm>
            <a:off x="4225714" y="5432819"/>
            <a:ext cx="731520" cy="731520"/>
          </a:xfrm>
          <a:prstGeom prst="ellipse">
            <a:avLst/>
          </a:prstGeom>
          <a:solidFill>
            <a:srgbClr val="65B9A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90;p1">
            <a:extLst>
              <a:ext uri="{FF2B5EF4-FFF2-40B4-BE49-F238E27FC236}">
                <a16:creationId xmlns:a16="http://schemas.microsoft.com/office/drawing/2014/main" id="{E55A64A7-9CE4-7658-1468-35CC7B4D8D62}"/>
              </a:ext>
            </a:extLst>
          </p:cNvPr>
          <p:cNvSpPr txBox="1"/>
          <p:nvPr/>
        </p:nvSpPr>
        <p:spPr>
          <a:xfrm>
            <a:off x="4334495"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407717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30DEA-0503-A810-5615-00A6D0CBB8B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AD713E8-47CB-5565-E053-87AD05C7F162}"/>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6" name="Rectangle 5">
            <a:extLst>
              <a:ext uri="{FF2B5EF4-FFF2-40B4-BE49-F238E27FC236}">
                <a16:creationId xmlns:a16="http://schemas.microsoft.com/office/drawing/2014/main" id="{2663EDDB-4ACA-4194-9F59-13EE8F51CF28}"/>
              </a:ext>
            </a:extLst>
          </p:cNvPr>
          <p:cNvSpPr/>
          <p:nvPr/>
        </p:nvSpPr>
        <p:spPr>
          <a:xfrm>
            <a:off x="0" y="3429000"/>
            <a:ext cx="12192000" cy="342900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A24CAAAC-1111-3B59-260D-4981D3EF1218}"/>
              </a:ext>
            </a:extLst>
          </p:cNvPr>
          <p:cNvSpPr/>
          <p:nvPr/>
        </p:nvSpPr>
        <p:spPr>
          <a:xfrm>
            <a:off x="1" y="2183060"/>
            <a:ext cx="6096000" cy="2491880"/>
          </a:xfrm>
          <a:prstGeom prst="roundRect">
            <a:avLst>
              <a:gd name="adj" fmla="val 0"/>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EED4D53-084F-5D17-B4B1-6FC43A386493}"/>
              </a:ext>
            </a:extLst>
          </p:cNvPr>
          <p:cNvSpPr txBox="1"/>
          <p:nvPr/>
        </p:nvSpPr>
        <p:spPr>
          <a:xfrm>
            <a:off x="599594" y="2401938"/>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Age:</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Gender: XX% female, XX% male</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Location:</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Income Level: $XXK-$XXXK annually</a:t>
            </a:r>
          </a:p>
        </p:txBody>
      </p:sp>
      <p:sp>
        <p:nvSpPr>
          <p:cNvPr id="13" name="Rounded Rectangle 12">
            <a:extLst>
              <a:ext uri="{FF2B5EF4-FFF2-40B4-BE49-F238E27FC236}">
                <a16:creationId xmlns:a16="http://schemas.microsoft.com/office/drawing/2014/main" id="{40724D85-8E1B-B5D2-D7A3-E30D6ECDED6B}"/>
              </a:ext>
            </a:extLst>
          </p:cNvPr>
          <p:cNvSpPr/>
          <p:nvPr/>
        </p:nvSpPr>
        <p:spPr>
          <a:xfrm>
            <a:off x="6096000" y="2183060"/>
            <a:ext cx="6096000" cy="2491880"/>
          </a:xfrm>
          <a:prstGeom prst="roundRect">
            <a:avLst>
              <a:gd name="adj" fmla="val 0"/>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081F9F09-5B45-5980-A29C-FBB2EFA62245}"/>
              </a:ext>
            </a:extLst>
          </p:cNvPr>
          <p:cNvSpPr txBox="1"/>
          <p:nvPr/>
        </p:nvSpPr>
        <p:spPr>
          <a:xfrm>
            <a:off x="6503627" y="2401938"/>
            <a:ext cx="4505226"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List of behaviors of target audience.</a:t>
            </a:r>
          </a:p>
        </p:txBody>
      </p:sp>
    </p:spTree>
    <p:extLst>
      <p:ext uri="{BB962C8B-B14F-4D97-AF65-F5344CB8AC3E}">
        <p14:creationId xmlns:p14="http://schemas.microsoft.com/office/powerpoint/2010/main" val="31233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01C2-162F-8B57-22B9-0D58E420CB2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E951141-6C78-1471-BE4A-A9F5F11A3E89}"/>
              </a:ext>
            </a:extLst>
          </p:cNvPr>
          <p:cNvSpPr/>
          <p:nvPr/>
        </p:nvSpPr>
        <p:spPr>
          <a:xfrm>
            <a:off x="0" y="3429000"/>
            <a:ext cx="12192000" cy="342900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843C4405-7999-43AE-7A9E-90290E25FEAF}"/>
              </a:ext>
            </a:extLst>
          </p:cNvPr>
          <p:cNvSpPr/>
          <p:nvPr/>
        </p:nvSpPr>
        <p:spPr>
          <a:xfrm>
            <a:off x="0" y="2061140"/>
            <a:ext cx="6095999" cy="2735719"/>
          </a:xfrm>
          <a:prstGeom prst="roundRect">
            <a:avLst>
              <a:gd name="adj" fmla="val 0"/>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A2D2F9E-77B4-E394-2D3E-535168CAF5BA}"/>
              </a:ext>
            </a:extLst>
          </p:cNvPr>
          <p:cNvSpPr txBox="1"/>
          <p:nvPr/>
        </p:nvSpPr>
        <p:spPr>
          <a:xfrm>
            <a:off x="599597" y="228001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Occupation</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Goals</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Challenges</a:t>
            </a:r>
            <a:r>
              <a:rPr lang="en-US" sz="1600" dirty="0">
                <a:solidFill>
                  <a:schemeClr val="bg1"/>
                </a:solidFill>
                <a:latin typeface="Century Gothic"/>
                <a:sym typeface="Century Gothic"/>
              </a:rPr>
              <a:t>:</a:t>
            </a:r>
          </a:p>
        </p:txBody>
      </p:sp>
      <p:sp>
        <p:nvSpPr>
          <p:cNvPr id="4" name="Google Shape;90;p1">
            <a:extLst>
              <a:ext uri="{FF2B5EF4-FFF2-40B4-BE49-F238E27FC236}">
                <a16:creationId xmlns:a16="http://schemas.microsoft.com/office/drawing/2014/main" id="{059AA871-B639-EC07-8104-4E709A8C3386}"/>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sp>
        <p:nvSpPr>
          <p:cNvPr id="13" name="Rounded Rectangle 12">
            <a:extLst>
              <a:ext uri="{FF2B5EF4-FFF2-40B4-BE49-F238E27FC236}">
                <a16:creationId xmlns:a16="http://schemas.microsoft.com/office/drawing/2014/main" id="{71427A6D-AB18-527E-8CCB-EE5311C1F097}"/>
              </a:ext>
            </a:extLst>
          </p:cNvPr>
          <p:cNvSpPr/>
          <p:nvPr/>
        </p:nvSpPr>
        <p:spPr>
          <a:xfrm>
            <a:off x="6096000" y="2061140"/>
            <a:ext cx="6096000" cy="2735719"/>
          </a:xfrm>
          <a:prstGeom prst="roundRect">
            <a:avLst>
              <a:gd name="adj" fmla="val 0"/>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AF1228D5-916A-4140-8132-370267266C08}"/>
              </a:ext>
            </a:extLst>
          </p:cNvPr>
          <p:cNvSpPr txBox="1"/>
          <p:nvPr/>
        </p:nvSpPr>
        <p:spPr>
          <a:xfrm>
            <a:off x="6503630" y="228001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Occupation</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Goals</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Challenges</a:t>
            </a:r>
            <a:r>
              <a:rPr lang="en-US" sz="1600" dirty="0">
                <a:solidFill>
                  <a:schemeClr val="bg1"/>
                </a:solidFill>
                <a:latin typeface="Century Gothic"/>
                <a:sym typeface="Century Gothic"/>
              </a:rPr>
              <a:t>:</a:t>
            </a:r>
          </a:p>
        </p:txBody>
      </p:sp>
    </p:spTree>
    <p:extLst>
      <p:ext uri="{BB962C8B-B14F-4D97-AF65-F5344CB8AC3E}">
        <p14:creationId xmlns:p14="http://schemas.microsoft.com/office/powerpoint/2010/main" val="363074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0D5F-6848-D4CC-1529-584046D1E4E3}"/>
            </a:ext>
          </a:extLst>
        </p:cNvPr>
        <p:cNvGrpSpPr/>
        <p:nvPr/>
      </p:nvGrpSpPr>
      <p:grpSpPr>
        <a:xfrm>
          <a:off x="0" y="0"/>
          <a:ext cx="0" cy="0"/>
          <a:chOff x="0" y="0"/>
          <a:chExt cx="0" cy="0"/>
        </a:xfrm>
      </p:grpSpPr>
      <p:sp>
        <p:nvSpPr>
          <p:cNvPr id="12" name="Oval 11">
            <a:extLst>
              <a:ext uri="{FF2B5EF4-FFF2-40B4-BE49-F238E27FC236}">
                <a16:creationId xmlns:a16="http://schemas.microsoft.com/office/drawing/2014/main" id="{C3220B46-59D6-C713-51CB-89D98BFA59E6}"/>
              </a:ext>
            </a:extLst>
          </p:cNvPr>
          <p:cNvSpPr/>
          <p:nvPr/>
        </p:nvSpPr>
        <p:spPr>
          <a:xfrm>
            <a:off x="3372397" y="1450979"/>
            <a:ext cx="731520" cy="731520"/>
          </a:xfrm>
          <a:prstGeom prst="ellipse">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70348DA-FCA8-5650-6C61-ACF94CEAE871}"/>
              </a:ext>
            </a:extLst>
          </p:cNvPr>
          <p:cNvSpPr/>
          <p:nvPr/>
        </p:nvSpPr>
        <p:spPr>
          <a:xfrm>
            <a:off x="5735587" y="1450979"/>
            <a:ext cx="731520" cy="731520"/>
          </a:xfrm>
          <a:prstGeom prst="ellipse">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12C592D-EF60-F069-6854-4A957E79CC32}"/>
              </a:ext>
            </a:extLst>
          </p:cNvPr>
          <p:cNvSpPr/>
          <p:nvPr/>
        </p:nvSpPr>
        <p:spPr>
          <a:xfrm>
            <a:off x="8098777" y="1450979"/>
            <a:ext cx="731520" cy="731520"/>
          </a:xfrm>
          <a:prstGeom prst="ellipse">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E70329F-F9EF-9FCF-4830-A1DAA30921D0}"/>
              </a:ext>
            </a:extLst>
          </p:cNvPr>
          <p:cNvSpPr/>
          <p:nvPr/>
        </p:nvSpPr>
        <p:spPr>
          <a:xfrm>
            <a:off x="0" y="3933864"/>
            <a:ext cx="12192000" cy="2924136"/>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732012-A27A-D6C4-AC8F-6A124C0D031A}"/>
              </a:ext>
            </a:extLst>
          </p:cNvPr>
          <p:cNvSpPr/>
          <p:nvPr/>
        </p:nvSpPr>
        <p:spPr>
          <a:xfrm>
            <a:off x="2681250" y="2367710"/>
            <a:ext cx="2103120" cy="3416669"/>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Strategy 1</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1" i="0" u="none" strike="noStrike" dirty="0">
                <a:solidFill>
                  <a:schemeClr val="bg1"/>
                </a:solidFill>
                <a:effectLst/>
                <a:latin typeface="Century Gothic" panose="020B0502020202020204" pitchFamily="34" charset="0"/>
              </a:rPr>
              <a:t>Content Types: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Topics: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Messaging:</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p:txBody>
      </p:sp>
      <p:pic>
        <p:nvPicPr>
          <p:cNvPr id="9" name="Picture 8" descr="A group of people with a circle&#10;&#10;Description automatically generated">
            <a:extLst>
              <a:ext uri="{FF2B5EF4-FFF2-40B4-BE49-F238E27FC236}">
                <a16:creationId xmlns:a16="http://schemas.microsoft.com/office/drawing/2014/main" id="{F490306B-B927-E2FC-E8CB-AE96AD9C6B66}"/>
              </a:ext>
            </a:extLst>
          </p:cNvPr>
          <p:cNvPicPr>
            <a:picLocks noChangeAspect="1"/>
          </p:cNvPicPr>
          <p:nvPr/>
        </p:nvPicPr>
        <p:blipFill>
          <a:blip r:embed="rId3"/>
          <a:stretch>
            <a:fillRect/>
          </a:stretch>
        </p:blipFill>
        <p:spPr>
          <a:xfrm>
            <a:off x="8210905" y="1544904"/>
            <a:ext cx="502920" cy="50292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959A2AE9-4718-13C8-031E-B8B9782C9F29}"/>
              </a:ext>
            </a:extLst>
          </p:cNvPr>
          <p:cNvPicPr>
            <a:picLocks noChangeAspect="1"/>
          </p:cNvPicPr>
          <p:nvPr/>
        </p:nvPicPr>
        <p:blipFill>
          <a:blip r:embed="rId4"/>
          <a:stretch>
            <a:fillRect/>
          </a:stretch>
        </p:blipFill>
        <p:spPr>
          <a:xfrm>
            <a:off x="5835954" y="1563424"/>
            <a:ext cx="475488" cy="475488"/>
          </a:xfrm>
          <a:prstGeom prst="rect">
            <a:avLst/>
          </a:prstGeom>
        </p:spPr>
      </p:pic>
      <p:pic>
        <p:nvPicPr>
          <p:cNvPr id="11" name="Picture 10" descr="A black and white cell phone&#10;&#10;Description automatically generated">
            <a:extLst>
              <a:ext uri="{FF2B5EF4-FFF2-40B4-BE49-F238E27FC236}">
                <a16:creationId xmlns:a16="http://schemas.microsoft.com/office/drawing/2014/main" id="{D94C0756-042A-2779-E454-96D1678A84FD}"/>
              </a:ext>
            </a:extLst>
          </p:cNvPr>
          <p:cNvPicPr>
            <a:picLocks noChangeAspect="1"/>
          </p:cNvPicPr>
          <p:nvPr/>
        </p:nvPicPr>
        <p:blipFill>
          <a:blip r:embed="rId5"/>
          <a:stretch>
            <a:fillRect/>
          </a:stretch>
        </p:blipFill>
        <p:spPr>
          <a:xfrm>
            <a:off x="3495066" y="1568080"/>
            <a:ext cx="475488" cy="475488"/>
          </a:xfrm>
          <a:prstGeom prst="rect">
            <a:avLst/>
          </a:prstGeom>
        </p:spPr>
      </p:pic>
      <p:sp>
        <p:nvSpPr>
          <p:cNvPr id="17" name="Google Shape;90;p1">
            <a:extLst>
              <a:ext uri="{FF2B5EF4-FFF2-40B4-BE49-F238E27FC236}">
                <a16:creationId xmlns:a16="http://schemas.microsoft.com/office/drawing/2014/main" id="{466F6C9F-23E6-49D7-40D7-77BB6E97EB6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 Strategy </a:t>
            </a:r>
          </a:p>
        </p:txBody>
      </p:sp>
      <p:sp>
        <p:nvSpPr>
          <p:cNvPr id="20" name="Rectangle 19">
            <a:extLst>
              <a:ext uri="{FF2B5EF4-FFF2-40B4-BE49-F238E27FC236}">
                <a16:creationId xmlns:a16="http://schemas.microsoft.com/office/drawing/2014/main" id="{6335FE34-23B0-6647-95A7-58E3D2F85A67}"/>
              </a:ext>
            </a:extLst>
          </p:cNvPr>
          <p:cNvSpPr/>
          <p:nvPr/>
        </p:nvSpPr>
        <p:spPr>
          <a:xfrm>
            <a:off x="5044440" y="2367710"/>
            <a:ext cx="2103120" cy="3416669"/>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Strategy 2</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1" i="0" u="none" strike="noStrike" dirty="0">
                <a:solidFill>
                  <a:schemeClr val="bg1"/>
                </a:solidFill>
                <a:effectLst/>
                <a:latin typeface="Century Gothic" panose="020B0502020202020204" pitchFamily="34" charset="0"/>
              </a:rPr>
              <a:t>Content Types: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Topics: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Messaging:</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p:txBody>
      </p:sp>
      <p:sp>
        <p:nvSpPr>
          <p:cNvPr id="21" name="Rectangle 20">
            <a:extLst>
              <a:ext uri="{FF2B5EF4-FFF2-40B4-BE49-F238E27FC236}">
                <a16:creationId xmlns:a16="http://schemas.microsoft.com/office/drawing/2014/main" id="{FD9FDA2E-51FA-B7A8-7D65-15B2EE1D92D2}"/>
              </a:ext>
            </a:extLst>
          </p:cNvPr>
          <p:cNvSpPr/>
          <p:nvPr/>
        </p:nvSpPr>
        <p:spPr>
          <a:xfrm>
            <a:off x="7408049" y="2367710"/>
            <a:ext cx="2103120" cy="3416669"/>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Strategy 3</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1" i="0" u="none" strike="noStrike" dirty="0">
                <a:solidFill>
                  <a:schemeClr val="bg1"/>
                </a:solidFill>
                <a:effectLst/>
                <a:latin typeface="Century Gothic" panose="020B0502020202020204" pitchFamily="34" charset="0"/>
              </a:rPr>
              <a:t>Content Types: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Topics: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Messaging:</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p:txBody>
      </p:sp>
    </p:spTree>
    <p:extLst>
      <p:ext uri="{BB962C8B-B14F-4D97-AF65-F5344CB8AC3E}">
        <p14:creationId xmlns:p14="http://schemas.microsoft.com/office/powerpoint/2010/main" val="171692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B732-0DFF-1B2B-33D1-39A49934A36A}"/>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FE36E3D0-1887-47E7-772C-286296C28513}"/>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16BA03-7D42-6E15-A973-8AC08DD846A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6601A-84FC-A021-A2AF-1A05F7235C4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9C5599-4184-A684-C457-3EA0982515DB}"/>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4AAB71-DA09-1D43-56F6-DFB2EF731FF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7E2D5-B715-BC78-F0F7-F5C2C097EBDD}"/>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50C80AAC-5F21-5BDE-0D84-15EA7913278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 Creation Plan</a:t>
            </a:r>
          </a:p>
        </p:txBody>
      </p:sp>
      <p:sp>
        <p:nvSpPr>
          <p:cNvPr id="12" name="TextBox 11">
            <a:extLst>
              <a:ext uri="{FF2B5EF4-FFF2-40B4-BE49-F238E27FC236}">
                <a16:creationId xmlns:a16="http://schemas.microsoft.com/office/drawing/2014/main" id="{AFBE421E-2600-A551-E003-C91FCB36A23D}"/>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CACCA4BE-0F12-7ED8-AC20-2E26DBADCCAA}"/>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C1E712F7-5625-4EBE-9103-585C87EE82E8}"/>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54F3DE4-45B6-447D-750C-B349B178D732}"/>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5211CD06-CBAE-9D02-C0DD-CC520BE62F8A}"/>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73BC4920-64AA-08A1-CA22-BF850D57D25A}"/>
              </a:ext>
            </a:extLst>
          </p:cNvPr>
          <p:cNvSpPr/>
          <p:nvPr/>
        </p:nvSpPr>
        <p:spPr>
          <a:xfrm>
            <a:off x="599191" y="1569068"/>
            <a:ext cx="1827348" cy="786520"/>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sp>
        <p:nvSpPr>
          <p:cNvPr id="3" name="TextBox 2">
            <a:extLst>
              <a:ext uri="{FF2B5EF4-FFF2-40B4-BE49-F238E27FC236}">
                <a16:creationId xmlns:a16="http://schemas.microsoft.com/office/drawing/2014/main" id="{033512B0-6CFD-BA19-E5AF-F45CFE593725}"/>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342CD577-8D19-BA4B-C52D-086A16EE24CA}"/>
              </a:ext>
            </a:extLst>
          </p:cNvPr>
          <p:cNvSpPr/>
          <p:nvPr/>
        </p:nvSpPr>
        <p:spPr>
          <a:xfrm>
            <a:off x="599191" y="2441323"/>
            <a:ext cx="1827348" cy="786520"/>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sp>
        <p:nvSpPr>
          <p:cNvPr id="37" name="Rectangle 36">
            <a:extLst>
              <a:ext uri="{FF2B5EF4-FFF2-40B4-BE49-F238E27FC236}">
                <a16:creationId xmlns:a16="http://schemas.microsoft.com/office/drawing/2014/main" id="{A17D2CB8-B404-F01A-D055-E204F12099BD}"/>
              </a:ext>
            </a:extLst>
          </p:cNvPr>
          <p:cNvSpPr/>
          <p:nvPr/>
        </p:nvSpPr>
        <p:spPr>
          <a:xfrm>
            <a:off x="2426540" y="3109513"/>
            <a:ext cx="1839158" cy="966139"/>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sp>
        <p:nvSpPr>
          <p:cNvPr id="38" name="Rectangle 37">
            <a:extLst>
              <a:ext uri="{FF2B5EF4-FFF2-40B4-BE49-F238E27FC236}">
                <a16:creationId xmlns:a16="http://schemas.microsoft.com/office/drawing/2014/main" id="{18458503-DBB3-BE90-84FF-B117294EDCCE}"/>
              </a:ext>
            </a:extLst>
          </p:cNvPr>
          <p:cNvSpPr/>
          <p:nvPr/>
        </p:nvSpPr>
        <p:spPr>
          <a:xfrm>
            <a:off x="2426540" y="4161387"/>
            <a:ext cx="1839158" cy="756201"/>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cxnSp>
        <p:nvCxnSpPr>
          <p:cNvPr id="39" name="Straight Connector 38">
            <a:extLst>
              <a:ext uri="{FF2B5EF4-FFF2-40B4-BE49-F238E27FC236}">
                <a16:creationId xmlns:a16="http://schemas.microsoft.com/office/drawing/2014/main" id="{0DACDD32-D62B-7C52-B1C0-5D45C40C1032}"/>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708C91E-DE87-E5F7-4CAC-C3B297FA3EFB}"/>
              </a:ext>
            </a:extLst>
          </p:cNvPr>
          <p:cNvSpPr/>
          <p:nvPr/>
        </p:nvSpPr>
        <p:spPr>
          <a:xfrm>
            <a:off x="4265698" y="4839737"/>
            <a:ext cx="7327105" cy="45529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sp>
        <p:nvSpPr>
          <p:cNvPr id="56" name="Rectangle 55">
            <a:extLst>
              <a:ext uri="{FF2B5EF4-FFF2-40B4-BE49-F238E27FC236}">
                <a16:creationId xmlns:a16="http://schemas.microsoft.com/office/drawing/2014/main" id="{AB1DFEE4-7E3F-B3F1-2F47-088EEB129DF3}"/>
              </a:ext>
            </a:extLst>
          </p:cNvPr>
          <p:cNvSpPr/>
          <p:nvPr/>
        </p:nvSpPr>
        <p:spPr>
          <a:xfrm>
            <a:off x="4265698" y="5368293"/>
            <a:ext cx="7327105" cy="45529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spTree>
    <p:extLst>
      <p:ext uri="{BB962C8B-B14F-4D97-AF65-F5344CB8AC3E}">
        <p14:creationId xmlns:p14="http://schemas.microsoft.com/office/powerpoint/2010/main" val="25613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13A68-9B93-52FC-D7CE-809273866589}"/>
            </a:ext>
          </a:extLst>
        </p:cNvPr>
        <p:cNvGrpSpPr/>
        <p:nvPr/>
      </p:nvGrpSpPr>
      <p:grpSpPr>
        <a:xfrm>
          <a:off x="0" y="0"/>
          <a:ext cx="0" cy="0"/>
          <a:chOff x="0" y="0"/>
          <a:chExt cx="0" cy="0"/>
        </a:xfrm>
      </p:grpSpPr>
      <p:sp>
        <p:nvSpPr>
          <p:cNvPr id="22" name="Chevron 21">
            <a:extLst>
              <a:ext uri="{FF2B5EF4-FFF2-40B4-BE49-F238E27FC236}">
                <a16:creationId xmlns:a16="http://schemas.microsoft.com/office/drawing/2014/main" id="{A2063E5F-81C2-BAB2-6163-971A69B6AFEC}"/>
              </a:ext>
            </a:extLst>
          </p:cNvPr>
          <p:cNvSpPr/>
          <p:nvPr/>
        </p:nvSpPr>
        <p:spPr>
          <a:xfrm>
            <a:off x="918014" y="2060497"/>
            <a:ext cx="2734983" cy="1026582"/>
          </a:xfrm>
          <a:prstGeom prst="chevron">
            <a:avLst>
              <a:gd name="adj" fmla="val 27269"/>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2" name="Google Shape;90;p1">
            <a:extLst>
              <a:ext uri="{FF2B5EF4-FFF2-40B4-BE49-F238E27FC236}">
                <a16:creationId xmlns:a16="http://schemas.microsoft.com/office/drawing/2014/main" id="{C2A46803-9488-68EC-C8C0-4BC85E494D9A}"/>
              </a:ext>
            </a:extLst>
          </p:cNvPr>
          <p:cNvSpPr txBox="1"/>
          <p:nvPr/>
        </p:nvSpPr>
        <p:spPr>
          <a:xfrm>
            <a:off x="2046085" y="339578"/>
            <a:ext cx="809983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rgbClr val="595959"/>
                </a:solidFill>
                <a:latin typeface="Century Gothic"/>
                <a:ea typeface="Century Gothic"/>
                <a:cs typeface="Century Gothic"/>
                <a:sym typeface="Century Gothic"/>
              </a:rPr>
              <a:t>Distribution &amp; Promotion Strategy</a:t>
            </a:r>
          </a:p>
        </p:txBody>
      </p:sp>
      <p:sp>
        <p:nvSpPr>
          <p:cNvPr id="5" name="Chevron 4">
            <a:extLst>
              <a:ext uri="{FF2B5EF4-FFF2-40B4-BE49-F238E27FC236}">
                <a16:creationId xmlns:a16="http://schemas.microsoft.com/office/drawing/2014/main" id="{98D393CE-FE29-0E2F-C55A-F417696C4C48}"/>
              </a:ext>
            </a:extLst>
          </p:cNvPr>
          <p:cNvSpPr/>
          <p:nvPr/>
        </p:nvSpPr>
        <p:spPr>
          <a:xfrm>
            <a:off x="3459650" y="2060497"/>
            <a:ext cx="2734981" cy="1026582"/>
          </a:xfrm>
          <a:prstGeom prst="chevron">
            <a:avLst>
              <a:gd name="adj" fmla="val 27748"/>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6" name="Chevron 5">
            <a:extLst>
              <a:ext uri="{FF2B5EF4-FFF2-40B4-BE49-F238E27FC236}">
                <a16:creationId xmlns:a16="http://schemas.microsoft.com/office/drawing/2014/main" id="{C342FA1E-9A9D-21A7-3236-F6818DE49B74}"/>
              </a:ext>
            </a:extLst>
          </p:cNvPr>
          <p:cNvSpPr/>
          <p:nvPr/>
        </p:nvSpPr>
        <p:spPr>
          <a:xfrm>
            <a:off x="6001284" y="2060497"/>
            <a:ext cx="2734980" cy="1026582"/>
          </a:xfrm>
          <a:prstGeom prst="chevron">
            <a:avLst>
              <a:gd name="adj" fmla="val 27508"/>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7" name="Chevron 6">
            <a:extLst>
              <a:ext uri="{FF2B5EF4-FFF2-40B4-BE49-F238E27FC236}">
                <a16:creationId xmlns:a16="http://schemas.microsoft.com/office/drawing/2014/main" id="{74536051-3F23-E615-1CB1-1504A3982416}"/>
              </a:ext>
            </a:extLst>
          </p:cNvPr>
          <p:cNvSpPr/>
          <p:nvPr/>
        </p:nvSpPr>
        <p:spPr>
          <a:xfrm>
            <a:off x="8542916" y="2060497"/>
            <a:ext cx="2734981" cy="1026582"/>
          </a:xfrm>
          <a:prstGeom prst="chevron">
            <a:avLst>
              <a:gd name="adj" fmla="val 27029"/>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8" name="Oval 7">
            <a:extLst>
              <a:ext uri="{FF2B5EF4-FFF2-40B4-BE49-F238E27FC236}">
                <a16:creationId xmlns:a16="http://schemas.microsoft.com/office/drawing/2014/main" id="{8CFFC499-4367-9845-BA5B-A6321A8104C7}"/>
              </a:ext>
            </a:extLst>
          </p:cNvPr>
          <p:cNvSpPr/>
          <p:nvPr/>
        </p:nvSpPr>
        <p:spPr>
          <a:xfrm>
            <a:off x="1904720" y="1470165"/>
            <a:ext cx="731520" cy="731520"/>
          </a:xfrm>
          <a:prstGeom prst="ellipse">
            <a:avLst/>
          </a:prstGeom>
          <a:solidFill>
            <a:srgbClr val="636DCA"/>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39FB8B79-933D-C319-0666-DA7B03CBEBA2}"/>
              </a:ext>
            </a:extLst>
          </p:cNvPr>
          <p:cNvSpPr txBox="1"/>
          <p:nvPr/>
        </p:nvSpPr>
        <p:spPr>
          <a:xfrm>
            <a:off x="201350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10" name="Oval 9">
            <a:extLst>
              <a:ext uri="{FF2B5EF4-FFF2-40B4-BE49-F238E27FC236}">
                <a16:creationId xmlns:a16="http://schemas.microsoft.com/office/drawing/2014/main" id="{6BBB8A64-1899-7072-C08E-9F90D7B5ACB3}"/>
              </a:ext>
            </a:extLst>
          </p:cNvPr>
          <p:cNvSpPr/>
          <p:nvPr/>
        </p:nvSpPr>
        <p:spPr>
          <a:xfrm>
            <a:off x="4475200" y="1470165"/>
            <a:ext cx="731520" cy="731520"/>
          </a:xfrm>
          <a:prstGeom prst="ellipse">
            <a:avLst/>
          </a:prstGeom>
          <a:solidFill>
            <a:srgbClr val="65B9A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341C6637-5724-CE8A-B3B2-88E35D320D34}"/>
              </a:ext>
            </a:extLst>
          </p:cNvPr>
          <p:cNvSpPr txBox="1"/>
          <p:nvPr/>
        </p:nvSpPr>
        <p:spPr>
          <a:xfrm>
            <a:off x="458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13" name="Oval 12">
            <a:extLst>
              <a:ext uri="{FF2B5EF4-FFF2-40B4-BE49-F238E27FC236}">
                <a16:creationId xmlns:a16="http://schemas.microsoft.com/office/drawing/2014/main" id="{AF3EF364-BEF1-B27F-AA2D-7A5ACDDAB4C6}"/>
              </a:ext>
            </a:extLst>
          </p:cNvPr>
          <p:cNvSpPr/>
          <p:nvPr/>
        </p:nvSpPr>
        <p:spPr>
          <a:xfrm>
            <a:off x="7015200" y="1470165"/>
            <a:ext cx="731520" cy="731520"/>
          </a:xfrm>
          <a:prstGeom prst="ellipse">
            <a:avLst/>
          </a:prstGeom>
          <a:solidFill>
            <a:srgbClr val="636DCA"/>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90;p1">
            <a:extLst>
              <a:ext uri="{FF2B5EF4-FFF2-40B4-BE49-F238E27FC236}">
                <a16:creationId xmlns:a16="http://schemas.microsoft.com/office/drawing/2014/main" id="{F504BB56-262B-12EC-55EC-1606DD8D90B0}"/>
              </a:ext>
            </a:extLst>
          </p:cNvPr>
          <p:cNvSpPr txBox="1"/>
          <p:nvPr/>
        </p:nvSpPr>
        <p:spPr>
          <a:xfrm>
            <a:off x="712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16" name="Oval 15">
            <a:extLst>
              <a:ext uri="{FF2B5EF4-FFF2-40B4-BE49-F238E27FC236}">
                <a16:creationId xmlns:a16="http://schemas.microsoft.com/office/drawing/2014/main" id="{40FD01AF-6E02-573F-3E5B-8F161975FF68}"/>
              </a:ext>
            </a:extLst>
          </p:cNvPr>
          <p:cNvSpPr/>
          <p:nvPr/>
        </p:nvSpPr>
        <p:spPr>
          <a:xfrm>
            <a:off x="9555200" y="1470165"/>
            <a:ext cx="731520" cy="731520"/>
          </a:xfrm>
          <a:prstGeom prst="ellipse">
            <a:avLst/>
          </a:prstGeom>
          <a:solidFill>
            <a:srgbClr val="65B9A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90;p1">
            <a:extLst>
              <a:ext uri="{FF2B5EF4-FFF2-40B4-BE49-F238E27FC236}">
                <a16:creationId xmlns:a16="http://schemas.microsoft.com/office/drawing/2014/main" id="{2E86ED9D-7456-4C78-B8F9-C681B1F2BB17}"/>
              </a:ext>
            </a:extLst>
          </p:cNvPr>
          <p:cNvSpPr txBox="1"/>
          <p:nvPr/>
        </p:nvSpPr>
        <p:spPr>
          <a:xfrm>
            <a:off x="966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
        <p:nvSpPr>
          <p:cNvPr id="20" name="Rectangle 19">
            <a:extLst>
              <a:ext uri="{FF2B5EF4-FFF2-40B4-BE49-F238E27FC236}">
                <a16:creationId xmlns:a16="http://schemas.microsoft.com/office/drawing/2014/main" id="{E483729E-3624-4498-9485-A74C70B4778A}"/>
              </a:ext>
            </a:extLst>
          </p:cNvPr>
          <p:cNvSpPr/>
          <p:nvPr/>
        </p:nvSpPr>
        <p:spPr>
          <a:xfrm>
            <a:off x="0" y="3933864"/>
            <a:ext cx="12192000" cy="2924136"/>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C1C37E18-1268-1018-01BA-F7E667B3B282}"/>
              </a:ext>
            </a:extLst>
          </p:cNvPr>
          <p:cNvSpPr/>
          <p:nvPr/>
        </p:nvSpPr>
        <p:spPr>
          <a:xfrm>
            <a:off x="2301936" y="4462744"/>
            <a:ext cx="7588129" cy="1859221"/>
          </a:xfrm>
          <a:prstGeom prst="roundRect">
            <a:avLst>
              <a:gd name="adj" fmla="val 0"/>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0" name="Google Shape;90;p1">
            <a:extLst>
              <a:ext uri="{FF2B5EF4-FFF2-40B4-BE49-F238E27FC236}">
                <a16:creationId xmlns:a16="http://schemas.microsoft.com/office/drawing/2014/main" id="{F4D04C84-52D4-5D8B-E86D-4114DC1EE54B}"/>
              </a:ext>
            </a:extLst>
          </p:cNvPr>
          <p:cNvSpPr txBox="1"/>
          <p:nvPr/>
        </p:nvSpPr>
        <p:spPr>
          <a:xfrm>
            <a:off x="2518997" y="4692967"/>
            <a:ext cx="7154007" cy="415458"/>
          </a:xfrm>
          <a:prstGeom prst="rect">
            <a:avLst/>
          </a:prstGeom>
          <a:noFill/>
          <a:ln>
            <a:noFill/>
          </a:ln>
        </p:spPr>
        <p:txBody>
          <a:bodyPr spcFirstLastPara="1" wrap="square" lIns="91425" tIns="45700" rIns="91425" bIns="45700" anchor="t" anchorCtr="0">
            <a:spAutoFit/>
          </a:bodyPr>
          <a:lstStyle/>
          <a:p>
            <a:pPr marL="182880" marR="0" lvl="0" algn="ctr" rtl="0">
              <a:spcBef>
                <a:spcPts val="600"/>
              </a:spcBef>
              <a:spcAft>
                <a:spcPts val="0"/>
              </a:spcAft>
            </a:pPr>
            <a:r>
              <a:rPr lang="en-US" sz="1600" dirty="0">
                <a:solidFill>
                  <a:schemeClr val="bg1"/>
                </a:solidFill>
                <a:latin typeface="Century Gothic"/>
                <a:sym typeface="Century Gothic"/>
              </a:rPr>
              <a:t>Specify how content will be distributed across channels.</a:t>
            </a:r>
          </a:p>
        </p:txBody>
      </p:sp>
    </p:spTree>
    <p:extLst>
      <p:ext uri="{BB962C8B-B14F-4D97-AF65-F5344CB8AC3E}">
        <p14:creationId xmlns:p14="http://schemas.microsoft.com/office/powerpoint/2010/main" val="20319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BD51-9511-E579-12A8-60C6A1A0787E}"/>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D67FD289-C7B4-FFFE-71B4-28053FAAA861}"/>
              </a:ext>
            </a:extLst>
          </p:cNvPr>
          <p:cNvSpPr/>
          <p:nvPr/>
        </p:nvSpPr>
        <p:spPr>
          <a:xfrm>
            <a:off x="0" y="3589257"/>
            <a:ext cx="12192000" cy="3268743"/>
          </a:xfrm>
          <a:prstGeom prst="rect">
            <a:avLst/>
          </a:prstGeom>
          <a:solidFill>
            <a:schemeClr val="bg1">
              <a:lumMod val="9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99544B76-9835-2EE8-8BF5-967DDE037680}"/>
              </a:ext>
            </a:extLst>
          </p:cNvPr>
          <p:cNvSpPr/>
          <p:nvPr/>
        </p:nvSpPr>
        <p:spPr>
          <a:xfrm>
            <a:off x="0" y="1529178"/>
            <a:ext cx="4066098" cy="2060079"/>
          </a:xfrm>
          <a:prstGeom prst="roundRect">
            <a:avLst>
              <a:gd name="adj" fmla="val 0"/>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1169B480-90FC-0215-5E6D-9D187E665529}"/>
              </a:ext>
            </a:extLst>
          </p:cNvPr>
          <p:cNvSpPr txBox="1"/>
          <p:nvPr/>
        </p:nvSpPr>
        <p:spPr>
          <a:xfrm>
            <a:off x="883923" y="1687096"/>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Website Traffic</a:t>
            </a:r>
          </a:p>
          <a:p>
            <a:pPr marL="0" marR="0" lvl="0" indent="0" algn="ctr" rtl="0">
              <a:spcBef>
                <a:spcPts val="0"/>
              </a:spcBef>
              <a:spcAft>
                <a:spcPts val="0"/>
              </a:spcAft>
              <a:buNone/>
            </a:pPr>
            <a:r>
              <a:rPr lang="en-US" sz="1600" dirty="0">
                <a:solidFill>
                  <a:schemeClr val="bg1"/>
                </a:solidFill>
                <a:latin typeface="Century Gothic"/>
                <a:sym typeface="Century Gothic"/>
              </a:rPr>
              <a:t>Increase by </a:t>
            </a: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100" i="1" dirty="0">
                <a:solidFill>
                  <a:schemeClr val="bg1"/>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3D3E31E3-2AEB-10F6-971C-8E14E74AC9B4}"/>
              </a:ext>
            </a:extLst>
          </p:cNvPr>
          <p:cNvSpPr txBox="1"/>
          <p:nvPr/>
        </p:nvSpPr>
        <p:spPr>
          <a:xfrm>
            <a:off x="1285600" y="4266135"/>
            <a:ext cx="96208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SEO Rankings</a:t>
            </a:r>
          </a:p>
        </p:txBody>
      </p:sp>
      <p:sp>
        <p:nvSpPr>
          <p:cNvPr id="13" name="Rounded Rectangle 12">
            <a:extLst>
              <a:ext uri="{FF2B5EF4-FFF2-40B4-BE49-F238E27FC236}">
                <a16:creationId xmlns:a16="http://schemas.microsoft.com/office/drawing/2014/main" id="{7F3DA44E-F9F6-73FE-D29C-5C97A5A32664}"/>
              </a:ext>
            </a:extLst>
          </p:cNvPr>
          <p:cNvSpPr/>
          <p:nvPr/>
        </p:nvSpPr>
        <p:spPr>
          <a:xfrm>
            <a:off x="4066096" y="1529178"/>
            <a:ext cx="4059808" cy="2060079"/>
          </a:xfrm>
          <a:prstGeom prst="roundRect">
            <a:avLst>
              <a:gd name="adj" fmla="val 0"/>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BADA967B-1265-1750-B0AC-FA826B3354DA}"/>
              </a:ext>
            </a:extLst>
          </p:cNvPr>
          <p:cNvSpPr/>
          <p:nvPr/>
        </p:nvSpPr>
        <p:spPr>
          <a:xfrm>
            <a:off x="8125904" y="1529178"/>
            <a:ext cx="4066095" cy="2060079"/>
          </a:xfrm>
          <a:prstGeom prst="roundRect">
            <a:avLst>
              <a:gd name="adj" fmla="val 0"/>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1" name="Google Shape;90;p1">
            <a:extLst>
              <a:ext uri="{FF2B5EF4-FFF2-40B4-BE49-F238E27FC236}">
                <a16:creationId xmlns:a16="http://schemas.microsoft.com/office/drawing/2014/main" id="{46D91B83-1758-D952-893D-CB21269DD806}"/>
              </a:ext>
            </a:extLst>
          </p:cNvPr>
          <p:cNvSpPr txBox="1"/>
          <p:nvPr/>
        </p:nvSpPr>
        <p:spPr>
          <a:xfrm>
            <a:off x="4795008" y="1687096"/>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Engagement Rate</a:t>
            </a:r>
          </a:p>
          <a:p>
            <a:pPr marL="0" marR="0" lvl="0" indent="0" algn="ctr" rtl="0">
              <a:spcBef>
                <a:spcPts val="0"/>
              </a:spcBef>
              <a:spcAft>
                <a:spcPts val="0"/>
              </a:spcAft>
              <a:buNone/>
            </a:pPr>
            <a:r>
              <a:rPr lang="en-US" sz="1600" dirty="0">
                <a:solidFill>
                  <a:schemeClr val="bg1"/>
                </a:solidFill>
                <a:latin typeface="Century Gothic"/>
                <a:sym typeface="Century Gothic"/>
              </a:rPr>
              <a:t>Improve by</a:t>
            </a:r>
          </a:p>
          <a:p>
            <a:pPr marL="0" marR="0" lvl="0" indent="0" algn="ctr" rtl="0">
              <a:spcBef>
                <a:spcPts val="0"/>
              </a:spcBef>
              <a:spcAft>
                <a:spcPts val="0"/>
              </a:spcAft>
              <a:buNone/>
            </a:pPr>
            <a:r>
              <a:rPr lang="en-US" sz="5400" b="1" dirty="0">
                <a:solidFill>
                  <a:schemeClr val="bg1"/>
                </a:solidFill>
                <a:latin typeface="Century Gothic"/>
                <a:sym typeface="Century Gothic"/>
              </a:rPr>
              <a:t>XX%</a:t>
            </a:r>
          </a:p>
        </p:txBody>
      </p:sp>
      <p:sp>
        <p:nvSpPr>
          <p:cNvPr id="12" name="Google Shape;90;p1">
            <a:extLst>
              <a:ext uri="{FF2B5EF4-FFF2-40B4-BE49-F238E27FC236}">
                <a16:creationId xmlns:a16="http://schemas.microsoft.com/office/drawing/2014/main" id="{396A09A9-65FB-74BC-7AB3-3AE9F58B18ED}"/>
              </a:ext>
            </a:extLst>
          </p:cNvPr>
          <p:cNvSpPr txBox="1"/>
          <p:nvPr/>
        </p:nvSpPr>
        <p:spPr>
          <a:xfrm>
            <a:off x="8717277" y="1674603"/>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Lead Generation</a:t>
            </a:r>
          </a:p>
          <a:p>
            <a:pPr marL="0" marR="0" lvl="0" indent="0" algn="ctr" rtl="0">
              <a:spcBef>
                <a:spcPts val="0"/>
              </a:spcBef>
              <a:spcAft>
                <a:spcPts val="0"/>
              </a:spcAft>
              <a:buNone/>
            </a:pPr>
            <a:r>
              <a:rPr lang="en-US" sz="1600" dirty="0">
                <a:solidFill>
                  <a:schemeClr val="bg1"/>
                </a:solidFill>
                <a:latin typeface="Century Gothic"/>
                <a:sym typeface="Century Gothic"/>
              </a:rPr>
              <a:t>Generate</a:t>
            </a:r>
          </a:p>
          <a:p>
            <a:pPr marL="0" marR="0" lvl="0" indent="0" algn="ctr" rtl="0">
              <a:spcBef>
                <a:spcPts val="0"/>
              </a:spcBef>
              <a:spcAft>
                <a:spcPts val="0"/>
              </a:spcAft>
              <a:buNone/>
            </a:pPr>
            <a:r>
              <a:rPr lang="en-US" sz="5400" b="1" dirty="0">
                <a:solidFill>
                  <a:schemeClr val="bg1"/>
                </a:solidFill>
                <a:latin typeface="Century Gothic"/>
                <a:sym typeface="Century Gothic"/>
              </a:rPr>
              <a:t>XXX </a:t>
            </a:r>
          </a:p>
          <a:p>
            <a:pPr marL="0" marR="0" lvl="0" indent="0" algn="ctr" rtl="0">
              <a:spcBef>
                <a:spcPts val="0"/>
              </a:spcBef>
              <a:spcAft>
                <a:spcPts val="0"/>
              </a:spcAft>
              <a:buNone/>
            </a:pPr>
            <a:r>
              <a:rPr lang="en-US" sz="1600" dirty="0">
                <a:solidFill>
                  <a:schemeClr val="bg1"/>
                </a:solidFill>
                <a:latin typeface="Century Gothic"/>
                <a:sym typeface="Century Gothic"/>
              </a:rPr>
              <a:t>new leads per month</a:t>
            </a:r>
          </a:p>
        </p:txBody>
      </p:sp>
      <p:sp>
        <p:nvSpPr>
          <p:cNvPr id="17" name="TextBox 16">
            <a:extLst>
              <a:ext uri="{FF2B5EF4-FFF2-40B4-BE49-F238E27FC236}">
                <a16:creationId xmlns:a16="http://schemas.microsoft.com/office/drawing/2014/main" id="{DAFB2DAD-3D4C-9ABE-7692-A86D8CCD4C6B}"/>
              </a:ext>
            </a:extLst>
          </p:cNvPr>
          <p:cNvSpPr txBox="1"/>
          <p:nvPr/>
        </p:nvSpPr>
        <p:spPr>
          <a:xfrm>
            <a:off x="2639448" y="5522029"/>
            <a:ext cx="1326681" cy="369332"/>
          </a:xfrm>
          <a:prstGeom prst="rect">
            <a:avLst/>
          </a:prstGeom>
          <a:noFill/>
        </p:spPr>
        <p:txBody>
          <a:bodyPr wrap="square" rtlCol="0">
            <a:spAutoFit/>
          </a:bodyPr>
          <a:lstStyle/>
          <a:p>
            <a:pPr algn="ctr"/>
            <a:r>
              <a:rPr lang="en-US" b="1" dirty="0">
                <a:solidFill>
                  <a:srgbClr val="65B9A4"/>
                </a:solidFill>
                <a:latin typeface="Century Gothic" panose="020B0502020202020204" pitchFamily="34" charset="0"/>
              </a:rPr>
              <a:t>Category</a:t>
            </a:r>
            <a:endParaRPr lang="en-US" dirty="0">
              <a:solidFill>
                <a:srgbClr val="65B9A4"/>
              </a:solidFill>
              <a:latin typeface="Century Gothic" panose="020B0502020202020204" pitchFamily="34" charset="0"/>
            </a:endParaRPr>
          </a:p>
        </p:txBody>
      </p:sp>
      <p:sp>
        <p:nvSpPr>
          <p:cNvPr id="18" name="TextBox 17">
            <a:extLst>
              <a:ext uri="{FF2B5EF4-FFF2-40B4-BE49-F238E27FC236}">
                <a16:creationId xmlns:a16="http://schemas.microsoft.com/office/drawing/2014/main" id="{D7490BB4-5BB3-FDA8-03FC-542124988460}"/>
              </a:ext>
            </a:extLst>
          </p:cNvPr>
          <p:cNvSpPr txBox="1"/>
          <p:nvPr/>
        </p:nvSpPr>
        <p:spPr>
          <a:xfrm>
            <a:off x="5474702" y="5522028"/>
            <a:ext cx="1242596" cy="369332"/>
          </a:xfrm>
          <a:prstGeom prst="rect">
            <a:avLst/>
          </a:prstGeom>
          <a:noFill/>
        </p:spPr>
        <p:txBody>
          <a:bodyPr wrap="square" rtlCol="0">
            <a:spAutoFit/>
          </a:bodyPr>
          <a:lstStyle/>
          <a:p>
            <a:pPr algn="ctr"/>
            <a:r>
              <a:rPr lang="en-US" b="1" dirty="0">
                <a:solidFill>
                  <a:srgbClr val="636DCA"/>
                </a:solidFill>
                <a:latin typeface="Century Gothic" panose="020B0502020202020204" pitchFamily="34" charset="0"/>
              </a:rPr>
              <a:t>Category</a:t>
            </a:r>
            <a:endParaRPr lang="en-US" dirty="0">
              <a:solidFill>
                <a:srgbClr val="636DCA"/>
              </a:solidFill>
              <a:latin typeface="Century Gothic" panose="020B0502020202020204" pitchFamily="34" charset="0"/>
            </a:endParaRPr>
          </a:p>
        </p:txBody>
      </p:sp>
      <p:sp>
        <p:nvSpPr>
          <p:cNvPr id="19" name="TextBox 18">
            <a:extLst>
              <a:ext uri="{FF2B5EF4-FFF2-40B4-BE49-F238E27FC236}">
                <a16:creationId xmlns:a16="http://schemas.microsoft.com/office/drawing/2014/main" id="{A78BBCB3-CD84-8810-D6C7-927E8D44C279}"/>
              </a:ext>
            </a:extLst>
          </p:cNvPr>
          <p:cNvSpPr txBox="1"/>
          <p:nvPr/>
        </p:nvSpPr>
        <p:spPr>
          <a:xfrm>
            <a:off x="8248300" y="5522027"/>
            <a:ext cx="1242593" cy="369332"/>
          </a:xfrm>
          <a:prstGeom prst="rect">
            <a:avLst/>
          </a:prstGeom>
          <a:noFill/>
        </p:spPr>
        <p:txBody>
          <a:bodyPr wrap="square" rtlCol="0">
            <a:spAutoFit/>
          </a:bodyPr>
          <a:lstStyle/>
          <a:p>
            <a:pPr algn="ctr"/>
            <a:r>
              <a:rPr lang="en-US" b="1" dirty="0">
                <a:solidFill>
                  <a:schemeClr val="tx1">
                    <a:lumMod val="50000"/>
                    <a:lumOff val="50000"/>
                  </a:schemeClr>
                </a:solidFill>
                <a:latin typeface="Century Gothic" panose="020B0502020202020204" pitchFamily="34" charset="0"/>
              </a:rPr>
              <a:t>Category</a:t>
            </a:r>
            <a:endParaRPr lang="en-US" dirty="0">
              <a:solidFill>
                <a:schemeClr val="tx1">
                  <a:lumMod val="50000"/>
                  <a:lumOff val="50000"/>
                </a:schemeClr>
              </a:solidFill>
              <a:latin typeface="Century Gothic" panose="020B0502020202020204" pitchFamily="34" charset="0"/>
            </a:endParaRPr>
          </a:p>
        </p:txBody>
      </p:sp>
      <p:sp>
        <p:nvSpPr>
          <p:cNvPr id="20" name="Rectangle 19">
            <a:extLst>
              <a:ext uri="{FF2B5EF4-FFF2-40B4-BE49-F238E27FC236}">
                <a16:creationId xmlns:a16="http://schemas.microsoft.com/office/drawing/2014/main" id="{C1DCEADE-5F4D-A5BF-8CE6-99259C6DE3AE}"/>
              </a:ext>
            </a:extLst>
          </p:cNvPr>
          <p:cNvSpPr/>
          <p:nvPr/>
        </p:nvSpPr>
        <p:spPr>
          <a:xfrm rot="5400000">
            <a:off x="3074190" y="4056843"/>
            <a:ext cx="457200" cy="2412941"/>
          </a:xfrm>
          <a:prstGeom prst="rect">
            <a:avLst/>
          </a:prstGeom>
          <a:solidFill>
            <a:srgbClr val="65B9A4">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559C861-9EC0-80C1-3580-85C5A5737252}"/>
              </a:ext>
            </a:extLst>
          </p:cNvPr>
          <p:cNvSpPr/>
          <p:nvPr/>
        </p:nvSpPr>
        <p:spPr>
          <a:xfrm rot="5400000">
            <a:off x="2670565" y="4460467"/>
            <a:ext cx="457200" cy="1605696"/>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FEE182DA-2C90-9BFF-0702-750949DD43FA}"/>
              </a:ext>
            </a:extLst>
          </p:cNvPr>
          <p:cNvSpPr txBox="1"/>
          <p:nvPr/>
        </p:nvSpPr>
        <p:spPr>
          <a:xfrm>
            <a:off x="2096318" y="5069198"/>
            <a:ext cx="1605696"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XX%</a:t>
            </a:r>
            <a:endParaRPr lang="en-US" dirty="0">
              <a:solidFill>
                <a:schemeClr val="bg1"/>
              </a:solidFill>
              <a:latin typeface="Century Gothic" panose="020B0502020202020204" pitchFamily="34" charset="0"/>
            </a:endParaRPr>
          </a:p>
        </p:txBody>
      </p:sp>
      <p:sp>
        <p:nvSpPr>
          <p:cNvPr id="21" name="Rectangle 20">
            <a:extLst>
              <a:ext uri="{FF2B5EF4-FFF2-40B4-BE49-F238E27FC236}">
                <a16:creationId xmlns:a16="http://schemas.microsoft.com/office/drawing/2014/main" id="{3D6C22AA-E4AD-9E21-0848-98859946999B}"/>
              </a:ext>
            </a:extLst>
          </p:cNvPr>
          <p:cNvSpPr/>
          <p:nvPr/>
        </p:nvSpPr>
        <p:spPr>
          <a:xfrm rot="5400000">
            <a:off x="5867401" y="4049363"/>
            <a:ext cx="457200" cy="2412941"/>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E3B4"/>
              </a:solidFill>
            </a:endParaRPr>
          </a:p>
        </p:txBody>
      </p:sp>
      <p:sp>
        <p:nvSpPr>
          <p:cNvPr id="23" name="Rectangle 22">
            <a:extLst>
              <a:ext uri="{FF2B5EF4-FFF2-40B4-BE49-F238E27FC236}">
                <a16:creationId xmlns:a16="http://schemas.microsoft.com/office/drawing/2014/main" id="{E65E094E-08A3-DB77-A9B3-D3D3DABDE56B}"/>
              </a:ext>
            </a:extLst>
          </p:cNvPr>
          <p:cNvSpPr/>
          <p:nvPr/>
        </p:nvSpPr>
        <p:spPr>
          <a:xfrm rot="5400000">
            <a:off x="5240753" y="4676011"/>
            <a:ext cx="457200" cy="1159645"/>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37C614B-C1D8-F60E-837A-C3B613F12F93}"/>
              </a:ext>
            </a:extLst>
          </p:cNvPr>
          <p:cNvSpPr txBox="1"/>
          <p:nvPr/>
        </p:nvSpPr>
        <p:spPr>
          <a:xfrm>
            <a:off x="4889529" y="5067928"/>
            <a:ext cx="1159648"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XX%</a:t>
            </a:r>
            <a:endParaRPr lang="en-US" dirty="0">
              <a:solidFill>
                <a:schemeClr val="bg1"/>
              </a:solidFill>
              <a:latin typeface="Century Gothic" panose="020B0502020202020204" pitchFamily="34" charset="0"/>
            </a:endParaRPr>
          </a:p>
        </p:txBody>
      </p:sp>
      <p:sp>
        <p:nvSpPr>
          <p:cNvPr id="22" name="Rectangle 21">
            <a:extLst>
              <a:ext uri="{FF2B5EF4-FFF2-40B4-BE49-F238E27FC236}">
                <a16:creationId xmlns:a16="http://schemas.microsoft.com/office/drawing/2014/main" id="{28957D2D-8E58-14D5-BC7E-35E4E99237C3}"/>
              </a:ext>
            </a:extLst>
          </p:cNvPr>
          <p:cNvSpPr/>
          <p:nvPr/>
        </p:nvSpPr>
        <p:spPr>
          <a:xfrm rot="5400000">
            <a:off x="8640998" y="4049361"/>
            <a:ext cx="457200" cy="241294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1678C8F-F4D0-7B8F-9741-B4250D7C2F91}"/>
              </a:ext>
            </a:extLst>
          </p:cNvPr>
          <p:cNvSpPr/>
          <p:nvPr/>
        </p:nvSpPr>
        <p:spPr>
          <a:xfrm rot="5400000">
            <a:off x="8479305" y="4211054"/>
            <a:ext cx="457200" cy="2089557"/>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42DF3F09-F233-C4B0-27CB-EABC5DBDA611}"/>
              </a:ext>
            </a:extLst>
          </p:cNvPr>
          <p:cNvSpPr txBox="1"/>
          <p:nvPr/>
        </p:nvSpPr>
        <p:spPr>
          <a:xfrm>
            <a:off x="7663125" y="5064827"/>
            <a:ext cx="208955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XX%</a:t>
            </a:r>
            <a:endParaRPr lang="en-US" dirty="0">
              <a:solidFill>
                <a:schemeClr val="bg1"/>
              </a:solidFill>
              <a:latin typeface="Century Gothic" panose="020B0502020202020204" pitchFamily="34" charset="0"/>
            </a:endParaRPr>
          </a:p>
        </p:txBody>
      </p:sp>
      <p:sp>
        <p:nvSpPr>
          <p:cNvPr id="32" name="Google Shape;90;p1">
            <a:extLst>
              <a:ext uri="{FF2B5EF4-FFF2-40B4-BE49-F238E27FC236}">
                <a16:creationId xmlns:a16="http://schemas.microsoft.com/office/drawing/2014/main" id="{8A30A275-0FB6-B8B4-500F-C7C1663BBBFE}"/>
              </a:ext>
            </a:extLst>
          </p:cNvPr>
          <p:cNvSpPr txBox="1"/>
          <p:nvPr/>
        </p:nvSpPr>
        <p:spPr>
          <a:xfrm>
            <a:off x="1438000" y="439902"/>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Metrics</a:t>
            </a:r>
          </a:p>
        </p:txBody>
      </p:sp>
    </p:spTree>
    <p:extLst>
      <p:ext uri="{BB962C8B-B14F-4D97-AF65-F5344CB8AC3E}">
        <p14:creationId xmlns:p14="http://schemas.microsoft.com/office/powerpoint/2010/main" val="276390007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13159</TotalTime>
  <Words>485</Words>
  <Application>Microsoft Office PowerPoint</Application>
  <PresentationFormat>Widescreen</PresentationFormat>
  <Paragraphs>174</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190</cp:revision>
  <dcterms:created xsi:type="dcterms:W3CDTF">2022-05-22T18:55:25Z</dcterms:created>
  <dcterms:modified xsi:type="dcterms:W3CDTF">2024-11-13T05:15:52Z</dcterms:modified>
</cp:coreProperties>
</file>