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65"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8FF"/>
    <a:srgbClr val="CFEF75"/>
    <a:srgbClr val="98EFE6"/>
    <a:srgbClr val="FFC016"/>
    <a:srgbClr val="001033"/>
    <a:srgbClr val="EFF9D2"/>
    <a:srgbClr val="6D8D24"/>
    <a:srgbClr val="FFC483"/>
    <a:srgbClr val="FF9132"/>
    <a:srgbClr val="6F3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13" autoAdjust="0"/>
    <p:restoredTop sz="96058"/>
  </p:normalViewPr>
  <p:slideViewPr>
    <p:cSldViewPr snapToGrid="0" snapToObjects="1">
      <p:cViewPr varScale="1">
        <p:scale>
          <a:sx n="81" d="100"/>
          <a:sy n="81" d="100"/>
        </p:scale>
        <p:origin x="1512" y="6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280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2225&amp;utm_source=template-powerpoint&amp;utm_medium=content&amp;utm_campaign=Agile+Transformation+Presentation+Template-powerpoint-12225&amp;lpa=Agile+Transformation+Presentation+Template+powerpoint+12225"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4911900" cy="2800767"/>
          </a:xfrm>
          <a:prstGeom prst="rect">
            <a:avLst/>
          </a:prstGeom>
          <a:noFill/>
          <a:effectLst/>
        </p:spPr>
        <p:txBody>
          <a:bodyPr wrap="square" rtlCol="0">
            <a:spAutoFit/>
          </a:bodyPr>
          <a:lstStyle/>
          <a:p>
            <a:r>
              <a:rPr lang="en-US" sz="4400" b="1" i="0" u="none" strike="noStrike" dirty="0">
                <a:solidFill>
                  <a:srgbClr val="001033"/>
                </a:solidFill>
                <a:effectLst/>
                <a:latin typeface="Century Gothic" panose="020B0502020202020204" pitchFamily="34" charset="0"/>
              </a:rPr>
              <a:t>Agile Roadmap Transformation Presentation Template</a:t>
            </a:r>
            <a:endParaRPr lang="en-US" sz="4400" dirty="0">
              <a:solidFill>
                <a:srgbClr val="001033"/>
              </a:solidFill>
              <a:latin typeface="Century Gothic" panose="020B0502020202020204" pitchFamily="34" charset="0"/>
            </a:endParaRP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9" name="Picture 8">
            <a:extLst>
              <a:ext uri="{FF2B5EF4-FFF2-40B4-BE49-F238E27FC236}">
                <a16:creationId xmlns:a16="http://schemas.microsoft.com/office/drawing/2014/main" id="{EAD237A4-71D0-500C-3A6B-931633BA265E}"/>
              </a:ext>
            </a:extLst>
          </p:cNvPr>
          <p:cNvPicPr>
            <a:picLocks noChangeAspect="1"/>
          </p:cNvPicPr>
          <p:nvPr/>
        </p:nvPicPr>
        <p:blipFill>
          <a:blip r:embed="rId7"/>
          <a:srcRect t="90" b="90"/>
          <a:stretch/>
        </p:blipFill>
        <p:spPr>
          <a:xfrm>
            <a:off x="4169953" y="1895574"/>
            <a:ext cx="7772400" cy="4383928"/>
          </a:xfrm>
          <a:prstGeom prst="rect">
            <a:avLst/>
          </a:prstGeom>
          <a:effectLst>
            <a:outerShdw blurRad="111671" dist="38100" dir="2700000" algn="tl" rotWithShape="0">
              <a:schemeClr val="accent4">
                <a:lumMod val="50000"/>
                <a:alpha val="40000"/>
              </a:schemeClr>
            </a:outerShdw>
            <a:reflection blurRad="6350" stA="52000" endA="300" endPos="35000" dir="5400000" sy="-100000" algn="bl" rotWithShape="0"/>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DCB9150-E76B-2709-3090-9496D425844A}"/>
              </a:ext>
            </a:extLst>
          </p:cNvPr>
          <p:cNvGraphicFramePr>
            <a:graphicFrameLocks noGrp="1"/>
          </p:cNvGraphicFramePr>
          <p:nvPr>
            <p:extLst>
              <p:ext uri="{D42A27DB-BD31-4B8C-83A1-F6EECF244321}">
                <p14:modId xmlns:p14="http://schemas.microsoft.com/office/powerpoint/2010/main" val="3983437898"/>
              </p:ext>
            </p:extLst>
          </p:nvPr>
        </p:nvGraphicFramePr>
        <p:xfrm>
          <a:off x="264318" y="280318"/>
          <a:ext cx="11666554" cy="6348653"/>
        </p:xfrm>
        <a:graphic>
          <a:graphicData uri="http://schemas.openxmlformats.org/drawingml/2006/table">
            <a:tbl>
              <a:tblPr>
                <a:tableStyleId>{5C22544A-7EE6-4342-B048-85BDC9FD1C3A}</a:tableStyleId>
              </a:tblPr>
              <a:tblGrid>
                <a:gridCol w="2157984">
                  <a:extLst>
                    <a:ext uri="{9D8B030D-6E8A-4147-A177-3AD203B41FA5}">
                      <a16:colId xmlns:a16="http://schemas.microsoft.com/office/drawing/2014/main" val="808000985"/>
                    </a:ext>
                  </a:extLst>
                </a:gridCol>
                <a:gridCol w="1901714">
                  <a:extLst>
                    <a:ext uri="{9D8B030D-6E8A-4147-A177-3AD203B41FA5}">
                      <a16:colId xmlns:a16="http://schemas.microsoft.com/office/drawing/2014/main" val="2383659293"/>
                    </a:ext>
                  </a:extLst>
                </a:gridCol>
                <a:gridCol w="1901714">
                  <a:extLst>
                    <a:ext uri="{9D8B030D-6E8A-4147-A177-3AD203B41FA5}">
                      <a16:colId xmlns:a16="http://schemas.microsoft.com/office/drawing/2014/main" val="1878869719"/>
                    </a:ext>
                  </a:extLst>
                </a:gridCol>
                <a:gridCol w="1901714">
                  <a:extLst>
                    <a:ext uri="{9D8B030D-6E8A-4147-A177-3AD203B41FA5}">
                      <a16:colId xmlns:a16="http://schemas.microsoft.com/office/drawing/2014/main" val="2391714723"/>
                    </a:ext>
                  </a:extLst>
                </a:gridCol>
                <a:gridCol w="1901714">
                  <a:extLst>
                    <a:ext uri="{9D8B030D-6E8A-4147-A177-3AD203B41FA5}">
                      <a16:colId xmlns:a16="http://schemas.microsoft.com/office/drawing/2014/main" val="1032524717"/>
                    </a:ext>
                  </a:extLst>
                </a:gridCol>
                <a:gridCol w="1901714">
                  <a:extLst>
                    <a:ext uri="{9D8B030D-6E8A-4147-A177-3AD203B41FA5}">
                      <a16:colId xmlns:a16="http://schemas.microsoft.com/office/drawing/2014/main" val="2119120719"/>
                    </a:ext>
                  </a:extLst>
                </a:gridCol>
              </a:tblGrid>
              <a:tr h="319373">
                <a:tc rowSpan="2">
                  <a:txBody>
                    <a:bodyPr/>
                    <a:lstStyle/>
                    <a:p>
                      <a:pPr algn="l" fontAlgn="ctr"/>
                      <a:r>
                        <a:rPr lang="en-US" sz="1600" u="none" strike="noStrike" dirty="0">
                          <a:solidFill>
                            <a:schemeClr val="tx1">
                              <a:lumMod val="65000"/>
                              <a:lumOff val="35000"/>
                            </a:schemeClr>
                          </a:solidFill>
                          <a:effectLst/>
                          <a:latin typeface="Century Gothic" panose="020B0502020202020204" pitchFamily="34" charset="0"/>
                        </a:rPr>
                        <a:t>Stages of </a:t>
                      </a:r>
                    </a:p>
                    <a:p>
                      <a:pPr algn="l" fontAlgn="ctr"/>
                      <a:r>
                        <a:rPr lang="en-US" sz="1600" u="none" strike="noStrike" dirty="0">
                          <a:solidFill>
                            <a:schemeClr val="tx1">
                              <a:lumMod val="65000"/>
                              <a:lumOff val="35000"/>
                            </a:schemeClr>
                          </a:solidFill>
                          <a:effectLst/>
                          <a:latin typeface="Century Gothic" panose="020B0502020202020204" pitchFamily="34" charset="0"/>
                        </a:rPr>
                        <a:t>Transforming </a:t>
                      </a:r>
                      <a:br>
                        <a:rPr lang="en-US" sz="1600" u="none" strike="noStrike" dirty="0">
                          <a:solidFill>
                            <a:schemeClr val="tx1">
                              <a:lumMod val="65000"/>
                              <a:lumOff val="35000"/>
                            </a:schemeClr>
                          </a:solidFill>
                          <a:effectLst/>
                          <a:latin typeface="Century Gothic" panose="020B0502020202020204" pitchFamily="34" charset="0"/>
                        </a:rPr>
                      </a:br>
                      <a:r>
                        <a:rPr lang="en-US" sz="1600" u="none" strike="noStrike" dirty="0">
                          <a:solidFill>
                            <a:schemeClr val="tx1">
                              <a:lumMod val="65000"/>
                              <a:lumOff val="35000"/>
                            </a:schemeClr>
                          </a:solidFill>
                          <a:effectLst/>
                          <a:latin typeface="Century Gothic" panose="020B0502020202020204" pitchFamily="34" charset="0"/>
                        </a:rPr>
                        <a:t>to Agile</a:t>
                      </a:r>
                      <a:endParaRPr lang="en-US" sz="1600" b="0" i="0" u="none" strike="noStrike" dirty="0">
                        <a:solidFill>
                          <a:schemeClr val="tx1">
                            <a:lumMod val="65000"/>
                            <a:lumOff val="35000"/>
                          </a:schemeClr>
                        </a:solidFill>
                        <a:effectLst/>
                        <a:latin typeface="Century Gothic" panose="020B0502020202020204" pitchFamily="34" charset="0"/>
                      </a:endParaRPr>
                    </a:p>
                  </a:txBody>
                  <a:tcPr marL="0" marR="0" marT="0" marB="91440" anchor="b">
                    <a:lnL w="12700" cmpd="sng">
                      <a:noFill/>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700" u="none" strike="noStrike" dirty="0">
                          <a:effectLst/>
                          <a:latin typeface="Century Gothic" panose="020B0502020202020204" pitchFamily="34" charset="0"/>
                        </a:rPr>
                        <a:t>Backlog</a:t>
                      </a:r>
                      <a:endParaRPr lang="en-US" sz="1700" b="0" i="0" u="none" strike="noStrike" dirty="0">
                        <a:solidFill>
                          <a:srgbClr val="000000"/>
                        </a:solidFill>
                        <a:effectLst/>
                        <a:latin typeface="Century Gothic" panose="020B0502020202020204" pitchFamily="34" charset="0"/>
                      </a:endParaRPr>
                    </a:p>
                  </a:txBody>
                  <a:tcPr marR="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38100" cap="flat" cmpd="sng" algn="ctr">
                      <a:solidFill>
                        <a:srgbClr val="FF913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16"/>
                    </a:solidFill>
                  </a:tcPr>
                </a:tc>
                <a:tc>
                  <a:txBody>
                    <a:bodyPr/>
                    <a:lstStyle/>
                    <a:p>
                      <a:pPr algn="l" fontAlgn="ctr"/>
                      <a:r>
                        <a:rPr lang="en-US" sz="1700" u="none" strike="noStrike" dirty="0">
                          <a:effectLst/>
                          <a:latin typeface="Century Gothic" panose="020B0502020202020204" pitchFamily="34" charset="0"/>
                        </a:rPr>
                        <a:t>In Progress</a:t>
                      </a:r>
                      <a:endParaRPr lang="en-US" sz="1700" b="0" i="0" u="none" strike="noStrike" dirty="0">
                        <a:solidFill>
                          <a:srgbClr val="000000"/>
                        </a:solidFill>
                        <a:effectLst/>
                        <a:latin typeface="Century Gothic" panose="020B0502020202020204" pitchFamily="34" charset="0"/>
                      </a:endParaRPr>
                    </a:p>
                  </a:txBody>
                  <a:tcPr marR="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38100" cap="flat" cmpd="sng" algn="ctr">
                      <a:solidFill>
                        <a:srgbClr val="26AFAE"/>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8EFE6"/>
                    </a:solidFill>
                  </a:tcPr>
                </a:tc>
                <a:tc>
                  <a:txBody>
                    <a:bodyPr/>
                    <a:lstStyle/>
                    <a:p>
                      <a:pPr algn="l" fontAlgn="ctr"/>
                      <a:r>
                        <a:rPr lang="en-US" sz="1700" u="none" strike="noStrike" dirty="0">
                          <a:effectLst/>
                          <a:latin typeface="Century Gothic" panose="020B0502020202020204" pitchFamily="34" charset="0"/>
                        </a:rPr>
                        <a:t>Under Review</a:t>
                      </a:r>
                      <a:endParaRPr lang="en-US" sz="1700" b="0" i="0" u="none" strike="noStrike" dirty="0">
                        <a:solidFill>
                          <a:srgbClr val="000000"/>
                        </a:solidFill>
                        <a:effectLst/>
                        <a:latin typeface="Century Gothic" panose="020B0502020202020204" pitchFamily="34" charset="0"/>
                      </a:endParaRPr>
                    </a:p>
                  </a:txBody>
                  <a:tcPr marR="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38100" cap="flat" cmpd="sng" algn="ctr">
                      <a:solidFill>
                        <a:srgbClr val="6D8D2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EF75"/>
                    </a:solidFill>
                  </a:tcPr>
                </a:tc>
                <a:tc>
                  <a:txBody>
                    <a:bodyPr/>
                    <a:lstStyle/>
                    <a:p>
                      <a:pPr algn="l" fontAlgn="ctr"/>
                      <a:r>
                        <a:rPr lang="en-US" sz="1700" u="none" strike="noStrike" dirty="0">
                          <a:effectLst/>
                          <a:latin typeface="Century Gothic" panose="020B0502020202020204" pitchFamily="34" charset="0"/>
                        </a:rPr>
                        <a:t>Completed</a:t>
                      </a:r>
                      <a:endParaRPr lang="en-US" sz="1700" b="0" i="0" u="none" strike="noStrike" dirty="0">
                        <a:solidFill>
                          <a:srgbClr val="000000"/>
                        </a:solidFill>
                        <a:effectLst/>
                        <a:latin typeface="Century Gothic" panose="020B0502020202020204" pitchFamily="34" charset="0"/>
                      </a:endParaRPr>
                    </a:p>
                  </a:txBody>
                  <a:tcPr marR="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l" fontAlgn="ctr"/>
                      <a:r>
                        <a:rPr lang="en-US" sz="1700" u="none" strike="noStrike" dirty="0">
                          <a:effectLst/>
                          <a:latin typeface="Century Gothic" panose="020B0502020202020204" pitchFamily="34" charset="0"/>
                        </a:rPr>
                        <a:t>Improving</a:t>
                      </a:r>
                      <a:endParaRPr lang="en-US" sz="1700" b="0" i="0" u="none" strike="noStrike" dirty="0">
                        <a:solidFill>
                          <a:srgbClr val="000000"/>
                        </a:solidFill>
                        <a:effectLst/>
                        <a:latin typeface="Century Gothic" panose="020B0502020202020204" pitchFamily="34" charset="0"/>
                      </a:endParaRPr>
                    </a:p>
                  </a:txBody>
                  <a:tcPr marR="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38100" cap="flat" cmpd="sng" algn="ctr">
                      <a:solidFill>
                        <a:srgbClr val="6F3B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D8FF"/>
                    </a:solidFill>
                  </a:tcPr>
                </a:tc>
                <a:extLst>
                  <a:ext uri="{0D108BD9-81ED-4DB2-BD59-A6C34878D82A}">
                    <a16:rowId xmlns:a16="http://schemas.microsoft.com/office/drawing/2014/main" val="552659201"/>
                  </a:ext>
                </a:extLst>
              </a:tr>
              <a:tr h="691976">
                <a:tc vMerge="1">
                  <a:txBody>
                    <a:bodyPr/>
                    <a:lstStyle/>
                    <a:p>
                      <a:endParaRPr dirty="0"/>
                    </a:p>
                  </a:txBody>
                  <a:tcPr marL="0" marR="0" marT="0" marB="0" anchor="ctr">
                    <a:lnL w="12700" cmpd="sng">
                      <a:noFill/>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00" u="none" strike="noStrike" dirty="0">
                          <a:effectLst/>
                          <a:latin typeface="Century Gothic" panose="020B0502020202020204" pitchFamily="34" charset="0"/>
                        </a:rPr>
                        <a:t>Tasks and initiatives that are identified but not yet started</a:t>
                      </a:r>
                      <a:endParaRPr lang="en-US" sz="1000" b="0" i="0" u="none" strike="noStrike" dirty="0">
                        <a:solidFill>
                          <a:srgbClr val="000000"/>
                        </a:solidFill>
                        <a:effectLst/>
                        <a:latin typeface="Century Gothic" panose="020B0502020202020204" pitchFamily="34" charset="0"/>
                      </a:endParaRPr>
                    </a:p>
                  </a:txBody>
                  <a:tcPr marT="0" marB="0">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16"/>
                    </a:solidFill>
                  </a:tcPr>
                </a:tc>
                <a:tc>
                  <a:txBody>
                    <a:bodyPr/>
                    <a:lstStyle/>
                    <a:p>
                      <a:pPr algn="l" fontAlgn="t"/>
                      <a:r>
                        <a:rPr lang="en-US" sz="1000" u="none" strike="noStrike" dirty="0">
                          <a:effectLst/>
                          <a:latin typeface="Century Gothic" panose="020B0502020202020204" pitchFamily="34" charset="0"/>
                        </a:rPr>
                        <a:t>Activities currently being worked on as part of the Agile transformation</a:t>
                      </a:r>
                      <a:endParaRPr lang="en-US" sz="1000" b="0" i="0" u="none" strike="noStrike" dirty="0">
                        <a:solidFill>
                          <a:srgbClr val="000000"/>
                        </a:solidFill>
                        <a:effectLst/>
                        <a:latin typeface="Century Gothic" panose="020B0502020202020204" pitchFamily="34" charset="0"/>
                      </a:endParaRPr>
                    </a:p>
                  </a:txBody>
                  <a:tcPr marT="0" marB="0">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8EFE6"/>
                    </a:solidFill>
                  </a:tcPr>
                </a:tc>
                <a:tc>
                  <a:txBody>
                    <a:bodyPr/>
                    <a:lstStyle/>
                    <a:p>
                      <a:pPr algn="l" fontAlgn="t"/>
                      <a:r>
                        <a:rPr lang="en-US" sz="1000" u="none" strike="noStrike" dirty="0">
                          <a:effectLst/>
                          <a:latin typeface="Century Gothic" panose="020B0502020202020204" pitchFamily="34" charset="0"/>
                        </a:rPr>
                        <a:t>Completed tasks that are being reviewed or refined before moving forward</a:t>
                      </a:r>
                      <a:endParaRPr lang="en-US" sz="1000" b="0" i="0" u="none" strike="noStrike" dirty="0">
                        <a:solidFill>
                          <a:srgbClr val="000000"/>
                        </a:solidFill>
                        <a:effectLst/>
                        <a:latin typeface="Century Gothic" panose="020B0502020202020204" pitchFamily="34" charset="0"/>
                      </a:endParaRPr>
                    </a:p>
                  </a:txBody>
                  <a:tcPr marT="0" marB="0">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FEF75"/>
                    </a:solidFill>
                  </a:tcPr>
                </a:tc>
                <a:tc>
                  <a:txBody>
                    <a:bodyPr/>
                    <a:lstStyle/>
                    <a:p>
                      <a:pPr algn="l" fontAlgn="t"/>
                      <a:r>
                        <a:rPr lang="en-US" sz="1000" u="none" strike="noStrike" dirty="0">
                          <a:effectLst/>
                          <a:latin typeface="Century Gothic" panose="020B0502020202020204" pitchFamily="34" charset="0"/>
                        </a:rPr>
                        <a:t>Successfully implemented activities that are fully integrated into the organization</a:t>
                      </a:r>
                      <a:endParaRPr lang="en-US" sz="1000" b="0" i="0" u="none" strike="noStrike" dirty="0">
                        <a:solidFill>
                          <a:srgbClr val="000000"/>
                        </a:solidFill>
                        <a:effectLst/>
                        <a:latin typeface="Century Gothic" panose="020B0502020202020204" pitchFamily="34" charset="0"/>
                      </a:endParaRPr>
                    </a:p>
                  </a:txBody>
                  <a:tcPr marT="0" marB="0">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t"/>
                      <a:r>
                        <a:rPr lang="en-US" sz="1000" u="none" strike="noStrike" dirty="0">
                          <a:effectLst/>
                          <a:latin typeface="Century Gothic" panose="020B0502020202020204" pitchFamily="34" charset="0"/>
                        </a:rPr>
                        <a:t>Ongoing activities focused on maintaining and continuously improving the Agile processes</a:t>
                      </a:r>
                      <a:endParaRPr lang="en-US" sz="1000" b="0" i="0" u="none" strike="noStrike" dirty="0">
                        <a:solidFill>
                          <a:srgbClr val="000000"/>
                        </a:solidFill>
                        <a:effectLst/>
                        <a:latin typeface="Century Gothic" panose="020B0502020202020204" pitchFamily="34" charset="0"/>
                      </a:endParaRPr>
                    </a:p>
                  </a:txBody>
                  <a:tcPr marT="0" marB="0">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7D8FF"/>
                    </a:solidFill>
                  </a:tcPr>
                </a:tc>
                <a:extLst>
                  <a:ext uri="{0D108BD9-81ED-4DB2-BD59-A6C34878D82A}">
                    <a16:rowId xmlns:a16="http://schemas.microsoft.com/office/drawing/2014/main" val="3536608403"/>
                  </a:ext>
                </a:extLst>
              </a:tr>
              <a:tr h="372602">
                <a:tc>
                  <a:txBody>
                    <a:bodyPr/>
                    <a:lstStyle/>
                    <a:p>
                      <a:pPr algn="l" fontAlgn="ctr"/>
                      <a:r>
                        <a:rPr lang="en-US" sz="1600" u="none" strike="noStrike" dirty="0">
                          <a:effectLst/>
                          <a:latin typeface="Century Gothic" panose="020B0502020202020204" pitchFamily="34" charset="0"/>
                        </a:rPr>
                        <a:t>Initial Planning</a:t>
                      </a:r>
                      <a:endParaRPr lang="en-US" sz="1600" b="0" i="0" u="none" strike="noStrike" dirty="0">
                        <a:solidFill>
                          <a:srgbClr val="000000"/>
                        </a:solidFill>
                        <a:effectLst/>
                        <a:latin typeface="Century Gothic" panose="020B0502020202020204" pitchFamily="34" charset="0"/>
                      </a:endParaRPr>
                    </a:p>
                  </a:txBody>
                  <a:tcPr marL="0" marT="0" marB="0" anchor="ctr">
                    <a:lnL w="12700" cmpd="sng">
                      <a:noFill/>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956146797"/>
                  </a:ext>
                </a:extLst>
              </a:tr>
              <a:tr h="691976">
                <a:tc>
                  <a:txBody>
                    <a:bodyPr/>
                    <a:lstStyle/>
                    <a:p>
                      <a:pPr algn="l" fontAlgn="t"/>
                      <a:r>
                        <a:rPr lang="en-US" sz="1000" u="none" strike="noStrike" dirty="0">
                          <a:effectLst/>
                          <a:latin typeface="Century Gothic" panose="020B0502020202020204" pitchFamily="34" charset="0"/>
                        </a:rPr>
                        <a:t>Defining goals, identifying stakeholders, and setting up the Agile transformation team</a:t>
                      </a:r>
                      <a:endParaRPr lang="en-US" sz="1000" b="0" i="0" u="none" strike="noStrike" dirty="0">
                        <a:solidFill>
                          <a:srgbClr val="000000"/>
                        </a:solidFill>
                        <a:effectLst/>
                        <a:latin typeface="Century Gothic" panose="020B0502020202020204" pitchFamily="34" charset="0"/>
                      </a:endParaRPr>
                    </a:p>
                  </a:txBody>
                  <a:tcPr marL="0" marT="0" marB="0">
                    <a:lnL w="12700" cmpd="sng">
                      <a:noFill/>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3537564453"/>
                  </a:ext>
                </a:extLst>
              </a:tr>
              <a:tr h="372602">
                <a:tc>
                  <a:txBody>
                    <a:bodyPr/>
                    <a:lstStyle/>
                    <a:p>
                      <a:pPr algn="l" fontAlgn="ctr"/>
                      <a:r>
                        <a:rPr lang="en-US" sz="1600" u="none" strike="noStrike" dirty="0">
                          <a:effectLst/>
                          <a:latin typeface="Century Gothic" panose="020B0502020202020204" pitchFamily="34" charset="0"/>
                        </a:rPr>
                        <a:t>Foundation Setup</a:t>
                      </a:r>
                      <a:endParaRPr lang="en-US" sz="1600" b="0" i="0" u="none" strike="noStrike" dirty="0">
                        <a:solidFill>
                          <a:srgbClr val="000000"/>
                        </a:solidFill>
                        <a:effectLst/>
                        <a:latin typeface="Century Gothic" panose="020B0502020202020204" pitchFamily="34" charset="0"/>
                      </a:endParaRPr>
                    </a:p>
                  </a:txBody>
                  <a:tcPr marL="0" marT="0" marB="0" anchor="ctr">
                    <a:lnL w="12700" cmpd="sng">
                      <a:noFill/>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277474384"/>
                  </a:ext>
                </a:extLst>
              </a:tr>
              <a:tr h="691976">
                <a:tc>
                  <a:txBody>
                    <a:bodyPr/>
                    <a:lstStyle/>
                    <a:p>
                      <a:pPr algn="l" fontAlgn="t"/>
                      <a:r>
                        <a:rPr lang="en-US" sz="1000" u="none" strike="noStrike" dirty="0">
                          <a:effectLst/>
                          <a:latin typeface="Century Gothic" panose="020B0502020202020204" pitchFamily="34" charset="0"/>
                        </a:rPr>
                        <a:t>Establishing Agile tools, processes, and initial training for teams</a:t>
                      </a:r>
                      <a:endParaRPr lang="en-US" sz="1000" b="0" i="0" u="none" strike="noStrike" dirty="0">
                        <a:solidFill>
                          <a:srgbClr val="000000"/>
                        </a:solidFill>
                        <a:effectLst/>
                        <a:latin typeface="Century Gothic" panose="020B0502020202020204" pitchFamily="34" charset="0"/>
                      </a:endParaRPr>
                    </a:p>
                  </a:txBody>
                  <a:tcPr marL="0" marT="0" marB="0">
                    <a:lnL w="12700" cmpd="sng">
                      <a:noFill/>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116782640"/>
                  </a:ext>
                </a:extLst>
              </a:tr>
              <a:tr h="372602">
                <a:tc>
                  <a:txBody>
                    <a:bodyPr/>
                    <a:lstStyle/>
                    <a:p>
                      <a:pPr algn="l" fontAlgn="ctr"/>
                      <a:r>
                        <a:rPr lang="en-US" sz="1600" u="none" strike="noStrike" dirty="0">
                          <a:effectLst/>
                          <a:latin typeface="Century Gothic" panose="020B0502020202020204" pitchFamily="34" charset="0"/>
                        </a:rPr>
                        <a:t>Pilot Implementation</a:t>
                      </a:r>
                      <a:endParaRPr lang="en-US" sz="1600" b="0" i="0" u="none" strike="noStrike" dirty="0">
                        <a:solidFill>
                          <a:srgbClr val="000000"/>
                        </a:solidFill>
                        <a:effectLst/>
                        <a:latin typeface="Century Gothic" panose="020B0502020202020204" pitchFamily="34" charset="0"/>
                      </a:endParaRPr>
                    </a:p>
                  </a:txBody>
                  <a:tcPr marL="0" marT="0" marB="0" anchor="ctr">
                    <a:lnL w="12700" cmpd="sng">
                      <a:noFill/>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494532980"/>
                  </a:ext>
                </a:extLst>
              </a:tr>
              <a:tr h="691976">
                <a:tc>
                  <a:txBody>
                    <a:bodyPr/>
                    <a:lstStyle/>
                    <a:p>
                      <a:pPr algn="l" fontAlgn="t"/>
                      <a:r>
                        <a:rPr lang="en-US" sz="1000" u="none" strike="noStrike" dirty="0">
                          <a:effectLst/>
                          <a:latin typeface="Century Gothic" panose="020B0502020202020204" pitchFamily="34" charset="0"/>
                        </a:rPr>
                        <a:t>Running pilot Agile projects with select teams to test and refine practices</a:t>
                      </a:r>
                      <a:endParaRPr lang="en-US" sz="1000" b="0" i="0" u="none" strike="noStrike" dirty="0">
                        <a:solidFill>
                          <a:srgbClr val="000000"/>
                        </a:solidFill>
                        <a:effectLst/>
                        <a:latin typeface="Century Gothic" panose="020B0502020202020204" pitchFamily="34" charset="0"/>
                      </a:endParaRPr>
                    </a:p>
                  </a:txBody>
                  <a:tcPr marL="0" marT="0" marB="0">
                    <a:lnL w="12700" cmpd="sng">
                      <a:noFill/>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706984802"/>
                  </a:ext>
                </a:extLst>
              </a:tr>
              <a:tr h="372602">
                <a:tc>
                  <a:txBody>
                    <a:bodyPr/>
                    <a:lstStyle/>
                    <a:p>
                      <a:pPr algn="l" fontAlgn="ctr"/>
                      <a:r>
                        <a:rPr lang="en-US" sz="1600" u="none" strike="noStrike" dirty="0">
                          <a:effectLst/>
                          <a:latin typeface="Century Gothic" panose="020B0502020202020204" pitchFamily="34" charset="0"/>
                        </a:rPr>
                        <a:t>Scaling Agile</a:t>
                      </a:r>
                      <a:endParaRPr lang="en-US" sz="1600" b="0" i="0" u="none" strike="noStrike" dirty="0">
                        <a:solidFill>
                          <a:srgbClr val="000000"/>
                        </a:solidFill>
                        <a:effectLst/>
                        <a:latin typeface="Century Gothic" panose="020B0502020202020204" pitchFamily="34" charset="0"/>
                      </a:endParaRPr>
                    </a:p>
                  </a:txBody>
                  <a:tcPr marL="0" marT="0" marB="0" anchor="ctr">
                    <a:lnL w="12700" cmpd="sng">
                      <a:noFill/>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639108104"/>
                  </a:ext>
                </a:extLst>
              </a:tr>
              <a:tr h="691976">
                <a:tc>
                  <a:txBody>
                    <a:bodyPr/>
                    <a:lstStyle/>
                    <a:p>
                      <a:pPr algn="l" fontAlgn="t"/>
                      <a:r>
                        <a:rPr lang="en-US" sz="1000" u="none" strike="noStrike" dirty="0">
                          <a:effectLst/>
                          <a:latin typeface="Century Gothic" panose="020B0502020202020204" pitchFamily="34" charset="0"/>
                        </a:rPr>
                        <a:t>Expanding Agile practices across more teams and departments, and adjusting based on pilot feedback</a:t>
                      </a:r>
                      <a:endParaRPr lang="en-US" sz="1000" b="0" i="0" u="none" strike="noStrike" dirty="0">
                        <a:solidFill>
                          <a:srgbClr val="000000"/>
                        </a:solidFill>
                        <a:effectLst/>
                        <a:latin typeface="Century Gothic" panose="020B0502020202020204" pitchFamily="34" charset="0"/>
                      </a:endParaRPr>
                    </a:p>
                  </a:txBody>
                  <a:tcPr marL="0" marT="0" marB="0">
                    <a:lnL w="12700" cmpd="sng">
                      <a:noFill/>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972332726"/>
                  </a:ext>
                </a:extLst>
              </a:tr>
              <a:tr h="347472">
                <a:tc>
                  <a:txBody>
                    <a:bodyPr/>
                    <a:lstStyle/>
                    <a:p>
                      <a:pPr algn="l" fontAlgn="ctr"/>
                      <a:r>
                        <a:rPr lang="en-US" sz="1600" u="none" strike="noStrike" dirty="0">
                          <a:effectLst/>
                          <a:latin typeface="Century Gothic" panose="020B0502020202020204" pitchFamily="34" charset="0"/>
                        </a:rPr>
                        <a:t>Full Integration</a:t>
                      </a:r>
                      <a:endParaRPr lang="en-US" sz="1600" b="0" i="0" u="none" strike="noStrike" dirty="0">
                        <a:solidFill>
                          <a:srgbClr val="000000"/>
                        </a:solidFill>
                        <a:effectLst/>
                        <a:latin typeface="Century Gothic" panose="020B0502020202020204" pitchFamily="34" charset="0"/>
                      </a:endParaRPr>
                    </a:p>
                  </a:txBody>
                  <a:tcPr marL="0" marT="0" marB="0" anchor="ctr">
                    <a:lnL w="12700" cmpd="sng">
                      <a:noFill/>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3964129900"/>
                  </a:ext>
                </a:extLst>
              </a:tr>
              <a:tr h="731520">
                <a:tc>
                  <a:txBody>
                    <a:bodyPr/>
                    <a:lstStyle/>
                    <a:p>
                      <a:pPr algn="l" fontAlgn="t"/>
                      <a:r>
                        <a:rPr lang="en-US" sz="1000" u="none" strike="noStrike" dirty="0">
                          <a:effectLst/>
                          <a:latin typeface="Century Gothic" panose="020B0502020202020204" pitchFamily="34" charset="0"/>
                        </a:rPr>
                        <a:t>Embedding Agile into the organization's culture and operations, with a focus on continuous improvement</a:t>
                      </a:r>
                      <a:endParaRPr lang="en-US" sz="1000" b="0" i="0" u="none" strike="noStrike" dirty="0">
                        <a:solidFill>
                          <a:srgbClr val="000000"/>
                        </a:solidFill>
                        <a:effectLst/>
                        <a:latin typeface="Century Gothic" panose="020B0502020202020204" pitchFamily="34" charset="0"/>
                      </a:endParaRPr>
                    </a:p>
                  </a:txBody>
                  <a:tcPr marL="0" marT="0" marB="0">
                    <a:lnL w="12700" cmpd="sng">
                      <a:noFill/>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1828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32031081"/>
                  </a:ext>
                </a:extLst>
              </a:tr>
            </a:tbl>
          </a:graphicData>
        </a:graphic>
      </p:graphicFrame>
      <p:sp>
        <p:nvSpPr>
          <p:cNvPr id="35" name="Rounded Rectangle 34">
            <a:extLst>
              <a:ext uri="{FF2B5EF4-FFF2-40B4-BE49-F238E27FC236}">
                <a16:creationId xmlns:a16="http://schemas.microsoft.com/office/drawing/2014/main" id="{BA075A32-26D0-EF06-150D-17626225B9E5}"/>
              </a:ext>
            </a:extLst>
          </p:cNvPr>
          <p:cNvSpPr/>
          <p:nvPr/>
        </p:nvSpPr>
        <p:spPr>
          <a:xfrm>
            <a:off x="2501959" y="1370138"/>
            <a:ext cx="1746504" cy="914400"/>
          </a:xfrm>
          <a:prstGeom prst="roundRect">
            <a:avLst>
              <a:gd name="adj" fmla="val 5953"/>
            </a:avLst>
          </a:prstGeom>
          <a:solidFill>
            <a:srgbClr val="FFDC7E"/>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6" name="Rounded Rectangle 35">
            <a:extLst>
              <a:ext uri="{FF2B5EF4-FFF2-40B4-BE49-F238E27FC236}">
                <a16:creationId xmlns:a16="http://schemas.microsoft.com/office/drawing/2014/main" id="{50739627-6331-F9BF-3CE3-F57C1FF13567}"/>
              </a:ext>
            </a:extLst>
          </p:cNvPr>
          <p:cNvSpPr/>
          <p:nvPr/>
        </p:nvSpPr>
        <p:spPr>
          <a:xfrm>
            <a:off x="2501959" y="2434659"/>
            <a:ext cx="1746504" cy="914400"/>
          </a:xfrm>
          <a:prstGeom prst="roundRect">
            <a:avLst>
              <a:gd name="adj" fmla="val 5953"/>
            </a:avLst>
          </a:prstGeom>
          <a:solidFill>
            <a:srgbClr val="FFDC7E"/>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37" name="Rounded Rectangle 36">
            <a:extLst>
              <a:ext uri="{FF2B5EF4-FFF2-40B4-BE49-F238E27FC236}">
                <a16:creationId xmlns:a16="http://schemas.microsoft.com/office/drawing/2014/main" id="{28C29C0E-1485-973D-68D5-C5262B06E55B}"/>
              </a:ext>
            </a:extLst>
          </p:cNvPr>
          <p:cNvSpPr/>
          <p:nvPr/>
        </p:nvSpPr>
        <p:spPr>
          <a:xfrm>
            <a:off x="2501959" y="3497852"/>
            <a:ext cx="1746504" cy="914400"/>
          </a:xfrm>
          <a:prstGeom prst="roundRect">
            <a:avLst>
              <a:gd name="adj" fmla="val 5953"/>
            </a:avLst>
          </a:prstGeom>
          <a:solidFill>
            <a:srgbClr val="FFDC7E"/>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38" name="Rounded Rectangle 37">
            <a:extLst>
              <a:ext uri="{FF2B5EF4-FFF2-40B4-BE49-F238E27FC236}">
                <a16:creationId xmlns:a16="http://schemas.microsoft.com/office/drawing/2014/main" id="{0EA4F2B6-EB79-CC07-420C-C4394FAC58F4}"/>
              </a:ext>
            </a:extLst>
          </p:cNvPr>
          <p:cNvSpPr/>
          <p:nvPr/>
        </p:nvSpPr>
        <p:spPr>
          <a:xfrm>
            <a:off x="2501959" y="4562372"/>
            <a:ext cx="1746504" cy="914400"/>
          </a:xfrm>
          <a:prstGeom prst="roundRect">
            <a:avLst>
              <a:gd name="adj" fmla="val 5953"/>
            </a:avLst>
          </a:prstGeom>
          <a:solidFill>
            <a:srgbClr val="FFDC7E"/>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39" name="Rounded Rectangle 38">
            <a:extLst>
              <a:ext uri="{FF2B5EF4-FFF2-40B4-BE49-F238E27FC236}">
                <a16:creationId xmlns:a16="http://schemas.microsoft.com/office/drawing/2014/main" id="{4D7C8F55-CBFE-CEF7-4C4D-4E9EE1808CC2}"/>
              </a:ext>
            </a:extLst>
          </p:cNvPr>
          <p:cNvSpPr/>
          <p:nvPr/>
        </p:nvSpPr>
        <p:spPr>
          <a:xfrm>
            <a:off x="2501959" y="5625565"/>
            <a:ext cx="1746504" cy="914400"/>
          </a:xfrm>
          <a:prstGeom prst="roundRect">
            <a:avLst>
              <a:gd name="adj" fmla="val 5953"/>
            </a:avLst>
          </a:prstGeom>
          <a:solidFill>
            <a:srgbClr val="FFDC7E"/>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40" name="Rounded Rectangle 39">
            <a:extLst>
              <a:ext uri="{FF2B5EF4-FFF2-40B4-BE49-F238E27FC236}">
                <a16:creationId xmlns:a16="http://schemas.microsoft.com/office/drawing/2014/main" id="{8466AD31-92C6-0634-A7A8-B78B8956D699}"/>
              </a:ext>
            </a:extLst>
          </p:cNvPr>
          <p:cNvSpPr/>
          <p:nvPr/>
        </p:nvSpPr>
        <p:spPr>
          <a:xfrm>
            <a:off x="4402239" y="1370138"/>
            <a:ext cx="1746504" cy="914400"/>
          </a:xfrm>
          <a:prstGeom prst="roundRect">
            <a:avLst>
              <a:gd name="adj" fmla="val 5953"/>
            </a:avLst>
          </a:prstGeom>
          <a:solidFill>
            <a:srgbClr val="DBFDF5"/>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41" name="Rounded Rectangle 40">
            <a:extLst>
              <a:ext uri="{FF2B5EF4-FFF2-40B4-BE49-F238E27FC236}">
                <a16:creationId xmlns:a16="http://schemas.microsoft.com/office/drawing/2014/main" id="{A6FF73A3-D1A7-E594-6251-255235083CA4}"/>
              </a:ext>
            </a:extLst>
          </p:cNvPr>
          <p:cNvSpPr/>
          <p:nvPr/>
        </p:nvSpPr>
        <p:spPr>
          <a:xfrm>
            <a:off x="4402239" y="2434659"/>
            <a:ext cx="1746504" cy="914400"/>
          </a:xfrm>
          <a:prstGeom prst="roundRect">
            <a:avLst>
              <a:gd name="adj" fmla="val 5953"/>
            </a:avLst>
          </a:prstGeom>
          <a:solidFill>
            <a:srgbClr val="DBFDF5"/>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42" name="Rounded Rectangle 41">
            <a:extLst>
              <a:ext uri="{FF2B5EF4-FFF2-40B4-BE49-F238E27FC236}">
                <a16:creationId xmlns:a16="http://schemas.microsoft.com/office/drawing/2014/main" id="{1F99A5E0-C03E-7143-C09F-89018E8AC4E5}"/>
              </a:ext>
            </a:extLst>
          </p:cNvPr>
          <p:cNvSpPr/>
          <p:nvPr/>
        </p:nvSpPr>
        <p:spPr>
          <a:xfrm>
            <a:off x="4402239" y="3497852"/>
            <a:ext cx="1746504" cy="914400"/>
          </a:xfrm>
          <a:prstGeom prst="roundRect">
            <a:avLst>
              <a:gd name="adj" fmla="val 5953"/>
            </a:avLst>
          </a:prstGeom>
          <a:solidFill>
            <a:srgbClr val="DBFDF5"/>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43" name="Rounded Rectangle 42">
            <a:extLst>
              <a:ext uri="{FF2B5EF4-FFF2-40B4-BE49-F238E27FC236}">
                <a16:creationId xmlns:a16="http://schemas.microsoft.com/office/drawing/2014/main" id="{995A06CB-57FF-5352-9A42-79AAFC39A87A}"/>
              </a:ext>
            </a:extLst>
          </p:cNvPr>
          <p:cNvSpPr/>
          <p:nvPr/>
        </p:nvSpPr>
        <p:spPr>
          <a:xfrm>
            <a:off x="4402239" y="4562372"/>
            <a:ext cx="1746504" cy="914400"/>
          </a:xfrm>
          <a:prstGeom prst="roundRect">
            <a:avLst>
              <a:gd name="adj" fmla="val 5953"/>
            </a:avLst>
          </a:prstGeom>
          <a:solidFill>
            <a:srgbClr val="DBFDF5"/>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44" name="Rounded Rectangle 43">
            <a:extLst>
              <a:ext uri="{FF2B5EF4-FFF2-40B4-BE49-F238E27FC236}">
                <a16:creationId xmlns:a16="http://schemas.microsoft.com/office/drawing/2014/main" id="{C84474D1-1C00-0BCD-2B69-25D7D7982313}"/>
              </a:ext>
            </a:extLst>
          </p:cNvPr>
          <p:cNvSpPr/>
          <p:nvPr/>
        </p:nvSpPr>
        <p:spPr>
          <a:xfrm>
            <a:off x="4402239" y="5625565"/>
            <a:ext cx="1746504" cy="914400"/>
          </a:xfrm>
          <a:prstGeom prst="roundRect">
            <a:avLst>
              <a:gd name="adj" fmla="val 5953"/>
            </a:avLst>
          </a:prstGeom>
          <a:solidFill>
            <a:srgbClr val="DBFDF5"/>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45" name="Rounded Rectangle 44">
            <a:extLst>
              <a:ext uri="{FF2B5EF4-FFF2-40B4-BE49-F238E27FC236}">
                <a16:creationId xmlns:a16="http://schemas.microsoft.com/office/drawing/2014/main" id="{4F1B58CE-A227-8AAE-617B-2C442191E9FA}"/>
              </a:ext>
            </a:extLst>
          </p:cNvPr>
          <p:cNvSpPr/>
          <p:nvPr/>
        </p:nvSpPr>
        <p:spPr>
          <a:xfrm>
            <a:off x="6302519" y="1370138"/>
            <a:ext cx="1746504" cy="914400"/>
          </a:xfrm>
          <a:prstGeom prst="roundRect">
            <a:avLst>
              <a:gd name="adj" fmla="val 5953"/>
            </a:avLst>
          </a:prstGeom>
          <a:solidFill>
            <a:srgbClr val="E4FCB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46" name="Rounded Rectangle 45">
            <a:extLst>
              <a:ext uri="{FF2B5EF4-FFF2-40B4-BE49-F238E27FC236}">
                <a16:creationId xmlns:a16="http://schemas.microsoft.com/office/drawing/2014/main" id="{BDC439D1-1F56-E8D0-576F-5002C70031AE}"/>
              </a:ext>
            </a:extLst>
          </p:cNvPr>
          <p:cNvSpPr/>
          <p:nvPr/>
        </p:nvSpPr>
        <p:spPr>
          <a:xfrm>
            <a:off x="6302519" y="2434659"/>
            <a:ext cx="1746504" cy="914400"/>
          </a:xfrm>
          <a:prstGeom prst="roundRect">
            <a:avLst>
              <a:gd name="adj" fmla="val 5953"/>
            </a:avLst>
          </a:prstGeom>
          <a:solidFill>
            <a:srgbClr val="E4FCB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47" name="Rounded Rectangle 46">
            <a:extLst>
              <a:ext uri="{FF2B5EF4-FFF2-40B4-BE49-F238E27FC236}">
                <a16:creationId xmlns:a16="http://schemas.microsoft.com/office/drawing/2014/main" id="{B07C3500-BC91-651B-AB4B-B5EC37EA511B}"/>
              </a:ext>
            </a:extLst>
          </p:cNvPr>
          <p:cNvSpPr/>
          <p:nvPr/>
        </p:nvSpPr>
        <p:spPr>
          <a:xfrm>
            <a:off x="6302519" y="3497852"/>
            <a:ext cx="1746504" cy="914400"/>
          </a:xfrm>
          <a:prstGeom prst="roundRect">
            <a:avLst>
              <a:gd name="adj" fmla="val 5953"/>
            </a:avLst>
          </a:prstGeom>
          <a:solidFill>
            <a:srgbClr val="E4FCB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48" name="Rounded Rectangle 47">
            <a:extLst>
              <a:ext uri="{FF2B5EF4-FFF2-40B4-BE49-F238E27FC236}">
                <a16:creationId xmlns:a16="http://schemas.microsoft.com/office/drawing/2014/main" id="{56A3AE78-9806-8BFE-0F45-DE5671367A8B}"/>
              </a:ext>
            </a:extLst>
          </p:cNvPr>
          <p:cNvSpPr/>
          <p:nvPr/>
        </p:nvSpPr>
        <p:spPr>
          <a:xfrm>
            <a:off x="6302519" y="4562372"/>
            <a:ext cx="1746504" cy="914400"/>
          </a:xfrm>
          <a:prstGeom prst="roundRect">
            <a:avLst>
              <a:gd name="adj" fmla="val 5953"/>
            </a:avLst>
          </a:prstGeom>
          <a:solidFill>
            <a:srgbClr val="E4FCB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49" name="Rounded Rectangle 48">
            <a:extLst>
              <a:ext uri="{FF2B5EF4-FFF2-40B4-BE49-F238E27FC236}">
                <a16:creationId xmlns:a16="http://schemas.microsoft.com/office/drawing/2014/main" id="{74B8FFAB-0066-5AB0-06DC-7FBB45B8CA4C}"/>
              </a:ext>
            </a:extLst>
          </p:cNvPr>
          <p:cNvSpPr/>
          <p:nvPr/>
        </p:nvSpPr>
        <p:spPr>
          <a:xfrm>
            <a:off x="6302519" y="5625565"/>
            <a:ext cx="1746504" cy="914400"/>
          </a:xfrm>
          <a:prstGeom prst="roundRect">
            <a:avLst>
              <a:gd name="adj" fmla="val 5953"/>
            </a:avLst>
          </a:prstGeom>
          <a:solidFill>
            <a:srgbClr val="E4FCB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50" name="Rounded Rectangle 49">
            <a:extLst>
              <a:ext uri="{FF2B5EF4-FFF2-40B4-BE49-F238E27FC236}">
                <a16:creationId xmlns:a16="http://schemas.microsoft.com/office/drawing/2014/main" id="{F7C964B8-26AB-A7D2-9BC1-5604F1E30F3A}"/>
              </a:ext>
            </a:extLst>
          </p:cNvPr>
          <p:cNvSpPr/>
          <p:nvPr/>
        </p:nvSpPr>
        <p:spPr>
          <a:xfrm>
            <a:off x="8202798" y="1370138"/>
            <a:ext cx="1746504" cy="914400"/>
          </a:xfrm>
          <a:prstGeom prst="roundRect">
            <a:avLst>
              <a:gd name="adj" fmla="val 5953"/>
            </a:avLst>
          </a:prstGeom>
          <a:solidFill>
            <a:schemeClr val="bg2"/>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51" name="Rounded Rectangle 50">
            <a:extLst>
              <a:ext uri="{FF2B5EF4-FFF2-40B4-BE49-F238E27FC236}">
                <a16:creationId xmlns:a16="http://schemas.microsoft.com/office/drawing/2014/main" id="{AF44EBC3-B8E5-5BC9-2D0D-89342526C7FC}"/>
              </a:ext>
            </a:extLst>
          </p:cNvPr>
          <p:cNvSpPr/>
          <p:nvPr/>
        </p:nvSpPr>
        <p:spPr>
          <a:xfrm>
            <a:off x="8202798" y="2434659"/>
            <a:ext cx="1746504" cy="914400"/>
          </a:xfrm>
          <a:prstGeom prst="roundRect">
            <a:avLst>
              <a:gd name="adj" fmla="val 5953"/>
            </a:avLst>
          </a:prstGeom>
          <a:solidFill>
            <a:schemeClr val="bg2"/>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52" name="Rounded Rectangle 51">
            <a:extLst>
              <a:ext uri="{FF2B5EF4-FFF2-40B4-BE49-F238E27FC236}">
                <a16:creationId xmlns:a16="http://schemas.microsoft.com/office/drawing/2014/main" id="{32CD0C8E-2E25-CBA4-E0B5-AC4160578A75}"/>
              </a:ext>
            </a:extLst>
          </p:cNvPr>
          <p:cNvSpPr/>
          <p:nvPr/>
        </p:nvSpPr>
        <p:spPr>
          <a:xfrm>
            <a:off x="8202798" y="3497852"/>
            <a:ext cx="1746504" cy="914400"/>
          </a:xfrm>
          <a:prstGeom prst="roundRect">
            <a:avLst>
              <a:gd name="adj" fmla="val 5953"/>
            </a:avLst>
          </a:prstGeom>
          <a:solidFill>
            <a:schemeClr val="bg2"/>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53" name="Rounded Rectangle 52">
            <a:extLst>
              <a:ext uri="{FF2B5EF4-FFF2-40B4-BE49-F238E27FC236}">
                <a16:creationId xmlns:a16="http://schemas.microsoft.com/office/drawing/2014/main" id="{1089611D-15E4-FE46-FC18-E4C1CF51EC95}"/>
              </a:ext>
            </a:extLst>
          </p:cNvPr>
          <p:cNvSpPr/>
          <p:nvPr/>
        </p:nvSpPr>
        <p:spPr>
          <a:xfrm>
            <a:off x="8202798" y="4562372"/>
            <a:ext cx="1746504" cy="914400"/>
          </a:xfrm>
          <a:prstGeom prst="roundRect">
            <a:avLst>
              <a:gd name="adj" fmla="val 5953"/>
            </a:avLst>
          </a:prstGeom>
          <a:solidFill>
            <a:schemeClr val="bg2"/>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54" name="Rounded Rectangle 53">
            <a:extLst>
              <a:ext uri="{FF2B5EF4-FFF2-40B4-BE49-F238E27FC236}">
                <a16:creationId xmlns:a16="http://schemas.microsoft.com/office/drawing/2014/main" id="{6FE2742F-2338-F640-78D6-B85CD2D2D8D4}"/>
              </a:ext>
            </a:extLst>
          </p:cNvPr>
          <p:cNvSpPr/>
          <p:nvPr/>
        </p:nvSpPr>
        <p:spPr>
          <a:xfrm>
            <a:off x="8202798" y="5625565"/>
            <a:ext cx="1746504" cy="914400"/>
          </a:xfrm>
          <a:prstGeom prst="roundRect">
            <a:avLst>
              <a:gd name="adj" fmla="val 5953"/>
            </a:avLst>
          </a:prstGeom>
          <a:solidFill>
            <a:schemeClr val="bg2"/>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55" name="Rounded Rectangle 54">
            <a:extLst>
              <a:ext uri="{FF2B5EF4-FFF2-40B4-BE49-F238E27FC236}">
                <a16:creationId xmlns:a16="http://schemas.microsoft.com/office/drawing/2014/main" id="{68908AB7-97FA-0EBA-3083-9AE0D242B0B8}"/>
              </a:ext>
            </a:extLst>
          </p:cNvPr>
          <p:cNvSpPr/>
          <p:nvPr/>
        </p:nvSpPr>
        <p:spPr>
          <a:xfrm>
            <a:off x="10103078" y="1370138"/>
            <a:ext cx="1746504" cy="914400"/>
          </a:xfrm>
          <a:prstGeom prst="roundRect">
            <a:avLst>
              <a:gd name="adj" fmla="val 5953"/>
            </a:avLst>
          </a:prstGeom>
          <a:solidFill>
            <a:srgbClr val="DEEB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6" name="Rounded Rectangle 55">
            <a:extLst>
              <a:ext uri="{FF2B5EF4-FFF2-40B4-BE49-F238E27FC236}">
                <a16:creationId xmlns:a16="http://schemas.microsoft.com/office/drawing/2014/main" id="{2AAE51B1-C224-C9C7-F991-9E180E35DF36}"/>
              </a:ext>
            </a:extLst>
          </p:cNvPr>
          <p:cNvSpPr/>
          <p:nvPr/>
        </p:nvSpPr>
        <p:spPr>
          <a:xfrm>
            <a:off x="10103078" y="2434659"/>
            <a:ext cx="1746504" cy="914400"/>
          </a:xfrm>
          <a:prstGeom prst="roundRect">
            <a:avLst>
              <a:gd name="adj" fmla="val 5953"/>
            </a:avLst>
          </a:prstGeom>
          <a:solidFill>
            <a:srgbClr val="DEEB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57" name="Rounded Rectangle 56">
            <a:extLst>
              <a:ext uri="{FF2B5EF4-FFF2-40B4-BE49-F238E27FC236}">
                <a16:creationId xmlns:a16="http://schemas.microsoft.com/office/drawing/2014/main" id="{E7F973EE-72B1-6FBD-555F-13F402327825}"/>
              </a:ext>
            </a:extLst>
          </p:cNvPr>
          <p:cNvSpPr/>
          <p:nvPr/>
        </p:nvSpPr>
        <p:spPr>
          <a:xfrm>
            <a:off x="10103078" y="3497852"/>
            <a:ext cx="1746504" cy="914400"/>
          </a:xfrm>
          <a:prstGeom prst="roundRect">
            <a:avLst>
              <a:gd name="adj" fmla="val 5953"/>
            </a:avLst>
          </a:prstGeom>
          <a:solidFill>
            <a:srgbClr val="DEEB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58" name="Rounded Rectangle 57">
            <a:extLst>
              <a:ext uri="{FF2B5EF4-FFF2-40B4-BE49-F238E27FC236}">
                <a16:creationId xmlns:a16="http://schemas.microsoft.com/office/drawing/2014/main" id="{B15090DF-C9E1-E1DA-519D-C507ECEF7216}"/>
              </a:ext>
            </a:extLst>
          </p:cNvPr>
          <p:cNvSpPr/>
          <p:nvPr/>
        </p:nvSpPr>
        <p:spPr>
          <a:xfrm>
            <a:off x="10103078" y="4562372"/>
            <a:ext cx="1746504" cy="914400"/>
          </a:xfrm>
          <a:prstGeom prst="roundRect">
            <a:avLst>
              <a:gd name="adj" fmla="val 5953"/>
            </a:avLst>
          </a:prstGeom>
          <a:solidFill>
            <a:srgbClr val="DEEB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
        <p:nvSpPr>
          <p:cNvPr id="59" name="Rounded Rectangle 58">
            <a:extLst>
              <a:ext uri="{FF2B5EF4-FFF2-40B4-BE49-F238E27FC236}">
                <a16:creationId xmlns:a16="http://schemas.microsoft.com/office/drawing/2014/main" id="{8965BCB2-2EDD-4ED6-8BFC-ED8EB110091A}"/>
              </a:ext>
            </a:extLst>
          </p:cNvPr>
          <p:cNvSpPr/>
          <p:nvPr/>
        </p:nvSpPr>
        <p:spPr>
          <a:xfrm>
            <a:off x="10103078" y="5625565"/>
            <a:ext cx="1746504" cy="914400"/>
          </a:xfrm>
          <a:prstGeom prst="roundRect">
            <a:avLst>
              <a:gd name="adj" fmla="val 5953"/>
            </a:avLst>
          </a:prstGeom>
          <a:solidFill>
            <a:srgbClr val="DEEB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4572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Release Task</a:t>
            </a:r>
          </a:p>
        </p:txBody>
      </p:sp>
    </p:spTree>
    <p:extLst>
      <p:ext uri="{BB962C8B-B14F-4D97-AF65-F5344CB8AC3E}">
        <p14:creationId xmlns:p14="http://schemas.microsoft.com/office/powerpoint/2010/main" val="40684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8520</TotalTime>
  <Words>345</Words>
  <Application>Microsoft Office PowerPoint</Application>
  <PresentationFormat>Widescreen</PresentationFormat>
  <Paragraphs>104</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154</cp:revision>
  <cp:lastPrinted>2020-08-31T22:23:58Z</cp:lastPrinted>
  <dcterms:created xsi:type="dcterms:W3CDTF">2021-07-07T23:54:57Z</dcterms:created>
  <dcterms:modified xsi:type="dcterms:W3CDTF">2024-10-24T17:36:06Z</dcterms:modified>
</cp:coreProperties>
</file>