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1" r:id="rId2"/>
    <p:sldId id="359" r:id="rId3"/>
    <p:sldId id="360" r:id="rId4"/>
    <p:sldId id="361" r:id="rId5"/>
    <p:sldId id="3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A5EAF8"/>
    <a:srgbClr val="E3FBFA"/>
    <a:srgbClr val="D3F5F8"/>
    <a:srgbClr val="DCF7F8"/>
    <a:srgbClr val="FEF5F0"/>
    <a:srgbClr val="FEEBD5"/>
    <a:srgbClr val="AC3605"/>
    <a:srgbClr val="EB6C37"/>
    <a:srgbClr val="B8C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6" autoAdjust="0"/>
    <p:restoredTop sz="96058"/>
  </p:normalViewPr>
  <p:slideViewPr>
    <p:cSldViewPr snapToGrid="0" snapToObjects="1">
      <p:cViewPr varScale="1">
        <p:scale>
          <a:sx n="81" d="100"/>
          <a:sy n="81" d="100"/>
        </p:scale>
        <p:origin x="1830" y="60"/>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74176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97470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martsheet.com/try-it?trp=12225&amp;utm_source=template-powerpoint&amp;utm_medium=content&amp;utm_campaign=Agile+Pilot+Implementation+Roadmap+Template-powerpoint-12225&amp;lpa=Agile+Pilot+Implementation+Roadmap+Template+powerpoint+12225" TargetMode="External"/><Relationship Id="rId5" Type="http://schemas.openxmlformats.org/officeDocument/2006/relationships/image" Target="../media/image2.png"/><Relationship Id="rId4" Type="http://schemas.openxmlformats.org/officeDocument/2006/relationships/hyperlink" Target="http://bit.ly/2JohkO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4501257" cy="2554545"/>
          </a:xfrm>
          <a:prstGeom prst="rect">
            <a:avLst/>
          </a:prstGeom>
          <a:noFill/>
          <a:effectLst/>
        </p:spPr>
        <p:txBody>
          <a:bodyPr wrap="square" rtlCol="0">
            <a:spAutoFit/>
          </a:bodyPr>
          <a:lstStyle/>
          <a:p>
            <a:r>
              <a:rPr lang="en-US" sz="4000" b="1" i="0" u="none" strike="noStrike" dirty="0">
                <a:solidFill>
                  <a:srgbClr val="001033"/>
                </a:solidFill>
                <a:effectLst/>
                <a:latin typeface="Century Gothic" panose="020B0502020202020204" pitchFamily="34" charset="0"/>
              </a:rPr>
              <a:t>Agile Pilot Implementation Roadmap Template</a:t>
            </a:r>
            <a:endParaRPr lang="en-US" sz="4000" b="1" dirty="0">
              <a:solidFill>
                <a:srgbClr val="001033"/>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6177" y="216932"/>
            <a:ext cx="4020774" cy="557985"/>
          </a:xfrm>
          <a:prstGeom prst="rect">
            <a:avLst/>
          </a:prstGeom>
        </p:spPr>
      </p:pic>
      <p:pic>
        <p:nvPicPr>
          <p:cNvPr id="6" name="Picture 5">
            <a:hlinkClick r:id="rId6"/>
            <a:extLst>
              <a:ext uri="{FF2B5EF4-FFF2-40B4-BE49-F238E27FC236}">
                <a16:creationId xmlns:a16="http://schemas.microsoft.com/office/drawing/2014/main" id="{B02C28F6-B04F-B2E5-2FFA-3424347D9715}"/>
              </a:ext>
            </a:extLst>
          </p:cNvPr>
          <p:cNvPicPr>
            <a:picLocks noChangeAspect="1"/>
          </p:cNvPicPr>
          <p:nvPr/>
        </p:nvPicPr>
        <p:blipFill>
          <a:blip r:embed="rId7"/>
          <a:srcRect/>
          <a:stretch/>
        </p:blipFill>
        <p:spPr>
          <a:xfrm>
            <a:off x="7384893" y="216932"/>
            <a:ext cx="4499649" cy="894958"/>
          </a:xfrm>
          <a:prstGeom prst="rect">
            <a:avLst/>
          </a:prstGeom>
        </p:spPr>
      </p:pic>
      <p:pic>
        <p:nvPicPr>
          <p:cNvPr id="7" name="Picture 6">
            <a:extLst>
              <a:ext uri="{FF2B5EF4-FFF2-40B4-BE49-F238E27FC236}">
                <a16:creationId xmlns:a16="http://schemas.microsoft.com/office/drawing/2014/main" id="{D5C5B9D5-8292-07A5-23C6-5F3B6AB88799}"/>
              </a:ext>
            </a:extLst>
          </p:cNvPr>
          <p:cNvPicPr>
            <a:picLocks noChangeAspect="1"/>
          </p:cNvPicPr>
          <p:nvPr/>
        </p:nvPicPr>
        <p:blipFill>
          <a:blip r:embed="rId8"/>
          <a:srcRect t="226" b="226"/>
          <a:stretch/>
        </p:blipFill>
        <p:spPr>
          <a:xfrm>
            <a:off x="3384833" y="1788940"/>
            <a:ext cx="7961454" cy="4490562"/>
          </a:xfrm>
          <a:prstGeom prst="rect">
            <a:avLst/>
          </a:prstGeom>
          <a:effectLst>
            <a:outerShdw blurRad="111671" dist="38100" dir="2700000" algn="tl" rotWithShape="0">
              <a:schemeClr val="bg2">
                <a:lumMod val="25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544"/>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62742"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1</a:t>
            </a:r>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203871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4069866"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6101013"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8132160"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1016330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C2D95-42EB-8F52-FF1E-EE8B797D5391}"/>
              </a:ext>
            </a:extLst>
          </p:cNvPr>
          <p:cNvSpPr txBox="1"/>
          <p:nvPr/>
        </p:nvSpPr>
        <p:spPr>
          <a:xfrm>
            <a:off x="2048184"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2</a:t>
            </a:r>
          </a:p>
        </p:txBody>
      </p:sp>
      <p:sp>
        <p:nvSpPr>
          <p:cNvPr id="19" name="TextBox 18">
            <a:extLst>
              <a:ext uri="{FF2B5EF4-FFF2-40B4-BE49-F238E27FC236}">
                <a16:creationId xmlns:a16="http://schemas.microsoft.com/office/drawing/2014/main" id="{ECEA5D65-731A-84EA-FD6B-258026D7A262}"/>
              </a:ext>
            </a:extLst>
          </p:cNvPr>
          <p:cNvSpPr txBox="1"/>
          <p:nvPr/>
        </p:nvSpPr>
        <p:spPr>
          <a:xfrm>
            <a:off x="4086180"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3</a:t>
            </a:r>
          </a:p>
        </p:txBody>
      </p:sp>
      <p:sp>
        <p:nvSpPr>
          <p:cNvPr id="20" name="TextBox 19">
            <a:extLst>
              <a:ext uri="{FF2B5EF4-FFF2-40B4-BE49-F238E27FC236}">
                <a16:creationId xmlns:a16="http://schemas.microsoft.com/office/drawing/2014/main" id="{0F522EE3-745C-CE6F-D45C-DA1A6FA91A35}"/>
              </a:ext>
            </a:extLst>
          </p:cNvPr>
          <p:cNvSpPr txBox="1"/>
          <p:nvPr/>
        </p:nvSpPr>
        <p:spPr>
          <a:xfrm>
            <a:off x="612092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4</a:t>
            </a:r>
          </a:p>
        </p:txBody>
      </p:sp>
      <p:sp>
        <p:nvSpPr>
          <p:cNvPr id="21" name="TextBox 20">
            <a:extLst>
              <a:ext uri="{FF2B5EF4-FFF2-40B4-BE49-F238E27FC236}">
                <a16:creationId xmlns:a16="http://schemas.microsoft.com/office/drawing/2014/main" id="{469C919A-AFF4-03A7-64FD-C05783F563EA}"/>
              </a:ext>
            </a:extLst>
          </p:cNvPr>
          <p:cNvSpPr txBox="1"/>
          <p:nvPr/>
        </p:nvSpPr>
        <p:spPr>
          <a:xfrm>
            <a:off x="814211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5</a:t>
            </a:r>
          </a:p>
        </p:txBody>
      </p:sp>
      <p:sp>
        <p:nvSpPr>
          <p:cNvPr id="22" name="TextBox 21">
            <a:extLst>
              <a:ext uri="{FF2B5EF4-FFF2-40B4-BE49-F238E27FC236}">
                <a16:creationId xmlns:a16="http://schemas.microsoft.com/office/drawing/2014/main" id="{A4372C87-A497-4A79-76FC-83E6B1733AAE}"/>
              </a:ext>
            </a:extLst>
          </p:cNvPr>
          <p:cNvSpPr txBox="1"/>
          <p:nvPr/>
        </p:nvSpPr>
        <p:spPr>
          <a:xfrm>
            <a:off x="1016736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6</a:t>
            </a:r>
          </a:p>
        </p:txBody>
      </p:sp>
      <p:sp>
        <p:nvSpPr>
          <p:cNvPr id="26" name="TextBox 25">
            <a:extLst>
              <a:ext uri="{FF2B5EF4-FFF2-40B4-BE49-F238E27FC236}">
                <a16:creationId xmlns:a16="http://schemas.microsoft.com/office/drawing/2014/main" id="{A4412E04-A011-4061-DB3B-298E99C4A10A}"/>
              </a:ext>
            </a:extLst>
          </p:cNvPr>
          <p:cNvSpPr txBox="1"/>
          <p:nvPr/>
        </p:nvSpPr>
        <p:spPr>
          <a:xfrm>
            <a:off x="67946"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2053388"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4091384"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612613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814732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1017257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3749040"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1. Agile Training &amp; Education</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3201815"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2. Pilot Project Selection</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45" name="Shape 14">
            <a:extLst>
              <a:ext uri="{FF2B5EF4-FFF2-40B4-BE49-F238E27FC236}">
                <a16:creationId xmlns:a16="http://schemas.microsoft.com/office/drawing/2014/main" id="{27EA77FC-3440-784D-8EAC-55D01E87BB34}"/>
              </a:ext>
            </a:extLst>
          </p:cNvPr>
          <p:cNvSpPr/>
          <p:nvPr/>
        </p:nvSpPr>
        <p:spPr>
          <a:xfrm>
            <a:off x="98591" y="1559736"/>
            <a:ext cx="1438503" cy="733390"/>
          </a:xfrm>
          <a:prstGeom prst="roundRect">
            <a:avLst>
              <a:gd name="adj" fmla="val 10667"/>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Conduct Agile methodology workshops.</a:t>
            </a:r>
          </a:p>
        </p:txBody>
      </p:sp>
      <p:sp>
        <p:nvSpPr>
          <p:cNvPr id="46" name="Shape 16">
            <a:extLst>
              <a:ext uri="{FF2B5EF4-FFF2-40B4-BE49-F238E27FC236}">
                <a16:creationId xmlns:a16="http://schemas.microsoft.com/office/drawing/2014/main" id="{8C803EA8-8B8D-6844-821C-E85BE7F84BBC}"/>
              </a:ext>
            </a:extLst>
          </p:cNvPr>
          <p:cNvSpPr/>
          <p:nvPr/>
        </p:nvSpPr>
        <p:spPr>
          <a:xfrm>
            <a:off x="1625575" y="1903545"/>
            <a:ext cx="1041772" cy="1386986"/>
          </a:xfrm>
          <a:prstGeom prst="roundRect">
            <a:avLst>
              <a:gd name="adj" fmla="val 9350"/>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Provide resources for continuous learning.</a:t>
            </a:r>
          </a:p>
        </p:txBody>
      </p:sp>
      <p:sp>
        <p:nvSpPr>
          <p:cNvPr id="47" name="Shape 20">
            <a:extLst>
              <a:ext uri="{FF2B5EF4-FFF2-40B4-BE49-F238E27FC236}">
                <a16:creationId xmlns:a16="http://schemas.microsoft.com/office/drawing/2014/main" id="{D5742960-9FD6-8443-A311-09003D177972}"/>
              </a:ext>
            </a:extLst>
          </p:cNvPr>
          <p:cNvSpPr/>
          <p:nvPr/>
        </p:nvSpPr>
        <p:spPr>
          <a:xfrm>
            <a:off x="98591" y="2381130"/>
            <a:ext cx="1438503" cy="894734"/>
          </a:xfrm>
          <a:prstGeom prst="roundRect">
            <a:avLst>
              <a:gd name="adj" fmla="val 11794"/>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Train key team members in Scrum practices.</a:t>
            </a:r>
          </a:p>
        </p:txBody>
      </p:sp>
      <p:sp>
        <p:nvSpPr>
          <p:cNvPr id="48" name="Shape 14">
            <a:extLst>
              <a:ext uri="{FF2B5EF4-FFF2-40B4-BE49-F238E27FC236}">
                <a16:creationId xmlns:a16="http://schemas.microsoft.com/office/drawing/2014/main" id="{F00AAE39-312A-464F-A98E-B98C8A3D2E4C}"/>
              </a:ext>
            </a:extLst>
          </p:cNvPr>
          <p:cNvSpPr/>
          <p:nvPr/>
        </p:nvSpPr>
        <p:spPr>
          <a:xfrm>
            <a:off x="540988" y="4044967"/>
            <a:ext cx="2140630" cy="528039"/>
          </a:xfrm>
          <a:prstGeom prst="roundRect">
            <a:avLst>
              <a:gd name="adj" fmla="val 10417"/>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Identify potential projects for the Agile pilot.</a:t>
            </a:r>
          </a:p>
        </p:txBody>
      </p:sp>
      <p:sp>
        <p:nvSpPr>
          <p:cNvPr id="50" name="Shape 16">
            <a:extLst>
              <a:ext uri="{FF2B5EF4-FFF2-40B4-BE49-F238E27FC236}">
                <a16:creationId xmlns:a16="http://schemas.microsoft.com/office/drawing/2014/main" id="{47A72845-2218-D041-8D67-55F9B3E1C6C0}"/>
              </a:ext>
            </a:extLst>
          </p:cNvPr>
          <p:cNvSpPr/>
          <p:nvPr/>
        </p:nvSpPr>
        <p:spPr>
          <a:xfrm>
            <a:off x="540988" y="4661013"/>
            <a:ext cx="2896986" cy="528039"/>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Evaluate and select the project with the best fit for Agile.</a:t>
            </a:r>
          </a:p>
        </p:txBody>
      </p:sp>
      <p:sp>
        <p:nvSpPr>
          <p:cNvPr id="51" name="Shape 14">
            <a:extLst>
              <a:ext uri="{FF2B5EF4-FFF2-40B4-BE49-F238E27FC236}">
                <a16:creationId xmlns:a16="http://schemas.microsoft.com/office/drawing/2014/main" id="{0E348971-D51E-5247-8689-FA2F4E7785A9}"/>
              </a:ext>
            </a:extLst>
          </p:cNvPr>
          <p:cNvSpPr/>
          <p:nvPr/>
        </p:nvSpPr>
        <p:spPr>
          <a:xfrm>
            <a:off x="540988" y="5277058"/>
            <a:ext cx="1955109" cy="528039"/>
          </a:xfrm>
          <a:prstGeom prst="roundRect">
            <a:avLst>
              <a:gd name="adj" fmla="val 18476"/>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Define success criteria for the pilot project.</a:t>
            </a:r>
            <a:endParaRPr sz="2000" b="0"/>
          </a:p>
        </p:txBody>
      </p:sp>
      <p:grpSp>
        <p:nvGrpSpPr>
          <p:cNvPr id="57" name="Group 56">
            <a:extLst>
              <a:ext uri="{FF2B5EF4-FFF2-40B4-BE49-F238E27FC236}">
                <a16:creationId xmlns:a16="http://schemas.microsoft.com/office/drawing/2014/main" id="{05A46D90-A322-37CD-82D8-49D4752BEE5A}"/>
              </a:ext>
            </a:extLst>
          </p:cNvPr>
          <p:cNvGrpSpPr/>
          <p:nvPr/>
        </p:nvGrpSpPr>
        <p:grpSpPr>
          <a:xfrm>
            <a:off x="3947819" y="967145"/>
            <a:ext cx="2345594" cy="5236885"/>
            <a:chOff x="3947819" y="967145"/>
            <a:chExt cx="2345594" cy="523688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3965158" y="967145"/>
              <a:ext cx="0" cy="523688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56" name="Display 55">
              <a:extLst>
                <a:ext uri="{FF2B5EF4-FFF2-40B4-BE49-F238E27FC236}">
                  <a16:creationId xmlns:a16="http://schemas.microsoft.com/office/drawing/2014/main" id="{5B98B656-4C2E-384D-9879-0B6AAA2251F6}"/>
                </a:ext>
              </a:extLst>
            </p:cNvPr>
            <p:cNvSpPr/>
            <p:nvPr/>
          </p:nvSpPr>
          <p:spPr>
            <a:xfrm>
              <a:off x="3947819" y="1829930"/>
              <a:ext cx="2345594" cy="998567"/>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0" dirty="0">
                  <a:solidFill>
                    <a:srgbClr val="0070C0"/>
                  </a:solidFill>
                  <a:latin typeface="Century Gothic" panose="020B0502020202020204" pitchFamily="34" charset="0"/>
                </a:rPr>
                <a:t>Milestone </a:t>
              </a:r>
              <a:r>
                <a:rPr lang="en-US" sz="1600" b="0" dirty="0">
                  <a:solidFill>
                    <a:srgbClr val="0070C0"/>
                  </a:solidFill>
                  <a:latin typeface="Century Gothic" panose="020B0502020202020204" pitchFamily="34" charset="0"/>
                </a:rPr>
                <a:t>1</a:t>
              </a:r>
            </a:p>
            <a:p>
              <a:pPr algn="ctr"/>
              <a:r>
                <a:rPr lang="en-US" sz="1200" b="0" dirty="0">
                  <a:solidFill>
                    <a:srgbClr val="001033"/>
                  </a:solidFill>
                  <a:latin typeface="Century Gothic" panose="020B0502020202020204" pitchFamily="34" charset="0"/>
                </a:rPr>
                <a:t>Completion of Agile Training &amp; Education</a:t>
              </a:r>
            </a:p>
            <a:p>
              <a:pPr algn="ctr">
                <a:spcBef>
                  <a:spcPts val="600"/>
                </a:spcBef>
              </a:pPr>
              <a:r>
                <a:rPr lang="en-US" sz="1050" b="0" dirty="0">
                  <a:solidFill>
                    <a:srgbClr val="001033"/>
                  </a:solidFill>
                  <a:latin typeface="Century Gothic" panose="020B0502020202020204" pitchFamily="34" charset="0"/>
                </a:rPr>
                <a:t>00/00/0000</a:t>
              </a:r>
            </a:p>
          </p:txBody>
        </p:sp>
      </p:gr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544"/>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B02B07-8D5F-6C1D-3F65-5556C94F3A09}"/>
              </a:ext>
            </a:extLst>
          </p:cNvPr>
          <p:cNvSpPr txBox="1"/>
          <p:nvPr/>
        </p:nvSpPr>
        <p:spPr>
          <a:xfrm>
            <a:off x="62742"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1</a:t>
            </a:r>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203871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4069866"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6101013"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8132160"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1016330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2C2D95-42EB-8F52-FF1E-EE8B797D5391}"/>
              </a:ext>
            </a:extLst>
          </p:cNvPr>
          <p:cNvSpPr txBox="1"/>
          <p:nvPr/>
        </p:nvSpPr>
        <p:spPr>
          <a:xfrm>
            <a:off x="2048184"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2</a:t>
            </a:r>
          </a:p>
        </p:txBody>
      </p:sp>
      <p:sp>
        <p:nvSpPr>
          <p:cNvPr id="19" name="TextBox 18">
            <a:extLst>
              <a:ext uri="{FF2B5EF4-FFF2-40B4-BE49-F238E27FC236}">
                <a16:creationId xmlns:a16="http://schemas.microsoft.com/office/drawing/2014/main" id="{ECEA5D65-731A-84EA-FD6B-258026D7A262}"/>
              </a:ext>
            </a:extLst>
          </p:cNvPr>
          <p:cNvSpPr txBox="1"/>
          <p:nvPr/>
        </p:nvSpPr>
        <p:spPr>
          <a:xfrm>
            <a:off x="4086180"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3</a:t>
            </a:r>
          </a:p>
        </p:txBody>
      </p:sp>
      <p:sp>
        <p:nvSpPr>
          <p:cNvPr id="20" name="TextBox 19">
            <a:extLst>
              <a:ext uri="{FF2B5EF4-FFF2-40B4-BE49-F238E27FC236}">
                <a16:creationId xmlns:a16="http://schemas.microsoft.com/office/drawing/2014/main" id="{0F522EE3-745C-CE6F-D45C-DA1A6FA91A35}"/>
              </a:ext>
            </a:extLst>
          </p:cNvPr>
          <p:cNvSpPr txBox="1"/>
          <p:nvPr/>
        </p:nvSpPr>
        <p:spPr>
          <a:xfrm>
            <a:off x="612092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4</a:t>
            </a:r>
          </a:p>
        </p:txBody>
      </p:sp>
      <p:sp>
        <p:nvSpPr>
          <p:cNvPr id="21" name="TextBox 20">
            <a:extLst>
              <a:ext uri="{FF2B5EF4-FFF2-40B4-BE49-F238E27FC236}">
                <a16:creationId xmlns:a16="http://schemas.microsoft.com/office/drawing/2014/main" id="{469C919A-AFF4-03A7-64FD-C05783F563EA}"/>
              </a:ext>
            </a:extLst>
          </p:cNvPr>
          <p:cNvSpPr txBox="1"/>
          <p:nvPr/>
        </p:nvSpPr>
        <p:spPr>
          <a:xfrm>
            <a:off x="814211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5</a:t>
            </a:r>
          </a:p>
        </p:txBody>
      </p:sp>
      <p:sp>
        <p:nvSpPr>
          <p:cNvPr id="22" name="TextBox 21">
            <a:extLst>
              <a:ext uri="{FF2B5EF4-FFF2-40B4-BE49-F238E27FC236}">
                <a16:creationId xmlns:a16="http://schemas.microsoft.com/office/drawing/2014/main" id="{A4372C87-A497-4A79-76FC-83E6B1733AAE}"/>
              </a:ext>
            </a:extLst>
          </p:cNvPr>
          <p:cNvSpPr txBox="1"/>
          <p:nvPr/>
        </p:nvSpPr>
        <p:spPr>
          <a:xfrm>
            <a:off x="1016736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6</a:t>
            </a:r>
          </a:p>
        </p:txBody>
      </p:sp>
      <p:sp>
        <p:nvSpPr>
          <p:cNvPr id="26" name="TextBox 25">
            <a:extLst>
              <a:ext uri="{FF2B5EF4-FFF2-40B4-BE49-F238E27FC236}">
                <a16:creationId xmlns:a16="http://schemas.microsoft.com/office/drawing/2014/main" id="{A4412E04-A011-4061-DB3B-298E99C4A10A}"/>
              </a:ext>
            </a:extLst>
          </p:cNvPr>
          <p:cNvSpPr txBox="1"/>
          <p:nvPr/>
        </p:nvSpPr>
        <p:spPr>
          <a:xfrm>
            <a:off x="67946"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2053388"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4091384"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612613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814732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1017257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2945316"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3. Agile Process Setup </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2945316"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4. Sprint Execution </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0CD75F16-6711-4C43-A54B-73AAD5D57BB0}"/>
              </a:ext>
            </a:extLst>
          </p:cNvPr>
          <p:cNvSpPr/>
          <p:nvPr/>
        </p:nvSpPr>
        <p:spPr>
          <a:xfrm>
            <a:off x="2093498" y="1541383"/>
            <a:ext cx="1219573" cy="850073"/>
          </a:xfrm>
          <a:prstGeom prst="roundRect">
            <a:avLst>
              <a:gd name="adj" fmla="val 7365"/>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Set up Agile tools (e.g., Jira, Trello).</a:t>
            </a:r>
            <a:endParaRPr sz="2000" b="0"/>
          </a:p>
        </p:txBody>
      </p:sp>
      <p:sp>
        <p:nvSpPr>
          <p:cNvPr id="16" name="Shape 16">
            <a:extLst>
              <a:ext uri="{FF2B5EF4-FFF2-40B4-BE49-F238E27FC236}">
                <a16:creationId xmlns:a16="http://schemas.microsoft.com/office/drawing/2014/main" id="{C269B000-62AD-4847-99FD-9335FC65F348}"/>
              </a:ext>
            </a:extLst>
          </p:cNvPr>
          <p:cNvSpPr/>
          <p:nvPr/>
        </p:nvSpPr>
        <p:spPr>
          <a:xfrm>
            <a:off x="2093498" y="2749380"/>
            <a:ext cx="2574653" cy="536887"/>
          </a:xfrm>
          <a:prstGeom prst="roundRect">
            <a:avLst>
              <a:gd name="adj" fmla="val 11495"/>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Establish communication channels and Scrum boards.</a:t>
            </a:r>
            <a:endParaRPr sz="2000" b="0"/>
          </a:p>
        </p:txBody>
      </p:sp>
      <p:sp>
        <p:nvSpPr>
          <p:cNvPr id="17" name="Shape 20">
            <a:extLst>
              <a:ext uri="{FF2B5EF4-FFF2-40B4-BE49-F238E27FC236}">
                <a16:creationId xmlns:a16="http://schemas.microsoft.com/office/drawing/2014/main" id="{774AEFBB-5DC7-0A47-A215-6E379AA5698C}"/>
              </a:ext>
            </a:extLst>
          </p:cNvPr>
          <p:cNvSpPr/>
          <p:nvPr/>
        </p:nvSpPr>
        <p:spPr>
          <a:xfrm>
            <a:off x="3407368" y="1809826"/>
            <a:ext cx="1847986" cy="850073"/>
          </a:xfrm>
          <a:prstGeom prst="roundRect">
            <a:avLst>
              <a:gd name="adj" fmla="val 6141"/>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Define roles and responsibilities within the Agile team.</a:t>
            </a:r>
            <a:endParaRPr sz="2000" b="0"/>
          </a:p>
        </p:txBody>
      </p:sp>
      <p:sp>
        <p:nvSpPr>
          <p:cNvPr id="23" name="Shape 14">
            <a:extLst>
              <a:ext uri="{FF2B5EF4-FFF2-40B4-BE49-F238E27FC236}">
                <a16:creationId xmlns:a16="http://schemas.microsoft.com/office/drawing/2014/main" id="{29453354-F613-EE43-934E-54AA459A102C}"/>
              </a:ext>
            </a:extLst>
          </p:cNvPr>
          <p:cNvSpPr/>
          <p:nvPr/>
        </p:nvSpPr>
        <p:spPr>
          <a:xfrm>
            <a:off x="3433522" y="4056337"/>
            <a:ext cx="1734503" cy="536887"/>
          </a:xfrm>
          <a:prstGeom prst="roundRect">
            <a:avLst>
              <a:gd name="adj" fmla="val 11112"/>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Plan and execute Sprint 1.</a:t>
            </a:r>
            <a:endParaRPr sz="1200" b="0"/>
          </a:p>
        </p:txBody>
      </p:sp>
      <p:sp>
        <p:nvSpPr>
          <p:cNvPr id="24" name="Shape 16">
            <a:extLst>
              <a:ext uri="{FF2B5EF4-FFF2-40B4-BE49-F238E27FC236}">
                <a16:creationId xmlns:a16="http://schemas.microsoft.com/office/drawing/2014/main" id="{B161FF10-8FDC-4640-8DA6-000BF8D0159F}"/>
              </a:ext>
            </a:extLst>
          </p:cNvPr>
          <p:cNvSpPr/>
          <p:nvPr/>
        </p:nvSpPr>
        <p:spPr>
          <a:xfrm>
            <a:off x="5255353" y="4399350"/>
            <a:ext cx="1469078" cy="984885"/>
          </a:xfrm>
          <a:prstGeom prst="roundRect">
            <a:avLst>
              <a:gd name="adj" fmla="val 6250"/>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Conduct Sprint 1 Retrospective and adjust plans.</a:t>
            </a:r>
            <a:endParaRPr sz="1200" b="0"/>
          </a:p>
        </p:txBody>
      </p:sp>
      <p:sp>
        <p:nvSpPr>
          <p:cNvPr id="25" name="Shape 20">
            <a:extLst>
              <a:ext uri="{FF2B5EF4-FFF2-40B4-BE49-F238E27FC236}">
                <a16:creationId xmlns:a16="http://schemas.microsoft.com/office/drawing/2014/main" id="{C80F79FB-82AB-C147-A07F-151763D56AA9}"/>
              </a:ext>
            </a:extLst>
          </p:cNvPr>
          <p:cNvSpPr/>
          <p:nvPr/>
        </p:nvSpPr>
        <p:spPr>
          <a:xfrm>
            <a:off x="4893998" y="5486241"/>
            <a:ext cx="3143787" cy="322132"/>
          </a:xfrm>
          <a:prstGeom prst="roundRect">
            <a:avLst>
              <a:gd name="adj" fmla="val 10448"/>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Plan and execute Sprint 2.</a:t>
            </a:r>
            <a:endParaRPr sz="1200" b="0"/>
          </a:p>
        </p:txBody>
      </p:sp>
      <p:grpSp>
        <p:nvGrpSpPr>
          <p:cNvPr id="33" name="Group 32">
            <a:extLst>
              <a:ext uri="{FF2B5EF4-FFF2-40B4-BE49-F238E27FC236}">
                <a16:creationId xmlns:a16="http://schemas.microsoft.com/office/drawing/2014/main" id="{E80D9B71-B6DA-7802-AA5F-76C38F506D08}"/>
              </a:ext>
            </a:extLst>
          </p:cNvPr>
          <p:cNvGrpSpPr/>
          <p:nvPr/>
        </p:nvGrpSpPr>
        <p:grpSpPr>
          <a:xfrm>
            <a:off x="8037785" y="967145"/>
            <a:ext cx="2345594" cy="5236885"/>
            <a:chOff x="8037785" y="967145"/>
            <a:chExt cx="2345594" cy="523688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8047761" y="967145"/>
              <a:ext cx="0" cy="523688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2" name="Display 31">
              <a:extLst>
                <a:ext uri="{FF2B5EF4-FFF2-40B4-BE49-F238E27FC236}">
                  <a16:creationId xmlns:a16="http://schemas.microsoft.com/office/drawing/2014/main" id="{F9159E7C-A29C-E74B-624A-7B61F5E8255E}"/>
                </a:ext>
              </a:extLst>
            </p:cNvPr>
            <p:cNvSpPr/>
            <p:nvPr/>
          </p:nvSpPr>
          <p:spPr>
            <a:xfrm>
              <a:off x="8037785" y="4344138"/>
              <a:ext cx="2345594" cy="998567"/>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0" dirty="0">
                  <a:solidFill>
                    <a:srgbClr val="0070C0"/>
                  </a:solidFill>
                  <a:latin typeface="Century Gothic" panose="020B0502020202020204" pitchFamily="34" charset="0"/>
                </a:rPr>
                <a:t>Milestone </a:t>
              </a:r>
              <a:r>
                <a:rPr lang="en-US" sz="1600" b="0" dirty="0">
                  <a:solidFill>
                    <a:srgbClr val="0070C0"/>
                  </a:solidFill>
                  <a:latin typeface="Century Gothic" panose="020B0502020202020204" pitchFamily="34" charset="0"/>
                </a:rPr>
                <a:t>2</a:t>
              </a:r>
              <a:endParaRPr lang="en-US" sz="1300" b="0" dirty="0">
                <a:solidFill>
                  <a:srgbClr val="0070C0"/>
                </a:solidFill>
                <a:latin typeface="Century Gothic" panose="020B0502020202020204" pitchFamily="34" charset="0"/>
              </a:endParaRPr>
            </a:p>
            <a:p>
              <a:pPr algn="ctr"/>
              <a:r>
                <a:rPr lang="en-US" sz="1200" b="0" dirty="0">
                  <a:solidFill>
                    <a:srgbClr val="001033"/>
                  </a:solidFill>
                  <a:latin typeface="Century Gothic" panose="020B0502020202020204" pitchFamily="34" charset="0"/>
                </a:rPr>
                <a:t>Successful Execution of Sprint 1</a:t>
              </a:r>
            </a:p>
            <a:p>
              <a:pPr algn="ctr">
                <a:spcBef>
                  <a:spcPts val="600"/>
                </a:spcBef>
              </a:pPr>
              <a:r>
                <a:rPr lang="en-US" sz="1050" b="0" dirty="0">
                  <a:solidFill>
                    <a:srgbClr val="001033"/>
                  </a:solidFill>
                  <a:latin typeface="Century Gothic" panose="020B0502020202020204" pitchFamily="34" charset="0"/>
                </a:rPr>
                <a:t>00/00/0000</a:t>
              </a:r>
            </a:p>
          </p:txBody>
        </p:sp>
      </p:grpSp>
    </p:spTree>
    <p:extLst>
      <p:ext uri="{BB962C8B-B14F-4D97-AF65-F5344CB8AC3E}">
        <p14:creationId xmlns:p14="http://schemas.microsoft.com/office/powerpoint/2010/main" val="326065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544"/>
            <a:lum/>
            <a:extLst>
              <a:ext uri="{96DAC541-7B7A-43D3-8B79-37D633B846F1}">
                <asvg:svgBlip xmlns:asvg="http://schemas.microsoft.com/office/drawing/2016/SVG/main" r:embed="rId4"/>
              </a:ext>
            </a:extLst>
          </a:blip>
          <a:srcRect/>
          <a:stretch>
            <a:fillRect/>
          </a:stretch>
        </a:blipFill>
        <a:effectLst/>
      </p:bgPr>
    </p:bg>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203871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4069866"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6101013"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8132160"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10163309" y="205826"/>
            <a:ext cx="0" cy="5894530"/>
          </a:xfrm>
          <a:prstGeom prst="line">
            <a:avLst/>
          </a:prstGeom>
          <a:ln w="25400">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F06EB02B-5E25-C1AE-0DF9-6C456F99A517}"/>
              </a:ext>
            </a:extLst>
          </p:cNvPr>
          <p:cNvGrpSpPr/>
          <p:nvPr/>
        </p:nvGrpSpPr>
        <p:grpSpPr>
          <a:xfrm>
            <a:off x="9365648" y="967145"/>
            <a:ext cx="2679693" cy="5236885"/>
            <a:chOff x="9365648" y="967145"/>
            <a:chExt cx="2679693" cy="5236885"/>
          </a:xfrm>
        </p:grpSpPr>
        <p:cxnSp>
          <p:nvCxnSpPr>
            <p:cNvPr id="35" name="Straight Connector 34">
              <a:extLst>
                <a:ext uri="{FF2B5EF4-FFF2-40B4-BE49-F238E27FC236}">
                  <a16:creationId xmlns:a16="http://schemas.microsoft.com/office/drawing/2014/main" id="{4C4B3D15-C158-C8DF-EFF2-144920786745}"/>
                </a:ext>
              </a:extLst>
            </p:cNvPr>
            <p:cNvCxnSpPr/>
            <p:nvPr/>
          </p:nvCxnSpPr>
          <p:spPr>
            <a:xfrm>
              <a:off x="12045341" y="967145"/>
              <a:ext cx="0" cy="523688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2" name="Display 41">
              <a:extLst>
                <a:ext uri="{FF2B5EF4-FFF2-40B4-BE49-F238E27FC236}">
                  <a16:creationId xmlns:a16="http://schemas.microsoft.com/office/drawing/2014/main" id="{C20E199E-73D2-D494-87BC-A3B3A05177F3}"/>
                </a:ext>
              </a:extLst>
            </p:cNvPr>
            <p:cNvSpPr/>
            <p:nvPr/>
          </p:nvSpPr>
          <p:spPr>
            <a:xfrm flipH="1">
              <a:off x="9365648" y="2659311"/>
              <a:ext cx="2679693" cy="998567"/>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b="0" dirty="0">
                  <a:solidFill>
                    <a:srgbClr val="0070C0"/>
                  </a:solidFill>
                  <a:latin typeface="Century Gothic" panose="020B0502020202020204" pitchFamily="34" charset="0"/>
                </a:rPr>
                <a:t>Milestone </a:t>
              </a:r>
              <a:r>
                <a:rPr lang="en-US" sz="1600" b="0" dirty="0">
                  <a:solidFill>
                    <a:srgbClr val="0070C0"/>
                  </a:solidFill>
                  <a:latin typeface="Century Gothic" panose="020B0502020202020204" pitchFamily="34" charset="0"/>
                </a:rPr>
                <a:t>3</a:t>
              </a:r>
              <a:endParaRPr lang="en-US" sz="1300" b="0" dirty="0">
                <a:solidFill>
                  <a:srgbClr val="0070C0"/>
                </a:solidFill>
                <a:latin typeface="Century Gothic" panose="020B0502020202020204" pitchFamily="34" charset="0"/>
              </a:endParaRPr>
            </a:p>
            <a:p>
              <a:pPr algn="ctr"/>
              <a:r>
                <a:rPr lang="en-US" sz="1200" b="0" dirty="0">
                  <a:solidFill>
                    <a:srgbClr val="001033"/>
                  </a:solidFill>
                  <a:latin typeface="Century Gothic" panose="020B0502020202020204" pitchFamily="34" charset="0"/>
                </a:rPr>
                <a:t>Final Review &amp;</a:t>
              </a:r>
              <a:r>
                <a:rPr lang="en-US" sz="1200" b="0" baseline="0" dirty="0">
                  <a:solidFill>
                    <a:srgbClr val="001033"/>
                  </a:solidFill>
                  <a:latin typeface="Century Gothic" panose="020B0502020202020204" pitchFamily="34" charset="0"/>
                </a:rPr>
                <a:t> Prep </a:t>
              </a:r>
            </a:p>
            <a:p>
              <a:pPr algn="ctr"/>
              <a:r>
                <a:rPr lang="en-US" sz="1200" b="0" baseline="0" dirty="0">
                  <a:solidFill>
                    <a:srgbClr val="001033"/>
                  </a:solidFill>
                  <a:latin typeface="Century Gothic" panose="020B0502020202020204" pitchFamily="34" charset="0"/>
                </a:rPr>
                <a:t>of</a:t>
              </a:r>
              <a:r>
                <a:rPr lang="en-US" sz="1200" b="0" dirty="0">
                  <a:solidFill>
                    <a:srgbClr val="001033"/>
                  </a:solidFill>
                  <a:latin typeface="Century Gothic" panose="020B0502020202020204" pitchFamily="34" charset="0"/>
                </a:rPr>
                <a:t> Adaptation Plan</a:t>
              </a:r>
            </a:p>
            <a:p>
              <a:pPr algn="ctr">
                <a:spcBef>
                  <a:spcPts val="600"/>
                </a:spcBef>
              </a:pPr>
              <a:r>
                <a:rPr lang="en-US" sz="1050" b="0" dirty="0">
                  <a:solidFill>
                    <a:srgbClr val="001033"/>
                  </a:solidFill>
                  <a:latin typeface="Century Gothic" panose="020B0502020202020204" pitchFamily="34" charset="0"/>
                </a:rPr>
                <a:t>00/00/0000</a:t>
              </a: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62742"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1</a:t>
            </a:r>
          </a:p>
        </p:txBody>
      </p:sp>
      <p:sp>
        <p:nvSpPr>
          <p:cNvPr id="18" name="TextBox 17">
            <a:extLst>
              <a:ext uri="{FF2B5EF4-FFF2-40B4-BE49-F238E27FC236}">
                <a16:creationId xmlns:a16="http://schemas.microsoft.com/office/drawing/2014/main" id="{462C2D95-42EB-8F52-FF1E-EE8B797D5391}"/>
              </a:ext>
            </a:extLst>
          </p:cNvPr>
          <p:cNvSpPr txBox="1"/>
          <p:nvPr/>
        </p:nvSpPr>
        <p:spPr>
          <a:xfrm>
            <a:off x="2048184"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2</a:t>
            </a:r>
          </a:p>
        </p:txBody>
      </p:sp>
      <p:sp>
        <p:nvSpPr>
          <p:cNvPr id="19" name="TextBox 18">
            <a:extLst>
              <a:ext uri="{FF2B5EF4-FFF2-40B4-BE49-F238E27FC236}">
                <a16:creationId xmlns:a16="http://schemas.microsoft.com/office/drawing/2014/main" id="{ECEA5D65-731A-84EA-FD6B-258026D7A262}"/>
              </a:ext>
            </a:extLst>
          </p:cNvPr>
          <p:cNvSpPr txBox="1"/>
          <p:nvPr/>
        </p:nvSpPr>
        <p:spPr>
          <a:xfrm>
            <a:off x="4086180"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3</a:t>
            </a:r>
          </a:p>
        </p:txBody>
      </p:sp>
      <p:sp>
        <p:nvSpPr>
          <p:cNvPr id="20" name="TextBox 19">
            <a:extLst>
              <a:ext uri="{FF2B5EF4-FFF2-40B4-BE49-F238E27FC236}">
                <a16:creationId xmlns:a16="http://schemas.microsoft.com/office/drawing/2014/main" id="{0F522EE3-745C-CE6F-D45C-DA1A6FA91A35}"/>
              </a:ext>
            </a:extLst>
          </p:cNvPr>
          <p:cNvSpPr txBox="1"/>
          <p:nvPr/>
        </p:nvSpPr>
        <p:spPr>
          <a:xfrm>
            <a:off x="612092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4</a:t>
            </a:r>
          </a:p>
        </p:txBody>
      </p:sp>
      <p:sp>
        <p:nvSpPr>
          <p:cNvPr id="21" name="TextBox 20">
            <a:extLst>
              <a:ext uri="{FF2B5EF4-FFF2-40B4-BE49-F238E27FC236}">
                <a16:creationId xmlns:a16="http://schemas.microsoft.com/office/drawing/2014/main" id="{469C919A-AFF4-03A7-64FD-C05783F563EA}"/>
              </a:ext>
            </a:extLst>
          </p:cNvPr>
          <p:cNvSpPr txBox="1"/>
          <p:nvPr/>
        </p:nvSpPr>
        <p:spPr>
          <a:xfrm>
            <a:off x="814211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5</a:t>
            </a:r>
          </a:p>
        </p:txBody>
      </p:sp>
      <p:sp>
        <p:nvSpPr>
          <p:cNvPr id="22" name="TextBox 21">
            <a:extLst>
              <a:ext uri="{FF2B5EF4-FFF2-40B4-BE49-F238E27FC236}">
                <a16:creationId xmlns:a16="http://schemas.microsoft.com/office/drawing/2014/main" id="{A4372C87-A497-4A79-76FC-83E6B1733AAE}"/>
              </a:ext>
            </a:extLst>
          </p:cNvPr>
          <p:cNvSpPr txBox="1"/>
          <p:nvPr/>
        </p:nvSpPr>
        <p:spPr>
          <a:xfrm>
            <a:off x="10167369" y="88258"/>
            <a:ext cx="1527048" cy="400110"/>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Week 6</a:t>
            </a:r>
          </a:p>
        </p:txBody>
      </p:sp>
      <p:sp>
        <p:nvSpPr>
          <p:cNvPr id="26" name="TextBox 25">
            <a:extLst>
              <a:ext uri="{FF2B5EF4-FFF2-40B4-BE49-F238E27FC236}">
                <a16:creationId xmlns:a16="http://schemas.microsoft.com/office/drawing/2014/main" id="{A4412E04-A011-4061-DB3B-298E99C4A10A}"/>
              </a:ext>
            </a:extLst>
          </p:cNvPr>
          <p:cNvSpPr txBox="1"/>
          <p:nvPr/>
        </p:nvSpPr>
        <p:spPr>
          <a:xfrm>
            <a:off x="67946"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7" name="TextBox 26">
            <a:extLst>
              <a:ext uri="{FF2B5EF4-FFF2-40B4-BE49-F238E27FC236}">
                <a16:creationId xmlns:a16="http://schemas.microsoft.com/office/drawing/2014/main" id="{BCDD451C-6DDD-AFDD-788A-2A0685EFE92C}"/>
              </a:ext>
            </a:extLst>
          </p:cNvPr>
          <p:cNvSpPr txBox="1"/>
          <p:nvPr/>
        </p:nvSpPr>
        <p:spPr>
          <a:xfrm>
            <a:off x="2053388"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8" name="TextBox 27">
            <a:extLst>
              <a:ext uri="{FF2B5EF4-FFF2-40B4-BE49-F238E27FC236}">
                <a16:creationId xmlns:a16="http://schemas.microsoft.com/office/drawing/2014/main" id="{9FC1578A-EFD2-92E4-6772-AAB34A6ED29A}"/>
              </a:ext>
            </a:extLst>
          </p:cNvPr>
          <p:cNvSpPr txBox="1"/>
          <p:nvPr/>
        </p:nvSpPr>
        <p:spPr>
          <a:xfrm>
            <a:off x="4091384"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29" name="TextBox 28">
            <a:extLst>
              <a:ext uri="{FF2B5EF4-FFF2-40B4-BE49-F238E27FC236}">
                <a16:creationId xmlns:a16="http://schemas.microsoft.com/office/drawing/2014/main" id="{2A1197EA-986C-0862-2875-84B281F29C69}"/>
              </a:ext>
            </a:extLst>
          </p:cNvPr>
          <p:cNvSpPr txBox="1"/>
          <p:nvPr/>
        </p:nvSpPr>
        <p:spPr>
          <a:xfrm>
            <a:off x="612613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0" name="TextBox 29">
            <a:extLst>
              <a:ext uri="{FF2B5EF4-FFF2-40B4-BE49-F238E27FC236}">
                <a16:creationId xmlns:a16="http://schemas.microsoft.com/office/drawing/2014/main" id="{52760100-D6D3-CDE0-2BEA-4538F2825922}"/>
              </a:ext>
            </a:extLst>
          </p:cNvPr>
          <p:cNvSpPr txBox="1"/>
          <p:nvPr/>
        </p:nvSpPr>
        <p:spPr>
          <a:xfrm>
            <a:off x="814732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31" name="TextBox 30">
            <a:extLst>
              <a:ext uri="{FF2B5EF4-FFF2-40B4-BE49-F238E27FC236}">
                <a16:creationId xmlns:a16="http://schemas.microsoft.com/office/drawing/2014/main" id="{DF577BBB-09F7-3318-B10C-0D9317B4DE8C}"/>
              </a:ext>
            </a:extLst>
          </p:cNvPr>
          <p:cNvSpPr txBox="1"/>
          <p:nvPr/>
        </p:nvSpPr>
        <p:spPr>
          <a:xfrm>
            <a:off x="10172573" y="548583"/>
            <a:ext cx="1527048" cy="276999"/>
          </a:xfrm>
          <a:prstGeom prst="rect">
            <a:avLst/>
          </a:prstGeom>
          <a:noFill/>
        </p:spPr>
        <p:txBody>
          <a:bodyPr wrap="square" lIns="91440" tIns="0" rIns="0" bIns="0" rtlCol="0" anchor="ctr" anchorCtr="0">
            <a:spAutoFit/>
          </a:bodyPr>
          <a:lstStyle/>
          <a:p>
            <a:r>
              <a:rPr lang="en-US" dirty="0">
                <a:solidFill>
                  <a:srgbClr val="00B0F0"/>
                </a:solidFill>
                <a:latin typeface="Century Gothic" panose="020B0502020202020204" pitchFamily="34" charset="0"/>
              </a:rPr>
              <a:t>00/00</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3200400"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5. Review &amp; Adaptation</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3200400" cy="400110"/>
          </a:xfrm>
          <a:prstGeom prst="rect">
            <a:avLst/>
          </a:prstGeom>
          <a:noFill/>
        </p:spPr>
        <p:txBody>
          <a:bodyPr wrap="square" rtlCol="0">
            <a:spAutoFit/>
          </a:bodyPr>
          <a:lstStyle/>
          <a:p>
            <a:r>
              <a:rPr lang="en-US" sz="2000" dirty="0">
                <a:solidFill>
                  <a:schemeClr val="tx1">
                    <a:lumMod val="75000"/>
                    <a:lumOff val="25000"/>
                  </a:schemeClr>
                </a:solidFill>
                <a:effectLst/>
                <a:latin typeface="Century Gothic" panose="020B0502020202020204" pitchFamily="34" charset="0"/>
              </a:rPr>
              <a:t>6. Scaling &amp; Integration </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34" name="Shape 14">
            <a:extLst>
              <a:ext uri="{FF2B5EF4-FFF2-40B4-BE49-F238E27FC236}">
                <a16:creationId xmlns:a16="http://schemas.microsoft.com/office/drawing/2014/main" id="{809A0467-46FB-1048-B0AB-D645B5A92E06}"/>
              </a:ext>
            </a:extLst>
          </p:cNvPr>
          <p:cNvSpPr/>
          <p:nvPr/>
        </p:nvSpPr>
        <p:spPr>
          <a:xfrm>
            <a:off x="6166403" y="1516981"/>
            <a:ext cx="1397481" cy="743205"/>
          </a:xfrm>
          <a:prstGeom prst="roundRect">
            <a:avLst>
              <a:gd name="adj" fmla="val 10667"/>
            </a:avLst>
          </a:prstGeom>
          <a:solidFill>
            <a:srgbClr val="A5E9F7"/>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Gather feedback from the pilot team.</a:t>
            </a:r>
          </a:p>
        </p:txBody>
      </p:sp>
      <p:sp>
        <p:nvSpPr>
          <p:cNvPr id="36" name="Shape 16">
            <a:extLst>
              <a:ext uri="{FF2B5EF4-FFF2-40B4-BE49-F238E27FC236}">
                <a16:creationId xmlns:a16="http://schemas.microsoft.com/office/drawing/2014/main" id="{D6B56A12-3952-4F4D-B253-62F3DADD88FB}"/>
              </a:ext>
            </a:extLst>
          </p:cNvPr>
          <p:cNvSpPr/>
          <p:nvPr/>
        </p:nvSpPr>
        <p:spPr>
          <a:xfrm>
            <a:off x="7649841" y="1865391"/>
            <a:ext cx="1622075" cy="825850"/>
          </a:xfrm>
          <a:prstGeom prst="roundRect">
            <a:avLst>
              <a:gd name="adj" fmla="val 9350"/>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Adjust Agile processes based on lessons learned.</a:t>
            </a:r>
          </a:p>
        </p:txBody>
      </p:sp>
      <p:sp>
        <p:nvSpPr>
          <p:cNvPr id="37" name="Shape 20">
            <a:extLst>
              <a:ext uri="{FF2B5EF4-FFF2-40B4-BE49-F238E27FC236}">
                <a16:creationId xmlns:a16="http://schemas.microsoft.com/office/drawing/2014/main" id="{30A7BC26-6A19-584E-8E69-888265BBB96F}"/>
              </a:ext>
            </a:extLst>
          </p:cNvPr>
          <p:cNvSpPr/>
          <p:nvPr/>
        </p:nvSpPr>
        <p:spPr>
          <a:xfrm>
            <a:off x="6166403" y="2765561"/>
            <a:ext cx="2024129" cy="535107"/>
          </a:xfrm>
          <a:prstGeom prst="roundRect">
            <a:avLst>
              <a:gd name="adj" fmla="val 11794"/>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Analyze performance against success criteria.</a:t>
            </a:r>
          </a:p>
        </p:txBody>
      </p:sp>
      <p:sp>
        <p:nvSpPr>
          <p:cNvPr id="38" name="Shape 14">
            <a:extLst>
              <a:ext uri="{FF2B5EF4-FFF2-40B4-BE49-F238E27FC236}">
                <a16:creationId xmlns:a16="http://schemas.microsoft.com/office/drawing/2014/main" id="{4E4A72C8-CC9D-E443-9056-C39E3487335A}"/>
              </a:ext>
            </a:extLst>
          </p:cNvPr>
          <p:cNvSpPr/>
          <p:nvPr/>
        </p:nvSpPr>
        <p:spPr>
          <a:xfrm>
            <a:off x="9397966" y="4040128"/>
            <a:ext cx="2467774" cy="535106"/>
          </a:xfrm>
          <a:prstGeom prst="roundRect">
            <a:avLst>
              <a:gd name="adj" fmla="val 7365"/>
            </a:avLst>
          </a:prstGeom>
          <a:solidFill>
            <a:srgbClr val="FFA384"/>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Develop a plan to scale Agile practices to other teams.</a:t>
            </a:r>
            <a:endParaRPr sz="2000" b="0"/>
          </a:p>
        </p:txBody>
      </p:sp>
      <p:sp>
        <p:nvSpPr>
          <p:cNvPr id="39" name="Shape 16">
            <a:extLst>
              <a:ext uri="{FF2B5EF4-FFF2-40B4-BE49-F238E27FC236}">
                <a16:creationId xmlns:a16="http://schemas.microsoft.com/office/drawing/2014/main" id="{E544A3D6-454C-C248-8C5A-EA717C5B513D}"/>
              </a:ext>
            </a:extLst>
          </p:cNvPr>
          <p:cNvSpPr/>
          <p:nvPr/>
        </p:nvSpPr>
        <p:spPr>
          <a:xfrm>
            <a:off x="10257528" y="5244118"/>
            <a:ext cx="1871626" cy="535106"/>
          </a:xfrm>
          <a:prstGeom prst="roundRect">
            <a:avLst>
              <a:gd name="adj" fmla="val 11495"/>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Prepare for a full-scale Agile implementation.</a:t>
            </a:r>
            <a:endParaRPr sz="2000" b="0"/>
          </a:p>
        </p:txBody>
      </p:sp>
      <p:sp>
        <p:nvSpPr>
          <p:cNvPr id="41" name="Shape 20">
            <a:extLst>
              <a:ext uri="{FF2B5EF4-FFF2-40B4-BE49-F238E27FC236}">
                <a16:creationId xmlns:a16="http://schemas.microsoft.com/office/drawing/2014/main" id="{BB4CC134-76D8-E442-93BF-C4663C3B9769}"/>
              </a:ext>
            </a:extLst>
          </p:cNvPr>
          <p:cNvSpPr/>
          <p:nvPr/>
        </p:nvSpPr>
        <p:spPr>
          <a:xfrm>
            <a:off x="9706616" y="4634690"/>
            <a:ext cx="2422537" cy="535106"/>
          </a:xfrm>
          <a:prstGeom prst="roundRect">
            <a:avLst>
              <a:gd name="adj" fmla="val 6141"/>
            </a:avLst>
          </a:prstGeom>
          <a:solidFill>
            <a:srgbClr val="FFCA00"/>
          </a:solidFill>
          <a:ln w="6350">
            <a:solidFill>
              <a:schemeClr val="bg1">
                <a:lumMod val="75000"/>
              </a:schemeClr>
            </a:solidFill>
          </a:ln>
        </p:spPr>
        <p:txBody>
          <a:bodyPr spcFirstLastPara="1" wrap="square" lIns="73152" tIns="45700" rIns="45720"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200" b="0">
                <a:solidFill>
                  <a:schemeClr val="dk1"/>
                </a:solidFill>
                <a:latin typeface="Century Gothic"/>
                <a:ea typeface="Century Gothic"/>
                <a:cs typeface="Century Gothic"/>
                <a:sym typeface="Century Gothic"/>
              </a:rPr>
              <a:t>Integrate Agile with existing processes in the organization.</a:t>
            </a:r>
            <a:endParaRPr sz="2000" b="0"/>
          </a:p>
        </p:txBody>
      </p:sp>
    </p:spTree>
    <p:extLst>
      <p:ext uri="{BB962C8B-B14F-4D97-AF65-F5344CB8AC3E}">
        <p14:creationId xmlns:p14="http://schemas.microsoft.com/office/powerpoint/2010/main" val="45166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8562</TotalTime>
  <Words>389</Words>
  <Application>Microsoft Office PowerPoint</Application>
  <PresentationFormat>Widescreen</PresentationFormat>
  <Paragraphs>93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154</cp:revision>
  <cp:lastPrinted>2024-02-18T00:29:35Z</cp:lastPrinted>
  <dcterms:created xsi:type="dcterms:W3CDTF">2021-07-07T23:54:57Z</dcterms:created>
  <dcterms:modified xsi:type="dcterms:W3CDTF">2024-10-24T16:47:51Z</dcterms:modified>
</cp:coreProperties>
</file>