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342" r:id="rId2"/>
    <p:sldId id="371" r:id="rId3"/>
    <p:sldId id="372"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54" r:id="rId18"/>
    <p:sldId id="356" r:id="rId19"/>
    <p:sldId id="357" r:id="rId20"/>
    <p:sldId id="358" r:id="rId21"/>
    <p:sldId id="359" r:id="rId22"/>
    <p:sldId id="360" r:id="rId23"/>
    <p:sldId id="361" r:id="rId24"/>
    <p:sldId id="362" r:id="rId25"/>
    <p:sldId id="363" r:id="rId26"/>
    <p:sldId id="364" r:id="rId27"/>
    <p:sldId id="365" r:id="rId28"/>
    <p:sldId id="367" r:id="rId29"/>
    <p:sldId id="369" r:id="rId30"/>
    <p:sldId id="370" r:id="rId31"/>
    <p:sldId id="368"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A0A"/>
    <a:srgbClr val="C15560"/>
    <a:srgbClr val="E0A200"/>
    <a:srgbClr val="BC827F"/>
    <a:srgbClr val="C33056"/>
    <a:srgbClr val="9AD0BA"/>
    <a:srgbClr val="A7DFC6"/>
    <a:srgbClr val="53B6C2"/>
    <a:srgbClr val="4CCECF"/>
    <a:srgbClr val="7D7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6327"/>
  </p:normalViewPr>
  <p:slideViewPr>
    <p:cSldViewPr snapToGrid="0" snapToObjects="1">
      <p:cViewPr varScale="1">
        <p:scale>
          <a:sx n="77" d="100"/>
          <a:sy n="77" d="100"/>
        </p:scale>
        <p:origin x="213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9/18/2024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1195887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52370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383089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205468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14</a:t>
            </a:fld>
            <a:endParaRPr lang="en-US" dirty="0"/>
          </a:p>
        </p:txBody>
      </p:sp>
    </p:spTree>
    <p:extLst>
      <p:ext uri="{BB962C8B-B14F-4D97-AF65-F5344CB8AC3E}">
        <p14:creationId xmlns:p14="http://schemas.microsoft.com/office/powerpoint/2010/main" val="163395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15</a:t>
            </a:fld>
            <a:endParaRPr lang="en-US" dirty="0"/>
          </a:p>
        </p:txBody>
      </p:sp>
    </p:spTree>
    <p:extLst>
      <p:ext uri="{BB962C8B-B14F-4D97-AF65-F5344CB8AC3E}">
        <p14:creationId xmlns:p14="http://schemas.microsoft.com/office/powerpoint/2010/main" val="286003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16</a:t>
            </a:fld>
            <a:endParaRPr lang="en-US" dirty="0"/>
          </a:p>
        </p:txBody>
      </p:sp>
    </p:spTree>
    <p:extLst>
      <p:ext uri="{BB962C8B-B14F-4D97-AF65-F5344CB8AC3E}">
        <p14:creationId xmlns:p14="http://schemas.microsoft.com/office/powerpoint/2010/main" val="260843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17</a:t>
            </a:fld>
            <a:endParaRPr lang="en-US" dirty="0"/>
          </a:p>
        </p:txBody>
      </p:sp>
    </p:spTree>
    <p:extLst>
      <p:ext uri="{BB962C8B-B14F-4D97-AF65-F5344CB8AC3E}">
        <p14:creationId xmlns:p14="http://schemas.microsoft.com/office/powerpoint/2010/main" val="2707066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18</a:t>
            </a:fld>
            <a:endParaRPr lang="en-US" dirty="0"/>
          </a:p>
        </p:txBody>
      </p:sp>
    </p:spTree>
    <p:extLst>
      <p:ext uri="{BB962C8B-B14F-4D97-AF65-F5344CB8AC3E}">
        <p14:creationId xmlns:p14="http://schemas.microsoft.com/office/powerpoint/2010/main" val="154934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19</a:t>
            </a:fld>
            <a:endParaRPr lang="en-US" dirty="0"/>
          </a:p>
        </p:txBody>
      </p:sp>
    </p:spTree>
    <p:extLst>
      <p:ext uri="{BB962C8B-B14F-4D97-AF65-F5344CB8AC3E}">
        <p14:creationId xmlns:p14="http://schemas.microsoft.com/office/powerpoint/2010/main" val="371773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20</a:t>
            </a:fld>
            <a:endParaRPr lang="en-US" dirty="0"/>
          </a:p>
        </p:txBody>
      </p:sp>
    </p:spTree>
    <p:extLst>
      <p:ext uri="{BB962C8B-B14F-4D97-AF65-F5344CB8AC3E}">
        <p14:creationId xmlns:p14="http://schemas.microsoft.com/office/powerpoint/2010/main" val="100639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719589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21</a:t>
            </a:fld>
            <a:endParaRPr lang="en-US" dirty="0"/>
          </a:p>
        </p:txBody>
      </p:sp>
    </p:spTree>
    <p:extLst>
      <p:ext uri="{BB962C8B-B14F-4D97-AF65-F5344CB8AC3E}">
        <p14:creationId xmlns:p14="http://schemas.microsoft.com/office/powerpoint/2010/main" val="378938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22</a:t>
            </a:fld>
            <a:endParaRPr lang="en-US" dirty="0"/>
          </a:p>
        </p:txBody>
      </p:sp>
    </p:spTree>
    <p:extLst>
      <p:ext uri="{BB962C8B-B14F-4D97-AF65-F5344CB8AC3E}">
        <p14:creationId xmlns:p14="http://schemas.microsoft.com/office/powerpoint/2010/main" val="147525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23</a:t>
            </a:fld>
            <a:endParaRPr lang="en-US" dirty="0"/>
          </a:p>
        </p:txBody>
      </p:sp>
    </p:spTree>
    <p:extLst>
      <p:ext uri="{BB962C8B-B14F-4D97-AF65-F5344CB8AC3E}">
        <p14:creationId xmlns:p14="http://schemas.microsoft.com/office/powerpoint/2010/main" val="2436521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24</a:t>
            </a:fld>
            <a:endParaRPr lang="en-US" dirty="0"/>
          </a:p>
        </p:txBody>
      </p:sp>
    </p:spTree>
    <p:extLst>
      <p:ext uri="{BB962C8B-B14F-4D97-AF65-F5344CB8AC3E}">
        <p14:creationId xmlns:p14="http://schemas.microsoft.com/office/powerpoint/2010/main" val="549964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25</a:t>
            </a:fld>
            <a:endParaRPr lang="en-US" dirty="0"/>
          </a:p>
        </p:txBody>
      </p:sp>
    </p:spTree>
    <p:extLst>
      <p:ext uri="{BB962C8B-B14F-4D97-AF65-F5344CB8AC3E}">
        <p14:creationId xmlns:p14="http://schemas.microsoft.com/office/powerpoint/2010/main" val="1276395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26</a:t>
            </a:fld>
            <a:endParaRPr lang="en-US" dirty="0"/>
          </a:p>
        </p:txBody>
      </p:sp>
    </p:spTree>
    <p:extLst>
      <p:ext uri="{BB962C8B-B14F-4D97-AF65-F5344CB8AC3E}">
        <p14:creationId xmlns:p14="http://schemas.microsoft.com/office/powerpoint/2010/main" val="9629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27</a:t>
            </a:fld>
            <a:endParaRPr lang="en-US" dirty="0"/>
          </a:p>
        </p:txBody>
      </p:sp>
    </p:spTree>
    <p:extLst>
      <p:ext uri="{BB962C8B-B14F-4D97-AF65-F5344CB8AC3E}">
        <p14:creationId xmlns:p14="http://schemas.microsoft.com/office/powerpoint/2010/main" val="2830862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28</a:t>
            </a:fld>
            <a:endParaRPr lang="en-US" dirty="0"/>
          </a:p>
        </p:txBody>
      </p:sp>
    </p:spTree>
    <p:extLst>
      <p:ext uri="{BB962C8B-B14F-4D97-AF65-F5344CB8AC3E}">
        <p14:creationId xmlns:p14="http://schemas.microsoft.com/office/powerpoint/2010/main" val="168251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29</a:t>
            </a:fld>
            <a:endParaRPr lang="en-US" dirty="0"/>
          </a:p>
        </p:txBody>
      </p:sp>
    </p:spTree>
    <p:extLst>
      <p:ext uri="{BB962C8B-B14F-4D97-AF65-F5344CB8AC3E}">
        <p14:creationId xmlns:p14="http://schemas.microsoft.com/office/powerpoint/2010/main" val="3131909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30</a:t>
            </a:fld>
            <a:endParaRPr lang="en-US" dirty="0"/>
          </a:p>
        </p:txBody>
      </p:sp>
    </p:spTree>
    <p:extLst>
      <p:ext uri="{BB962C8B-B14F-4D97-AF65-F5344CB8AC3E}">
        <p14:creationId xmlns:p14="http://schemas.microsoft.com/office/powerpoint/2010/main" val="78943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2643227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31</a:t>
            </a:fld>
            <a:endParaRPr lang="en-US" dirty="0"/>
          </a:p>
        </p:txBody>
      </p:sp>
    </p:spTree>
    <p:extLst>
      <p:ext uri="{BB962C8B-B14F-4D97-AF65-F5344CB8AC3E}">
        <p14:creationId xmlns:p14="http://schemas.microsoft.com/office/powerpoint/2010/main" val="513996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32</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86703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290399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1948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415106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3281565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251209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bg1"/>
            </a:gs>
            <a:gs pos="58000">
              <a:schemeClr val="bg1">
                <a:lumMod val="95000"/>
              </a:schemeClr>
            </a:gs>
            <a:gs pos="98000">
              <a:schemeClr val="bg1">
                <a:lumMod val="8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9/18/2024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182&amp;utm_source=template-powerpoint&amp;utm_medium=content&amp;utm_campaign=Blank+Content+Consulting+Proposal+Template-powerpoint-12182&amp;lpa=Blank+Content+Consulting+Proposal+Template+powerpoint+12182" TargetMode="Externa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reak area in corporate office building">
            <a:extLst>
              <a:ext uri="{FF2B5EF4-FFF2-40B4-BE49-F238E27FC236}">
                <a16:creationId xmlns:a16="http://schemas.microsoft.com/office/drawing/2014/main" id="{47894556-B6B7-9D1E-B960-9A88225CB2AE}"/>
              </a:ext>
            </a:extLst>
          </p:cNvPr>
          <p:cNvPicPr>
            <a:picLocks noChangeAspect="1"/>
          </p:cNvPicPr>
          <p:nvPr/>
        </p:nvPicPr>
        <p:blipFill>
          <a:blip r:embed="rId2">
            <a:grayscl/>
            <a:alphaModFix amt="10000"/>
          </a:blip>
          <a:srcRect t="7812" b="7812"/>
          <a:stretch/>
        </p:blipFill>
        <p:spPr>
          <a:xfrm>
            <a:off x="0" y="1"/>
            <a:ext cx="12192000" cy="6857999"/>
          </a:xfrm>
          <a:prstGeom prst="rect">
            <a:avLst/>
          </a:prstGeom>
        </p:spPr>
      </p:pic>
      <p:pic>
        <p:nvPicPr>
          <p:cNvPr id="2" name="Google Shape;93;p1">
            <a:hlinkClick r:id="rId3"/>
            <a:extLst>
              <a:ext uri="{FF2B5EF4-FFF2-40B4-BE49-F238E27FC236}">
                <a16:creationId xmlns:a16="http://schemas.microsoft.com/office/drawing/2014/main" id="{16BCC30B-76FD-AAF7-2EDE-3A53C6542D6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6" y="254469"/>
            <a:ext cx="648581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Sample Consulting Proposal Template</a:t>
            </a:r>
          </a:p>
        </p:txBody>
      </p:sp>
      <p:pic>
        <p:nvPicPr>
          <p:cNvPr id="7" name="Picture 6">
            <a:extLst>
              <a:ext uri="{FF2B5EF4-FFF2-40B4-BE49-F238E27FC236}">
                <a16:creationId xmlns:a16="http://schemas.microsoft.com/office/drawing/2014/main" id="{1A18209B-B3B5-C421-44F2-15F3AEE2984F}"/>
              </a:ext>
            </a:extLst>
          </p:cNvPr>
          <p:cNvPicPr>
            <a:picLocks noChangeAspect="1"/>
          </p:cNvPicPr>
          <p:nvPr/>
        </p:nvPicPr>
        <p:blipFill>
          <a:blip r:embed="rId5"/>
          <a:srcRect/>
          <a:stretch/>
        </p:blipFill>
        <p:spPr>
          <a:xfrm>
            <a:off x="1304380" y="1622592"/>
            <a:ext cx="4988614" cy="2810367"/>
          </a:xfrm>
          <a:prstGeom prst="rect">
            <a:avLst/>
          </a:prstGeom>
          <a:noFill/>
          <a:ln w="28575">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B381BD6B-2434-6423-5F26-9419E25D364E}"/>
              </a:ext>
            </a:extLst>
          </p:cNvPr>
          <p:cNvPicPr>
            <a:picLocks noChangeAspect="1"/>
          </p:cNvPicPr>
          <p:nvPr/>
        </p:nvPicPr>
        <p:blipFill>
          <a:blip r:embed="rId6"/>
          <a:srcRect/>
          <a:stretch/>
        </p:blipFill>
        <p:spPr>
          <a:xfrm>
            <a:off x="5890179" y="2223326"/>
            <a:ext cx="5006268" cy="2805052"/>
          </a:xfrm>
          <a:prstGeom prst="rect">
            <a:avLst/>
          </a:prstGeom>
          <a:noFill/>
          <a:ln w="28575">
            <a:no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35C7D9A0-D955-7AFC-63DE-C3BED96D74F1}"/>
              </a:ext>
            </a:extLst>
          </p:cNvPr>
          <p:cNvPicPr>
            <a:picLocks noChangeAspect="1"/>
          </p:cNvPicPr>
          <p:nvPr/>
        </p:nvPicPr>
        <p:blipFill>
          <a:blip r:embed="rId7"/>
          <a:srcRect/>
          <a:stretch/>
        </p:blipFill>
        <p:spPr>
          <a:xfrm>
            <a:off x="3594094" y="3625852"/>
            <a:ext cx="5003813" cy="2806077"/>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reak area in corporate office building">
            <a:extLst>
              <a:ext uri="{FF2B5EF4-FFF2-40B4-BE49-F238E27FC236}">
                <a16:creationId xmlns:a16="http://schemas.microsoft.com/office/drawing/2014/main" id="{3FE1EC49-3E5A-ECB7-F991-C0B31D99F0AE}"/>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2291142"/>
            <a:ext cx="12192000" cy="45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906985-B726-BA27-D892-EE3F62FA3316}"/>
              </a:ext>
            </a:extLst>
          </p:cNvPr>
          <p:cNvSpPr/>
          <p:nvPr/>
        </p:nvSpPr>
        <p:spPr>
          <a:xfrm>
            <a:off x="946016" y="148029"/>
            <a:ext cx="10386380" cy="1989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algn="ctr" rtl="0" fontAlgn="base">
              <a:spcBef>
                <a:spcPts val="0"/>
              </a:spcBef>
              <a:spcAft>
                <a:spcPts val="0"/>
              </a:spcAft>
            </a:pPr>
            <a:r>
              <a:rPr lang="en-US" sz="1600" b="0" i="0" u="none" strike="noStrike" dirty="0">
                <a:solidFill>
                  <a:schemeClr val="tx1">
                    <a:lumMod val="65000"/>
                    <a:lumOff val="35000"/>
                  </a:schemeClr>
                </a:solidFill>
                <a:effectLst/>
                <a:latin typeface="Century Gothic" panose="020B0502020202020204" pitchFamily="34" charset="0"/>
              </a:rPr>
              <a:t>Sample company bio text.</a:t>
            </a:r>
          </a:p>
        </p:txBody>
      </p:sp>
      <p:sp>
        <p:nvSpPr>
          <p:cNvPr id="6" name="Google Shape;90;p1">
            <a:extLst>
              <a:ext uri="{FF2B5EF4-FFF2-40B4-BE49-F238E27FC236}">
                <a16:creationId xmlns:a16="http://schemas.microsoft.com/office/drawing/2014/main" id="{924C8AAE-61F9-9303-AC06-09DA25D04F75}"/>
              </a:ext>
            </a:extLst>
          </p:cNvPr>
          <p:cNvSpPr txBox="1"/>
          <p:nvPr/>
        </p:nvSpPr>
        <p:spPr>
          <a:xfrm>
            <a:off x="2853092" y="2525082"/>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bg1"/>
                </a:solidFill>
                <a:latin typeface="Century Gothic"/>
                <a:ea typeface="Century Gothic"/>
                <a:cs typeface="Century Gothic"/>
                <a:sym typeface="Century Gothic"/>
              </a:rPr>
              <a:t>Our Team</a:t>
            </a:r>
          </a:p>
        </p:txBody>
      </p:sp>
      <p:sp>
        <p:nvSpPr>
          <p:cNvPr id="9" name="TextBox 8">
            <a:extLst>
              <a:ext uri="{FF2B5EF4-FFF2-40B4-BE49-F238E27FC236}">
                <a16:creationId xmlns:a16="http://schemas.microsoft.com/office/drawing/2014/main" id="{8CEE88E6-2455-A81C-C25C-D57058465DBF}"/>
              </a:ext>
            </a:extLst>
          </p:cNvPr>
          <p:cNvSpPr txBox="1"/>
          <p:nvPr/>
        </p:nvSpPr>
        <p:spPr>
          <a:xfrm>
            <a:off x="859604"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sp>
        <p:nvSpPr>
          <p:cNvPr id="12" name="TextBox 11">
            <a:extLst>
              <a:ext uri="{FF2B5EF4-FFF2-40B4-BE49-F238E27FC236}">
                <a16:creationId xmlns:a16="http://schemas.microsoft.com/office/drawing/2014/main" id="{826E3616-30FF-69DC-8256-A251799F026B}"/>
              </a:ext>
            </a:extLst>
          </p:cNvPr>
          <p:cNvSpPr txBox="1"/>
          <p:nvPr/>
        </p:nvSpPr>
        <p:spPr>
          <a:xfrm>
            <a:off x="4507358"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sp>
        <p:nvSpPr>
          <p:cNvPr id="14" name="TextBox 13">
            <a:extLst>
              <a:ext uri="{FF2B5EF4-FFF2-40B4-BE49-F238E27FC236}">
                <a16:creationId xmlns:a16="http://schemas.microsoft.com/office/drawing/2014/main" id="{B0D88CA0-A7FE-3774-7976-51F62DB8A42A}"/>
              </a:ext>
            </a:extLst>
          </p:cNvPr>
          <p:cNvSpPr txBox="1"/>
          <p:nvPr/>
        </p:nvSpPr>
        <p:spPr>
          <a:xfrm>
            <a:off x="8155112"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pic>
        <p:nvPicPr>
          <p:cNvPr id="2" name="Picture 1" descr="A person with short orange hair smiling&#10;&#10;Description automatically generated">
            <a:extLst>
              <a:ext uri="{FF2B5EF4-FFF2-40B4-BE49-F238E27FC236}">
                <a16:creationId xmlns:a16="http://schemas.microsoft.com/office/drawing/2014/main" id="{A289F6C0-E635-7858-3A1E-46E1CB3F8712}"/>
              </a:ext>
            </a:extLst>
          </p:cNvPr>
          <p:cNvPicPr>
            <a:picLocks noChangeAspect="1"/>
          </p:cNvPicPr>
          <p:nvPr/>
        </p:nvPicPr>
        <p:blipFill>
          <a:blip r:embed="rId4"/>
          <a:stretch>
            <a:fillRect/>
          </a:stretch>
        </p:blipFill>
        <p:spPr>
          <a:xfrm>
            <a:off x="5455920" y="3313839"/>
            <a:ext cx="1280160" cy="1280160"/>
          </a:xfrm>
          <a:prstGeom prst="ellipse">
            <a:avLst/>
          </a:prstGeom>
        </p:spPr>
      </p:pic>
      <p:pic>
        <p:nvPicPr>
          <p:cNvPr id="3" name="Picture 2" descr="A person smiling at the camera&#10;&#10;Description automatically generated">
            <a:extLst>
              <a:ext uri="{FF2B5EF4-FFF2-40B4-BE49-F238E27FC236}">
                <a16:creationId xmlns:a16="http://schemas.microsoft.com/office/drawing/2014/main" id="{53D04C2E-A3CF-3250-7367-57C5C30846CE}"/>
              </a:ext>
            </a:extLst>
          </p:cNvPr>
          <p:cNvPicPr>
            <a:picLocks noChangeAspect="1"/>
          </p:cNvPicPr>
          <p:nvPr/>
        </p:nvPicPr>
        <p:blipFill>
          <a:blip r:embed="rId5"/>
          <a:stretch>
            <a:fillRect/>
          </a:stretch>
        </p:blipFill>
        <p:spPr>
          <a:xfrm>
            <a:off x="9103674" y="3313839"/>
            <a:ext cx="1280160" cy="1280160"/>
          </a:xfrm>
          <a:prstGeom prst="ellipse">
            <a:avLst/>
          </a:prstGeom>
        </p:spPr>
      </p:pic>
      <p:pic>
        <p:nvPicPr>
          <p:cNvPr id="4" name="Picture 3" descr="A person smiling at the camera&#10;&#10;Description automatically generated">
            <a:extLst>
              <a:ext uri="{FF2B5EF4-FFF2-40B4-BE49-F238E27FC236}">
                <a16:creationId xmlns:a16="http://schemas.microsoft.com/office/drawing/2014/main" id="{712DB97D-ECD6-2B7B-E690-2D5AED4A2770}"/>
              </a:ext>
            </a:extLst>
          </p:cNvPr>
          <p:cNvPicPr>
            <a:picLocks noChangeAspect="1"/>
          </p:cNvPicPr>
          <p:nvPr/>
        </p:nvPicPr>
        <p:blipFill>
          <a:blip r:embed="rId6"/>
          <a:stretch>
            <a:fillRect/>
          </a:stretch>
        </p:blipFill>
        <p:spPr>
          <a:xfrm>
            <a:off x="1808166" y="3313839"/>
            <a:ext cx="1280160" cy="1280160"/>
          </a:xfrm>
          <a:prstGeom prst="ellipse">
            <a:avLst/>
          </a:prstGeom>
        </p:spPr>
      </p:pic>
    </p:spTree>
    <p:extLst>
      <p:ext uri="{BB962C8B-B14F-4D97-AF65-F5344CB8AC3E}">
        <p14:creationId xmlns:p14="http://schemas.microsoft.com/office/powerpoint/2010/main" val="1870163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Break area in corporate office building">
            <a:extLst>
              <a:ext uri="{FF2B5EF4-FFF2-40B4-BE49-F238E27FC236}">
                <a16:creationId xmlns:a16="http://schemas.microsoft.com/office/drawing/2014/main" id="{741CFFD1-87E2-EE4C-CC5C-CCCF86274EF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597D1717-3DC8-FAAB-CC9A-2FFF615FB5F1}"/>
              </a:ext>
            </a:extLst>
          </p:cNvPr>
          <p:cNvSpPr/>
          <p:nvPr/>
        </p:nvSpPr>
        <p:spPr>
          <a:xfrm>
            <a:off x="0" y="3933864"/>
            <a:ext cx="12192000" cy="29241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Mission</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Empowering Innovation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32095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Driving Growth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Partnering </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for Success </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 name="Oval 1">
            <a:extLst>
              <a:ext uri="{FF2B5EF4-FFF2-40B4-BE49-F238E27FC236}">
                <a16:creationId xmlns:a16="http://schemas.microsoft.com/office/drawing/2014/main" id="{78054200-BCD5-92AF-2F23-087D5FACDC70}"/>
              </a:ext>
            </a:extLst>
          </p:cNvPr>
          <p:cNvSpPr/>
          <p:nvPr/>
        </p:nvSpPr>
        <p:spPr>
          <a:xfrm>
            <a:off x="337239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F55411-1B1B-BF3E-E599-4EED80EC243A}"/>
              </a:ext>
            </a:extLst>
          </p:cNvPr>
          <p:cNvSpPr/>
          <p:nvPr/>
        </p:nvSpPr>
        <p:spPr>
          <a:xfrm>
            <a:off x="5735587"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25E842-9987-49A8-B73F-B0FB9C7FFC09}"/>
              </a:ext>
            </a:extLst>
          </p:cNvPr>
          <p:cNvSpPr/>
          <p:nvPr/>
        </p:nvSpPr>
        <p:spPr>
          <a:xfrm>
            <a:off x="809877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arrow&#10;&#10;Description automatically generated">
            <a:extLst>
              <a:ext uri="{FF2B5EF4-FFF2-40B4-BE49-F238E27FC236}">
                <a16:creationId xmlns:a16="http://schemas.microsoft.com/office/drawing/2014/main" id="{F9B53BB5-E54D-47FD-D9CE-E60F11C5D6E0}"/>
              </a:ext>
            </a:extLst>
          </p:cNvPr>
          <p:cNvPicPr>
            <a:picLocks noChangeAspect="1"/>
          </p:cNvPicPr>
          <p:nvPr/>
        </p:nvPicPr>
        <p:blipFill>
          <a:blip r:embed="rId4"/>
          <a:stretch>
            <a:fillRect/>
          </a:stretch>
        </p:blipFill>
        <p:spPr>
          <a:xfrm>
            <a:off x="3506750" y="1510839"/>
            <a:ext cx="502920" cy="502920"/>
          </a:xfrm>
          <a:prstGeom prst="rect">
            <a:avLst/>
          </a:prstGeom>
        </p:spPr>
      </p:pic>
      <p:pic>
        <p:nvPicPr>
          <p:cNvPr id="21" name="Picture 20" descr="A white line drawing of a plant with a person in the middle&#10;&#10;Description automatically generated">
            <a:extLst>
              <a:ext uri="{FF2B5EF4-FFF2-40B4-BE49-F238E27FC236}">
                <a16:creationId xmlns:a16="http://schemas.microsoft.com/office/drawing/2014/main" id="{0AB5CE54-5397-884C-B88A-1AEEAF0DF038}"/>
              </a:ext>
            </a:extLst>
          </p:cNvPr>
          <p:cNvPicPr>
            <a:picLocks noChangeAspect="1"/>
          </p:cNvPicPr>
          <p:nvPr/>
        </p:nvPicPr>
        <p:blipFill>
          <a:blip r:embed="rId5"/>
          <a:stretch>
            <a:fillRect/>
          </a:stretch>
        </p:blipFill>
        <p:spPr>
          <a:xfrm>
            <a:off x="5861431" y="1538271"/>
            <a:ext cx="475488" cy="475488"/>
          </a:xfrm>
          <a:prstGeom prst="rect">
            <a:avLst/>
          </a:prstGeom>
        </p:spPr>
      </p:pic>
      <p:pic>
        <p:nvPicPr>
          <p:cNvPr id="23" name="Picture 22" descr="A group of people with a circle&#10;&#10;Description automatically generated">
            <a:extLst>
              <a:ext uri="{FF2B5EF4-FFF2-40B4-BE49-F238E27FC236}">
                <a16:creationId xmlns:a16="http://schemas.microsoft.com/office/drawing/2014/main" id="{6F95C5B0-A3AA-B4AE-AD59-B8A4C14AA989}"/>
              </a:ext>
            </a:extLst>
          </p:cNvPr>
          <p:cNvPicPr>
            <a:picLocks noChangeAspect="1"/>
          </p:cNvPicPr>
          <p:nvPr/>
        </p:nvPicPr>
        <p:blipFill>
          <a:blip r:embed="rId6"/>
          <a:stretch>
            <a:fillRect/>
          </a:stretch>
        </p:blipFill>
        <p:spPr>
          <a:xfrm>
            <a:off x="8210905" y="1495047"/>
            <a:ext cx="502920" cy="502920"/>
          </a:xfrm>
          <a:prstGeom prst="rect">
            <a:avLst/>
          </a:prstGeom>
        </p:spPr>
      </p:pic>
    </p:spTree>
    <p:extLst>
      <p:ext uri="{BB962C8B-B14F-4D97-AF65-F5344CB8AC3E}">
        <p14:creationId xmlns:p14="http://schemas.microsoft.com/office/powerpoint/2010/main" val="173533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lue world map">
            <a:extLst>
              <a:ext uri="{FF2B5EF4-FFF2-40B4-BE49-F238E27FC236}">
                <a16:creationId xmlns:a16="http://schemas.microsoft.com/office/drawing/2014/main" id="{1086C29D-A4A1-2CBE-8DA4-E0403912A65E}"/>
              </a:ext>
            </a:extLst>
          </p:cNvPr>
          <p:cNvPicPr>
            <a:picLocks noChangeAspect="1"/>
          </p:cNvPicPr>
          <p:nvPr/>
        </p:nvPicPr>
        <p:blipFill>
          <a:blip r:embed="rId3">
            <a:duotone>
              <a:schemeClr val="accent1">
                <a:shade val="45000"/>
                <a:satMod val="135000"/>
              </a:schemeClr>
              <a:prstClr val="white"/>
            </a:duotone>
          </a:blip>
          <a:stretch>
            <a:fillRect/>
          </a:stretch>
        </p:blipFill>
        <p:spPr>
          <a:xfrm>
            <a:off x="1242783" y="790904"/>
            <a:ext cx="9706434" cy="6067096"/>
          </a:xfrm>
          <a:prstGeom prst="rect">
            <a:avLst/>
          </a:prstGeom>
        </p:spPr>
      </p:pic>
      <p:sp>
        <p:nvSpPr>
          <p:cNvPr id="10" name="Oval 9">
            <a:extLst>
              <a:ext uri="{FF2B5EF4-FFF2-40B4-BE49-F238E27FC236}">
                <a16:creationId xmlns:a16="http://schemas.microsoft.com/office/drawing/2014/main" id="{73491397-59C3-DA15-5B85-7F24994D6150}"/>
              </a:ext>
            </a:extLst>
          </p:cNvPr>
          <p:cNvSpPr/>
          <p:nvPr/>
        </p:nvSpPr>
        <p:spPr>
          <a:xfrm>
            <a:off x="8851228" y="46142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Location</a:t>
            </a:r>
          </a:p>
        </p:txBody>
      </p:sp>
      <p:pic>
        <p:nvPicPr>
          <p:cNvPr id="8" name="Picture 7" descr="A black and white logo&#10;&#10;Description automatically generated">
            <a:extLst>
              <a:ext uri="{FF2B5EF4-FFF2-40B4-BE49-F238E27FC236}">
                <a16:creationId xmlns:a16="http://schemas.microsoft.com/office/drawing/2014/main" id="{C56BAAF2-1361-DD78-F881-2A1172356328}"/>
              </a:ext>
            </a:extLst>
          </p:cNvPr>
          <p:cNvPicPr>
            <a:picLocks noChangeAspect="1"/>
          </p:cNvPicPr>
          <p:nvPr/>
        </p:nvPicPr>
        <p:blipFill>
          <a:blip r:embed="rId4"/>
          <a:stretch>
            <a:fillRect/>
          </a:stretch>
        </p:blipFill>
        <p:spPr>
          <a:xfrm>
            <a:off x="8965528" y="4728522"/>
            <a:ext cx="502920" cy="502920"/>
          </a:xfrm>
          <a:prstGeom prst="rect">
            <a:avLst/>
          </a:prstGeom>
        </p:spPr>
      </p:pic>
      <p:sp>
        <p:nvSpPr>
          <p:cNvPr id="28" name="Oval 27">
            <a:extLst>
              <a:ext uri="{FF2B5EF4-FFF2-40B4-BE49-F238E27FC236}">
                <a16:creationId xmlns:a16="http://schemas.microsoft.com/office/drawing/2014/main" id="{368C2331-9156-FBF8-0FCC-513F8CF29C57}"/>
              </a:ext>
            </a:extLst>
          </p:cNvPr>
          <p:cNvSpPr/>
          <p:nvPr/>
        </p:nvSpPr>
        <p:spPr>
          <a:xfrm>
            <a:off x="4445026" y="414686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10;&#10;Description automatically generated">
            <a:extLst>
              <a:ext uri="{FF2B5EF4-FFF2-40B4-BE49-F238E27FC236}">
                <a16:creationId xmlns:a16="http://schemas.microsoft.com/office/drawing/2014/main" id="{E9ADD5E9-1FC2-B508-027E-861E030B12EC}"/>
              </a:ext>
            </a:extLst>
          </p:cNvPr>
          <p:cNvPicPr>
            <a:picLocks noChangeAspect="1"/>
          </p:cNvPicPr>
          <p:nvPr/>
        </p:nvPicPr>
        <p:blipFill>
          <a:blip r:embed="rId4"/>
          <a:stretch>
            <a:fillRect/>
          </a:stretch>
        </p:blipFill>
        <p:spPr>
          <a:xfrm>
            <a:off x="4559326" y="4261162"/>
            <a:ext cx="502920" cy="502920"/>
          </a:xfrm>
          <a:prstGeom prst="rect">
            <a:avLst/>
          </a:prstGeom>
        </p:spPr>
      </p:pic>
      <p:sp>
        <p:nvSpPr>
          <p:cNvPr id="30" name="Oval 29">
            <a:extLst>
              <a:ext uri="{FF2B5EF4-FFF2-40B4-BE49-F238E27FC236}">
                <a16:creationId xmlns:a16="http://schemas.microsoft.com/office/drawing/2014/main" id="{D8CC9AA7-DC6D-28CF-BE55-8E137897C548}"/>
              </a:ext>
            </a:extLst>
          </p:cNvPr>
          <p:cNvSpPr/>
          <p:nvPr/>
        </p:nvSpPr>
        <p:spPr>
          <a:xfrm>
            <a:off x="3159760" y="2697480"/>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ack and white logo&#10;&#10;Description automatically generated">
            <a:extLst>
              <a:ext uri="{FF2B5EF4-FFF2-40B4-BE49-F238E27FC236}">
                <a16:creationId xmlns:a16="http://schemas.microsoft.com/office/drawing/2014/main" id="{A4B5EA89-411E-1D15-F4E8-D1A38E0BFB25}"/>
              </a:ext>
            </a:extLst>
          </p:cNvPr>
          <p:cNvPicPr>
            <a:picLocks noChangeAspect="1"/>
          </p:cNvPicPr>
          <p:nvPr/>
        </p:nvPicPr>
        <p:blipFill>
          <a:blip r:embed="rId4"/>
          <a:stretch>
            <a:fillRect/>
          </a:stretch>
        </p:blipFill>
        <p:spPr>
          <a:xfrm>
            <a:off x="3274060" y="2811780"/>
            <a:ext cx="502920" cy="502920"/>
          </a:xfrm>
          <a:prstGeom prst="rect">
            <a:avLst/>
          </a:prstGeom>
        </p:spPr>
      </p:pic>
      <p:sp>
        <p:nvSpPr>
          <p:cNvPr id="33" name="TextBox 32">
            <a:extLst>
              <a:ext uri="{FF2B5EF4-FFF2-40B4-BE49-F238E27FC236}">
                <a16:creationId xmlns:a16="http://schemas.microsoft.com/office/drawing/2014/main" id="{7067DF88-6E73-AC2F-9ADC-66036D670BA9}"/>
              </a:ext>
            </a:extLst>
          </p:cNvPr>
          <p:cNvSpPr txBox="1"/>
          <p:nvPr/>
        </p:nvSpPr>
        <p:spPr>
          <a:xfrm>
            <a:off x="3873500" y="287528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4" name="TextBox 33">
            <a:extLst>
              <a:ext uri="{FF2B5EF4-FFF2-40B4-BE49-F238E27FC236}">
                <a16:creationId xmlns:a16="http://schemas.microsoft.com/office/drawing/2014/main" id="{75196C88-BE1D-5FEB-3658-6503A4DB1A32}"/>
              </a:ext>
            </a:extLst>
          </p:cNvPr>
          <p:cNvSpPr txBox="1"/>
          <p:nvPr/>
        </p:nvSpPr>
        <p:spPr>
          <a:xfrm>
            <a:off x="5153660" y="431800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5" name="TextBox 34">
            <a:extLst>
              <a:ext uri="{FF2B5EF4-FFF2-40B4-BE49-F238E27FC236}">
                <a16:creationId xmlns:a16="http://schemas.microsoft.com/office/drawing/2014/main" id="{D60DC552-DB9F-A04C-DF86-14543F500237}"/>
              </a:ext>
            </a:extLst>
          </p:cNvPr>
          <p:cNvSpPr txBox="1"/>
          <p:nvPr/>
        </p:nvSpPr>
        <p:spPr>
          <a:xfrm>
            <a:off x="9563100" y="478536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Tree>
    <p:extLst>
      <p:ext uri="{BB962C8B-B14F-4D97-AF65-F5344CB8AC3E}">
        <p14:creationId xmlns:p14="http://schemas.microsoft.com/office/powerpoint/2010/main" val="38297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Process</a:t>
            </a:r>
          </a:p>
        </p:txBody>
      </p:sp>
      <p:sp>
        <p:nvSpPr>
          <p:cNvPr id="7" name="Chevron 6">
            <a:extLst>
              <a:ext uri="{FF2B5EF4-FFF2-40B4-BE49-F238E27FC236}">
                <a16:creationId xmlns:a16="http://schemas.microsoft.com/office/drawing/2014/main" id="{B5773AA6-FDD1-F2FF-3E1F-1E6D86BD0102}"/>
              </a:ext>
            </a:extLst>
          </p:cNvPr>
          <p:cNvSpPr/>
          <p:nvPr/>
        </p:nvSpPr>
        <p:spPr>
          <a:xfrm>
            <a:off x="918014" y="1625600"/>
            <a:ext cx="2734983" cy="1026582"/>
          </a:xfrm>
          <a:prstGeom prst="chevron">
            <a:avLst>
              <a:gd name="adj" fmla="val 27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8" name="Chevron 7">
            <a:extLst>
              <a:ext uri="{FF2B5EF4-FFF2-40B4-BE49-F238E27FC236}">
                <a16:creationId xmlns:a16="http://schemas.microsoft.com/office/drawing/2014/main" id="{14F07402-AAFB-2F90-4ACF-29178C62770D}"/>
              </a:ext>
            </a:extLst>
          </p:cNvPr>
          <p:cNvSpPr/>
          <p:nvPr/>
        </p:nvSpPr>
        <p:spPr>
          <a:xfrm>
            <a:off x="3459650" y="1625600"/>
            <a:ext cx="2734981" cy="1026582"/>
          </a:xfrm>
          <a:prstGeom prst="chevron">
            <a:avLst>
              <a:gd name="adj" fmla="val 277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0" name="Chevron 9">
            <a:extLst>
              <a:ext uri="{FF2B5EF4-FFF2-40B4-BE49-F238E27FC236}">
                <a16:creationId xmlns:a16="http://schemas.microsoft.com/office/drawing/2014/main" id="{FD1150FD-6E85-5868-585F-AD84C9F7CEC4}"/>
              </a:ext>
            </a:extLst>
          </p:cNvPr>
          <p:cNvSpPr/>
          <p:nvPr/>
        </p:nvSpPr>
        <p:spPr>
          <a:xfrm>
            <a:off x="6001284" y="1625600"/>
            <a:ext cx="2734980" cy="1026582"/>
          </a:xfrm>
          <a:prstGeom prst="chevron">
            <a:avLst>
              <a:gd name="adj" fmla="val 2750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2" name="Chevron 11">
            <a:extLst>
              <a:ext uri="{FF2B5EF4-FFF2-40B4-BE49-F238E27FC236}">
                <a16:creationId xmlns:a16="http://schemas.microsoft.com/office/drawing/2014/main" id="{1E0B628F-111C-926F-810B-980440F0B665}"/>
              </a:ext>
            </a:extLst>
          </p:cNvPr>
          <p:cNvSpPr/>
          <p:nvPr/>
        </p:nvSpPr>
        <p:spPr>
          <a:xfrm>
            <a:off x="8542916" y="1625600"/>
            <a:ext cx="2734981" cy="1026582"/>
          </a:xfrm>
          <a:prstGeom prst="chevron">
            <a:avLst>
              <a:gd name="adj" fmla="val 270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2" name="Google Shape;90;p1">
            <a:extLst>
              <a:ext uri="{FF2B5EF4-FFF2-40B4-BE49-F238E27FC236}">
                <a16:creationId xmlns:a16="http://schemas.microsoft.com/office/drawing/2014/main" id="{47AEE89F-3C83-10A5-1F0C-99E5D0133554}"/>
              </a:ext>
            </a:extLst>
          </p:cNvPr>
          <p:cNvSpPr txBox="1"/>
          <p:nvPr/>
        </p:nvSpPr>
        <p:spPr>
          <a:xfrm>
            <a:off x="2853092" y="327883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Timeline</a:t>
            </a:r>
          </a:p>
        </p:txBody>
      </p:sp>
      <p:sp>
        <p:nvSpPr>
          <p:cNvPr id="3" name="Rounded Rectangle 2">
            <a:extLst>
              <a:ext uri="{FF2B5EF4-FFF2-40B4-BE49-F238E27FC236}">
                <a16:creationId xmlns:a16="http://schemas.microsoft.com/office/drawing/2014/main" id="{3DD251A6-33A3-7758-845C-A653E22C22F1}"/>
              </a:ext>
            </a:extLst>
          </p:cNvPr>
          <p:cNvSpPr/>
          <p:nvPr/>
        </p:nvSpPr>
        <p:spPr>
          <a:xfrm>
            <a:off x="906821" y="4562431"/>
            <a:ext cx="10378358" cy="116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4" name="Oval 3">
            <a:extLst>
              <a:ext uri="{FF2B5EF4-FFF2-40B4-BE49-F238E27FC236}">
                <a16:creationId xmlns:a16="http://schemas.microsoft.com/office/drawing/2014/main" id="{8EC927AD-41F4-2D2D-0E60-BBDD7326F521}"/>
              </a:ext>
            </a:extLst>
          </p:cNvPr>
          <p:cNvSpPr/>
          <p:nvPr/>
        </p:nvSpPr>
        <p:spPr>
          <a:xfrm>
            <a:off x="2065574"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84AEE6-451C-0E87-2559-027DFB7E6982}"/>
              </a:ext>
            </a:extLst>
          </p:cNvPr>
          <p:cNvSpPr txBox="1"/>
          <p:nvPr/>
        </p:nvSpPr>
        <p:spPr>
          <a:xfrm>
            <a:off x="1590470"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18" name="TextBox 17">
            <a:extLst>
              <a:ext uri="{FF2B5EF4-FFF2-40B4-BE49-F238E27FC236}">
                <a16:creationId xmlns:a16="http://schemas.microsoft.com/office/drawing/2014/main" id="{792DD7E0-4DF4-8B30-FDAA-FDF417C70F84}"/>
              </a:ext>
            </a:extLst>
          </p:cNvPr>
          <p:cNvSpPr txBox="1"/>
          <p:nvPr/>
        </p:nvSpPr>
        <p:spPr>
          <a:xfrm>
            <a:off x="1020711"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32" name="Oval 31">
            <a:extLst>
              <a:ext uri="{FF2B5EF4-FFF2-40B4-BE49-F238E27FC236}">
                <a16:creationId xmlns:a16="http://schemas.microsoft.com/office/drawing/2014/main" id="{8B7AF16B-CB54-70F5-D0C7-48DD1FC9242B}"/>
              </a:ext>
            </a:extLst>
          </p:cNvPr>
          <p:cNvSpPr/>
          <p:nvPr/>
        </p:nvSpPr>
        <p:spPr>
          <a:xfrm>
            <a:off x="190472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0;p1">
            <a:extLst>
              <a:ext uri="{FF2B5EF4-FFF2-40B4-BE49-F238E27FC236}">
                <a16:creationId xmlns:a16="http://schemas.microsoft.com/office/drawing/2014/main" id="{A2DF492F-774D-8472-35BD-FB115DBF25BB}"/>
              </a:ext>
            </a:extLst>
          </p:cNvPr>
          <p:cNvSpPr txBox="1"/>
          <p:nvPr/>
        </p:nvSpPr>
        <p:spPr>
          <a:xfrm>
            <a:off x="201350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33" name="Oval 32">
            <a:extLst>
              <a:ext uri="{FF2B5EF4-FFF2-40B4-BE49-F238E27FC236}">
                <a16:creationId xmlns:a16="http://schemas.microsoft.com/office/drawing/2014/main" id="{FF1BBA8B-5FE2-23DA-2650-1EB165522669}"/>
              </a:ext>
            </a:extLst>
          </p:cNvPr>
          <p:cNvSpPr/>
          <p:nvPr/>
        </p:nvSpPr>
        <p:spPr>
          <a:xfrm>
            <a:off x="447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90;p1">
            <a:extLst>
              <a:ext uri="{FF2B5EF4-FFF2-40B4-BE49-F238E27FC236}">
                <a16:creationId xmlns:a16="http://schemas.microsoft.com/office/drawing/2014/main" id="{DF77CC21-1E46-A4B6-23C5-82800DCCC258}"/>
              </a:ext>
            </a:extLst>
          </p:cNvPr>
          <p:cNvSpPr txBox="1"/>
          <p:nvPr/>
        </p:nvSpPr>
        <p:spPr>
          <a:xfrm>
            <a:off x="458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35" name="Oval 34">
            <a:extLst>
              <a:ext uri="{FF2B5EF4-FFF2-40B4-BE49-F238E27FC236}">
                <a16:creationId xmlns:a16="http://schemas.microsoft.com/office/drawing/2014/main" id="{51372025-1B9F-04DB-CD38-46438B771C18}"/>
              </a:ext>
            </a:extLst>
          </p:cNvPr>
          <p:cNvSpPr/>
          <p:nvPr/>
        </p:nvSpPr>
        <p:spPr>
          <a:xfrm>
            <a:off x="701520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90;p1">
            <a:extLst>
              <a:ext uri="{FF2B5EF4-FFF2-40B4-BE49-F238E27FC236}">
                <a16:creationId xmlns:a16="http://schemas.microsoft.com/office/drawing/2014/main" id="{3AB6CFE5-7702-1805-6D8C-FEE23A688470}"/>
              </a:ext>
            </a:extLst>
          </p:cNvPr>
          <p:cNvSpPr txBox="1"/>
          <p:nvPr/>
        </p:nvSpPr>
        <p:spPr>
          <a:xfrm>
            <a:off x="712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38" name="Oval 37">
            <a:extLst>
              <a:ext uri="{FF2B5EF4-FFF2-40B4-BE49-F238E27FC236}">
                <a16:creationId xmlns:a16="http://schemas.microsoft.com/office/drawing/2014/main" id="{78BE938D-37E8-ADB3-F23D-C89B599AA9CA}"/>
              </a:ext>
            </a:extLst>
          </p:cNvPr>
          <p:cNvSpPr/>
          <p:nvPr/>
        </p:nvSpPr>
        <p:spPr>
          <a:xfrm>
            <a:off x="955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90;p1">
            <a:extLst>
              <a:ext uri="{FF2B5EF4-FFF2-40B4-BE49-F238E27FC236}">
                <a16:creationId xmlns:a16="http://schemas.microsoft.com/office/drawing/2014/main" id="{25641CBE-A4AC-5C9F-3C82-47BCD4358FF9}"/>
              </a:ext>
            </a:extLst>
          </p:cNvPr>
          <p:cNvSpPr txBox="1"/>
          <p:nvPr/>
        </p:nvSpPr>
        <p:spPr>
          <a:xfrm>
            <a:off x="966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40" name="Oval 39">
            <a:extLst>
              <a:ext uri="{FF2B5EF4-FFF2-40B4-BE49-F238E27FC236}">
                <a16:creationId xmlns:a16="http://schemas.microsoft.com/office/drawing/2014/main" id="{06D77B3B-1C7B-7C81-4690-01B89626CE19}"/>
              </a:ext>
            </a:extLst>
          </p:cNvPr>
          <p:cNvSpPr/>
          <p:nvPr/>
        </p:nvSpPr>
        <p:spPr>
          <a:xfrm>
            <a:off x="9842998"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4546E6-BAF6-8A86-391D-781697383FEF}"/>
              </a:ext>
            </a:extLst>
          </p:cNvPr>
          <p:cNvSpPr txBox="1"/>
          <p:nvPr/>
        </p:nvSpPr>
        <p:spPr>
          <a:xfrm>
            <a:off x="9367894"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2" name="TextBox 41">
            <a:extLst>
              <a:ext uri="{FF2B5EF4-FFF2-40B4-BE49-F238E27FC236}">
                <a16:creationId xmlns:a16="http://schemas.microsoft.com/office/drawing/2014/main" id="{6DD70D8F-1DDB-6CD7-7034-4E14C42AE133}"/>
              </a:ext>
            </a:extLst>
          </p:cNvPr>
          <p:cNvSpPr txBox="1"/>
          <p:nvPr/>
        </p:nvSpPr>
        <p:spPr>
          <a:xfrm>
            <a:off x="8798135"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43" name="Oval 42">
            <a:extLst>
              <a:ext uri="{FF2B5EF4-FFF2-40B4-BE49-F238E27FC236}">
                <a16:creationId xmlns:a16="http://schemas.microsoft.com/office/drawing/2014/main" id="{F00D0044-20E4-E1A3-5463-CA7BF9570E97}"/>
              </a:ext>
            </a:extLst>
          </p:cNvPr>
          <p:cNvSpPr/>
          <p:nvPr/>
        </p:nvSpPr>
        <p:spPr>
          <a:xfrm>
            <a:off x="7272642"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1A24097-F920-68E5-0532-80CA42BFF7F4}"/>
              </a:ext>
            </a:extLst>
          </p:cNvPr>
          <p:cNvSpPr txBox="1"/>
          <p:nvPr/>
        </p:nvSpPr>
        <p:spPr>
          <a:xfrm>
            <a:off x="6797538"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5" name="TextBox 44">
            <a:extLst>
              <a:ext uri="{FF2B5EF4-FFF2-40B4-BE49-F238E27FC236}">
                <a16:creationId xmlns:a16="http://schemas.microsoft.com/office/drawing/2014/main" id="{880A2C13-9E9A-DB65-3B4D-BC32893C713A}"/>
              </a:ext>
            </a:extLst>
          </p:cNvPr>
          <p:cNvSpPr txBox="1"/>
          <p:nvPr/>
        </p:nvSpPr>
        <p:spPr>
          <a:xfrm>
            <a:off x="6227779"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46" name="Oval 45">
            <a:extLst>
              <a:ext uri="{FF2B5EF4-FFF2-40B4-BE49-F238E27FC236}">
                <a16:creationId xmlns:a16="http://schemas.microsoft.com/office/drawing/2014/main" id="{EEC72C9B-68DE-875A-97A2-852D4E312B41}"/>
              </a:ext>
            </a:extLst>
          </p:cNvPr>
          <p:cNvSpPr/>
          <p:nvPr/>
        </p:nvSpPr>
        <p:spPr>
          <a:xfrm>
            <a:off x="4635930"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E156366-C6FE-A008-D7EA-8EA7219ADDBF}"/>
              </a:ext>
            </a:extLst>
          </p:cNvPr>
          <p:cNvSpPr txBox="1"/>
          <p:nvPr/>
        </p:nvSpPr>
        <p:spPr>
          <a:xfrm>
            <a:off x="4160826"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8" name="TextBox 47">
            <a:extLst>
              <a:ext uri="{FF2B5EF4-FFF2-40B4-BE49-F238E27FC236}">
                <a16:creationId xmlns:a16="http://schemas.microsoft.com/office/drawing/2014/main" id="{37C27480-42D1-7B12-B4F8-62CA88DAAD19}"/>
              </a:ext>
            </a:extLst>
          </p:cNvPr>
          <p:cNvSpPr txBox="1"/>
          <p:nvPr/>
        </p:nvSpPr>
        <p:spPr>
          <a:xfrm>
            <a:off x="3591067"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Tree>
    <p:extLst>
      <p:ext uri="{BB962C8B-B14F-4D97-AF65-F5344CB8AC3E}">
        <p14:creationId xmlns:p14="http://schemas.microsoft.com/office/powerpoint/2010/main" val="329583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Chart Title</a:t>
            </a:r>
          </a:p>
        </p:txBody>
      </p:sp>
      <p:grpSp>
        <p:nvGrpSpPr>
          <p:cNvPr id="19" name="Group 18">
            <a:extLst>
              <a:ext uri="{FF2B5EF4-FFF2-40B4-BE49-F238E27FC236}">
                <a16:creationId xmlns:a16="http://schemas.microsoft.com/office/drawing/2014/main" id="{AC271FEE-AAAA-9687-E7A5-C991CF282BEB}"/>
              </a:ext>
            </a:extLst>
          </p:cNvPr>
          <p:cNvGrpSpPr/>
          <p:nvPr/>
        </p:nvGrpSpPr>
        <p:grpSpPr>
          <a:xfrm>
            <a:off x="2159876" y="2112579"/>
            <a:ext cx="7872249" cy="2995448"/>
            <a:chOff x="2417379" y="2501462"/>
            <a:chExt cx="7872249" cy="2995448"/>
          </a:xfrm>
        </p:grpSpPr>
        <p:cxnSp>
          <p:nvCxnSpPr>
            <p:cNvPr id="6" name="Straight Connector 5">
              <a:extLst>
                <a:ext uri="{FF2B5EF4-FFF2-40B4-BE49-F238E27FC236}">
                  <a16:creationId xmlns:a16="http://schemas.microsoft.com/office/drawing/2014/main" id="{92C60C87-4928-0D12-4E96-AC999DB02EFC}"/>
                </a:ext>
              </a:extLst>
            </p:cNvPr>
            <p:cNvCxnSpPr/>
            <p:nvPr/>
          </p:nvCxnSpPr>
          <p:spPr>
            <a:xfrm>
              <a:off x="2417379" y="250146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2FC4F1-0DE6-CA79-A305-07D4C50D4576}"/>
                </a:ext>
              </a:extLst>
            </p:cNvPr>
            <p:cNvCxnSpPr/>
            <p:nvPr/>
          </p:nvCxnSpPr>
          <p:spPr>
            <a:xfrm>
              <a:off x="2417379" y="310055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A96D85-8520-2258-10D6-B0C0C1288106}"/>
                </a:ext>
              </a:extLst>
            </p:cNvPr>
            <p:cNvCxnSpPr/>
            <p:nvPr/>
          </p:nvCxnSpPr>
          <p:spPr>
            <a:xfrm>
              <a:off x="2417379" y="369964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82339-C2AB-4BFE-7C46-868FC76D227B}"/>
                </a:ext>
              </a:extLst>
            </p:cNvPr>
            <p:cNvCxnSpPr/>
            <p:nvPr/>
          </p:nvCxnSpPr>
          <p:spPr>
            <a:xfrm>
              <a:off x="2417379" y="429873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0DCC90-11F2-87CF-B338-2E5AAAD3C2CE}"/>
                </a:ext>
              </a:extLst>
            </p:cNvPr>
            <p:cNvCxnSpPr/>
            <p:nvPr/>
          </p:nvCxnSpPr>
          <p:spPr>
            <a:xfrm>
              <a:off x="2417379" y="489782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67F744-6C6D-F60C-EC03-4BE1ABB95BBB}"/>
                </a:ext>
              </a:extLst>
            </p:cNvPr>
            <p:cNvCxnSpPr/>
            <p:nvPr/>
          </p:nvCxnSpPr>
          <p:spPr>
            <a:xfrm>
              <a:off x="2417379" y="5496910"/>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59D9700-5487-0C82-2FA4-4CA547F205BB}"/>
              </a:ext>
            </a:extLst>
          </p:cNvPr>
          <p:cNvSpPr txBox="1"/>
          <p:nvPr/>
        </p:nvSpPr>
        <p:spPr>
          <a:xfrm>
            <a:off x="2601115"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1</a:t>
            </a:r>
            <a:endParaRPr lang="en-US" dirty="0">
              <a:solidFill>
                <a:schemeClr val="accent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F634158-E554-7AC8-AF72-EA960FDF8A9D}"/>
              </a:ext>
            </a:extLst>
          </p:cNvPr>
          <p:cNvSpPr/>
          <p:nvPr/>
        </p:nvSpPr>
        <p:spPr>
          <a:xfrm>
            <a:off x="2680138"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CDB39F-01D1-7B8F-7829-D009C3FFD11A}"/>
              </a:ext>
            </a:extLst>
          </p:cNvPr>
          <p:cNvSpPr/>
          <p:nvPr/>
        </p:nvSpPr>
        <p:spPr>
          <a:xfrm>
            <a:off x="3258206"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D40EFB-6B81-FB43-174B-5825A5EBBC85}"/>
              </a:ext>
            </a:extLst>
          </p:cNvPr>
          <p:cNvSpPr/>
          <p:nvPr/>
        </p:nvSpPr>
        <p:spPr>
          <a:xfrm>
            <a:off x="3836275"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3D17EB-282E-8F3B-DA24-266D5ADE945F}"/>
              </a:ext>
            </a:extLst>
          </p:cNvPr>
          <p:cNvSpPr txBox="1"/>
          <p:nvPr/>
        </p:nvSpPr>
        <p:spPr>
          <a:xfrm>
            <a:off x="1534414" y="492336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5" name="TextBox 24">
            <a:extLst>
              <a:ext uri="{FF2B5EF4-FFF2-40B4-BE49-F238E27FC236}">
                <a16:creationId xmlns:a16="http://schemas.microsoft.com/office/drawing/2014/main" id="{16C92E11-03E6-DAD0-8E4D-D8644873114B}"/>
              </a:ext>
            </a:extLst>
          </p:cNvPr>
          <p:cNvSpPr txBox="1"/>
          <p:nvPr/>
        </p:nvSpPr>
        <p:spPr>
          <a:xfrm>
            <a:off x="1534414" y="4333679"/>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6" name="TextBox 25">
            <a:extLst>
              <a:ext uri="{FF2B5EF4-FFF2-40B4-BE49-F238E27FC236}">
                <a16:creationId xmlns:a16="http://schemas.microsoft.com/office/drawing/2014/main" id="{032F0544-1D83-FB04-CE54-CF81CEDEE369}"/>
              </a:ext>
            </a:extLst>
          </p:cNvPr>
          <p:cNvSpPr txBox="1"/>
          <p:nvPr/>
        </p:nvSpPr>
        <p:spPr>
          <a:xfrm>
            <a:off x="1534414" y="1927911"/>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7" name="TextBox 26">
            <a:extLst>
              <a:ext uri="{FF2B5EF4-FFF2-40B4-BE49-F238E27FC236}">
                <a16:creationId xmlns:a16="http://schemas.microsoft.com/office/drawing/2014/main" id="{E53009F8-D6B7-B032-CC1F-A585506AA63E}"/>
              </a:ext>
            </a:extLst>
          </p:cNvPr>
          <p:cNvSpPr txBox="1"/>
          <p:nvPr/>
        </p:nvSpPr>
        <p:spPr>
          <a:xfrm>
            <a:off x="1534414" y="252700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9" name="TextBox 28">
            <a:extLst>
              <a:ext uri="{FF2B5EF4-FFF2-40B4-BE49-F238E27FC236}">
                <a16:creationId xmlns:a16="http://schemas.microsoft.com/office/drawing/2014/main" id="{C696A1FA-0C07-4F1B-0F5F-75ABFF645822}"/>
              </a:ext>
            </a:extLst>
          </p:cNvPr>
          <p:cNvSpPr txBox="1"/>
          <p:nvPr/>
        </p:nvSpPr>
        <p:spPr>
          <a:xfrm>
            <a:off x="1534414" y="312609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0" name="TextBox 29">
            <a:extLst>
              <a:ext uri="{FF2B5EF4-FFF2-40B4-BE49-F238E27FC236}">
                <a16:creationId xmlns:a16="http://schemas.microsoft.com/office/drawing/2014/main" id="{509B5F73-1158-E469-69D6-3871A36ADE9B}"/>
              </a:ext>
            </a:extLst>
          </p:cNvPr>
          <p:cNvSpPr txBox="1"/>
          <p:nvPr/>
        </p:nvSpPr>
        <p:spPr>
          <a:xfrm>
            <a:off x="1534414" y="372518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1" name="TextBox 30">
            <a:extLst>
              <a:ext uri="{FF2B5EF4-FFF2-40B4-BE49-F238E27FC236}">
                <a16:creationId xmlns:a16="http://schemas.microsoft.com/office/drawing/2014/main" id="{F645CBBB-BB3F-1D84-6C0A-C0F700723454}"/>
              </a:ext>
            </a:extLst>
          </p:cNvPr>
          <p:cNvSpPr txBox="1"/>
          <p:nvPr/>
        </p:nvSpPr>
        <p:spPr>
          <a:xfrm>
            <a:off x="5260234"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2</a:t>
            </a:r>
            <a:endParaRPr lang="en-US" dirty="0">
              <a:solidFill>
                <a:schemeClr val="accent1"/>
              </a:solidFill>
              <a:latin typeface="Century Gothic" panose="020B0502020202020204" pitchFamily="34" charset="0"/>
            </a:endParaRPr>
          </a:p>
        </p:txBody>
      </p:sp>
      <p:sp>
        <p:nvSpPr>
          <p:cNvPr id="37" name="Rectangle 36">
            <a:extLst>
              <a:ext uri="{FF2B5EF4-FFF2-40B4-BE49-F238E27FC236}">
                <a16:creationId xmlns:a16="http://schemas.microsoft.com/office/drawing/2014/main" id="{42F1DBAA-B79B-A2AA-C565-C0784ABB262F}"/>
              </a:ext>
            </a:extLst>
          </p:cNvPr>
          <p:cNvSpPr/>
          <p:nvPr/>
        </p:nvSpPr>
        <p:spPr>
          <a:xfrm>
            <a:off x="5339257"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991C2B5-8D4F-F26F-C81E-9956C7644D80}"/>
              </a:ext>
            </a:extLst>
          </p:cNvPr>
          <p:cNvSpPr/>
          <p:nvPr/>
        </p:nvSpPr>
        <p:spPr>
          <a:xfrm>
            <a:off x="5917325"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8BFDB33-5B3E-53AA-843C-D72B80958450}"/>
              </a:ext>
            </a:extLst>
          </p:cNvPr>
          <p:cNvSpPr/>
          <p:nvPr/>
        </p:nvSpPr>
        <p:spPr>
          <a:xfrm>
            <a:off x="6495394"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A8CB25A-6DE7-4355-A724-42B16932DE4C}"/>
              </a:ext>
            </a:extLst>
          </p:cNvPr>
          <p:cNvSpPr txBox="1"/>
          <p:nvPr/>
        </p:nvSpPr>
        <p:spPr>
          <a:xfrm>
            <a:off x="7898328"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3</a:t>
            </a:r>
            <a:endParaRPr lang="en-US" dirty="0">
              <a:solidFill>
                <a:schemeClr val="accent1"/>
              </a:solidFill>
              <a:latin typeface="Century Gothic" panose="020B0502020202020204" pitchFamily="34" charset="0"/>
            </a:endParaRPr>
          </a:p>
        </p:txBody>
      </p:sp>
      <p:sp>
        <p:nvSpPr>
          <p:cNvPr id="53" name="Rectangle 52">
            <a:extLst>
              <a:ext uri="{FF2B5EF4-FFF2-40B4-BE49-F238E27FC236}">
                <a16:creationId xmlns:a16="http://schemas.microsoft.com/office/drawing/2014/main" id="{46FA2EB1-755C-2F28-451F-055F43C2F57F}"/>
              </a:ext>
            </a:extLst>
          </p:cNvPr>
          <p:cNvSpPr/>
          <p:nvPr/>
        </p:nvSpPr>
        <p:spPr>
          <a:xfrm>
            <a:off x="7977351"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4EDB4-CC88-36B2-3C41-589B2805F6CC}"/>
              </a:ext>
            </a:extLst>
          </p:cNvPr>
          <p:cNvSpPr/>
          <p:nvPr/>
        </p:nvSpPr>
        <p:spPr>
          <a:xfrm>
            <a:off x="8555419"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2936099-7B87-FEBB-CD93-52A11BC872B9}"/>
              </a:ext>
            </a:extLst>
          </p:cNvPr>
          <p:cNvSpPr/>
          <p:nvPr/>
        </p:nvSpPr>
        <p:spPr>
          <a:xfrm>
            <a:off x="9133488"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73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martphone on desk">
            <a:extLst>
              <a:ext uri="{FF2B5EF4-FFF2-40B4-BE49-F238E27FC236}">
                <a16:creationId xmlns:a16="http://schemas.microsoft.com/office/drawing/2014/main" id="{05C9A9DA-1944-0FA5-30FC-353D63928E78}"/>
              </a:ext>
            </a:extLst>
          </p:cNvPr>
          <p:cNvPicPr>
            <a:picLocks noChangeAspect="1"/>
          </p:cNvPicPr>
          <p:nvPr/>
        </p:nvPicPr>
        <p:blipFill>
          <a:blip r:embed="rId3"/>
          <a:srcRect t="4314" r="4117" b="14785"/>
          <a:stretch/>
        </p:blipFill>
        <p:spPr>
          <a:xfrm>
            <a:off x="0" y="1"/>
            <a:ext cx="12191999" cy="6858000"/>
          </a:xfrm>
          <a:prstGeom prst="rect">
            <a:avLst/>
          </a:prstGeom>
        </p:spPr>
      </p:pic>
      <p:sp>
        <p:nvSpPr>
          <p:cNvPr id="4" name="Google Shape;90;p1">
            <a:extLst>
              <a:ext uri="{FF2B5EF4-FFF2-40B4-BE49-F238E27FC236}">
                <a16:creationId xmlns:a16="http://schemas.microsoft.com/office/drawing/2014/main" id="{921531FF-7768-B549-E518-BCC4E4A91FE1}"/>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Mockup Title</a:t>
            </a:r>
          </a:p>
        </p:txBody>
      </p:sp>
    </p:spTree>
    <p:extLst>
      <p:ext uri="{BB962C8B-B14F-4D97-AF65-F5344CB8AC3E}">
        <p14:creationId xmlns:p14="http://schemas.microsoft.com/office/powerpoint/2010/main" val="10314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eople discussing in the office">
            <a:extLst>
              <a:ext uri="{FF2B5EF4-FFF2-40B4-BE49-F238E27FC236}">
                <a16:creationId xmlns:a16="http://schemas.microsoft.com/office/drawing/2014/main" id="{42B3E558-6104-BFD4-4590-38DFF144C67E}"/>
              </a:ext>
            </a:extLst>
          </p:cNvPr>
          <p:cNvPicPr>
            <a:picLocks noChangeAspect="1"/>
          </p:cNvPicPr>
          <p:nvPr/>
        </p:nvPicPr>
        <p:blipFill>
          <a:blip r:embed="rId3"/>
          <a:srcRect t="26207" b="21249"/>
          <a:stretch/>
        </p:blipFill>
        <p:spPr>
          <a:xfrm>
            <a:off x="0" y="0"/>
            <a:ext cx="12219739" cy="4280598"/>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4280598"/>
            <a:ext cx="12192000" cy="25774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3908170" y="4935068"/>
            <a:ext cx="437566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bg1"/>
                </a:solidFill>
                <a:latin typeface="Century Gothic"/>
                <a:ea typeface="Century Gothic"/>
                <a:cs typeface="Century Gothic"/>
                <a:sym typeface="Century Gothic"/>
              </a:rPr>
              <a:t>Thank You</a:t>
            </a:r>
            <a:endParaRPr lang="en-US" sz="60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714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orker typing on laptop">
            <a:extLst>
              <a:ext uri="{FF2B5EF4-FFF2-40B4-BE49-F238E27FC236}">
                <a16:creationId xmlns:a16="http://schemas.microsoft.com/office/drawing/2014/main" id="{0925C827-458E-F9BC-E3E2-3D0EA0C86E65}"/>
              </a:ext>
            </a:extLst>
          </p:cNvPr>
          <p:cNvPicPr>
            <a:picLocks noChangeAspect="1"/>
          </p:cNvPicPr>
          <p:nvPr/>
        </p:nvPicPr>
        <p:blipFill>
          <a:blip r:embed="rId3"/>
          <a:srcRect l="12572" r="20769"/>
          <a:stretch/>
        </p:blipFill>
        <p:spPr>
          <a:xfrm>
            <a:off x="6095998" y="0"/>
            <a:ext cx="6096001" cy="6858000"/>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4375661"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Consulting Proposal Template Title</a:t>
            </a: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TechSage Consulting</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611836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reak area in corporate office building">
            <a:extLst>
              <a:ext uri="{FF2B5EF4-FFF2-40B4-BE49-F238E27FC236}">
                <a16:creationId xmlns:a16="http://schemas.microsoft.com/office/drawing/2014/main" id="{6B344C1D-BFB6-9B75-EEFE-B8CDC4AC7FD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429000"/>
            <a:ext cx="12192000" cy="3428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1678329" y="1600200"/>
            <a:ext cx="4112869" cy="4114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Context</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M</a:t>
            </a:r>
            <a:r>
              <a:rPr lang="en-US" sz="1400" b="0" i="0" u="none" strike="noStrike" dirty="0">
                <a:solidFill>
                  <a:schemeClr val="tx1">
                    <a:lumMod val="65000"/>
                    <a:lumOff val="35000"/>
                  </a:schemeClr>
                </a:solidFill>
                <a:effectLst/>
                <a:latin typeface="Century Gothic" panose="020B0502020202020204" pitchFamily="34" charset="0"/>
              </a:rPr>
              <a:t>id-sized tech startup/s specializing in cybersecurity solutions</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Challenges:</a:t>
            </a:r>
          </a:p>
          <a:p>
            <a:pPr marL="742950" lvl="1" indent="-285750" fontAlgn="base">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Limited online presence</a:t>
            </a:r>
          </a:p>
          <a:p>
            <a:pPr marL="742950" lvl="1" indent="-285750" fontAlgn="base">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Limited engagement with the target audience</a:t>
            </a:r>
          </a:p>
        </p:txBody>
      </p:sp>
      <p:sp>
        <p:nvSpPr>
          <p:cNvPr id="5" name="Rectangle 4">
            <a:extLst>
              <a:ext uri="{FF2B5EF4-FFF2-40B4-BE49-F238E27FC236}">
                <a16:creationId xmlns:a16="http://schemas.microsoft.com/office/drawing/2014/main" id="{E27C893D-B893-7191-C032-5D90049962A3}"/>
              </a:ext>
            </a:extLst>
          </p:cNvPr>
          <p:cNvSpPr/>
          <p:nvPr/>
        </p:nvSpPr>
        <p:spPr>
          <a:xfrm>
            <a:off x="6400801" y="1600200"/>
            <a:ext cx="4112870" cy="4114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Objectives </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Develop a comprehensive content marketing plan to enhance brand visibility</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Create high-quality, SEO-optimized content that addresses industry trends and challenges</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Generate a content calendar with blog posts focused on cybersecurity best practices, emerging threats, and case studies</a:t>
            </a:r>
          </a:p>
          <a:p>
            <a:pPr algn="ct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What We Heard From You</a:t>
            </a:r>
          </a:p>
        </p:txBody>
      </p:sp>
      <p:sp>
        <p:nvSpPr>
          <p:cNvPr id="10" name="Oval 9">
            <a:extLst>
              <a:ext uri="{FF2B5EF4-FFF2-40B4-BE49-F238E27FC236}">
                <a16:creationId xmlns:a16="http://schemas.microsoft.com/office/drawing/2014/main" id="{1A7343EE-A52E-078F-8945-27095D84334E}"/>
              </a:ext>
            </a:extLst>
          </p:cNvPr>
          <p:cNvSpPr/>
          <p:nvPr/>
        </p:nvSpPr>
        <p:spPr>
          <a:xfrm>
            <a:off x="9964793" y="1398465"/>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arrow in a bullseye&#10;&#10;Description automatically generated">
            <a:extLst>
              <a:ext uri="{FF2B5EF4-FFF2-40B4-BE49-F238E27FC236}">
                <a16:creationId xmlns:a16="http://schemas.microsoft.com/office/drawing/2014/main" id="{6958EAED-7FD8-75D7-DE45-CDE785064656}"/>
              </a:ext>
            </a:extLst>
          </p:cNvPr>
          <p:cNvPicPr>
            <a:picLocks noChangeAspect="1"/>
          </p:cNvPicPr>
          <p:nvPr/>
        </p:nvPicPr>
        <p:blipFill>
          <a:blip r:embed="rId4"/>
          <a:stretch>
            <a:fillRect/>
          </a:stretch>
        </p:blipFill>
        <p:spPr>
          <a:xfrm>
            <a:off x="10108746" y="1493450"/>
            <a:ext cx="541372" cy="541372"/>
          </a:xfrm>
          <a:prstGeom prst="rect">
            <a:avLst/>
          </a:prstGeom>
        </p:spPr>
      </p:pic>
      <p:sp>
        <p:nvSpPr>
          <p:cNvPr id="14" name="Oval 13">
            <a:extLst>
              <a:ext uri="{FF2B5EF4-FFF2-40B4-BE49-F238E27FC236}">
                <a16:creationId xmlns:a16="http://schemas.microsoft.com/office/drawing/2014/main" id="{65C10407-AFDE-A948-8A53-524AA2880DED}"/>
              </a:ext>
            </a:extLst>
          </p:cNvPr>
          <p:cNvSpPr/>
          <p:nvPr/>
        </p:nvSpPr>
        <p:spPr>
          <a:xfrm>
            <a:off x="5249623" y="1398465"/>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923F0C8-EACC-89ED-2747-CD33E19D8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533" y="1547446"/>
            <a:ext cx="411188" cy="411188"/>
          </a:xfrm>
          <a:prstGeom prst="rect">
            <a:avLst/>
          </a:prstGeom>
        </p:spPr>
      </p:pic>
    </p:spTree>
    <p:extLst>
      <p:ext uri="{BB962C8B-B14F-4D97-AF65-F5344CB8AC3E}">
        <p14:creationId xmlns:p14="http://schemas.microsoft.com/office/powerpoint/2010/main" val="1543238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A1BF83AB-63DB-A7B9-D072-264FBAD14024}"/>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3" name="Rectangle 2">
            <a:extLst>
              <a:ext uri="{FF2B5EF4-FFF2-40B4-BE49-F238E27FC236}">
                <a16:creationId xmlns:a16="http://schemas.microsoft.com/office/drawing/2014/main" id="{0DEA4815-E14A-3A3A-E30F-1527C2EE5C83}"/>
              </a:ext>
            </a:extLst>
          </p:cNvPr>
          <p:cNvSpPr/>
          <p:nvPr/>
        </p:nvSpPr>
        <p:spPr>
          <a:xfrm>
            <a:off x="441200" y="1206834"/>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Strategy Development</a:t>
            </a:r>
            <a:endParaRPr lang="en-US"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232740" y="1206834"/>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Craft a tailored content marketing strategy to elevate the brand’s visibility and engagement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Identify key industry topics, set clear content goals, and outline a strategic approach to address audience needs and industry trends</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Offerings</a:t>
            </a:r>
          </a:p>
        </p:txBody>
      </p:sp>
      <p:sp>
        <p:nvSpPr>
          <p:cNvPr id="4" name="Rectangle 3">
            <a:extLst>
              <a:ext uri="{FF2B5EF4-FFF2-40B4-BE49-F238E27FC236}">
                <a16:creationId xmlns:a16="http://schemas.microsoft.com/office/drawing/2014/main" id="{8F3B4606-BBEF-F1C8-D1B0-4556E5CDF4CD}"/>
              </a:ext>
            </a:extLst>
          </p:cNvPr>
          <p:cNvSpPr/>
          <p:nvPr/>
        </p:nvSpPr>
        <p:spPr>
          <a:xfrm>
            <a:off x="441200" y="2564987"/>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SEO-Optimized Content Creation</a:t>
            </a:r>
            <a:endParaRPr lang="en-US"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5A2117BF-8362-B1BB-B4BE-78C93546A61E}"/>
              </a:ext>
            </a:extLst>
          </p:cNvPr>
          <p:cNvSpPr/>
          <p:nvPr/>
        </p:nvSpPr>
        <p:spPr>
          <a:xfrm>
            <a:off x="3232740" y="2564987"/>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Produce high-quality, SEO-optimized content that aligns with current cybersecurity trends and challenges</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Craft content to improve search engine rankings, attract target audiences, and establish the client as a thought leader in the cybersecurity space</a:t>
            </a:r>
          </a:p>
        </p:txBody>
      </p:sp>
      <p:sp>
        <p:nvSpPr>
          <p:cNvPr id="7" name="Rectangle 6">
            <a:extLst>
              <a:ext uri="{FF2B5EF4-FFF2-40B4-BE49-F238E27FC236}">
                <a16:creationId xmlns:a16="http://schemas.microsoft.com/office/drawing/2014/main" id="{03F374E2-A1EA-6B8D-1667-B067B1C68D97}"/>
              </a:ext>
            </a:extLst>
          </p:cNvPr>
          <p:cNvSpPr/>
          <p:nvPr/>
        </p:nvSpPr>
        <p:spPr>
          <a:xfrm>
            <a:off x="441200" y="3923140"/>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Calendar Management</a:t>
            </a:r>
            <a:endParaRPr lang="en-US"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93C51-683B-FAA5-6F4E-632422248E0E}"/>
              </a:ext>
            </a:extLst>
          </p:cNvPr>
          <p:cNvSpPr/>
          <p:nvPr/>
        </p:nvSpPr>
        <p:spPr>
          <a:xfrm>
            <a:off x="3232740" y="3923140"/>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Develop a comprehensive content calendar featuring blog posts, articles, and case studies on cybersecurity best practices, emerging threats, and real-world case studies </a:t>
            </a:r>
          </a:p>
        </p:txBody>
      </p:sp>
      <p:sp>
        <p:nvSpPr>
          <p:cNvPr id="12" name="Rectangle 11">
            <a:extLst>
              <a:ext uri="{FF2B5EF4-FFF2-40B4-BE49-F238E27FC236}">
                <a16:creationId xmlns:a16="http://schemas.microsoft.com/office/drawing/2014/main" id="{65ADA7A1-4916-8341-71F4-CB38EA880437}"/>
              </a:ext>
            </a:extLst>
          </p:cNvPr>
          <p:cNvSpPr/>
          <p:nvPr/>
        </p:nvSpPr>
        <p:spPr>
          <a:xfrm>
            <a:off x="441200" y="5281293"/>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Performance Tracking</a:t>
            </a:r>
            <a:endParaRPr lang="en-US" dirty="0">
              <a:solidFill>
                <a:schemeClr val="bg1"/>
              </a:solidFill>
              <a:latin typeface="Century Gothic" panose="020B0502020202020204" pitchFamily="34" charset="0"/>
            </a:endParaRPr>
          </a:p>
        </p:txBody>
      </p:sp>
      <p:sp>
        <p:nvSpPr>
          <p:cNvPr id="15" name="Rectangle 14">
            <a:extLst>
              <a:ext uri="{FF2B5EF4-FFF2-40B4-BE49-F238E27FC236}">
                <a16:creationId xmlns:a16="http://schemas.microsoft.com/office/drawing/2014/main" id="{DAF88DEE-838C-9A3F-41F8-372A8BA24399}"/>
              </a:ext>
            </a:extLst>
          </p:cNvPr>
          <p:cNvSpPr/>
          <p:nvPr/>
        </p:nvSpPr>
        <p:spPr>
          <a:xfrm>
            <a:off x="3232740" y="5281293"/>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Implement tracking mechanisms to measure the effectiveness of the content marketing efforts </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Analyze performance data and audience engagement metrics</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Provide actionable insights and recommendations</a:t>
            </a:r>
          </a:p>
        </p:txBody>
      </p:sp>
    </p:spTree>
    <p:extLst>
      <p:ext uri="{BB962C8B-B14F-4D97-AF65-F5344CB8AC3E}">
        <p14:creationId xmlns:p14="http://schemas.microsoft.com/office/powerpoint/2010/main" val="1389216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orker typing on laptop">
            <a:extLst>
              <a:ext uri="{FF2B5EF4-FFF2-40B4-BE49-F238E27FC236}">
                <a16:creationId xmlns:a16="http://schemas.microsoft.com/office/drawing/2014/main" id="{0925C827-458E-F9BC-E3E2-3D0EA0C86E65}"/>
              </a:ext>
            </a:extLst>
          </p:cNvPr>
          <p:cNvPicPr>
            <a:picLocks noChangeAspect="1"/>
          </p:cNvPicPr>
          <p:nvPr/>
        </p:nvPicPr>
        <p:blipFill>
          <a:blip r:embed="rId3"/>
          <a:srcRect l="12572" r="20769"/>
          <a:stretch/>
        </p:blipFill>
        <p:spPr>
          <a:xfrm>
            <a:off x="6095998" y="0"/>
            <a:ext cx="6096001" cy="6858000"/>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4375661"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Consulting Proposal Template Title</a:t>
            </a: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Company Name</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56662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reak area in corporate office building">
            <a:extLst>
              <a:ext uri="{FF2B5EF4-FFF2-40B4-BE49-F238E27FC236}">
                <a16:creationId xmlns:a16="http://schemas.microsoft.com/office/drawing/2014/main" id="{A63DF5BE-1A04-12F3-3B11-B60861BB535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933864"/>
            <a:ext cx="12192000" cy="2924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31568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Content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Create engaging articles, infographics, and case studies that resonate with IT professionals and decision-makers</a:t>
            </a: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Content Marketing and Support</a:t>
            </a:r>
          </a:p>
        </p:txBody>
      </p:sp>
      <p:sp>
        <p:nvSpPr>
          <p:cNvPr id="14" name="Oval 13">
            <a:extLst>
              <a:ext uri="{FF2B5EF4-FFF2-40B4-BE49-F238E27FC236}">
                <a16:creationId xmlns:a16="http://schemas.microsoft.com/office/drawing/2014/main" id="{65C10407-AFDE-A948-8A53-524AA2880DED}"/>
              </a:ext>
            </a:extLst>
          </p:cNvPr>
          <p:cNvSpPr/>
          <p:nvPr/>
        </p:nvSpPr>
        <p:spPr>
          <a:xfrm>
            <a:off x="100148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98F54-2E7A-653F-3400-139BD9BFBC5D}"/>
              </a:ext>
            </a:extLst>
          </p:cNvPr>
          <p:cNvSpPr/>
          <p:nvPr/>
        </p:nvSpPr>
        <p:spPr>
          <a:xfrm>
            <a:off x="2678870"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White</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Papers</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Develop white papers that explore critical cybersecurity challenges and solutions</a:t>
            </a:r>
            <a:endParaRPr lang="en-US" dirty="0">
              <a:solidFill>
                <a:schemeClr val="tx1">
                  <a:lumMod val="65000"/>
                  <a:lumOff val="35000"/>
                </a:schemeClr>
              </a:solidFill>
              <a:latin typeface="Century Gothic" panose="020B0502020202020204" pitchFamily="34" charset="0"/>
            </a:endParaRPr>
          </a:p>
        </p:txBody>
      </p:sp>
      <p:sp>
        <p:nvSpPr>
          <p:cNvPr id="17" name="Oval 16">
            <a:extLst>
              <a:ext uri="{FF2B5EF4-FFF2-40B4-BE49-F238E27FC236}">
                <a16:creationId xmlns:a16="http://schemas.microsoft.com/office/drawing/2014/main" id="{FC5C56CB-6BCD-32E3-F2EE-09546EFC575B}"/>
              </a:ext>
            </a:extLst>
          </p:cNvPr>
          <p:cNvSpPr/>
          <p:nvPr/>
        </p:nvSpPr>
        <p:spPr>
          <a:xfrm>
            <a:off x="3364670"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60798-595E-9F2E-9AD3-0FE158E285A6}"/>
              </a:ext>
            </a:extLst>
          </p:cNvPr>
          <p:cNvSpPr/>
          <p:nvPr/>
        </p:nvSpPr>
        <p:spPr>
          <a:xfrm>
            <a:off x="504206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Technical Blogging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Publish regular blog posts focused on the latest cybersecurity threats, trends, and technologies</a:t>
            </a:r>
            <a:endParaRPr lang="en-US" dirty="0">
              <a:solidFill>
                <a:schemeClr val="tx1">
                  <a:lumMod val="65000"/>
                  <a:lumOff val="35000"/>
                </a:schemeClr>
              </a:solidFill>
              <a:latin typeface="Century Gothic" panose="020B0502020202020204" pitchFamily="34" charset="0"/>
            </a:endParaRPr>
          </a:p>
        </p:txBody>
      </p:sp>
      <p:sp>
        <p:nvSpPr>
          <p:cNvPr id="19" name="Oval 18">
            <a:extLst>
              <a:ext uri="{FF2B5EF4-FFF2-40B4-BE49-F238E27FC236}">
                <a16:creationId xmlns:a16="http://schemas.microsoft.com/office/drawing/2014/main" id="{220508C5-6FCB-3E4A-3965-569BB7A5A989}"/>
              </a:ext>
            </a:extLst>
          </p:cNvPr>
          <p:cNvSpPr/>
          <p:nvPr/>
        </p:nvSpPr>
        <p:spPr>
          <a:xfrm>
            <a:off x="572786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0C31AE-43B1-B27A-6534-7F59DF80F109}"/>
              </a:ext>
            </a:extLst>
          </p:cNvPr>
          <p:cNvSpPr/>
          <p:nvPr/>
        </p:nvSpPr>
        <p:spPr>
          <a:xfrm>
            <a:off x="7405249"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Keyword Research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Conduct in-depth keyword research to pinpoint the terms and phrases that your target audience uses when searching for cybersecurity solutions</a:t>
            </a:r>
            <a:endParaRPr lang="en-US" dirty="0">
              <a:solidFill>
                <a:schemeClr val="tx1">
                  <a:lumMod val="65000"/>
                  <a:lumOff val="35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E3C1686A-7D48-AEAF-F7D4-0A989902EEDE}"/>
              </a:ext>
            </a:extLst>
          </p:cNvPr>
          <p:cNvSpPr/>
          <p:nvPr/>
        </p:nvSpPr>
        <p:spPr>
          <a:xfrm>
            <a:off x="8091049"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2F063-DA66-E20F-0F88-79EB95C7E404}"/>
              </a:ext>
            </a:extLst>
          </p:cNvPr>
          <p:cNvSpPr/>
          <p:nvPr/>
        </p:nvSpPr>
        <p:spPr>
          <a:xfrm>
            <a:off x="9780314"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Social Media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Craft targeted posts and analyze engagement metrics to boost your visibility and build relationships with potential clients and industry influencers</a:t>
            </a:r>
            <a:endParaRPr lang="en-US" dirty="0">
              <a:solidFill>
                <a:schemeClr val="tx1">
                  <a:lumMod val="65000"/>
                  <a:lumOff val="35000"/>
                </a:schemeClr>
              </a:solidFill>
              <a:latin typeface="Century Gothic" panose="020B0502020202020204" pitchFamily="34" charset="0"/>
            </a:endParaRPr>
          </a:p>
        </p:txBody>
      </p:sp>
      <p:sp>
        <p:nvSpPr>
          <p:cNvPr id="23" name="Oval 22">
            <a:extLst>
              <a:ext uri="{FF2B5EF4-FFF2-40B4-BE49-F238E27FC236}">
                <a16:creationId xmlns:a16="http://schemas.microsoft.com/office/drawing/2014/main" id="{62F90D83-6450-C4DD-DBB1-C70D6A264E6D}"/>
              </a:ext>
            </a:extLst>
          </p:cNvPr>
          <p:cNvSpPr/>
          <p:nvPr/>
        </p:nvSpPr>
        <p:spPr>
          <a:xfrm>
            <a:off x="10466114"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magnifying glass on a black background&#10;&#10;Description automatically generated">
            <a:extLst>
              <a:ext uri="{FF2B5EF4-FFF2-40B4-BE49-F238E27FC236}">
                <a16:creationId xmlns:a16="http://schemas.microsoft.com/office/drawing/2014/main" id="{88B233DD-D984-21A8-D95D-2872F6B90882}"/>
              </a:ext>
            </a:extLst>
          </p:cNvPr>
          <p:cNvPicPr>
            <a:picLocks noChangeAspect="1"/>
          </p:cNvPicPr>
          <p:nvPr/>
        </p:nvPicPr>
        <p:blipFill>
          <a:blip r:embed="rId4"/>
          <a:stretch>
            <a:fillRect/>
          </a:stretch>
        </p:blipFill>
        <p:spPr>
          <a:xfrm>
            <a:off x="8202772" y="1507498"/>
            <a:ext cx="502920" cy="502920"/>
          </a:xfrm>
          <a:prstGeom prst="rect">
            <a:avLst/>
          </a:prstGeom>
        </p:spPr>
      </p:pic>
      <p:pic>
        <p:nvPicPr>
          <p:cNvPr id="26" name="Picture 25" descr="A white square with lines and dots&#10;&#10;Description automatically generated">
            <a:extLst>
              <a:ext uri="{FF2B5EF4-FFF2-40B4-BE49-F238E27FC236}">
                <a16:creationId xmlns:a16="http://schemas.microsoft.com/office/drawing/2014/main" id="{80F7ACAA-1D70-7EE6-5682-90764D5DAAEA}"/>
              </a:ext>
            </a:extLst>
          </p:cNvPr>
          <p:cNvPicPr>
            <a:picLocks noChangeAspect="1"/>
          </p:cNvPicPr>
          <p:nvPr/>
        </p:nvPicPr>
        <p:blipFill>
          <a:blip r:embed="rId5"/>
          <a:stretch>
            <a:fillRect/>
          </a:stretch>
        </p:blipFill>
        <p:spPr>
          <a:xfrm>
            <a:off x="5842160" y="1506026"/>
            <a:ext cx="502920" cy="502920"/>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B4F1A92E-B88B-5592-A8D1-C80930957DD5}"/>
              </a:ext>
            </a:extLst>
          </p:cNvPr>
          <p:cNvPicPr>
            <a:picLocks noChangeAspect="1"/>
          </p:cNvPicPr>
          <p:nvPr/>
        </p:nvPicPr>
        <p:blipFill>
          <a:blip r:embed="rId6"/>
          <a:stretch>
            <a:fillRect/>
          </a:stretch>
        </p:blipFill>
        <p:spPr>
          <a:xfrm>
            <a:off x="3496483" y="1546399"/>
            <a:ext cx="457200" cy="4572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5F386D32-88DA-840F-58B9-39C6A88511E1}"/>
              </a:ext>
            </a:extLst>
          </p:cNvPr>
          <p:cNvPicPr>
            <a:picLocks noChangeAspect="1"/>
          </p:cNvPicPr>
          <p:nvPr/>
        </p:nvPicPr>
        <p:blipFill>
          <a:blip r:embed="rId7"/>
          <a:stretch>
            <a:fillRect/>
          </a:stretch>
        </p:blipFill>
        <p:spPr>
          <a:xfrm>
            <a:off x="1117437" y="1520442"/>
            <a:ext cx="475488" cy="475488"/>
          </a:xfrm>
          <a:prstGeom prst="rect">
            <a:avLst/>
          </a:prstGeom>
        </p:spPr>
      </p:pic>
      <p:pic>
        <p:nvPicPr>
          <p:cNvPr id="36" name="Picture 35" descr="A black and white cell phone&#10;&#10;Description automatically generated">
            <a:extLst>
              <a:ext uri="{FF2B5EF4-FFF2-40B4-BE49-F238E27FC236}">
                <a16:creationId xmlns:a16="http://schemas.microsoft.com/office/drawing/2014/main" id="{79BAB37F-E9A5-A045-4848-C1BCBD949995}"/>
              </a:ext>
            </a:extLst>
          </p:cNvPr>
          <p:cNvPicPr>
            <a:picLocks noChangeAspect="1"/>
          </p:cNvPicPr>
          <p:nvPr/>
        </p:nvPicPr>
        <p:blipFill>
          <a:blip r:embed="rId8"/>
          <a:stretch>
            <a:fillRect/>
          </a:stretch>
        </p:blipFill>
        <p:spPr>
          <a:xfrm>
            <a:off x="10599075" y="1526561"/>
            <a:ext cx="475488" cy="475488"/>
          </a:xfrm>
          <a:prstGeom prst="rect">
            <a:avLst/>
          </a:prstGeom>
        </p:spPr>
      </p:pic>
    </p:spTree>
    <p:extLst>
      <p:ext uri="{BB962C8B-B14F-4D97-AF65-F5344CB8AC3E}">
        <p14:creationId xmlns:p14="http://schemas.microsoft.com/office/powerpoint/2010/main" val="2362397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2C2DF6C9-F489-7FEF-5560-FA95EF955EF0}"/>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Cost Breakdown</a:t>
            </a:r>
          </a:p>
        </p:txBody>
      </p:sp>
      <p:graphicFrame>
        <p:nvGraphicFramePr>
          <p:cNvPr id="4" name="Table 3">
            <a:extLst>
              <a:ext uri="{FF2B5EF4-FFF2-40B4-BE49-F238E27FC236}">
                <a16:creationId xmlns:a16="http://schemas.microsoft.com/office/drawing/2014/main" id="{2527C1C4-8CDC-B438-A38B-6C4A417C3E1C}"/>
              </a:ext>
            </a:extLst>
          </p:cNvPr>
          <p:cNvGraphicFramePr>
            <a:graphicFrameLocks noGrp="1"/>
          </p:cNvGraphicFramePr>
          <p:nvPr>
            <p:extLst>
              <p:ext uri="{D42A27DB-BD31-4B8C-83A1-F6EECF244321}">
                <p14:modId xmlns:p14="http://schemas.microsoft.com/office/powerpoint/2010/main" val="3752552443"/>
              </p:ext>
            </p:extLst>
          </p:nvPr>
        </p:nvGraphicFramePr>
        <p:xfrm>
          <a:off x="1044531" y="1624213"/>
          <a:ext cx="10102938" cy="3657600"/>
        </p:xfrm>
        <a:graphic>
          <a:graphicData uri="http://schemas.openxmlformats.org/drawingml/2006/table">
            <a:tbl>
              <a:tblPr firstRow="1" bandRow="1">
                <a:tableStyleId>{5C22544A-7EE6-4342-B048-85BDC9FD1C3A}</a:tableStyleId>
              </a:tblPr>
              <a:tblGrid>
                <a:gridCol w="684618">
                  <a:extLst>
                    <a:ext uri="{9D8B030D-6E8A-4147-A177-3AD203B41FA5}">
                      <a16:colId xmlns:a16="http://schemas.microsoft.com/office/drawing/2014/main" val="1672129667"/>
                    </a:ext>
                  </a:extLst>
                </a:gridCol>
                <a:gridCol w="7680960">
                  <a:extLst>
                    <a:ext uri="{9D8B030D-6E8A-4147-A177-3AD203B41FA5}">
                      <a16:colId xmlns:a16="http://schemas.microsoft.com/office/drawing/2014/main" val="602210714"/>
                    </a:ext>
                  </a:extLst>
                </a:gridCol>
                <a:gridCol w="1737360">
                  <a:extLst>
                    <a:ext uri="{9D8B030D-6E8A-4147-A177-3AD203B41FA5}">
                      <a16:colId xmlns:a16="http://schemas.microsoft.com/office/drawing/2014/main" val="3143907215"/>
                    </a:ext>
                  </a:extLst>
                </a:gridCol>
              </a:tblGrid>
              <a:tr h="457200">
                <a:tc>
                  <a:txBody>
                    <a:bodyPr/>
                    <a:lstStyle/>
                    <a:p>
                      <a:pPr algn="ctr">
                        <a:lnSpc>
                          <a:spcPct val="100000"/>
                        </a:lnSpc>
                      </a:pPr>
                      <a:r>
                        <a:rPr lang="en-US" sz="1400" dirty="0">
                          <a:solidFill>
                            <a:schemeClr val="bg1"/>
                          </a:solidFill>
                          <a:latin typeface="Century Gothic" panose="020B0502020202020204" pitchFamily="34" charset="0"/>
                        </a:rPr>
                        <a:t>No.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400" dirty="0">
                          <a:solidFill>
                            <a:schemeClr val="bg1"/>
                          </a:solidFill>
                          <a:latin typeface="Century Gothic" panose="020B0502020202020204" pitchFamily="34" charset="0"/>
                        </a:rPr>
                        <a:t>Description of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entury Gothic" panose="020B0502020202020204" pitchFamily="34" charset="0"/>
                        </a:rPr>
                        <a:t>Anticipated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091596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Create a comprehensive content marketing plan, including topic ideation and distribution channels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$2,500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6585868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Research, write, and design a detailed white paper on a key cybersecurity topic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$3,000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6965579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Write and publish four blog posts per month on cybersecurity trends and best practices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40556820"/>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Conduct keyword research and optimize existing content for better search engine rankings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2381123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Develop and manage social media content, including posts and interactions, across key platforms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87035565"/>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Track and analyze performance metrics for content marketing, blogging, and social media efforts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50391483"/>
                  </a:ext>
                </a:extLst>
              </a:tr>
              <a:tr h="457200">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TOTAL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$10,200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48612774"/>
                  </a:ext>
                </a:extLst>
              </a:tr>
            </a:tbl>
          </a:graphicData>
        </a:graphic>
      </p:graphicFrame>
    </p:spTree>
    <p:extLst>
      <p:ext uri="{BB962C8B-B14F-4D97-AF65-F5344CB8AC3E}">
        <p14:creationId xmlns:p14="http://schemas.microsoft.com/office/powerpoint/2010/main" val="16920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Break area in corporate office building">
            <a:extLst>
              <a:ext uri="{FF2B5EF4-FFF2-40B4-BE49-F238E27FC236}">
                <a16:creationId xmlns:a16="http://schemas.microsoft.com/office/drawing/2014/main" id="{A38B1F5B-142D-7721-F7B6-2DE58175F3E8}"/>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Typical Collaboration Areas</a:t>
            </a:r>
          </a:p>
        </p:txBody>
      </p:sp>
      <p:sp>
        <p:nvSpPr>
          <p:cNvPr id="3" name="Rectangle 2">
            <a:extLst>
              <a:ext uri="{FF2B5EF4-FFF2-40B4-BE49-F238E27FC236}">
                <a16:creationId xmlns:a16="http://schemas.microsoft.com/office/drawing/2014/main" id="{0DEA4815-E14A-3A3A-E30F-1527C2EE5C83}"/>
              </a:ext>
            </a:extLst>
          </p:cNvPr>
          <p:cNvSpPr/>
          <p:nvPr/>
        </p:nvSpPr>
        <p:spPr>
          <a:xfrm>
            <a:off x="183949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4" name="Oval 13">
            <a:extLst>
              <a:ext uri="{FF2B5EF4-FFF2-40B4-BE49-F238E27FC236}">
                <a16:creationId xmlns:a16="http://schemas.microsoft.com/office/drawing/2014/main" id="{65C10407-AFDE-A948-8A53-524AA2880DED}"/>
              </a:ext>
            </a:extLst>
          </p:cNvPr>
          <p:cNvSpPr/>
          <p:nvPr/>
        </p:nvSpPr>
        <p:spPr>
          <a:xfrm>
            <a:off x="2167234"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77E594-DF14-7B87-4264-44140773F828}"/>
              </a:ext>
            </a:extLst>
          </p:cNvPr>
          <p:cNvSpPr/>
          <p:nvPr/>
        </p:nvSpPr>
        <p:spPr>
          <a:xfrm>
            <a:off x="3620999"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29" name="Oval 28">
            <a:extLst>
              <a:ext uri="{FF2B5EF4-FFF2-40B4-BE49-F238E27FC236}">
                <a16:creationId xmlns:a16="http://schemas.microsoft.com/office/drawing/2014/main" id="{6BE602E3-2E66-E411-441A-FE00698C25DA}"/>
              </a:ext>
            </a:extLst>
          </p:cNvPr>
          <p:cNvSpPr/>
          <p:nvPr/>
        </p:nvSpPr>
        <p:spPr>
          <a:xfrm>
            <a:off x="3948737"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2A97F4-694D-71F1-1F7F-639B2CABF125}"/>
              </a:ext>
            </a:extLst>
          </p:cNvPr>
          <p:cNvSpPr/>
          <p:nvPr/>
        </p:nvSpPr>
        <p:spPr>
          <a:xfrm>
            <a:off x="5402502"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3" name="Oval 32">
            <a:extLst>
              <a:ext uri="{FF2B5EF4-FFF2-40B4-BE49-F238E27FC236}">
                <a16:creationId xmlns:a16="http://schemas.microsoft.com/office/drawing/2014/main" id="{A15ADA44-E789-4D87-4AA9-57304D29435E}"/>
              </a:ext>
            </a:extLst>
          </p:cNvPr>
          <p:cNvSpPr/>
          <p:nvPr/>
        </p:nvSpPr>
        <p:spPr>
          <a:xfrm>
            <a:off x="5730240"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58E4042-A626-88DA-4BBF-4116C2516EEC}"/>
              </a:ext>
            </a:extLst>
          </p:cNvPr>
          <p:cNvSpPr/>
          <p:nvPr/>
        </p:nvSpPr>
        <p:spPr>
          <a:xfrm>
            <a:off x="718400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8" name="Oval 37">
            <a:extLst>
              <a:ext uri="{FF2B5EF4-FFF2-40B4-BE49-F238E27FC236}">
                <a16:creationId xmlns:a16="http://schemas.microsoft.com/office/drawing/2014/main" id="{DCC1DA33-2C16-E03B-2C9D-3D7EFF48697F}"/>
              </a:ext>
            </a:extLst>
          </p:cNvPr>
          <p:cNvSpPr/>
          <p:nvPr/>
        </p:nvSpPr>
        <p:spPr>
          <a:xfrm>
            <a:off x="7511744"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EE74B9-3217-80B7-1F10-0194BBBB62E2}"/>
              </a:ext>
            </a:extLst>
          </p:cNvPr>
          <p:cNvSpPr/>
          <p:nvPr/>
        </p:nvSpPr>
        <p:spPr>
          <a:xfrm>
            <a:off x="8965510"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1" name="Oval 40">
            <a:extLst>
              <a:ext uri="{FF2B5EF4-FFF2-40B4-BE49-F238E27FC236}">
                <a16:creationId xmlns:a16="http://schemas.microsoft.com/office/drawing/2014/main" id="{97B5E47F-BBE5-115E-4122-C868D46F9ECC}"/>
              </a:ext>
            </a:extLst>
          </p:cNvPr>
          <p:cNvSpPr/>
          <p:nvPr/>
        </p:nvSpPr>
        <p:spPr>
          <a:xfrm>
            <a:off x="9293248"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65668D-7A71-A252-232E-C5D26526FB71}"/>
              </a:ext>
            </a:extLst>
          </p:cNvPr>
          <p:cNvSpPr/>
          <p:nvPr/>
        </p:nvSpPr>
        <p:spPr>
          <a:xfrm>
            <a:off x="271185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5" name="Oval 44">
            <a:extLst>
              <a:ext uri="{FF2B5EF4-FFF2-40B4-BE49-F238E27FC236}">
                <a16:creationId xmlns:a16="http://schemas.microsoft.com/office/drawing/2014/main" id="{A5AB3B02-76D2-95C4-1BA2-7C1C7110F618}"/>
              </a:ext>
            </a:extLst>
          </p:cNvPr>
          <p:cNvSpPr/>
          <p:nvPr/>
        </p:nvSpPr>
        <p:spPr>
          <a:xfrm>
            <a:off x="3039592"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6A5E83C-D2D2-8BEF-D698-B3B043B6BE2D}"/>
              </a:ext>
            </a:extLst>
          </p:cNvPr>
          <p:cNvSpPr/>
          <p:nvPr/>
        </p:nvSpPr>
        <p:spPr>
          <a:xfrm>
            <a:off x="4493357"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8" name="Oval 47">
            <a:extLst>
              <a:ext uri="{FF2B5EF4-FFF2-40B4-BE49-F238E27FC236}">
                <a16:creationId xmlns:a16="http://schemas.microsoft.com/office/drawing/2014/main" id="{9F0721FF-7F2A-F2FF-1DBF-87F0F5A75C7B}"/>
              </a:ext>
            </a:extLst>
          </p:cNvPr>
          <p:cNvSpPr/>
          <p:nvPr/>
        </p:nvSpPr>
        <p:spPr>
          <a:xfrm>
            <a:off x="4821095"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C3CCB5-6381-F647-F5E2-3B621DB228FF}"/>
              </a:ext>
            </a:extLst>
          </p:cNvPr>
          <p:cNvSpPr/>
          <p:nvPr/>
        </p:nvSpPr>
        <p:spPr>
          <a:xfrm>
            <a:off x="6274860"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1" name="Oval 50">
            <a:extLst>
              <a:ext uri="{FF2B5EF4-FFF2-40B4-BE49-F238E27FC236}">
                <a16:creationId xmlns:a16="http://schemas.microsoft.com/office/drawing/2014/main" id="{8561C1F1-CEAD-D374-5D52-4FA40145729B}"/>
              </a:ext>
            </a:extLst>
          </p:cNvPr>
          <p:cNvSpPr/>
          <p:nvPr/>
        </p:nvSpPr>
        <p:spPr>
          <a:xfrm>
            <a:off x="6602598"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4DD3CA-FCCE-108D-A7BC-27776E700C6A}"/>
              </a:ext>
            </a:extLst>
          </p:cNvPr>
          <p:cNvSpPr/>
          <p:nvPr/>
        </p:nvSpPr>
        <p:spPr>
          <a:xfrm>
            <a:off x="805636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4" name="Oval 53">
            <a:extLst>
              <a:ext uri="{FF2B5EF4-FFF2-40B4-BE49-F238E27FC236}">
                <a16:creationId xmlns:a16="http://schemas.microsoft.com/office/drawing/2014/main" id="{741C47BF-721D-3372-7DC1-05F528CDD617}"/>
              </a:ext>
            </a:extLst>
          </p:cNvPr>
          <p:cNvSpPr/>
          <p:nvPr/>
        </p:nvSpPr>
        <p:spPr>
          <a:xfrm>
            <a:off x="8384102"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black and white gear&#10;&#10;Description automatically generated">
            <a:extLst>
              <a:ext uri="{FF2B5EF4-FFF2-40B4-BE49-F238E27FC236}">
                <a16:creationId xmlns:a16="http://schemas.microsoft.com/office/drawing/2014/main" id="{BCCA48C4-2EEE-D489-309C-0B6487E9326A}"/>
              </a:ext>
            </a:extLst>
          </p:cNvPr>
          <p:cNvPicPr>
            <a:picLocks noChangeAspect="1"/>
          </p:cNvPicPr>
          <p:nvPr/>
        </p:nvPicPr>
        <p:blipFill>
          <a:blip r:embed="rId4"/>
          <a:stretch>
            <a:fillRect/>
          </a:stretch>
        </p:blipFill>
        <p:spPr>
          <a:xfrm>
            <a:off x="2281533" y="1895819"/>
            <a:ext cx="502920" cy="502920"/>
          </a:xfrm>
          <a:prstGeom prst="rect">
            <a:avLst/>
          </a:prstGeom>
        </p:spPr>
      </p:pic>
      <p:pic>
        <p:nvPicPr>
          <p:cNvPr id="60" name="Picture 59" descr="A hands shaking with a black background&#10;&#10;Description automatically generated">
            <a:extLst>
              <a:ext uri="{FF2B5EF4-FFF2-40B4-BE49-F238E27FC236}">
                <a16:creationId xmlns:a16="http://schemas.microsoft.com/office/drawing/2014/main" id="{BE2C7B65-566D-0F21-F46C-7B642BBC353C}"/>
              </a:ext>
            </a:extLst>
          </p:cNvPr>
          <p:cNvPicPr>
            <a:picLocks noChangeAspect="1"/>
          </p:cNvPicPr>
          <p:nvPr/>
        </p:nvPicPr>
        <p:blipFill>
          <a:blip r:embed="rId5"/>
          <a:stretch>
            <a:fillRect/>
          </a:stretch>
        </p:blipFill>
        <p:spPr>
          <a:xfrm>
            <a:off x="5844539" y="1915783"/>
            <a:ext cx="502920" cy="502920"/>
          </a:xfrm>
          <a:prstGeom prst="rect">
            <a:avLst/>
          </a:prstGeom>
        </p:spPr>
      </p:pic>
      <p:pic>
        <p:nvPicPr>
          <p:cNvPr id="62" name="Picture 61" descr="A white line drawing of a stack of money&#10;&#10;Description automatically generated">
            <a:extLst>
              <a:ext uri="{FF2B5EF4-FFF2-40B4-BE49-F238E27FC236}">
                <a16:creationId xmlns:a16="http://schemas.microsoft.com/office/drawing/2014/main" id="{E14107F2-A533-1BA7-EF79-BB16B9C7BAA7}"/>
              </a:ext>
            </a:extLst>
          </p:cNvPr>
          <p:cNvPicPr>
            <a:picLocks noChangeAspect="1"/>
          </p:cNvPicPr>
          <p:nvPr/>
        </p:nvPicPr>
        <p:blipFill>
          <a:blip r:embed="rId6"/>
          <a:stretch>
            <a:fillRect/>
          </a:stretch>
        </p:blipFill>
        <p:spPr>
          <a:xfrm>
            <a:off x="8498401" y="4027394"/>
            <a:ext cx="502920" cy="502920"/>
          </a:xfrm>
          <a:prstGeom prst="rect">
            <a:avLst/>
          </a:prstGeom>
        </p:spPr>
      </p:pic>
      <p:pic>
        <p:nvPicPr>
          <p:cNvPr id="64" name="Picture 63" descr="A computer screen with white text&#10;&#10;Description automatically generated">
            <a:extLst>
              <a:ext uri="{FF2B5EF4-FFF2-40B4-BE49-F238E27FC236}">
                <a16:creationId xmlns:a16="http://schemas.microsoft.com/office/drawing/2014/main" id="{9865A288-D325-93A5-BFD3-C7D4FBF17D11}"/>
              </a:ext>
            </a:extLst>
          </p:cNvPr>
          <p:cNvPicPr>
            <a:picLocks noChangeAspect="1"/>
          </p:cNvPicPr>
          <p:nvPr/>
        </p:nvPicPr>
        <p:blipFill>
          <a:blip r:embed="rId7"/>
          <a:stretch>
            <a:fillRect/>
          </a:stretch>
        </p:blipFill>
        <p:spPr>
          <a:xfrm>
            <a:off x="6716897" y="4027394"/>
            <a:ext cx="502920" cy="502920"/>
          </a:xfrm>
          <a:prstGeom prst="rect">
            <a:avLst/>
          </a:prstGeom>
        </p:spPr>
      </p:pic>
      <p:pic>
        <p:nvPicPr>
          <p:cNvPr id="66" name="Picture 65" descr="A graph of progress bar&#10;&#10;Description automatically generated with medium confidence">
            <a:extLst>
              <a:ext uri="{FF2B5EF4-FFF2-40B4-BE49-F238E27FC236}">
                <a16:creationId xmlns:a16="http://schemas.microsoft.com/office/drawing/2014/main" id="{CF1115BA-7DF8-FFBC-E8B9-4F8C737D9B61}"/>
              </a:ext>
            </a:extLst>
          </p:cNvPr>
          <p:cNvPicPr>
            <a:picLocks noChangeAspect="1"/>
          </p:cNvPicPr>
          <p:nvPr/>
        </p:nvPicPr>
        <p:blipFill>
          <a:blip r:embed="rId8"/>
          <a:stretch>
            <a:fillRect/>
          </a:stretch>
        </p:blipFill>
        <p:spPr>
          <a:xfrm>
            <a:off x="4945302" y="4027394"/>
            <a:ext cx="457200" cy="457200"/>
          </a:xfrm>
          <a:prstGeom prst="rect">
            <a:avLst/>
          </a:prstGeom>
        </p:spPr>
      </p:pic>
      <p:pic>
        <p:nvPicPr>
          <p:cNvPr id="68" name="Picture 67" descr="A black and white outline of a head with white dots and a black background&#10;&#10;Description automatically generated">
            <a:extLst>
              <a:ext uri="{FF2B5EF4-FFF2-40B4-BE49-F238E27FC236}">
                <a16:creationId xmlns:a16="http://schemas.microsoft.com/office/drawing/2014/main" id="{291E36EF-B2D7-D80A-4A6A-F956BB988876}"/>
              </a:ext>
            </a:extLst>
          </p:cNvPr>
          <p:cNvPicPr>
            <a:picLocks noChangeAspect="1"/>
          </p:cNvPicPr>
          <p:nvPr/>
        </p:nvPicPr>
        <p:blipFill>
          <a:blip r:embed="rId9"/>
          <a:stretch>
            <a:fillRect/>
          </a:stretch>
        </p:blipFill>
        <p:spPr>
          <a:xfrm>
            <a:off x="3146775" y="4020278"/>
            <a:ext cx="502920" cy="502920"/>
          </a:xfrm>
          <a:prstGeom prst="rect">
            <a:avLst/>
          </a:prstGeom>
        </p:spPr>
      </p:pic>
      <p:pic>
        <p:nvPicPr>
          <p:cNvPr id="70" name="Picture 69" descr="A white line drawing of a wrench and screwdriver&#10;&#10;Description automatically generated">
            <a:extLst>
              <a:ext uri="{FF2B5EF4-FFF2-40B4-BE49-F238E27FC236}">
                <a16:creationId xmlns:a16="http://schemas.microsoft.com/office/drawing/2014/main" id="{942B98BD-9B93-1FEF-97F0-92A419AEAA56}"/>
              </a:ext>
            </a:extLst>
          </p:cNvPr>
          <p:cNvPicPr>
            <a:picLocks noChangeAspect="1"/>
          </p:cNvPicPr>
          <p:nvPr/>
        </p:nvPicPr>
        <p:blipFill>
          <a:blip r:embed="rId10"/>
          <a:stretch>
            <a:fillRect/>
          </a:stretch>
        </p:blipFill>
        <p:spPr>
          <a:xfrm>
            <a:off x="9430407" y="1915783"/>
            <a:ext cx="457200" cy="457200"/>
          </a:xfrm>
          <a:prstGeom prst="rect">
            <a:avLst/>
          </a:prstGeom>
        </p:spPr>
      </p:pic>
      <p:pic>
        <p:nvPicPr>
          <p:cNvPr id="72" name="Picture 71" descr="A white line drawing of a pencil&#10;&#10;Description automatically generated">
            <a:extLst>
              <a:ext uri="{FF2B5EF4-FFF2-40B4-BE49-F238E27FC236}">
                <a16:creationId xmlns:a16="http://schemas.microsoft.com/office/drawing/2014/main" id="{D2D49E64-1A53-0A80-622A-D0FF41B1C1B5}"/>
              </a:ext>
            </a:extLst>
          </p:cNvPr>
          <p:cNvPicPr>
            <a:picLocks noChangeAspect="1"/>
          </p:cNvPicPr>
          <p:nvPr/>
        </p:nvPicPr>
        <p:blipFill>
          <a:blip r:embed="rId11"/>
          <a:stretch>
            <a:fillRect/>
          </a:stretch>
        </p:blipFill>
        <p:spPr>
          <a:xfrm>
            <a:off x="7652461" y="1895613"/>
            <a:ext cx="457200" cy="457200"/>
          </a:xfrm>
          <a:prstGeom prst="rect">
            <a:avLst/>
          </a:prstGeom>
        </p:spPr>
      </p:pic>
      <p:pic>
        <p:nvPicPr>
          <p:cNvPr id="76" name="Picture 75" descr="A puzzle piece in a black and white background&#10;&#10;Description automatically generated">
            <a:extLst>
              <a:ext uri="{FF2B5EF4-FFF2-40B4-BE49-F238E27FC236}">
                <a16:creationId xmlns:a16="http://schemas.microsoft.com/office/drawing/2014/main" id="{918D8278-16AE-205E-AAE0-ABB47426D470}"/>
              </a:ext>
            </a:extLst>
          </p:cNvPr>
          <p:cNvPicPr>
            <a:picLocks noChangeAspect="1"/>
          </p:cNvPicPr>
          <p:nvPr/>
        </p:nvPicPr>
        <p:blipFill>
          <a:blip r:embed="rId12"/>
          <a:stretch>
            <a:fillRect/>
          </a:stretch>
        </p:blipFill>
        <p:spPr>
          <a:xfrm>
            <a:off x="4067414" y="1892055"/>
            <a:ext cx="457200" cy="457200"/>
          </a:xfrm>
          <a:prstGeom prst="rect">
            <a:avLst/>
          </a:prstGeom>
        </p:spPr>
      </p:pic>
    </p:spTree>
    <p:extLst>
      <p:ext uri="{BB962C8B-B14F-4D97-AF65-F5344CB8AC3E}">
        <p14:creationId xmlns:p14="http://schemas.microsoft.com/office/powerpoint/2010/main" val="1878279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reak area in corporate office building">
            <a:extLst>
              <a:ext uri="{FF2B5EF4-FFF2-40B4-BE49-F238E27FC236}">
                <a16:creationId xmlns:a16="http://schemas.microsoft.com/office/drawing/2014/main" id="{26D02135-60DB-25AF-6024-0B1B3274B4FA}"/>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A Proven Record of Success</a:t>
            </a:r>
          </a:p>
        </p:txBody>
      </p:sp>
      <p:sp>
        <p:nvSpPr>
          <p:cNvPr id="2" name="Rectangle 1">
            <a:extLst>
              <a:ext uri="{FF2B5EF4-FFF2-40B4-BE49-F238E27FC236}">
                <a16:creationId xmlns:a16="http://schemas.microsoft.com/office/drawing/2014/main" id="{53D923B4-EF1C-4BA6-3979-E4D0FA05D431}"/>
              </a:ext>
            </a:extLst>
          </p:cNvPr>
          <p:cNvSpPr/>
          <p:nvPr/>
        </p:nvSpPr>
        <p:spPr>
          <a:xfrm>
            <a:off x="2579887" y="1307630"/>
            <a:ext cx="7991365" cy="14920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TechSage Consulting transformed our tech startup's approach to market entry. Their strategic insights and tailored marketing strategies helped us gain significant traction in a competitive industry. We couldn’t have achieved this level of success without their expertise.</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Brent Williams</a:t>
            </a:r>
          </a:p>
          <a:p>
            <a:pPr fontAlgn="base"/>
            <a:r>
              <a:rPr lang="en-US" sz="1200" b="0" i="0" u="none" strike="noStrike" dirty="0">
                <a:solidFill>
                  <a:schemeClr val="tx1">
                    <a:lumMod val="65000"/>
                    <a:lumOff val="35000"/>
                  </a:schemeClr>
                </a:solidFill>
                <a:effectLst/>
                <a:latin typeface="Century Gothic" panose="020B0502020202020204" pitchFamily="34" charset="0"/>
              </a:rPr>
              <a:t>CEO of InnovateTech</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id="{DD41E43D-D800-66F9-36EB-E1AD20F5772D}"/>
              </a:ext>
            </a:extLst>
          </p:cNvPr>
          <p:cNvSpPr/>
          <p:nvPr/>
        </p:nvSpPr>
        <p:spPr>
          <a:xfrm>
            <a:off x="2579887" y="3091598"/>
            <a:ext cx="7991365" cy="14055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TechSage's guidance was instrumental in refining our brand strategy and boosting our market presence. Their professional approach and actionable recommendations delivered results beyond our expectations.</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Hilda Wilson</a:t>
            </a:r>
          </a:p>
          <a:p>
            <a:pPr rtl="0" fontAlgn="base">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CMO of QuantumLeap</a:t>
            </a:r>
          </a:p>
        </p:txBody>
      </p:sp>
      <p:sp>
        <p:nvSpPr>
          <p:cNvPr id="8" name="Rectangle 7">
            <a:extLst>
              <a:ext uri="{FF2B5EF4-FFF2-40B4-BE49-F238E27FC236}">
                <a16:creationId xmlns:a16="http://schemas.microsoft.com/office/drawing/2014/main" id="{7FD66EFB-6EB7-E454-6E01-B199B47064C8}"/>
              </a:ext>
            </a:extLst>
          </p:cNvPr>
          <p:cNvSpPr/>
          <p:nvPr/>
        </p:nvSpPr>
        <p:spPr>
          <a:xfrm>
            <a:off x="2579887" y="4851705"/>
            <a:ext cx="7991365" cy="1405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From strategy development to execution, TechSage delivered exceptional results. Their team’s commitment to understanding our unique challenges and opportunities helped us navigate the complexities of scaling our startup effectively.</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dirty="0">
                <a:solidFill>
                  <a:schemeClr val="tx1">
                    <a:lumMod val="65000"/>
                    <a:lumOff val="35000"/>
                  </a:schemeClr>
                </a:solidFill>
                <a:latin typeface="Century Gothic" panose="020B0502020202020204" pitchFamily="34" charset="0"/>
              </a:rPr>
              <a:t>K</a:t>
            </a:r>
            <a:r>
              <a:rPr lang="en-US" sz="1200" b="1" i="0" u="none" strike="noStrike" dirty="0">
                <a:solidFill>
                  <a:schemeClr val="tx1">
                    <a:lumMod val="65000"/>
                    <a:lumOff val="35000"/>
                  </a:schemeClr>
                </a:solidFill>
                <a:effectLst/>
                <a:latin typeface="Century Gothic" panose="020B0502020202020204" pitchFamily="34" charset="0"/>
              </a:rPr>
              <a:t>irk Caskey</a:t>
            </a:r>
          </a:p>
          <a:p>
            <a:pPr rtl="0" fontAlgn="base">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Co-Founder of ByteShift</a:t>
            </a:r>
          </a:p>
        </p:txBody>
      </p:sp>
      <p:pic>
        <p:nvPicPr>
          <p:cNvPr id="5" name="Picture 4" descr="A person in a pink shirt&#10;&#10;Description automatically generated">
            <a:extLst>
              <a:ext uri="{FF2B5EF4-FFF2-40B4-BE49-F238E27FC236}">
                <a16:creationId xmlns:a16="http://schemas.microsoft.com/office/drawing/2014/main" id="{BE7CBD20-1BE7-30BB-878D-4CB93E5D6094}"/>
              </a:ext>
            </a:extLst>
          </p:cNvPr>
          <p:cNvPicPr>
            <a:picLocks noChangeAspect="1"/>
          </p:cNvPicPr>
          <p:nvPr/>
        </p:nvPicPr>
        <p:blipFill>
          <a:blip r:embed="rId4"/>
          <a:srcRect l="6883" t="10411" r="3528"/>
          <a:stretch/>
        </p:blipFill>
        <p:spPr>
          <a:xfrm>
            <a:off x="1656674" y="3158813"/>
            <a:ext cx="1280160" cy="1280160"/>
          </a:xfrm>
          <a:prstGeom prst="ellipse">
            <a:avLst/>
          </a:prstGeom>
          <a:ln w="38100">
            <a:solidFill>
              <a:schemeClr val="bg1"/>
            </a:solidFill>
          </a:ln>
        </p:spPr>
      </p:pic>
      <p:pic>
        <p:nvPicPr>
          <p:cNvPr id="13" name="Picture 12" descr="A person wearing glasses and a suit&#10;&#10;Description automatically generated">
            <a:extLst>
              <a:ext uri="{FF2B5EF4-FFF2-40B4-BE49-F238E27FC236}">
                <a16:creationId xmlns:a16="http://schemas.microsoft.com/office/drawing/2014/main" id="{63DA7F32-8D2E-21EA-60BB-888CA665B374}"/>
              </a:ext>
            </a:extLst>
          </p:cNvPr>
          <p:cNvPicPr>
            <a:picLocks noChangeAspect="1"/>
          </p:cNvPicPr>
          <p:nvPr/>
        </p:nvPicPr>
        <p:blipFill>
          <a:blip r:embed="rId5"/>
          <a:stretch>
            <a:fillRect/>
          </a:stretch>
        </p:blipFill>
        <p:spPr>
          <a:xfrm>
            <a:off x="1656674" y="1413581"/>
            <a:ext cx="1280160" cy="1280160"/>
          </a:xfrm>
          <a:prstGeom prst="ellipse">
            <a:avLst/>
          </a:prstGeom>
          <a:ln w="38100">
            <a:solidFill>
              <a:schemeClr val="bg1"/>
            </a:solidFill>
          </a:ln>
        </p:spPr>
      </p:pic>
      <p:pic>
        <p:nvPicPr>
          <p:cNvPr id="15" name="Picture 14" descr="A close-up of a person smiling&#10;&#10;Description automatically generated">
            <a:extLst>
              <a:ext uri="{FF2B5EF4-FFF2-40B4-BE49-F238E27FC236}">
                <a16:creationId xmlns:a16="http://schemas.microsoft.com/office/drawing/2014/main" id="{7241BF0B-8153-3797-0D4B-D3FE20AEED4D}"/>
              </a:ext>
            </a:extLst>
          </p:cNvPr>
          <p:cNvPicPr>
            <a:picLocks noChangeAspect="1"/>
          </p:cNvPicPr>
          <p:nvPr/>
        </p:nvPicPr>
        <p:blipFill>
          <a:blip r:embed="rId6"/>
          <a:stretch>
            <a:fillRect/>
          </a:stretch>
        </p:blipFill>
        <p:spPr>
          <a:xfrm>
            <a:off x="1656674" y="4912110"/>
            <a:ext cx="1280160" cy="1280160"/>
          </a:xfrm>
          <a:prstGeom prst="ellipse">
            <a:avLst/>
          </a:prstGeom>
          <a:ln w="38100">
            <a:solidFill>
              <a:schemeClr val="bg1"/>
            </a:solidFill>
          </a:ln>
        </p:spPr>
      </p:pic>
    </p:spTree>
    <p:extLst>
      <p:ext uri="{BB962C8B-B14F-4D97-AF65-F5344CB8AC3E}">
        <p14:creationId xmlns:p14="http://schemas.microsoft.com/office/powerpoint/2010/main" val="71883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reak area in corporate office building">
            <a:extLst>
              <a:ext uri="{FF2B5EF4-FFF2-40B4-BE49-F238E27FC236}">
                <a16:creationId xmlns:a16="http://schemas.microsoft.com/office/drawing/2014/main" id="{AD6162D0-0359-9F59-8CDC-DC9D0869CCF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Market Potential</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Market Penetration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726342"/>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User Engagement</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Product Adoption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2" name="Google Shape;90;p1">
            <a:extLst>
              <a:ext uri="{FF2B5EF4-FFF2-40B4-BE49-F238E27FC236}">
                <a16:creationId xmlns:a16="http://schemas.microsoft.com/office/drawing/2014/main" id="{B9837A68-02C6-D2FC-B98B-19C9E147BCB2}"/>
              </a:ext>
            </a:extLst>
          </p:cNvPr>
          <p:cNvSpPr txBox="1"/>
          <p:nvPr/>
        </p:nvSpPr>
        <p:spPr>
          <a:xfrm>
            <a:off x="2853092"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
        <p:nvSpPr>
          <p:cNvPr id="13" name="Google Shape;90;p1">
            <a:extLst>
              <a:ext uri="{FF2B5EF4-FFF2-40B4-BE49-F238E27FC236}">
                <a16:creationId xmlns:a16="http://schemas.microsoft.com/office/drawing/2014/main" id="{2F602899-823E-6667-8679-F9F63024F5AA}"/>
              </a:ext>
            </a:extLst>
          </p:cNvPr>
          <p:cNvSpPr txBox="1"/>
          <p:nvPr/>
        </p:nvSpPr>
        <p:spPr>
          <a:xfrm>
            <a:off x="5216148"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4"/>
                </a:solidFill>
                <a:latin typeface="Century Gothic"/>
                <a:ea typeface="Century Gothic"/>
                <a:cs typeface="Century Gothic"/>
                <a:sym typeface="Century Gothic"/>
              </a:rPr>
              <a:t>XX%</a:t>
            </a:r>
          </a:p>
        </p:txBody>
      </p:sp>
      <p:sp>
        <p:nvSpPr>
          <p:cNvPr id="14" name="Google Shape;90;p1">
            <a:extLst>
              <a:ext uri="{FF2B5EF4-FFF2-40B4-BE49-F238E27FC236}">
                <a16:creationId xmlns:a16="http://schemas.microsoft.com/office/drawing/2014/main" id="{5BC6E990-D2A3-5568-C0DE-F1F93872F41A}"/>
              </a:ext>
            </a:extLst>
          </p:cNvPr>
          <p:cNvSpPr txBox="1"/>
          <p:nvPr/>
        </p:nvSpPr>
        <p:spPr>
          <a:xfrm>
            <a:off x="7579204"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Tree>
    <p:extLst>
      <p:ext uri="{BB962C8B-B14F-4D97-AF65-F5344CB8AC3E}">
        <p14:creationId xmlns:p14="http://schemas.microsoft.com/office/powerpoint/2010/main" val="415261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reak area in corporate office building">
            <a:extLst>
              <a:ext uri="{FF2B5EF4-FFF2-40B4-BE49-F238E27FC236}">
                <a16:creationId xmlns:a16="http://schemas.microsoft.com/office/drawing/2014/main" id="{3FE1EC49-3E5A-ECB7-F991-C0B31D99F0AE}"/>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2291142"/>
            <a:ext cx="12192000" cy="45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906985-B726-BA27-D892-EE3F62FA3316}"/>
              </a:ext>
            </a:extLst>
          </p:cNvPr>
          <p:cNvSpPr/>
          <p:nvPr/>
        </p:nvSpPr>
        <p:spPr>
          <a:xfrm>
            <a:off x="946016" y="148029"/>
            <a:ext cx="10386380" cy="1989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algn="ctr" rtl="0" fontAlgn="base">
              <a:spcBef>
                <a:spcPts val="0"/>
              </a:spcBef>
              <a:spcAft>
                <a:spcPts val="0"/>
              </a:spcAft>
            </a:pPr>
            <a:r>
              <a:rPr lang="en-US" sz="1600" b="0" i="0" u="none" strike="noStrike" dirty="0">
                <a:solidFill>
                  <a:schemeClr val="tx1">
                    <a:lumMod val="65000"/>
                    <a:lumOff val="35000"/>
                  </a:schemeClr>
                </a:solidFill>
                <a:effectLst/>
                <a:latin typeface="Century Gothic" panose="020B0502020202020204" pitchFamily="34" charset="0"/>
              </a:rPr>
              <a:t>TechSage Consulting elevates tech startups with tailored marketing and strategic solutions. We leverage market insights and innovative strategies to boost market share, enhance brand visibility, and drive growth. By focusing on emerging trends and untapped segments, we craft actionable plans that deliver measurable results. TechSage is your trusted partner in navigating the tech landscape and achieving sustainable success.</a:t>
            </a:r>
          </a:p>
        </p:txBody>
      </p:sp>
      <p:sp>
        <p:nvSpPr>
          <p:cNvPr id="6" name="Google Shape;90;p1">
            <a:extLst>
              <a:ext uri="{FF2B5EF4-FFF2-40B4-BE49-F238E27FC236}">
                <a16:creationId xmlns:a16="http://schemas.microsoft.com/office/drawing/2014/main" id="{924C8AAE-61F9-9303-AC06-09DA25D04F75}"/>
              </a:ext>
            </a:extLst>
          </p:cNvPr>
          <p:cNvSpPr txBox="1"/>
          <p:nvPr/>
        </p:nvSpPr>
        <p:spPr>
          <a:xfrm>
            <a:off x="2853092" y="2525082"/>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bg1"/>
                </a:solidFill>
                <a:latin typeface="Century Gothic"/>
                <a:ea typeface="Century Gothic"/>
                <a:cs typeface="Century Gothic"/>
                <a:sym typeface="Century Gothic"/>
              </a:rPr>
              <a:t>Our Team</a:t>
            </a:r>
          </a:p>
        </p:txBody>
      </p:sp>
      <p:sp>
        <p:nvSpPr>
          <p:cNvPr id="9" name="TextBox 8">
            <a:extLst>
              <a:ext uri="{FF2B5EF4-FFF2-40B4-BE49-F238E27FC236}">
                <a16:creationId xmlns:a16="http://schemas.microsoft.com/office/drawing/2014/main" id="{8CEE88E6-2455-A81C-C25C-D57058465DBF}"/>
              </a:ext>
            </a:extLst>
          </p:cNvPr>
          <p:cNvSpPr txBox="1"/>
          <p:nvPr/>
        </p:nvSpPr>
        <p:spPr>
          <a:xfrm>
            <a:off x="859604" y="4728680"/>
            <a:ext cx="3177284" cy="1661993"/>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Carmen Robertson</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Senior Marketing Strategist</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Carmen excels in identifying market opportunities and crafting targeted campaigns that resonate with tech startup audiences.</a:t>
            </a:r>
          </a:p>
        </p:txBody>
      </p:sp>
      <p:sp>
        <p:nvSpPr>
          <p:cNvPr id="12" name="TextBox 11">
            <a:extLst>
              <a:ext uri="{FF2B5EF4-FFF2-40B4-BE49-F238E27FC236}">
                <a16:creationId xmlns:a16="http://schemas.microsoft.com/office/drawing/2014/main" id="{826E3616-30FF-69DC-8256-A251799F026B}"/>
              </a:ext>
            </a:extLst>
          </p:cNvPr>
          <p:cNvSpPr txBox="1"/>
          <p:nvPr/>
        </p:nvSpPr>
        <p:spPr>
          <a:xfrm>
            <a:off x="4507358" y="4728680"/>
            <a:ext cx="3177284" cy="1661993"/>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Romy Bailey</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Tech Solutions Architect</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Romy's expertise lies in integrating innovative technologies to optimize business operations and solve complex challenges.</a:t>
            </a:r>
          </a:p>
        </p:txBody>
      </p:sp>
      <p:sp>
        <p:nvSpPr>
          <p:cNvPr id="14" name="TextBox 13">
            <a:extLst>
              <a:ext uri="{FF2B5EF4-FFF2-40B4-BE49-F238E27FC236}">
                <a16:creationId xmlns:a16="http://schemas.microsoft.com/office/drawing/2014/main" id="{B0D88CA0-A7FE-3774-7976-51F62DB8A42A}"/>
              </a:ext>
            </a:extLst>
          </p:cNvPr>
          <p:cNvSpPr txBox="1"/>
          <p:nvPr/>
        </p:nvSpPr>
        <p:spPr>
          <a:xfrm>
            <a:off x="8155112" y="4728680"/>
            <a:ext cx="3177284" cy="1477328"/>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Sarah Goodwin</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Client Success Manager </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Sarah excels in understanding client needs, managing project deliverables, and ensuring successful outcomes.</a:t>
            </a:r>
          </a:p>
        </p:txBody>
      </p:sp>
      <p:pic>
        <p:nvPicPr>
          <p:cNvPr id="3" name="Picture 2" descr="A person with short orange hair smiling&#10;&#10;Description automatically generated">
            <a:extLst>
              <a:ext uri="{FF2B5EF4-FFF2-40B4-BE49-F238E27FC236}">
                <a16:creationId xmlns:a16="http://schemas.microsoft.com/office/drawing/2014/main" id="{ABBF18CD-933C-BA3D-E404-AF077CA80EDA}"/>
              </a:ext>
            </a:extLst>
          </p:cNvPr>
          <p:cNvPicPr>
            <a:picLocks noChangeAspect="1"/>
          </p:cNvPicPr>
          <p:nvPr/>
        </p:nvPicPr>
        <p:blipFill>
          <a:blip r:embed="rId4"/>
          <a:stretch>
            <a:fillRect/>
          </a:stretch>
        </p:blipFill>
        <p:spPr>
          <a:xfrm>
            <a:off x="5455920" y="3313839"/>
            <a:ext cx="1280160" cy="1280160"/>
          </a:xfrm>
          <a:prstGeom prst="ellipse">
            <a:avLst/>
          </a:prstGeom>
        </p:spPr>
      </p:pic>
      <p:pic>
        <p:nvPicPr>
          <p:cNvPr id="7" name="Picture 6" descr="A person smiling at the camera&#10;&#10;Description automatically generated">
            <a:extLst>
              <a:ext uri="{FF2B5EF4-FFF2-40B4-BE49-F238E27FC236}">
                <a16:creationId xmlns:a16="http://schemas.microsoft.com/office/drawing/2014/main" id="{F1BDA9A7-6B70-3D1A-094B-94A67EEF0874}"/>
              </a:ext>
            </a:extLst>
          </p:cNvPr>
          <p:cNvPicPr>
            <a:picLocks noChangeAspect="1"/>
          </p:cNvPicPr>
          <p:nvPr/>
        </p:nvPicPr>
        <p:blipFill>
          <a:blip r:embed="rId5"/>
          <a:stretch>
            <a:fillRect/>
          </a:stretch>
        </p:blipFill>
        <p:spPr>
          <a:xfrm>
            <a:off x="9103674" y="3313839"/>
            <a:ext cx="1280160" cy="1280160"/>
          </a:xfrm>
          <a:prstGeom prst="ellipse">
            <a:avLst/>
          </a:prstGeom>
        </p:spPr>
      </p:pic>
      <p:pic>
        <p:nvPicPr>
          <p:cNvPr id="11" name="Picture 10" descr="A person smiling at the camera&#10;&#10;Description automatically generated">
            <a:extLst>
              <a:ext uri="{FF2B5EF4-FFF2-40B4-BE49-F238E27FC236}">
                <a16:creationId xmlns:a16="http://schemas.microsoft.com/office/drawing/2014/main" id="{71AF59C8-EA2D-637F-E7B2-745DD9482E73}"/>
              </a:ext>
            </a:extLst>
          </p:cNvPr>
          <p:cNvPicPr>
            <a:picLocks noChangeAspect="1"/>
          </p:cNvPicPr>
          <p:nvPr/>
        </p:nvPicPr>
        <p:blipFill>
          <a:blip r:embed="rId6"/>
          <a:stretch>
            <a:fillRect/>
          </a:stretch>
        </p:blipFill>
        <p:spPr>
          <a:xfrm>
            <a:off x="1808166" y="3313839"/>
            <a:ext cx="1280160" cy="1280160"/>
          </a:xfrm>
          <a:prstGeom prst="ellipse">
            <a:avLst/>
          </a:prstGeom>
        </p:spPr>
      </p:pic>
    </p:spTree>
    <p:extLst>
      <p:ext uri="{BB962C8B-B14F-4D97-AF65-F5344CB8AC3E}">
        <p14:creationId xmlns:p14="http://schemas.microsoft.com/office/powerpoint/2010/main" val="210361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Break area in corporate office building">
            <a:extLst>
              <a:ext uri="{FF2B5EF4-FFF2-40B4-BE49-F238E27FC236}">
                <a16:creationId xmlns:a16="http://schemas.microsoft.com/office/drawing/2014/main" id="{741CFFD1-87E2-EE4C-CC5C-CCCF86274EF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597D1717-3DC8-FAAB-CC9A-2FFF615FB5F1}"/>
              </a:ext>
            </a:extLst>
          </p:cNvPr>
          <p:cNvSpPr/>
          <p:nvPr/>
        </p:nvSpPr>
        <p:spPr>
          <a:xfrm>
            <a:off x="0" y="3933864"/>
            <a:ext cx="12192000" cy="29241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Mission</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Empowering Innovation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empower tech startups by delivering strategic marketing and innovative solutions that drive growth and market impact.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32095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Driving Growth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navigate the complexities of the tech landscape and create actionable plans that lead to measurable results and sustainable growth.</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Partnering </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for Success </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be a trusted partner in the journey of tech startups.</a:t>
            </a:r>
            <a:endParaRPr lang="en-US" sz="1200" dirty="0">
              <a:solidFill>
                <a:schemeClr val="tx1">
                  <a:lumMod val="65000"/>
                  <a:lumOff val="35000"/>
                </a:schemeClr>
              </a:solidFill>
              <a:latin typeface="Century Gothic" panose="020B0502020202020204" pitchFamily="34" charset="0"/>
            </a:endParaRPr>
          </a:p>
        </p:txBody>
      </p:sp>
      <p:sp>
        <p:nvSpPr>
          <p:cNvPr id="2" name="Oval 1">
            <a:extLst>
              <a:ext uri="{FF2B5EF4-FFF2-40B4-BE49-F238E27FC236}">
                <a16:creationId xmlns:a16="http://schemas.microsoft.com/office/drawing/2014/main" id="{78054200-BCD5-92AF-2F23-087D5FACDC70}"/>
              </a:ext>
            </a:extLst>
          </p:cNvPr>
          <p:cNvSpPr/>
          <p:nvPr/>
        </p:nvSpPr>
        <p:spPr>
          <a:xfrm>
            <a:off x="337239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F55411-1B1B-BF3E-E599-4EED80EC243A}"/>
              </a:ext>
            </a:extLst>
          </p:cNvPr>
          <p:cNvSpPr/>
          <p:nvPr/>
        </p:nvSpPr>
        <p:spPr>
          <a:xfrm>
            <a:off x="5735587"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25E842-9987-49A8-B73F-B0FB9C7FFC09}"/>
              </a:ext>
            </a:extLst>
          </p:cNvPr>
          <p:cNvSpPr/>
          <p:nvPr/>
        </p:nvSpPr>
        <p:spPr>
          <a:xfrm>
            <a:off x="809877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arrow&#10;&#10;Description automatically generated">
            <a:extLst>
              <a:ext uri="{FF2B5EF4-FFF2-40B4-BE49-F238E27FC236}">
                <a16:creationId xmlns:a16="http://schemas.microsoft.com/office/drawing/2014/main" id="{F9B53BB5-E54D-47FD-D9CE-E60F11C5D6E0}"/>
              </a:ext>
            </a:extLst>
          </p:cNvPr>
          <p:cNvPicPr>
            <a:picLocks noChangeAspect="1"/>
          </p:cNvPicPr>
          <p:nvPr/>
        </p:nvPicPr>
        <p:blipFill>
          <a:blip r:embed="rId4"/>
          <a:stretch>
            <a:fillRect/>
          </a:stretch>
        </p:blipFill>
        <p:spPr>
          <a:xfrm>
            <a:off x="3506750" y="1510839"/>
            <a:ext cx="502920" cy="502920"/>
          </a:xfrm>
          <a:prstGeom prst="rect">
            <a:avLst/>
          </a:prstGeom>
        </p:spPr>
      </p:pic>
      <p:pic>
        <p:nvPicPr>
          <p:cNvPr id="21" name="Picture 20" descr="A white line drawing of a plant with a person in the middle&#10;&#10;Description automatically generated">
            <a:extLst>
              <a:ext uri="{FF2B5EF4-FFF2-40B4-BE49-F238E27FC236}">
                <a16:creationId xmlns:a16="http://schemas.microsoft.com/office/drawing/2014/main" id="{0AB5CE54-5397-884C-B88A-1AEEAF0DF038}"/>
              </a:ext>
            </a:extLst>
          </p:cNvPr>
          <p:cNvPicPr>
            <a:picLocks noChangeAspect="1"/>
          </p:cNvPicPr>
          <p:nvPr/>
        </p:nvPicPr>
        <p:blipFill>
          <a:blip r:embed="rId5"/>
          <a:stretch>
            <a:fillRect/>
          </a:stretch>
        </p:blipFill>
        <p:spPr>
          <a:xfrm>
            <a:off x="5861431" y="1538271"/>
            <a:ext cx="475488" cy="475488"/>
          </a:xfrm>
          <a:prstGeom prst="rect">
            <a:avLst/>
          </a:prstGeom>
        </p:spPr>
      </p:pic>
      <p:pic>
        <p:nvPicPr>
          <p:cNvPr id="23" name="Picture 22" descr="A group of people with a circle&#10;&#10;Description automatically generated">
            <a:extLst>
              <a:ext uri="{FF2B5EF4-FFF2-40B4-BE49-F238E27FC236}">
                <a16:creationId xmlns:a16="http://schemas.microsoft.com/office/drawing/2014/main" id="{6F95C5B0-A3AA-B4AE-AD59-B8A4C14AA989}"/>
              </a:ext>
            </a:extLst>
          </p:cNvPr>
          <p:cNvPicPr>
            <a:picLocks noChangeAspect="1"/>
          </p:cNvPicPr>
          <p:nvPr/>
        </p:nvPicPr>
        <p:blipFill>
          <a:blip r:embed="rId6"/>
          <a:stretch>
            <a:fillRect/>
          </a:stretch>
        </p:blipFill>
        <p:spPr>
          <a:xfrm>
            <a:off x="8210905" y="1495047"/>
            <a:ext cx="502920" cy="502920"/>
          </a:xfrm>
          <a:prstGeom prst="rect">
            <a:avLst/>
          </a:prstGeom>
        </p:spPr>
      </p:pic>
    </p:spTree>
    <p:extLst>
      <p:ext uri="{BB962C8B-B14F-4D97-AF65-F5344CB8AC3E}">
        <p14:creationId xmlns:p14="http://schemas.microsoft.com/office/powerpoint/2010/main" val="13128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lue world map">
            <a:extLst>
              <a:ext uri="{FF2B5EF4-FFF2-40B4-BE49-F238E27FC236}">
                <a16:creationId xmlns:a16="http://schemas.microsoft.com/office/drawing/2014/main" id="{1086C29D-A4A1-2CBE-8DA4-E0403912A65E}"/>
              </a:ext>
            </a:extLst>
          </p:cNvPr>
          <p:cNvPicPr>
            <a:picLocks noChangeAspect="1"/>
          </p:cNvPicPr>
          <p:nvPr/>
        </p:nvPicPr>
        <p:blipFill>
          <a:blip r:embed="rId3">
            <a:duotone>
              <a:schemeClr val="accent1">
                <a:shade val="45000"/>
                <a:satMod val="135000"/>
              </a:schemeClr>
              <a:prstClr val="white"/>
            </a:duotone>
          </a:blip>
          <a:stretch>
            <a:fillRect/>
          </a:stretch>
        </p:blipFill>
        <p:spPr>
          <a:xfrm>
            <a:off x="1242783" y="790904"/>
            <a:ext cx="9706434" cy="6067096"/>
          </a:xfrm>
          <a:prstGeom prst="rect">
            <a:avLst/>
          </a:prstGeom>
        </p:spPr>
      </p:pic>
      <p:sp>
        <p:nvSpPr>
          <p:cNvPr id="10" name="Oval 9">
            <a:extLst>
              <a:ext uri="{FF2B5EF4-FFF2-40B4-BE49-F238E27FC236}">
                <a16:creationId xmlns:a16="http://schemas.microsoft.com/office/drawing/2014/main" id="{73491397-59C3-DA15-5B85-7F24994D6150}"/>
              </a:ext>
            </a:extLst>
          </p:cNvPr>
          <p:cNvSpPr/>
          <p:nvPr/>
        </p:nvSpPr>
        <p:spPr>
          <a:xfrm>
            <a:off x="8851228" y="46142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Location</a:t>
            </a:r>
          </a:p>
        </p:txBody>
      </p:sp>
      <p:pic>
        <p:nvPicPr>
          <p:cNvPr id="8" name="Picture 7" descr="A black and white logo&#10;&#10;Description automatically generated">
            <a:extLst>
              <a:ext uri="{FF2B5EF4-FFF2-40B4-BE49-F238E27FC236}">
                <a16:creationId xmlns:a16="http://schemas.microsoft.com/office/drawing/2014/main" id="{C56BAAF2-1361-DD78-F881-2A1172356328}"/>
              </a:ext>
            </a:extLst>
          </p:cNvPr>
          <p:cNvPicPr>
            <a:picLocks noChangeAspect="1"/>
          </p:cNvPicPr>
          <p:nvPr/>
        </p:nvPicPr>
        <p:blipFill>
          <a:blip r:embed="rId4"/>
          <a:stretch>
            <a:fillRect/>
          </a:stretch>
        </p:blipFill>
        <p:spPr>
          <a:xfrm>
            <a:off x="8965528" y="4728522"/>
            <a:ext cx="502920" cy="502920"/>
          </a:xfrm>
          <a:prstGeom prst="rect">
            <a:avLst/>
          </a:prstGeom>
        </p:spPr>
      </p:pic>
      <p:sp>
        <p:nvSpPr>
          <p:cNvPr id="28" name="Oval 27">
            <a:extLst>
              <a:ext uri="{FF2B5EF4-FFF2-40B4-BE49-F238E27FC236}">
                <a16:creationId xmlns:a16="http://schemas.microsoft.com/office/drawing/2014/main" id="{368C2331-9156-FBF8-0FCC-513F8CF29C57}"/>
              </a:ext>
            </a:extLst>
          </p:cNvPr>
          <p:cNvSpPr/>
          <p:nvPr/>
        </p:nvSpPr>
        <p:spPr>
          <a:xfrm>
            <a:off x="4445026" y="414686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10;&#10;Description automatically generated">
            <a:extLst>
              <a:ext uri="{FF2B5EF4-FFF2-40B4-BE49-F238E27FC236}">
                <a16:creationId xmlns:a16="http://schemas.microsoft.com/office/drawing/2014/main" id="{E9ADD5E9-1FC2-B508-027E-861E030B12EC}"/>
              </a:ext>
            </a:extLst>
          </p:cNvPr>
          <p:cNvPicPr>
            <a:picLocks noChangeAspect="1"/>
          </p:cNvPicPr>
          <p:nvPr/>
        </p:nvPicPr>
        <p:blipFill>
          <a:blip r:embed="rId4"/>
          <a:stretch>
            <a:fillRect/>
          </a:stretch>
        </p:blipFill>
        <p:spPr>
          <a:xfrm>
            <a:off x="4559326" y="4261162"/>
            <a:ext cx="502920" cy="502920"/>
          </a:xfrm>
          <a:prstGeom prst="rect">
            <a:avLst/>
          </a:prstGeom>
        </p:spPr>
      </p:pic>
      <p:sp>
        <p:nvSpPr>
          <p:cNvPr id="30" name="Oval 29">
            <a:extLst>
              <a:ext uri="{FF2B5EF4-FFF2-40B4-BE49-F238E27FC236}">
                <a16:creationId xmlns:a16="http://schemas.microsoft.com/office/drawing/2014/main" id="{D8CC9AA7-DC6D-28CF-BE55-8E137897C548}"/>
              </a:ext>
            </a:extLst>
          </p:cNvPr>
          <p:cNvSpPr/>
          <p:nvPr/>
        </p:nvSpPr>
        <p:spPr>
          <a:xfrm>
            <a:off x="3159760" y="2697480"/>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ack and white logo&#10;&#10;Description automatically generated">
            <a:extLst>
              <a:ext uri="{FF2B5EF4-FFF2-40B4-BE49-F238E27FC236}">
                <a16:creationId xmlns:a16="http://schemas.microsoft.com/office/drawing/2014/main" id="{A4B5EA89-411E-1D15-F4E8-D1A38E0BFB25}"/>
              </a:ext>
            </a:extLst>
          </p:cNvPr>
          <p:cNvPicPr>
            <a:picLocks noChangeAspect="1"/>
          </p:cNvPicPr>
          <p:nvPr/>
        </p:nvPicPr>
        <p:blipFill>
          <a:blip r:embed="rId4"/>
          <a:stretch>
            <a:fillRect/>
          </a:stretch>
        </p:blipFill>
        <p:spPr>
          <a:xfrm>
            <a:off x="3274060" y="2811780"/>
            <a:ext cx="502920" cy="502920"/>
          </a:xfrm>
          <a:prstGeom prst="rect">
            <a:avLst/>
          </a:prstGeom>
        </p:spPr>
      </p:pic>
      <p:sp>
        <p:nvSpPr>
          <p:cNvPr id="33" name="TextBox 32">
            <a:extLst>
              <a:ext uri="{FF2B5EF4-FFF2-40B4-BE49-F238E27FC236}">
                <a16:creationId xmlns:a16="http://schemas.microsoft.com/office/drawing/2014/main" id="{7067DF88-6E73-AC2F-9ADC-66036D670BA9}"/>
              </a:ext>
            </a:extLst>
          </p:cNvPr>
          <p:cNvSpPr txBox="1"/>
          <p:nvPr/>
        </p:nvSpPr>
        <p:spPr>
          <a:xfrm>
            <a:off x="3873500" y="287528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4" name="TextBox 33">
            <a:extLst>
              <a:ext uri="{FF2B5EF4-FFF2-40B4-BE49-F238E27FC236}">
                <a16:creationId xmlns:a16="http://schemas.microsoft.com/office/drawing/2014/main" id="{75196C88-BE1D-5FEB-3658-6503A4DB1A32}"/>
              </a:ext>
            </a:extLst>
          </p:cNvPr>
          <p:cNvSpPr txBox="1"/>
          <p:nvPr/>
        </p:nvSpPr>
        <p:spPr>
          <a:xfrm>
            <a:off x="5153660" y="431800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5" name="TextBox 34">
            <a:extLst>
              <a:ext uri="{FF2B5EF4-FFF2-40B4-BE49-F238E27FC236}">
                <a16:creationId xmlns:a16="http://schemas.microsoft.com/office/drawing/2014/main" id="{D60DC552-DB9F-A04C-DF86-14543F500237}"/>
              </a:ext>
            </a:extLst>
          </p:cNvPr>
          <p:cNvSpPr txBox="1"/>
          <p:nvPr/>
        </p:nvSpPr>
        <p:spPr>
          <a:xfrm>
            <a:off x="9563100" y="478536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Tree>
    <p:extLst>
      <p:ext uri="{BB962C8B-B14F-4D97-AF65-F5344CB8AC3E}">
        <p14:creationId xmlns:p14="http://schemas.microsoft.com/office/powerpoint/2010/main" val="346688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Process</a:t>
            </a:r>
          </a:p>
        </p:txBody>
      </p:sp>
      <p:sp>
        <p:nvSpPr>
          <p:cNvPr id="7" name="Chevron 6">
            <a:extLst>
              <a:ext uri="{FF2B5EF4-FFF2-40B4-BE49-F238E27FC236}">
                <a16:creationId xmlns:a16="http://schemas.microsoft.com/office/drawing/2014/main" id="{B5773AA6-FDD1-F2FF-3E1F-1E6D86BD0102}"/>
              </a:ext>
            </a:extLst>
          </p:cNvPr>
          <p:cNvSpPr/>
          <p:nvPr/>
        </p:nvSpPr>
        <p:spPr>
          <a:xfrm>
            <a:off x="918014" y="1625600"/>
            <a:ext cx="2734983" cy="1026582"/>
          </a:xfrm>
          <a:prstGeom prst="chevron">
            <a:avLst>
              <a:gd name="adj" fmla="val 27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Discovery &amp; Planning:</a:t>
            </a:r>
          </a:p>
          <a:p>
            <a:pPr algn="ctr"/>
            <a:r>
              <a:rPr lang="en-US" sz="1400" dirty="0">
                <a:latin typeface="Century Gothic" panose="020B0502020202020204" pitchFamily="34" charset="0"/>
              </a:rPr>
              <a:t>Kickoff Meeting</a:t>
            </a:r>
          </a:p>
        </p:txBody>
      </p:sp>
      <p:sp>
        <p:nvSpPr>
          <p:cNvPr id="8" name="Chevron 7">
            <a:extLst>
              <a:ext uri="{FF2B5EF4-FFF2-40B4-BE49-F238E27FC236}">
                <a16:creationId xmlns:a16="http://schemas.microsoft.com/office/drawing/2014/main" id="{14F07402-AAFB-2F90-4ACF-29178C62770D}"/>
              </a:ext>
            </a:extLst>
          </p:cNvPr>
          <p:cNvSpPr/>
          <p:nvPr/>
        </p:nvSpPr>
        <p:spPr>
          <a:xfrm>
            <a:off x="3459650" y="1625600"/>
            <a:ext cx="2734981" cy="1026582"/>
          </a:xfrm>
          <a:prstGeom prst="chevron">
            <a:avLst>
              <a:gd name="adj" fmla="val 277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Implementation </a:t>
            </a:r>
            <a:br>
              <a:rPr lang="en-US" sz="1400" b="1" dirty="0">
                <a:latin typeface="Century Gothic" panose="020B0502020202020204" pitchFamily="34" charset="0"/>
              </a:rPr>
            </a:br>
            <a:r>
              <a:rPr lang="en-US" sz="1400" b="1" dirty="0">
                <a:latin typeface="Century Gothic" panose="020B0502020202020204" pitchFamily="34" charset="0"/>
              </a:rPr>
              <a:t>&amp; Execution:</a:t>
            </a:r>
            <a:br>
              <a:rPr lang="en-US" sz="1400" b="1" dirty="0">
                <a:latin typeface="Century Gothic" panose="020B0502020202020204" pitchFamily="34" charset="0"/>
              </a:rPr>
            </a:br>
            <a:r>
              <a:rPr lang="en-US" sz="1400" dirty="0">
                <a:latin typeface="Century Gothic" panose="020B0502020202020204" pitchFamily="34" charset="0"/>
              </a:rPr>
              <a:t>Product Rollout</a:t>
            </a:r>
          </a:p>
        </p:txBody>
      </p:sp>
      <p:sp>
        <p:nvSpPr>
          <p:cNvPr id="10" name="Chevron 9">
            <a:extLst>
              <a:ext uri="{FF2B5EF4-FFF2-40B4-BE49-F238E27FC236}">
                <a16:creationId xmlns:a16="http://schemas.microsoft.com/office/drawing/2014/main" id="{FD1150FD-6E85-5868-585F-AD84C9F7CEC4}"/>
              </a:ext>
            </a:extLst>
          </p:cNvPr>
          <p:cNvSpPr/>
          <p:nvPr/>
        </p:nvSpPr>
        <p:spPr>
          <a:xfrm>
            <a:off x="6001284" y="1625600"/>
            <a:ext cx="2734980" cy="1026582"/>
          </a:xfrm>
          <a:prstGeom prst="chevron">
            <a:avLst>
              <a:gd name="adj" fmla="val 2750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Optimization &amp; Growth:</a:t>
            </a:r>
            <a:br>
              <a:rPr lang="en-US" sz="1400" b="1" dirty="0">
                <a:latin typeface="Century Gothic" panose="020B0502020202020204" pitchFamily="34" charset="0"/>
              </a:rPr>
            </a:br>
            <a:r>
              <a:rPr lang="en-US" sz="1400" dirty="0">
                <a:latin typeface="Century Gothic" panose="020B0502020202020204" pitchFamily="34" charset="0"/>
              </a:rPr>
              <a:t>Expansion into </a:t>
            </a:r>
            <a:br>
              <a:rPr lang="en-US" sz="1400" dirty="0">
                <a:latin typeface="Century Gothic" panose="020B0502020202020204" pitchFamily="34" charset="0"/>
              </a:rPr>
            </a:br>
            <a:r>
              <a:rPr lang="en-US" sz="1400" dirty="0">
                <a:latin typeface="Century Gothic" panose="020B0502020202020204" pitchFamily="34" charset="0"/>
              </a:rPr>
              <a:t>New Markets</a:t>
            </a:r>
          </a:p>
        </p:txBody>
      </p:sp>
      <p:sp>
        <p:nvSpPr>
          <p:cNvPr id="12" name="Chevron 11">
            <a:extLst>
              <a:ext uri="{FF2B5EF4-FFF2-40B4-BE49-F238E27FC236}">
                <a16:creationId xmlns:a16="http://schemas.microsoft.com/office/drawing/2014/main" id="{1E0B628F-111C-926F-810B-980440F0B665}"/>
              </a:ext>
            </a:extLst>
          </p:cNvPr>
          <p:cNvSpPr/>
          <p:nvPr/>
        </p:nvSpPr>
        <p:spPr>
          <a:xfrm>
            <a:off x="8542916" y="1625600"/>
            <a:ext cx="2734981" cy="1026582"/>
          </a:xfrm>
          <a:prstGeom prst="chevron">
            <a:avLst>
              <a:gd name="adj" fmla="val 270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Evaluation &amp; Future Planning:</a:t>
            </a:r>
            <a:br>
              <a:rPr lang="en-US" sz="1400" b="1" dirty="0">
                <a:latin typeface="Century Gothic" panose="020B0502020202020204" pitchFamily="34" charset="0"/>
              </a:rPr>
            </a:br>
            <a:r>
              <a:rPr lang="en-US" sz="1400" dirty="0">
                <a:latin typeface="Century Gothic" panose="020B0502020202020204" pitchFamily="34" charset="0"/>
              </a:rPr>
              <a:t>Client Feedback </a:t>
            </a:r>
          </a:p>
        </p:txBody>
      </p:sp>
      <p:sp>
        <p:nvSpPr>
          <p:cNvPr id="2" name="Google Shape;90;p1">
            <a:extLst>
              <a:ext uri="{FF2B5EF4-FFF2-40B4-BE49-F238E27FC236}">
                <a16:creationId xmlns:a16="http://schemas.microsoft.com/office/drawing/2014/main" id="{47AEE89F-3C83-10A5-1F0C-99E5D0133554}"/>
              </a:ext>
            </a:extLst>
          </p:cNvPr>
          <p:cNvSpPr txBox="1"/>
          <p:nvPr/>
        </p:nvSpPr>
        <p:spPr>
          <a:xfrm>
            <a:off x="2853092" y="327883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Timeline</a:t>
            </a:r>
          </a:p>
        </p:txBody>
      </p:sp>
      <p:sp>
        <p:nvSpPr>
          <p:cNvPr id="3" name="Rounded Rectangle 2">
            <a:extLst>
              <a:ext uri="{FF2B5EF4-FFF2-40B4-BE49-F238E27FC236}">
                <a16:creationId xmlns:a16="http://schemas.microsoft.com/office/drawing/2014/main" id="{3DD251A6-33A3-7758-845C-A653E22C22F1}"/>
              </a:ext>
            </a:extLst>
          </p:cNvPr>
          <p:cNvSpPr/>
          <p:nvPr/>
        </p:nvSpPr>
        <p:spPr>
          <a:xfrm>
            <a:off x="906821" y="4562431"/>
            <a:ext cx="10378358" cy="116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4" name="Oval 3">
            <a:extLst>
              <a:ext uri="{FF2B5EF4-FFF2-40B4-BE49-F238E27FC236}">
                <a16:creationId xmlns:a16="http://schemas.microsoft.com/office/drawing/2014/main" id="{8EC927AD-41F4-2D2D-0E60-BBDD7326F521}"/>
              </a:ext>
            </a:extLst>
          </p:cNvPr>
          <p:cNvSpPr/>
          <p:nvPr/>
        </p:nvSpPr>
        <p:spPr>
          <a:xfrm>
            <a:off x="2065574"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84AEE6-451C-0E87-2559-027DFB7E6982}"/>
              </a:ext>
            </a:extLst>
          </p:cNvPr>
          <p:cNvSpPr txBox="1"/>
          <p:nvPr/>
        </p:nvSpPr>
        <p:spPr>
          <a:xfrm>
            <a:off x="1590470"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18" name="TextBox 17">
            <a:extLst>
              <a:ext uri="{FF2B5EF4-FFF2-40B4-BE49-F238E27FC236}">
                <a16:creationId xmlns:a16="http://schemas.microsoft.com/office/drawing/2014/main" id="{792DD7E0-4DF4-8B30-FDAA-FDF417C70F84}"/>
              </a:ext>
            </a:extLst>
          </p:cNvPr>
          <p:cNvSpPr txBox="1"/>
          <p:nvPr/>
        </p:nvSpPr>
        <p:spPr>
          <a:xfrm>
            <a:off x="1020711" y="4831896"/>
            <a:ext cx="2343724" cy="1277273"/>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Conduct in-depth market research and develop a comprehensive marketing and growth strategy. Understand your unique position. Set clear objectives to lay out the groundwork for success.</a:t>
            </a:r>
          </a:p>
        </p:txBody>
      </p:sp>
      <p:sp>
        <p:nvSpPr>
          <p:cNvPr id="32" name="Oval 31">
            <a:extLst>
              <a:ext uri="{FF2B5EF4-FFF2-40B4-BE49-F238E27FC236}">
                <a16:creationId xmlns:a16="http://schemas.microsoft.com/office/drawing/2014/main" id="{8B7AF16B-CB54-70F5-D0C7-48DD1FC9242B}"/>
              </a:ext>
            </a:extLst>
          </p:cNvPr>
          <p:cNvSpPr/>
          <p:nvPr/>
        </p:nvSpPr>
        <p:spPr>
          <a:xfrm>
            <a:off x="190472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0;p1">
            <a:extLst>
              <a:ext uri="{FF2B5EF4-FFF2-40B4-BE49-F238E27FC236}">
                <a16:creationId xmlns:a16="http://schemas.microsoft.com/office/drawing/2014/main" id="{A2DF492F-774D-8472-35BD-FB115DBF25BB}"/>
              </a:ext>
            </a:extLst>
          </p:cNvPr>
          <p:cNvSpPr txBox="1"/>
          <p:nvPr/>
        </p:nvSpPr>
        <p:spPr>
          <a:xfrm>
            <a:off x="201350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33" name="Oval 32">
            <a:extLst>
              <a:ext uri="{FF2B5EF4-FFF2-40B4-BE49-F238E27FC236}">
                <a16:creationId xmlns:a16="http://schemas.microsoft.com/office/drawing/2014/main" id="{FF1BBA8B-5FE2-23DA-2650-1EB165522669}"/>
              </a:ext>
            </a:extLst>
          </p:cNvPr>
          <p:cNvSpPr/>
          <p:nvPr/>
        </p:nvSpPr>
        <p:spPr>
          <a:xfrm>
            <a:off x="447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90;p1">
            <a:extLst>
              <a:ext uri="{FF2B5EF4-FFF2-40B4-BE49-F238E27FC236}">
                <a16:creationId xmlns:a16="http://schemas.microsoft.com/office/drawing/2014/main" id="{DF77CC21-1E46-A4B6-23C5-82800DCCC258}"/>
              </a:ext>
            </a:extLst>
          </p:cNvPr>
          <p:cNvSpPr txBox="1"/>
          <p:nvPr/>
        </p:nvSpPr>
        <p:spPr>
          <a:xfrm>
            <a:off x="458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35" name="Oval 34">
            <a:extLst>
              <a:ext uri="{FF2B5EF4-FFF2-40B4-BE49-F238E27FC236}">
                <a16:creationId xmlns:a16="http://schemas.microsoft.com/office/drawing/2014/main" id="{51372025-1B9F-04DB-CD38-46438B771C18}"/>
              </a:ext>
            </a:extLst>
          </p:cNvPr>
          <p:cNvSpPr/>
          <p:nvPr/>
        </p:nvSpPr>
        <p:spPr>
          <a:xfrm>
            <a:off x="701520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90;p1">
            <a:extLst>
              <a:ext uri="{FF2B5EF4-FFF2-40B4-BE49-F238E27FC236}">
                <a16:creationId xmlns:a16="http://schemas.microsoft.com/office/drawing/2014/main" id="{3AB6CFE5-7702-1805-6D8C-FEE23A688470}"/>
              </a:ext>
            </a:extLst>
          </p:cNvPr>
          <p:cNvSpPr txBox="1"/>
          <p:nvPr/>
        </p:nvSpPr>
        <p:spPr>
          <a:xfrm>
            <a:off x="712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38" name="Oval 37">
            <a:extLst>
              <a:ext uri="{FF2B5EF4-FFF2-40B4-BE49-F238E27FC236}">
                <a16:creationId xmlns:a16="http://schemas.microsoft.com/office/drawing/2014/main" id="{78BE938D-37E8-ADB3-F23D-C89B599AA9CA}"/>
              </a:ext>
            </a:extLst>
          </p:cNvPr>
          <p:cNvSpPr/>
          <p:nvPr/>
        </p:nvSpPr>
        <p:spPr>
          <a:xfrm>
            <a:off x="955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90;p1">
            <a:extLst>
              <a:ext uri="{FF2B5EF4-FFF2-40B4-BE49-F238E27FC236}">
                <a16:creationId xmlns:a16="http://schemas.microsoft.com/office/drawing/2014/main" id="{25641CBE-A4AC-5C9F-3C82-47BCD4358FF9}"/>
              </a:ext>
            </a:extLst>
          </p:cNvPr>
          <p:cNvSpPr txBox="1"/>
          <p:nvPr/>
        </p:nvSpPr>
        <p:spPr>
          <a:xfrm>
            <a:off x="966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40" name="Oval 39">
            <a:extLst>
              <a:ext uri="{FF2B5EF4-FFF2-40B4-BE49-F238E27FC236}">
                <a16:creationId xmlns:a16="http://schemas.microsoft.com/office/drawing/2014/main" id="{06D77B3B-1C7B-7C81-4690-01B89626CE19}"/>
              </a:ext>
            </a:extLst>
          </p:cNvPr>
          <p:cNvSpPr/>
          <p:nvPr/>
        </p:nvSpPr>
        <p:spPr>
          <a:xfrm>
            <a:off x="9842998"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4546E6-BAF6-8A86-391D-781697383FEF}"/>
              </a:ext>
            </a:extLst>
          </p:cNvPr>
          <p:cNvSpPr txBox="1"/>
          <p:nvPr/>
        </p:nvSpPr>
        <p:spPr>
          <a:xfrm>
            <a:off x="9367894"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2" name="TextBox 41">
            <a:extLst>
              <a:ext uri="{FF2B5EF4-FFF2-40B4-BE49-F238E27FC236}">
                <a16:creationId xmlns:a16="http://schemas.microsoft.com/office/drawing/2014/main" id="{6DD70D8F-1DDB-6CD7-7034-4E14C42AE133}"/>
              </a:ext>
            </a:extLst>
          </p:cNvPr>
          <p:cNvSpPr txBox="1"/>
          <p:nvPr/>
        </p:nvSpPr>
        <p:spPr>
          <a:xfrm>
            <a:off x="8798135" y="4831896"/>
            <a:ext cx="2343724" cy="1107996"/>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Evaluate the outcomes of our efforts, measure success against set goals, and explore new avenues for growth. Start preparing for the next phase of innovation.</a:t>
            </a:r>
          </a:p>
        </p:txBody>
      </p:sp>
      <p:sp>
        <p:nvSpPr>
          <p:cNvPr id="43" name="Oval 42">
            <a:extLst>
              <a:ext uri="{FF2B5EF4-FFF2-40B4-BE49-F238E27FC236}">
                <a16:creationId xmlns:a16="http://schemas.microsoft.com/office/drawing/2014/main" id="{F00D0044-20E4-E1A3-5463-CA7BF9570E97}"/>
              </a:ext>
            </a:extLst>
          </p:cNvPr>
          <p:cNvSpPr/>
          <p:nvPr/>
        </p:nvSpPr>
        <p:spPr>
          <a:xfrm>
            <a:off x="7272642"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1A24097-F920-68E5-0532-80CA42BFF7F4}"/>
              </a:ext>
            </a:extLst>
          </p:cNvPr>
          <p:cNvSpPr txBox="1"/>
          <p:nvPr/>
        </p:nvSpPr>
        <p:spPr>
          <a:xfrm>
            <a:off x="6797538"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5" name="TextBox 44">
            <a:extLst>
              <a:ext uri="{FF2B5EF4-FFF2-40B4-BE49-F238E27FC236}">
                <a16:creationId xmlns:a16="http://schemas.microsoft.com/office/drawing/2014/main" id="{880A2C13-9E9A-DB65-3B4D-BC32893C713A}"/>
              </a:ext>
            </a:extLst>
          </p:cNvPr>
          <p:cNvSpPr txBox="1"/>
          <p:nvPr/>
        </p:nvSpPr>
        <p:spPr>
          <a:xfrm>
            <a:off x="6227779" y="4831896"/>
            <a:ext cx="2343724" cy="1277273"/>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Concentrate on optimizing the strategies implemented and scaling successful initiatives. Refine marketing approaches, enhance customer engagement, and expand into new market segments.</a:t>
            </a:r>
          </a:p>
        </p:txBody>
      </p:sp>
      <p:sp>
        <p:nvSpPr>
          <p:cNvPr id="46" name="Oval 45">
            <a:extLst>
              <a:ext uri="{FF2B5EF4-FFF2-40B4-BE49-F238E27FC236}">
                <a16:creationId xmlns:a16="http://schemas.microsoft.com/office/drawing/2014/main" id="{EEC72C9B-68DE-875A-97A2-852D4E312B41}"/>
              </a:ext>
            </a:extLst>
          </p:cNvPr>
          <p:cNvSpPr/>
          <p:nvPr/>
        </p:nvSpPr>
        <p:spPr>
          <a:xfrm>
            <a:off x="4635930"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E156366-C6FE-A008-D7EA-8EA7219ADDBF}"/>
              </a:ext>
            </a:extLst>
          </p:cNvPr>
          <p:cNvSpPr txBox="1"/>
          <p:nvPr/>
        </p:nvSpPr>
        <p:spPr>
          <a:xfrm>
            <a:off x="4160826"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8" name="TextBox 47">
            <a:extLst>
              <a:ext uri="{FF2B5EF4-FFF2-40B4-BE49-F238E27FC236}">
                <a16:creationId xmlns:a16="http://schemas.microsoft.com/office/drawing/2014/main" id="{37C27480-42D1-7B12-B4F8-62CA88DAAD19}"/>
              </a:ext>
            </a:extLst>
          </p:cNvPr>
          <p:cNvSpPr txBox="1"/>
          <p:nvPr/>
        </p:nvSpPr>
        <p:spPr>
          <a:xfrm>
            <a:off x="3591067" y="4831896"/>
            <a:ext cx="2343724" cy="144655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Begin executing the strategic plan with targeted marketing campaigns, product launches, and market penetration efforts. Aim to build brand visibility, attract key customers, and establish a strong presence in your target market.</a:t>
            </a:r>
          </a:p>
        </p:txBody>
      </p:sp>
    </p:spTree>
    <p:extLst>
      <p:ext uri="{BB962C8B-B14F-4D97-AF65-F5344CB8AC3E}">
        <p14:creationId xmlns:p14="http://schemas.microsoft.com/office/powerpoint/2010/main" val="4142360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Chart Title</a:t>
            </a:r>
          </a:p>
        </p:txBody>
      </p:sp>
      <p:grpSp>
        <p:nvGrpSpPr>
          <p:cNvPr id="19" name="Group 18">
            <a:extLst>
              <a:ext uri="{FF2B5EF4-FFF2-40B4-BE49-F238E27FC236}">
                <a16:creationId xmlns:a16="http://schemas.microsoft.com/office/drawing/2014/main" id="{AC271FEE-AAAA-9687-E7A5-C991CF282BEB}"/>
              </a:ext>
            </a:extLst>
          </p:cNvPr>
          <p:cNvGrpSpPr/>
          <p:nvPr/>
        </p:nvGrpSpPr>
        <p:grpSpPr>
          <a:xfrm>
            <a:off x="2159876" y="2112579"/>
            <a:ext cx="7872249" cy="2995448"/>
            <a:chOff x="2417379" y="2501462"/>
            <a:chExt cx="7872249" cy="2995448"/>
          </a:xfrm>
        </p:grpSpPr>
        <p:cxnSp>
          <p:nvCxnSpPr>
            <p:cNvPr id="6" name="Straight Connector 5">
              <a:extLst>
                <a:ext uri="{FF2B5EF4-FFF2-40B4-BE49-F238E27FC236}">
                  <a16:creationId xmlns:a16="http://schemas.microsoft.com/office/drawing/2014/main" id="{92C60C87-4928-0D12-4E96-AC999DB02EFC}"/>
                </a:ext>
              </a:extLst>
            </p:cNvPr>
            <p:cNvCxnSpPr/>
            <p:nvPr/>
          </p:nvCxnSpPr>
          <p:spPr>
            <a:xfrm>
              <a:off x="2417379" y="250146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2FC4F1-0DE6-CA79-A305-07D4C50D4576}"/>
                </a:ext>
              </a:extLst>
            </p:cNvPr>
            <p:cNvCxnSpPr/>
            <p:nvPr/>
          </p:nvCxnSpPr>
          <p:spPr>
            <a:xfrm>
              <a:off x="2417379" y="310055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A96D85-8520-2258-10D6-B0C0C1288106}"/>
                </a:ext>
              </a:extLst>
            </p:cNvPr>
            <p:cNvCxnSpPr/>
            <p:nvPr/>
          </p:nvCxnSpPr>
          <p:spPr>
            <a:xfrm>
              <a:off x="2417379" y="369964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82339-C2AB-4BFE-7C46-868FC76D227B}"/>
                </a:ext>
              </a:extLst>
            </p:cNvPr>
            <p:cNvCxnSpPr/>
            <p:nvPr/>
          </p:nvCxnSpPr>
          <p:spPr>
            <a:xfrm>
              <a:off x="2417379" y="429873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0DCC90-11F2-87CF-B338-2E5AAAD3C2CE}"/>
                </a:ext>
              </a:extLst>
            </p:cNvPr>
            <p:cNvCxnSpPr/>
            <p:nvPr/>
          </p:nvCxnSpPr>
          <p:spPr>
            <a:xfrm>
              <a:off x="2417379" y="489782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67F744-6C6D-F60C-EC03-4BE1ABB95BBB}"/>
                </a:ext>
              </a:extLst>
            </p:cNvPr>
            <p:cNvCxnSpPr/>
            <p:nvPr/>
          </p:nvCxnSpPr>
          <p:spPr>
            <a:xfrm>
              <a:off x="2417379" y="5496910"/>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59D9700-5487-0C82-2FA4-4CA547F205BB}"/>
              </a:ext>
            </a:extLst>
          </p:cNvPr>
          <p:cNvSpPr txBox="1"/>
          <p:nvPr/>
        </p:nvSpPr>
        <p:spPr>
          <a:xfrm>
            <a:off x="2601115"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1</a:t>
            </a:r>
            <a:endParaRPr lang="en-US" dirty="0">
              <a:solidFill>
                <a:schemeClr val="accent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F634158-E554-7AC8-AF72-EA960FDF8A9D}"/>
              </a:ext>
            </a:extLst>
          </p:cNvPr>
          <p:cNvSpPr/>
          <p:nvPr/>
        </p:nvSpPr>
        <p:spPr>
          <a:xfrm>
            <a:off x="2680138"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CDB39F-01D1-7B8F-7829-D009C3FFD11A}"/>
              </a:ext>
            </a:extLst>
          </p:cNvPr>
          <p:cNvSpPr/>
          <p:nvPr/>
        </p:nvSpPr>
        <p:spPr>
          <a:xfrm>
            <a:off x="3258206"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D40EFB-6B81-FB43-174B-5825A5EBBC85}"/>
              </a:ext>
            </a:extLst>
          </p:cNvPr>
          <p:cNvSpPr/>
          <p:nvPr/>
        </p:nvSpPr>
        <p:spPr>
          <a:xfrm>
            <a:off x="3836275"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3D17EB-282E-8F3B-DA24-266D5ADE945F}"/>
              </a:ext>
            </a:extLst>
          </p:cNvPr>
          <p:cNvSpPr txBox="1"/>
          <p:nvPr/>
        </p:nvSpPr>
        <p:spPr>
          <a:xfrm>
            <a:off x="1534414" y="492336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5" name="TextBox 24">
            <a:extLst>
              <a:ext uri="{FF2B5EF4-FFF2-40B4-BE49-F238E27FC236}">
                <a16:creationId xmlns:a16="http://schemas.microsoft.com/office/drawing/2014/main" id="{16C92E11-03E6-DAD0-8E4D-D8644873114B}"/>
              </a:ext>
            </a:extLst>
          </p:cNvPr>
          <p:cNvSpPr txBox="1"/>
          <p:nvPr/>
        </p:nvSpPr>
        <p:spPr>
          <a:xfrm>
            <a:off x="1534414" y="4333679"/>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6" name="TextBox 25">
            <a:extLst>
              <a:ext uri="{FF2B5EF4-FFF2-40B4-BE49-F238E27FC236}">
                <a16:creationId xmlns:a16="http://schemas.microsoft.com/office/drawing/2014/main" id="{032F0544-1D83-FB04-CE54-CF81CEDEE369}"/>
              </a:ext>
            </a:extLst>
          </p:cNvPr>
          <p:cNvSpPr txBox="1"/>
          <p:nvPr/>
        </p:nvSpPr>
        <p:spPr>
          <a:xfrm>
            <a:off x="1534414" y="1927911"/>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7" name="TextBox 26">
            <a:extLst>
              <a:ext uri="{FF2B5EF4-FFF2-40B4-BE49-F238E27FC236}">
                <a16:creationId xmlns:a16="http://schemas.microsoft.com/office/drawing/2014/main" id="{E53009F8-D6B7-B032-CC1F-A585506AA63E}"/>
              </a:ext>
            </a:extLst>
          </p:cNvPr>
          <p:cNvSpPr txBox="1"/>
          <p:nvPr/>
        </p:nvSpPr>
        <p:spPr>
          <a:xfrm>
            <a:off x="1534414" y="252700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9" name="TextBox 28">
            <a:extLst>
              <a:ext uri="{FF2B5EF4-FFF2-40B4-BE49-F238E27FC236}">
                <a16:creationId xmlns:a16="http://schemas.microsoft.com/office/drawing/2014/main" id="{C696A1FA-0C07-4F1B-0F5F-75ABFF645822}"/>
              </a:ext>
            </a:extLst>
          </p:cNvPr>
          <p:cNvSpPr txBox="1"/>
          <p:nvPr/>
        </p:nvSpPr>
        <p:spPr>
          <a:xfrm>
            <a:off x="1534414" y="312609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0" name="TextBox 29">
            <a:extLst>
              <a:ext uri="{FF2B5EF4-FFF2-40B4-BE49-F238E27FC236}">
                <a16:creationId xmlns:a16="http://schemas.microsoft.com/office/drawing/2014/main" id="{509B5F73-1158-E469-69D6-3871A36ADE9B}"/>
              </a:ext>
            </a:extLst>
          </p:cNvPr>
          <p:cNvSpPr txBox="1"/>
          <p:nvPr/>
        </p:nvSpPr>
        <p:spPr>
          <a:xfrm>
            <a:off x="1534414" y="372518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1" name="TextBox 30">
            <a:extLst>
              <a:ext uri="{FF2B5EF4-FFF2-40B4-BE49-F238E27FC236}">
                <a16:creationId xmlns:a16="http://schemas.microsoft.com/office/drawing/2014/main" id="{F645CBBB-BB3F-1D84-6C0A-C0F700723454}"/>
              </a:ext>
            </a:extLst>
          </p:cNvPr>
          <p:cNvSpPr txBox="1"/>
          <p:nvPr/>
        </p:nvSpPr>
        <p:spPr>
          <a:xfrm>
            <a:off x="5260234"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2</a:t>
            </a:r>
            <a:endParaRPr lang="en-US" dirty="0">
              <a:solidFill>
                <a:schemeClr val="accent1"/>
              </a:solidFill>
              <a:latin typeface="Century Gothic" panose="020B0502020202020204" pitchFamily="34" charset="0"/>
            </a:endParaRPr>
          </a:p>
        </p:txBody>
      </p:sp>
      <p:sp>
        <p:nvSpPr>
          <p:cNvPr id="37" name="Rectangle 36">
            <a:extLst>
              <a:ext uri="{FF2B5EF4-FFF2-40B4-BE49-F238E27FC236}">
                <a16:creationId xmlns:a16="http://schemas.microsoft.com/office/drawing/2014/main" id="{42F1DBAA-B79B-A2AA-C565-C0784ABB262F}"/>
              </a:ext>
            </a:extLst>
          </p:cNvPr>
          <p:cNvSpPr/>
          <p:nvPr/>
        </p:nvSpPr>
        <p:spPr>
          <a:xfrm>
            <a:off x="5339257"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991C2B5-8D4F-F26F-C81E-9956C7644D80}"/>
              </a:ext>
            </a:extLst>
          </p:cNvPr>
          <p:cNvSpPr/>
          <p:nvPr/>
        </p:nvSpPr>
        <p:spPr>
          <a:xfrm>
            <a:off x="5917325"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8BFDB33-5B3E-53AA-843C-D72B80958450}"/>
              </a:ext>
            </a:extLst>
          </p:cNvPr>
          <p:cNvSpPr/>
          <p:nvPr/>
        </p:nvSpPr>
        <p:spPr>
          <a:xfrm>
            <a:off x="6495394"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A8CB25A-6DE7-4355-A724-42B16932DE4C}"/>
              </a:ext>
            </a:extLst>
          </p:cNvPr>
          <p:cNvSpPr txBox="1"/>
          <p:nvPr/>
        </p:nvSpPr>
        <p:spPr>
          <a:xfrm>
            <a:off x="7898328"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3</a:t>
            </a:r>
            <a:endParaRPr lang="en-US" dirty="0">
              <a:solidFill>
                <a:schemeClr val="accent1"/>
              </a:solidFill>
              <a:latin typeface="Century Gothic" panose="020B0502020202020204" pitchFamily="34" charset="0"/>
            </a:endParaRPr>
          </a:p>
        </p:txBody>
      </p:sp>
      <p:sp>
        <p:nvSpPr>
          <p:cNvPr id="53" name="Rectangle 52">
            <a:extLst>
              <a:ext uri="{FF2B5EF4-FFF2-40B4-BE49-F238E27FC236}">
                <a16:creationId xmlns:a16="http://schemas.microsoft.com/office/drawing/2014/main" id="{46FA2EB1-755C-2F28-451F-055F43C2F57F}"/>
              </a:ext>
            </a:extLst>
          </p:cNvPr>
          <p:cNvSpPr/>
          <p:nvPr/>
        </p:nvSpPr>
        <p:spPr>
          <a:xfrm>
            <a:off x="7977351"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4EDB4-CC88-36B2-3C41-589B2805F6CC}"/>
              </a:ext>
            </a:extLst>
          </p:cNvPr>
          <p:cNvSpPr/>
          <p:nvPr/>
        </p:nvSpPr>
        <p:spPr>
          <a:xfrm>
            <a:off x="8555419"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2936099-7B87-FEBB-CD93-52A11BC872B9}"/>
              </a:ext>
            </a:extLst>
          </p:cNvPr>
          <p:cNvSpPr/>
          <p:nvPr/>
        </p:nvSpPr>
        <p:spPr>
          <a:xfrm>
            <a:off x="9133488"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75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reak area in corporate office building">
            <a:extLst>
              <a:ext uri="{FF2B5EF4-FFF2-40B4-BE49-F238E27FC236}">
                <a16:creationId xmlns:a16="http://schemas.microsoft.com/office/drawing/2014/main" id="{6B344C1D-BFB6-9B75-EEFE-B8CDC4AC7FD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429000"/>
            <a:ext cx="12192000" cy="3428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1678329" y="1600200"/>
            <a:ext cx="4112869" cy="4114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Context</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algn="ct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6400801" y="1600200"/>
            <a:ext cx="4112870" cy="4114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Objectives </a:t>
            </a:r>
            <a:endParaRPr lang="en-US" b="0" dirty="0">
              <a:solidFill>
                <a:schemeClr val="tx1">
                  <a:lumMod val="65000"/>
                  <a:lumOff val="35000"/>
                </a:schemeClr>
              </a:solidFill>
              <a:effectLst/>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algn="ct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What We Heard From You</a:t>
            </a:r>
          </a:p>
        </p:txBody>
      </p:sp>
      <p:sp>
        <p:nvSpPr>
          <p:cNvPr id="10" name="Oval 9">
            <a:extLst>
              <a:ext uri="{FF2B5EF4-FFF2-40B4-BE49-F238E27FC236}">
                <a16:creationId xmlns:a16="http://schemas.microsoft.com/office/drawing/2014/main" id="{1A7343EE-A52E-078F-8945-27095D84334E}"/>
              </a:ext>
            </a:extLst>
          </p:cNvPr>
          <p:cNvSpPr/>
          <p:nvPr/>
        </p:nvSpPr>
        <p:spPr>
          <a:xfrm>
            <a:off x="9964793" y="1398465"/>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arrow in a bullseye&#10;&#10;Description automatically generated">
            <a:extLst>
              <a:ext uri="{FF2B5EF4-FFF2-40B4-BE49-F238E27FC236}">
                <a16:creationId xmlns:a16="http://schemas.microsoft.com/office/drawing/2014/main" id="{6958EAED-7FD8-75D7-DE45-CDE785064656}"/>
              </a:ext>
            </a:extLst>
          </p:cNvPr>
          <p:cNvPicPr>
            <a:picLocks noChangeAspect="1"/>
          </p:cNvPicPr>
          <p:nvPr/>
        </p:nvPicPr>
        <p:blipFill>
          <a:blip r:embed="rId4"/>
          <a:stretch>
            <a:fillRect/>
          </a:stretch>
        </p:blipFill>
        <p:spPr>
          <a:xfrm>
            <a:off x="10108746" y="1493450"/>
            <a:ext cx="541372" cy="541372"/>
          </a:xfrm>
          <a:prstGeom prst="rect">
            <a:avLst/>
          </a:prstGeom>
        </p:spPr>
      </p:pic>
      <p:sp>
        <p:nvSpPr>
          <p:cNvPr id="14" name="Oval 13">
            <a:extLst>
              <a:ext uri="{FF2B5EF4-FFF2-40B4-BE49-F238E27FC236}">
                <a16:creationId xmlns:a16="http://schemas.microsoft.com/office/drawing/2014/main" id="{65C10407-AFDE-A948-8A53-524AA2880DED}"/>
              </a:ext>
            </a:extLst>
          </p:cNvPr>
          <p:cNvSpPr/>
          <p:nvPr/>
        </p:nvSpPr>
        <p:spPr>
          <a:xfrm>
            <a:off x="5249623" y="1398465"/>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923F0C8-EACC-89ED-2747-CD33E19D8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533" y="1547446"/>
            <a:ext cx="411188" cy="411188"/>
          </a:xfrm>
          <a:prstGeom prst="rect">
            <a:avLst/>
          </a:prstGeom>
        </p:spPr>
      </p:pic>
    </p:spTree>
    <p:extLst>
      <p:ext uri="{BB962C8B-B14F-4D97-AF65-F5344CB8AC3E}">
        <p14:creationId xmlns:p14="http://schemas.microsoft.com/office/powerpoint/2010/main" val="127650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martphone on desk">
            <a:extLst>
              <a:ext uri="{FF2B5EF4-FFF2-40B4-BE49-F238E27FC236}">
                <a16:creationId xmlns:a16="http://schemas.microsoft.com/office/drawing/2014/main" id="{05C9A9DA-1944-0FA5-30FC-353D63928E78}"/>
              </a:ext>
            </a:extLst>
          </p:cNvPr>
          <p:cNvPicPr>
            <a:picLocks noChangeAspect="1"/>
          </p:cNvPicPr>
          <p:nvPr/>
        </p:nvPicPr>
        <p:blipFill>
          <a:blip r:embed="rId3"/>
          <a:srcRect t="4314" r="4117" b="14785"/>
          <a:stretch/>
        </p:blipFill>
        <p:spPr>
          <a:xfrm>
            <a:off x="0" y="1"/>
            <a:ext cx="12191999" cy="6858000"/>
          </a:xfrm>
          <a:prstGeom prst="rect">
            <a:avLst/>
          </a:prstGeom>
        </p:spPr>
      </p:pic>
      <p:sp>
        <p:nvSpPr>
          <p:cNvPr id="4" name="Google Shape;90;p1">
            <a:extLst>
              <a:ext uri="{FF2B5EF4-FFF2-40B4-BE49-F238E27FC236}">
                <a16:creationId xmlns:a16="http://schemas.microsoft.com/office/drawing/2014/main" id="{921531FF-7768-B549-E518-BCC4E4A91FE1}"/>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Mockup Title</a:t>
            </a:r>
          </a:p>
        </p:txBody>
      </p:sp>
    </p:spTree>
    <p:extLst>
      <p:ext uri="{BB962C8B-B14F-4D97-AF65-F5344CB8AC3E}">
        <p14:creationId xmlns:p14="http://schemas.microsoft.com/office/powerpoint/2010/main" val="3877300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eople discussing in the office">
            <a:extLst>
              <a:ext uri="{FF2B5EF4-FFF2-40B4-BE49-F238E27FC236}">
                <a16:creationId xmlns:a16="http://schemas.microsoft.com/office/drawing/2014/main" id="{42B3E558-6104-BFD4-4590-38DFF144C67E}"/>
              </a:ext>
            </a:extLst>
          </p:cNvPr>
          <p:cNvPicPr>
            <a:picLocks noChangeAspect="1"/>
          </p:cNvPicPr>
          <p:nvPr/>
        </p:nvPicPr>
        <p:blipFill>
          <a:blip r:embed="rId3"/>
          <a:srcRect t="26207" b="21249"/>
          <a:stretch/>
        </p:blipFill>
        <p:spPr>
          <a:xfrm>
            <a:off x="0" y="0"/>
            <a:ext cx="12219739" cy="4280598"/>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4280598"/>
            <a:ext cx="12192000" cy="25774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3908170" y="4935068"/>
            <a:ext cx="437566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bg1"/>
                </a:solidFill>
                <a:latin typeface="Century Gothic"/>
                <a:ea typeface="Century Gothic"/>
                <a:cs typeface="Century Gothic"/>
                <a:sym typeface="Century Gothic"/>
              </a:rPr>
              <a:t>Thank You</a:t>
            </a:r>
            <a:endParaRPr lang="en-US" sz="60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174584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A1BF83AB-63DB-A7B9-D072-264FBAD14024}"/>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3" name="Rectangle 2">
            <a:extLst>
              <a:ext uri="{FF2B5EF4-FFF2-40B4-BE49-F238E27FC236}">
                <a16:creationId xmlns:a16="http://schemas.microsoft.com/office/drawing/2014/main" id="{0DEA4815-E14A-3A3A-E30F-1527C2EE5C83}"/>
              </a:ext>
            </a:extLst>
          </p:cNvPr>
          <p:cNvSpPr/>
          <p:nvPr/>
        </p:nvSpPr>
        <p:spPr>
          <a:xfrm>
            <a:off x="441200" y="1206834"/>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Strategy Development</a:t>
            </a:r>
            <a:endParaRPr lang="en-US"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232740" y="1206834"/>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Offerings</a:t>
            </a:r>
          </a:p>
        </p:txBody>
      </p:sp>
      <p:sp>
        <p:nvSpPr>
          <p:cNvPr id="4" name="Rectangle 3">
            <a:extLst>
              <a:ext uri="{FF2B5EF4-FFF2-40B4-BE49-F238E27FC236}">
                <a16:creationId xmlns:a16="http://schemas.microsoft.com/office/drawing/2014/main" id="{8F3B4606-BBEF-F1C8-D1B0-4556E5CDF4CD}"/>
              </a:ext>
            </a:extLst>
          </p:cNvPr>
          <p:cNvSpPr/>
          <p:nvPr/>
        </p:nvSpPr>
        <p:spPr>
          <a:xfrm>
            <a:off x="441200" y="2564987"/>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SEO-Optimized Content Creation</a:t>
            </a:r>
            <a:endParaRPr lang="en-US"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5A2117BF-8362-B1BB-B4BE-78C93546A61E}"/>
              </a:ext>
            </a:extLst>
          </p:cNvPr>
          <p:cNvSpPr/>
          <p:nvPr/>
        </p:nvSpPr>
        <p:spPr>
          <a:xfrm>
            <a:off x="3232740" y="2564987"/>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7" name="Rectangle 6">
            <a:extLst>
              <a:ext uri="{FF2B5EF4-FFF2-40B4-BE49-F238E27FC236}">
                <a16:creationId xmlns:a16="http://schemas.microsoft.com/office/drawing/2014/main" id="{03F374E2-A1EA-6B8D-1667-B067B1C68D97}"/>
              </a:ext>
            </a:extLst>
          </p:cNvPr>
          <p:cNvSpPr/>
          <p:nvPr/>
        </p:nvSpPr>
        <p:spPr>
          <a:xfrm>
            <a:off x="441200" y="3923140"/>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Calendar Management</a:t>
            </a:r>
            <a:endParaRPr lang="en-US"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93C51-683B-FAA5-6F4E-632422248E0E}"/>
              </a:ext>
            </a:extLst>
          </p:cNvPr>
          <p:cNvSpPr/>
          <p:nvPr/>
        </p:nvSpPr>
        <p:spPr>
          <a:xfrm>
            <a:off x="3232740" y="3923140"/>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12" name="Rectangle 11">
            <a:extLst>
              <a:ext uri="{FF2B5EF4-FFF2-40B4-BE49-F238E27FC236}">
                <a16:creationId xmlns:a16="http://schemas.microsoft.com/office/drawing/2014/main" id="{65ADA7A1-4916-8341-71F4-CB38EA880437}"/>
              </a:ext>
            </a:extLst>
          </p:cNvPr>
          <p:cNvSpPr/>
          <p:nvPr/>
        </p:nvSpPr>
        <p:spPr>
          <a:xfrm>
            <a:off x="441200" y="5281293"/>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Performance Tracking</a:t>
            </a:r>
            <a:endParaRPr lang="en-US" dirty="0">
              <a:solidFill>
                <a:schemeClr val="bg1"/>
              </a:solidFill>
              <a:latin typeface="Century Gothic" panose="020B0502020202020204" pitchFamily="34" charset="0"/>
            </a:endParaRPr>
          </a:p>
        </p:txBody>
      </p:sp>
      <p:sp>
        <p:nvSpPr>
          <p:cNvPr id="15" name="Rectangle 14">
            <a:extLst>
              <a:ext uri="{FF2B5EF4-FFF2-40B4-BE49-F238E27FC236}">
                <a16:creationId xmlns:a16="http://schemas.microsoft.com/office/drawing/2014/main" id="{DAF88DEE-838C-9A3F-41F8-372A8BA24399}"/>
              </a:ext>
            </a:extLst>
          </p:cNvPr>
          <p:cNvSpPr/>
          <p:nvPr/>
        </p:nvSpPr>
        <p:spPr>
          <a:xfrm>
            <a:off x="3232740" y="5281293"/>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Tree>
    <p:extLst>
      <p:ext uri="{BB962C8B-B14F-4D97-AF65-F5344CB8AC3E}">
        <p14:creationId xmlns:p14="http://schemas.microsoft.com/office/powerpoint/2010/main" val="143803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reak area in corporate office building">
            <a:extLst>
              <a:ext uri="{FF2B5EF4-FFF2-40B4-BE49-F238E27FC236}">
                <a16:creationId xmlns:a16="http://schemas.microsoft.com/office/drawing/2014/main" id="{A63DF5BE-1A04-12F3-3B11-B60861BB535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933864"/>
            <a:ext cx="12192000" cy="2924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31568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Content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Content Marketing and Support</a:t>
            </a:r>
          </a:p>
        </p:txBody>
      </p:sp>
      <p:sp>
        <p:nvSpPr>
          <p:cNvPr id="14" name="Oval 13">
            <a:extLst>
              <a:ext uri="{FF2B5EF4-FFF2-40B4-BE49-F238E27FC236}">
                <a16:creationId xmlns:a16="http://schemas.microsoft.com/office/drawing/2014/main" id="{65C10407-AFDE-A948-8A53-524AA2880DED}"/>
              </a:ext>
            </a:extLst>
          </p:cNvPr>
          <p:cNvSpPr/>
          <p:nvPr/>
        </p:nvSpPr>
        <p:spPr>
          <a:xfrm>
            <a:off x="100148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98F54-2E7A-653F-3400-139BD9BFBC5D}"/>
              </a:ext>
            </a:extLst>
          </p:cNvPr>
          <p:cNvSpPr/>
          <p:nvPr/>
        </p:nvSpPr>
        <p:spPr>
          <a:xfrm>
            <a:off x="2678870"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White</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Papers</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7" name="Oval 16">
            <a:extLst>
              <a:ext uri="{FF2B5EF4-FFF2-40B4-BE49-F238E27FC236}">
                <a16:creationId xmlns:a16="http://schemas.microsoft.com/office/drawing/2014/main" id="{FC5C56CB-6BCD-32E3-F2EE-09546EFC575B}"/>
              </a:ext>
            </a:extLst>
          </p:cNvPr>
          <p:cNvSpPr/>
          <p:nvPr/>
        </p:nvSpPr>
        <p:spPr>
          <a:xfrm>
            <a:off x="3364670"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60798-595E-9F2E-9AD3-0FE158E285A6}"/>
              </a:ext>
            </a:extLst>
          </p:cNvPr>
          <p:cNvSpPr/>
          <p:nvPr/>
        </p:nvSpPr>
        <p:spPr>
          <a:xfrm>
            <a:off x="504206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Technical Blogging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9" name="Oval 18">
            <a:extLst>
              <a:ext uri="{FF2B5EF4-FFF2-40B4-BE49-F238E27FC236}">
                <a16:creationId xmlns:a16="http://schemas.microsoft.com/office/drawing/2014/main" id="{220508C5-6FCB-3E4A-3965-569BB7A5A989}"/>
              </a:ext>
            </a:extLst>
          </p:cNvPr>
          <p:cNvSpPr/>
          <p:nvPr/>
        </p:nvSpPr>
        <p:spPr>
          <a:xfrm>
            <a:off x="572786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0C31AE-43B1-B27A-6534-7F59DF80F109}"/>
              </a:ext>
            </a:extLst>
          </p:cNvPr>
          <p:cNvSpPr/>
          <p:nvPr/>
        </p:nvSpPr>
        <p:spPr>
          <a:xfrm>
            <a:off x="7405249"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Keyword Research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E3C1686A-7D48-AEAF-F7D4-0A989902EEDE}"/>
              </a:ext>
            </a:extLst>
          </p:cNvPr>
          <p:cNvSpPr/>
          <p:nvPr/>
        </p:nvSpPr>
        <p:spPr>
          <a:xfrm>
            <a:off x="8091049"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2F063-DA66-E20F-0F88-79EB95C7E404}"/>
              </a:ext>
            </a:extLst>
          </p:cNvPr>
          <p:cNvSpPr/>
          <p:nvPr/>
        </p:nvSpPr>
        <p:spPr>
          <a:xfrm>
            <a:off x="9780314"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Social Media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3" name="Oval 22">
            <a:extLst>
              <a:ext uri="{FF2B5EF4-FFF2-40B4-BE49-F238E27FC236}">
                <a16:creationId xmlns:a16="http://schemas.microsoft.com/office/drawing/2014/main" id="{62F90D83-6450-C4DD-DBB1-C70D6A264E6D}"/>
              </a:ext>
            </a:extLst>
          </p:cNvPr>
          <p:cNvSpPr/>
          <p:nvPr/>
        </p:nvSpPr>
        <p:spPr>
          <a:xfrm>
            <a:off x="10466114"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magnifying glass on a black background&#10;&#10;Description automatically generated">
            <a:extLst>
              <a:ext uri="{FF2B5EF4-FFF2-40B4-BE49-F238E27FC236}">
                <a16:creationId xmlns:a16="http://schemas.microsoft.com/office/drawing/2014/main" id="{88B233DD-D984-21A8-D95D-2872F6B90882}"/>
              </a:ext>
            </a:extLst>
          </p:cNvPr>
          <p:cNvPicPr>
            <a:picLocks noChangeAspect="1"/>
          </p:cNvPicPr>
          <p:nvPr/>
        </p:nvPicPr>
        <p:blipFill>
          <a:blip r:embed="rId4"/>
          <a:stretch>
            <a:fillRect/>
          </a:stretch>
        </p:blipFill>
        <p:spPr>
          <a:xfrm>
            <a:off x="8202772" y="1507498"/>
            <a:ext cx="502920" cy="502920"/>
          </a:xfrm>
          <a:prstGeom prst="rect">
            <a:avLst/>
          </a:prstGeom>
        </p:spPr>
      </p:pic>
      <p:pic>
        <p:nvPicPr>
          <p:cNvPr id="26" name="Picture 25" descr="A white square with lines and dots&#10;&#10;Description automatically generated">
            <a:extLst>
              <a:ext uri="{FF2B5EF4-FFF2-40B4-BE49-F238E27FC236}">
                <a16:creationId xmlns:a16="http://schemas.microsoft.com/office/drawing/2014/main" id="{80F7ACAA-1D70-7EE6-5682-90764D5DAAEA}"/>
              </a:ext>
            </a:extLst>
          </p:cNvPr>
          <p:cNvPicPr>
            <a:picLocks noChangeAspect="1"/>
          </p:cNvPicPr>
          <p:nvPr/>
        </p:nvPicPr>
        <p:blipFill>
          <a:blip r:embed="rId5"/>
          <a:stretch>
            <a:fillRect/>
          </a:stretch>
        </p:blipFill>
        <p:spPr>
          <a:xfrm>
            <a:off x="5842160" y="1506026"/>
            <a:ext cx="502920" cy="502920"/>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B4F1A92E-B88B-5592-A8D1-C80930957DD5}"/>
              </a:ext>
            </a:extLst>
          </p:cNvPr>
          <p:cNvPicPr>
            <a:picLocks noChangeAspect="1"/>
          </p:cNvPicPr>
          <p:nvPr/>
        </p:nvPicPr>
        <p:blipFill>
          <a:blip r:embed="rId6"/>
          <a:stretch>
            <a:fillRect/>
          </a:stretch>
        </p:blipFill>
        <p:spPr>
          <a:xfrm>
            <a:off x="3496483" y="1546399"/>
            <a:ext cx="457200" cy="4572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5F386D32-88DA-840F-58B9-39C6A88511E1}"/>
              </a:ext>
            </a:extLst>
          </p:cNvPr>
          <p:cNvPicPr>
            <a:picLocks noChangeAspect="1"/>
          </p:cNvPicPr>
          <p:nvPr/>
        </p:nvPicPr>
        <p:blipFill>
          <a:blip r:embed="rId7"/>
          <a:stretch>
            <a:fillRect/>
          </a:stretch>
        </p:blipFill>
        <p:spPr>
          <a:xfrm>
            <a:off x="1117437" y="1520442"/>
            <a:ext cx="475488" cy="475488"/>
          </a:xfrm>
          <a:prstGeom prst="rect">
            <a:avLst/>
          </a:prstGeom>
        </p:spPr>
      </p:pic>
      <p:pic>
        <p:nvPicPr>
          <p:cNvPr id="36" name="Picture 35" descr="A black and white cell phone&#10;&#10;Description automatically generated">
            <a:extLst>
              <a:ext uri="{FF2B5EF4-FFF2-40B4-BE49-F238E27FC236}">
                <a16:creationId xmlns:a16="http://schemas.microsoft.com/office/drawing/2014/main" id="{79BAB37F-E9A5-A045-4848-C1BCBD949995}"/>
              </a:ext>
            </a:extLst>
          </p:cNvPr>
          <p:cNvPicPr>
            <a:picLocks noChangeAspect="1"/>
          </p:cNvPicPr>
          <p:nvPr/>
        </p:nvPicPr>
        <p:blipFill>
          <a:blip r:embed="rId8"/>
          <a:stretch>
            <a:fillRect/>
          </a:stretch>
        </p:blipFill>
        <p:spPr>
          <a:xfrm>
            <a:off x="10599075" y="1526561"/>
            <a:ext cx="475488" cy="475488"/>
          </a:xfrm>
          <a:prstGeom prst="rect">
            <a:avLst/>
          </a:prstGeom>
        </p:spPr>
      </p:pic>
    </p:spTree>
    <p:extLst>
      <p:ext uri="{BB962C8B-B14F-4D97-AF65-F5344CB8AC3E}">
        <p14:creationId xmlns:p14="http://schemas.microsoft.com/office/powerpoint/2010/main" val="42473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2C2DF6C9-F489-7FEF-5560-FA95EF955EF0}"/>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Cost Breakdown</a:t>
            </a:r>
          </a:p>
        </p:txBody>
      </p:sp>
      <p:graphicFrame>
        <p:nvGraphicFramePr>
          <p:cNvPr id="4" name="Table 3">
            <a:extLst>
              <a:ext uri="{FF2B5EF4-FFF2-40B4-BE49-F238E27FC236}">
                <a16:creationId xmlns:a16="http://schemas.microsoft.com/office/drawing/2014/main" id="{2527C1C4-8CDC-B438-A38B-6C4A417C3E1C}"/>
              </a:ext>
            </a:extLst>
          </p:cNvPr>
          <p:cNvGraphicFramePr>
            <a:graphicFrameLocks noGrp="1"/>
          </p:cNvGraphicFramePr>
          <p:nvPr>
            <p:extLst>
              <p:ext uri="{D42A27DB-BD31-4B8C-83A1-F6EECF244321}">
                <p14:modId xmlns:p14="http://schemas.microsoft.com/office/powerpoint/2010/main" val="4264152762"/>
              </p:ext>
            </p:extLst>
          </p:nvPr>
        </p:nvGraphicFramePr>
        <p:xfrm>
          <a:off x="1044531" y="1624213"/>
          <a:ext cx="10102938" cy="3657600"/>
        </p:xfrm>
        <a:graphic>
          <a:graphicData uri="http://schemas.openxmlformats.org/drawingml/2006/table">
            <a:tbl>
              <a:tblPr firstRow="1" bandRow="1">
                <a:tableStyleId>{5C22544A-7EE6-4342-B048-85BDC9FD1C3A}</a:tableStyleId>
              </a:tblPr>
              <a:tblGrid>
                <a:gridCol w="684618">
                  <a:extLst>
                    <a:ext uri="{9D8B030D-6E8A-4147-A177-3AD203B41FA5}">
                      <a16:colId xmlns:a16="http://schemas.microsoft.com/office/drawing/2014/main" val="1672129667"/>
                    </a:ext>
                  </a:extLst>
                </a:gridCol>
                <a:gridCol w="7680960">
                  <a:extLst>
                    <a:ext uri="{9D8B030D-6E8A-4147-A177-3AD203B41FA5}">
                      <a16:colId xmlns:a16="http://schemas.microsoft.com/office/drawing/2014/main" val="602210714"/>
                    </a:ext>
                  </a:extLst>
                </a:gridCol>
                <a:gridCol w="1737360">
                  <a:extLst>
                    <a:ext uri="{9D8B030D-6E8A-4147-A177-3AD203B41FA5}">
                      <a16:colId xmlns:a16="http://schemas.microsoft.com/office/drawing/2014/main" val="3143907215"/>
                    </a:ext>
                  </a:extLst>
                </a:gridCol>
              </a:tblGrid>
              <a:tr h="457200">
                <a:tc>
                  <a:txBody>
                    <a:bodyPr/>
                    <a:lstStyle/>
                    <a:p>
                      <a:pPr algn="ctr">
                        <a:lnSpc>
                          <a:spcPct val="100000"/>
                        </a:lnSpc>
                      </a:pPr>
                      <a:r>
                        <a:rPr lang="en-US" sz="1400" dirty="0">
                          <a:solidFill>
                            <a:schemeClr val="bg1"/>
                          </a:solidFill>
                          <a:latin typeface="Century Gothic" panose="020B0502020202020204" pitchFamily="34" charset="0"/>
                        </a:rPr>
                        <a:t>No.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400" dirty="0">
                          <a:solidFill>
                            <a:schemeClr val="bg1"/>
                          </a:solidFill>
                          <a:latin typeface="Century Gothic" panose="020B0502020202020204" pitchFamily="34" charset="0"/>
                        </a:rPr>
                        <a:t>Description of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entury Gothic" panose="020B0502020202020204" pitchFamily="34" charset="0"/>
                        </a:rPr>
                        <a:t>Anticipated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091596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n-ea"/>
                          <a:cs typeface="+mn-cs"/>
                        </a:rPr>
                        <a:t>$X,XXX</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6585868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n-ea"/>
                          <a:cs typeface="+mn-cs"/>
                        </a:rPr>
                        <a:t>$X,XXX</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6965579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40556820"/>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2381123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87035565"/>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50391483"/>
                  </a:ext>
                </a:extLst>
              </a:tr>
              <a:tr h="457200">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TOTAL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48612774"/>
                  </a:ext>
                </a:extLst>
              </a:tr>
            </a:tbl>
          </a:graphicData>
        </a:graphic>
      </p:graphicFrame>
    </p:spTree>
    <p:extLst>
      <p:ext uri="{BB962C8B-B14F-4D97-AF65-F5344CB8AC3E}">
        <p14:creationId xmlns:p14="http://schemas.microsoft.com/office/powerpoint/2010/main" val="20868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Break area in corporate office building">
            <a:extLst>
              <a:ext uri="{FF2B5EF4-FFF2-40B4-BE49-F238E27FC236}">
                <a16:creationId xmlns:a16="http://schemas.microsoft.com/office/drawing/2014/main" id="{A38B1F5B-142D-7721-F7B6-2DE58175F3E8}"/>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Typical Collaboration Areas</a:t>
            </a:r>
          </a:p>
        </p:txBody>
      </p:sp>
      <p:sp>
        <p:nvSpPr>
          <p:cNvPr id="3" name="Rectangle 2">
            <a:extLst>
              <a:ext uri="{FF2B5EF4-FFF2-40B4-BE49-F238E27FC236}">
                <a16:creationId xmlns:a16="http://schemas.microsoft.com/office/drawing/2014/main" id="{0DEA4815-E14A-3A3A-E30F-1527C2EE5C83}"/>
              </a:ext>
            </a:extLst>
          </p:cNvPr>
          <p:cNvSpPr/>
          <p:nvPr/>
        </p:nvSpPr>
        <p:spPr>
          <a:xfrm>
            <a:off x="183949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4" name="Oval 13">
            <a:extLst>
              <a:ext uri="{FF2B5EF4-FFF2-40B4-BE49-F238E27FC236}">
                <a16:creationId xmlns:a16="http://schemas.microsoft.com/office/drawing/2014/main" id="{65C10407-AFDE-A948-8A53-524AA2880DED}"/>
              </a:ext>
            </a:extLst>
          </p:cNvPr>
          <p:cNvSpPr/>
          <p:nvPr/>
        </p:nvSpPr>
        <p:spPr>
          <a:xfrm>
            <a:off x="2167234"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77E594-DF14-7B87-4264-44140773F828}"/>
              </a:ext>
            </a:extLst>
          </p:cNvPr>
          <p:cNvSpPr/>
          <p:nvPr/>
        </p:nvSpPr>
        <p:spPr>
          <a:xfrm>
            <a:off x="3620999"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29" name="Oval 28">
            <a:extLst>
              <a:ext uri="{FF2B5EF4-FFF2-40B4-BE49-F238E27FC236}">
                <a16:creationId xmlns:a16="http://schemas.microsoft.com/office/drawing/2014/main" id="{6BE602E3-2E66-E411-441A-FE00698C25DA}"/>
              </a:ext>
            </a:extLst>
          </p:cNvPr>
          <p:cNvSpPr/>
          <p:nvPr/>
        </p:nvSpPr>
        <p:spPr>
          <a:xfrm>
            <a:off x="3948737"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2A97F4-694D-71F1-1F7F-639B2CABF125}"/>
              </a:ext>
            </a:extLst>
          </p:cNvPr>
          <p:cNvSpPr/>
          <p:nvPr/>
        </p:nvSpPr>
        <p:spPr>
          <a:xfrm>
            <a:off x="5402502"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3" name="Oval 32">
            <a:extLst>
              <a:ext uri="{FF2B5EF4-FFF2-40B4-BE49-F238E27FC236}">
                <a16:creationId xmlns:a16="http://schemas.microsoft.com/office/drawing/2014/main" id="{A15ADA44-E789-4D87-4AA9-57304D29435E}"/>
              </a:ext>
            </a:extLst>
          </p:cNvPr>
          <p:cNvSpPr/>
          <p:nvPr/>
        </p:nvSpPr>
        <p:spPr>
          <a:xfrm>
            <a:off x="5730240"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58E4042-A626-88DA-4BBF-4116C2516EEC}"/>
              </a:ext>
            </a:extLst>
          </p:cNvPr>
          <p:cNvSpPr/>
          <p:nvPr/>
        </p:nvSpPr>
        <p:spPr>
          <a:xfrm>
            <a:off x="718400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8" name="Oval 37">
            <a:extLst>
              <a:ext uri="{FF2B5EF4-FFF2-40B4-BE49-F238E27FC236}">
                <a16:creationId xmlns:a16="http://schemas.microsoft.com/office/drawing/2014/main" id="{DCC1DA33-2C16-E03B-2C9D-3D7EFF48697F}"/>
              </a:ext>
            </a:extLst>
          </p:cNvPr>
          <p:cNvSpPr/>
          <p:nvPr/>
        </p:nvSpPr>
        <p:spPr>
          <a:xfrm>
            <a:off x="7511744"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EE74B9-3217-80B7-1F10-0194BBBB62E2}"/>
              </a:ext>
            </a:extLst>
          </p:cNvPr>
          <p:cNvSpPr/>
          <p:nvPr/>
        </p:nvSpPr>
        <p:spPr>
          <a:xfrm>
            <a:off x="8965510"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1" name="Oval 40">
            <a:extLst>
              <a:ext uri="{FF2B5EF4-FFF2-40B4-BE49-F238E27FC236}">
                <a16:creationId xmlns:a16="http://schemas.microsoft.com/office/drawing/2014/main" id="{97B5E47F-BBE5-115E-4122-C868D46F9ECC}"/>
              </a:ext>
            </a:extLst>
          </p:cNvPr>
          <p:cNvSpPr/>
          <p:nvPr/>
        </p:nvSpPr>
        <p:spPr>
          <a:xfrm>
            <a:off x="9293248"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65668D-7A71-A252-232E-C5D26526FB71}"/>
              </a:ext>
            </a:extLst>
          </p:cNvPr>
          <p:cNvSpPr/>
          <p:nvPr/>
        </p:nvSpPr>
        <p:spPr>
          <a:xfrm>
            <a:off x="271185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5" name="Oval 44">
            <a:extLst>
              <a:ext uri="{FF2B5EF4-FFF2-40B4-BE49-F238E27FC236}">
                <a16:creationId xmlns:a16="http://schemas.microsoft.com/office/drawing/2014/main" id="{A5AB3B02-76D2-95C4-1BA2-7C1C7110F618}"/>
              </a:ext>
            </a:extLst>
          </p:cNvPr>
          <p:cNvSpPr/>
          <p:nvPr/>
        </p:nvSpPr>
        <p:spPr>
          <a:xfrm>
            <a:off x="3039592"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6A5E83C-D2D2-8BEF-D698-B3B043B6BE2D}"/>
              </a:ext>
            </a:extLst>
          </p:cNvPr>
          <p:cNvSpPr/>
          <p:nvPr/>
        </p:nvSpPr>
        <p:spPr>
          <a:xfrm>
            <a:off x="4493357"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8" name="Oval 47">
            <a:extLst>
              <a:ext uri="{FF2B5EF4-FFF2-40B4-BE49-F238E27FC236}">
                <a16:creationId xmlns:a16="http://schemas.microsoft.com/office/drawing/2014/main" id="{9F0721FF-7F2A-F2FF-1DBF-87F0F5A75C7B}"/>
              </a:ext>
            </a:extLst>
          </p:cNvPr>
          <p:cNvSpPr/>
          <p:nvPr/>
        </p:nvSpPr>
        <p:spPr>
          <a:xfrm>
            <a:off x="4821095"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C3CCB5-6381-F647-F5E2-3B621DB228FF}"/>
              </a:ext>
            </a:extLst>
          </p:cNvPr>
          <p:cNvSpPr/>
          <p:nvPr/>
        </p:nvSpPr>
        <p:spPr>
          <a:xfrm>
            <a:off x="6274860"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1" name="Oval 50">
            <a:extLst>
              <a:ext uri="{FF2B5EF4-FFF2-40B4-BE49-F238E27FC236}">
                <a16:creationId xmlns:a16="http://schemas.microsoft.com/office/drawing/2014/main" id="{8561C1F1-CEAD-D374-5D52-4FA40145729B}"/>
              </a:ext>
            </a:extLst>
          </p:cNvPr>
          <p:cNvSpPr/>
          <p:nvPr/>
        </p:nvSpPr>
        <p:spPr>
          <a:xfrm>
            <a:off x="6602598"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4DD3CA-FCCE-108D-A7BC-27776E700C6A}"/>
              </a:ext>
            </a:extLst>
          </p:cNvPr>
          <p:cNvSpPr/>
          <p:nvPr/>
        </p:nvSpPr>
        <p:spPr>
          <a:xfrm>
            <a:off x="805636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4" name="Oval 53">
            <a:extLst>
              <a:ext uri="{FF2B5EF4-FFF2-40B4-BE49-F238E27FC236}">
                <a16:creationId xmlns:a16="http://schemas.microsoft.com/office/drawing/2014/main" id="{741C47BF-721D-3372-7DC1-05F528CDD617}"/>
              </a:ext>
            </a:extLst>
          </p:cNvPr>
          <p:cNvSpPr/>
          <p:nvPr/>
        </p:nvSpPr>
        <p:spPr>
          <a:xfrm>
            <a:off x="8384102"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black and white gear&#10;&#10;Description automatically generated">
            <a:extLst>
              <a:ext uri="{FF2B5EF4-FFF2-40B4-BE49-F238E27FC236}">
                <a16:creationId xmlns:a16="http://schemas.microsoft.com/office/drawing/2014/main" id="{BCCA48C4-2EEE-D489-309C-0B6487E9326A}"/>
              </a:ext>
            </a:extLst>
          </p:cNvPr>
          <p:cNvPicPr>
            <a:picLocks noChangeAspect="1"/>
          </p:cNvPicPr>
          <p:nvPr/>
        </p:nvPicPr>
        <p:blipFill>
          <a:blip r:embed="rId4"/>
          <a:stretch>
            <a:fillRect/>
          </a:stretch>
        </p:blipFill>
        <p:spPr>
          <a:xfrm>
            <a:off x="2281533" y="1895819"/>
            <a:ext cx="502920" cy="502920"/>
          </a:xfrm>
          <a:prstGeom prst="rect">
            <a:avLst/>
          </a:prstGeom>
        </p:spPr>
      </p:pic>
      <p:pic>
        <p:nvPicPr>
          <p:cNvPr id="60" name="Picture 59" descr="A hands shaking with a black background&#10;&#10;Description automatically generated">
            <a:extLst>
              <a:ext uri="{FF2B5EF4-FFF2-40B4-BE49-F238E27FC236}">
                <a16:creationId xmlns:a16="http://schemas.microsoft.com/office/drawing/2014/main" id="{BE2C7B65-566D-0F21-F46C-7B642BBC353C}"/>
              </a:ext>
            </a:extLst>
          </p:cNvPr>
          <p:cNvPicPr>
            <a:picLocks noChangeAspect="1"/>
          </p:cNvPicPr>
          <p:nvPr/>
        </p:nvPicPr>
        <p:blipFill>
          <a:blip r:embed="rId5"/>
          <a:stretch>
            <a:fillRect/>
          </a:stretch>
        </p:blipFill>
        <p:spPr>
          <a:xfrm>
            <a:off x="5844539" y="1915783"/>
            <a:ext cx="502920" cy="502920"/>
          </a:xfrm>
          <a:prstGeom prst="rect">
            <a:avLst/>
          </a:prstGeom>
        </p:spPr>
      </p:pic>
      <p:pic>
        <p:nvPicPr>
          <p:cNvPr id="62" name="Picture 61" descr="A white line drawing of a stack of money&#10;&#10;Description automatically generated">
            <a:extLst>
              <a:ext uri="{FF2B5EF4-FFF2-40B4-BE49-F238E27FC236}">
                <a16:creationId xmlns:a16="http://schemas.microsoft.com/office/drawing/2014/main" id="{E14107F2-A533-1BA7-EF79-BB16B9C7BAA7}"/>
              </a:ext>
            </a:extLst>
          </p:cNvPr>
          <p:cNvPicPr>
            <a:picLocks noChangeAspect="1"/>
          </p:cNvPicPr>
          <p:nvPr/>
        </p:nvPicPr>
        <p:blipFill>
          <a:blip r:embed="rId6"/>
          <a:stretch>
            <a:fillRect/>
          </a:stretch>
        </p:blipFill>
        <p:spPr>
          <a:xfrm>
            <a:off x="8498401" y="4027394"/>
            <a:ext cx="502920" cy="502920"/>
          </a:xfrm>
          <a:prstGeom prst="rect">
            <a:avLst/>
          </a:prstGeom>
        </p:spPr>
      </p:pic>
      <p:pic>
        <p:nvPicPr>
          <p:cNvPr id="64" name="Picture 63" descr="A computer screen with white text&#10;&#10;Description automatically generated">
            <a:extLst>
              <a:ext uri="{FF2B5EF4-FFF2-40B4-BE49-F238E27FC236}">
                <a16:creationId xmlns:a16="http://schemas.microsoft.com/office/drawing/2014/main" id="{9865A288-D325-93A5-BFD3-C7D4FBF17D11}"/>
              </a:ext>
            </a:extLst>
          </p:cNvPr>
          <p:cNvPicPr>
            <a:picLocks noChangeAspect="1"/>
          </p:cNvPicPr>
          <p:nvPr/>
        </p:nvPicPr>
        <p:blipFill>
          <a:blip r:embed="rId7"/>
          <a:stretch>
            <a:fillRect/>
          </a:stretch>
        </p:blipFill>
        <p:spPr>
          <a:xfrm>
            <a:off x="6716897" y="4027394"/>
            <a:ext cx="502920" cy="502920"/>
          </a:xfrm>
          <a:prstGeom prst="rect">
            <a:avLst/>
          </a:prstGeom>
        </p:spPr>
      </p:pic>
      <p:pic>
        <p:nvPicPr>
          <p:cNvPr id="66" name="Picture 65" descr="A graph of progress bar&#10;&#10;Description automatically generated with medium confidence">
            <a:extLst>
              <a:ext uri="{FF2B5EF4-FFF2-40B4-BE49-F238E27FC236}">
                <a16:creationId xmlns:a16="http://schemas.microsoft.com/office/drawing/2014/main" id="{CF1115BA-7DF8-FFBC-E8B9-4F8C737D9B61}"/>
              </a:ext>
            </a:extLst>
          </p:cNvPr>
          <p:cNvPicPr>
            <a:picLocks noChangeAspect="1"/>
          </p:cNvPicPr>
          <p:nvPr/>
        </p:nvPicPr>
        <p:blipFill>
          <a:blip r:embed="rId8"/>
          <a:stretch>
            <a:fillRect/>
          </a:stretch>
        </p:blipFill>
        <p:spPr>
          <a:xfrm>
            <a:off x="4945302" y="4027394"/>
            <a:ext cx="457200" cy="457200"/>
          </a:xfrm>
          <a:prstGeom prst="rect">
            <a:avLst/>
          </a:prstGeom>
        </p:spPr>
      </p:pic>
      <p:pic>
        <p:nvPicPr>
          <p:cNvPr id="68" name="Picture 67" descr="A black and white outline of a head with white dots and a black background&#10;&#10;Description automatically generated">
            <a:extLst>
              <a:ext uri="{FF2B5EF4-FFF2-40B4-BE49-F238E27FC236}">
                <a16:creationId xmlns:a16="http://schemas.microsoft.com/office/drawing/2014/main" id="{291E36EF-B2D7-D80A-4A6A-F956BB988876}"/>
              </a:ext>
            </a:extLst>
          </p:cNvPr>
          <p:cNvPicPr>
            <a:picLocks noChangeAspect="1"/>
          </p:cNvPicPr>
          <p:nvPr/>
        </p:nvPicPr>
        <p:blipFill>
          <a:blip r:embed="rId9"/>
          <a:stretch>
            <a:fillRect/>
          </a:stretch>
        </p:blipFill>
        <p:spPr>
          <a:xfrm>
            <a:off x="3146775" y="4020278"/>
            <a:ext cx="502920" cy="502920"/>
          </a:xfrm>
          <a:prstGeom prst="rect">
            <a:avLst/>
          </a:prstGeom>
        </p:spPr>
      </p:pic>
      <p:pic>
        <p:nvPicPr>
          <p:cNvPr id="70" name="Picture 69" descr="A white line drawing of a wrench and screwdriver&#10;&#10;Description automatically generated">
            <a:extLst>
              <a:ext uri="{FF2B5EF4-FFF2-40B4-BE49-F238E27FC236}">
                <a16:creationId xmlns:a16="http://schemas.microsoft.com/office/drawing/2014/main" id="{942B98BD-9B93-1FEF-97F0-92A419AEAA56}"/>
              </a:ext>
            </a:extLst>
          </p:cNvPr>
          <p:cNvPicPr>
            <a:picLocks noChangeAspect="1"/>
          </p:cNvPicPr>
          <p:nvPr/>
        </p:nvPicPr>
        <p:blipFill>
          <a:blip r:embed="rId10"/>
          <a:stretch>
            <a:fillRect/>
          </a:stretch>
        </p:blipFill>
        <p:spPr>
          <a:xfrm>
            <a:off x="9430407" y="1915783"/>
            <a:ext cx="457200" cy="457200"/>
          </a:xfrm>
          <a:prstGeom prst="rect">
            <a:avLst/>
          </a:prstGeom>
        </p:spPr>
      </p:pic>
      <p:pic>
        <p:nvPicPr>
          <p:cNvPr id="72" name="Picture 71" descr="A white line drawing of a pencil&#10;&#10;Description automatically generated">
            <a:extLst>
              <a:ext uri="{FF2B5EF4-FFF2-40B4-BE49-F238E27FC236}">
                <a16:creationId xmlns:a16="http://schemas.microsoft.com/office/drawing/2014/main" id="{D2D49E64-1A53-0A80-622A-D0FF41B1C1B5}"/>
              </a:ext>
            </a:extLst>
          </p:cNvPr>
          <p:cNvPicPr>
            <a:picLocks noChangeAspect="1"/>
          </p:cNvPicPr>
          <p:nvPr/>
        </p:nvPicPr>
        <p:blipFill>
          <a:blip r:embed="rId11"/>
          <a:stretch>
            <a:fillRect/>
          </a:stretch>
        </p:blipFill>
        <p:spPr>
          <a:xfrm>
            <a:off x="7652461" y="1895613"/>
            <a:ext cx="457200" cy="457200"/>
          </a:xfrm>
          <a:prstGeom prst="rect">
            <a:avLst/>
          </a:prstGeom>
        </p:spPr>
      </p:pic>
      <p:pic>
        <p:nvPicPr>
          <p:cNvPr id="76" name="Picture 75" descr="A puzzle piece in a black and white background&#10;&#10;Description automatically generated">
            <a:extLst>
              <a:ext uri="{FF2B5EF4-FFF2-40B4-BE49-F238E27FC236}">
                <a16:creationId xmlns:a16="http://schemas.microsoft.com/office/drawing/2014/main" id="{918D8278-16AE-205E-AAE0-ABB47426D470}"/>
              </a:ext>
            </a:extLst>
          </p:cNvPr>
          <p:cNvPicPr>
            <a:picLocks noChangeAspect="1"/>
          </p:cNvPicPr>
          <p:nvPr/>
        </p:nvPicPr>
        <p:blipFill>
          <a:blip r:embed="rId12"/>
          <a:stretch>
            <a:fillRect/>
          </a:stretch>
        </p:blipFill>
        <p:spPr>
          <a:xfrm>
            <a:off x="4067414" y="1892055"/>
            <a:ext cx="457200" cy="457200"/>
          </a:xfrm>
          <a:prstGeom prst="rect">
            <a:avLst/>
          </a:prstGeom>
        </p:spPr>
      </p:pic>
    </p:spTree>
    <p:extLst>
      <p:ext uri="{BB962C8B-B14F-4D97-AF65-F5344CB8AC3E}">
        <p14:creationId xmlns:p14="http://schemas.microsoft.com/office/powerpoint/2010/main" val="246558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reak area in corporate office building">
            <a:extLst>
              <a:ext uri="{FF2B5EF4-FFF2-40B4-BE49-F238E27FC236}">
                <a16:creationId xmlns:a16="http://schemas.microsoft.com/office/drawing/2014/main" id="{26D02135-60DB-25AF-6024-0B1B3274B4FA}"/>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A Proven Record of Success</a:t>
            </a:r>
          </a:p>
        </p:txBody>
      </p:sp>
      <p:sp>
        <p:nvSpPr>
          <p:cNvPr id="2" name="Rectangle 1">
            <a:extLst>
              <a:ext uri="{FF2B5EF4-FFF2-40B4-BE49-F238E27FC236}">
                <a16:creationId xmlns:a16="http://schemas.microsoft.com/office/drawing/2014/main" id="{53D923B4-EF1C-4BA6-3979-E4D0FA05D431}"/>
              </a:ext>
            </a:extLst>
          </p:cNvPr>
          <p:cNvSpPr/>
          <p:nvPr/>
        </p:nvSpPr>
        <p:spPr>
          <a:xfrm>
            <a:off x="2579887" y="1307630"/>
            <a:ext cx="7991365" cy="14920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id="{DD41E43D-D800-66F9-36EB-E1AD20F5772D}"/>
              </a:ext>
            </a:extLst>
          </p:cNvPr>
          <p:cNvSpPr/>
          <p:nvPr/>
        </p:nvSpPr>
        <p:spPr>
          <a:xfrm>
            <a:off x="2579887" y="3091598"/>
            <a:ext cx="7991365" cy="14055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7FD66EFB-6EB7-E454-6E01-B199B47064C8}"/>
              </a:ext>
            </a:extLst>
          </p:cNvPr>
          <p:cNvSpPr/>
          <p:nvPr/>
        </p:nvSpPr>
        <p:spPr>
          <a:xfrm>
            <a:off x="2579887" y="4851705"/>
            <a:ext cx="7991365" cy="1405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pic>
        <p:nvPicPr>
          <p:cNvPr id="3" name="Picture 2" descr="A person in a pink shirt&#10;&#10;Description automatically generated">
            <a:extLst>
              <a:ext uri="{FF2B5EF4-FFF2-40B4-BE49-F238E27FC236}">
                <a16:creationId xmlns:a16="http://schemas.microsoft.com/office/drawing/2014/main" id="{AB3132A7-1795-B90E-F249-CC6C53BFC320}"/>
              </a:ext>
            </a:extLst>
          </p:cNvPr>
          <p:cNvPicPr>
            <a:picLocks noChangeAspect="1"/>
          </p:cNvPicPr>
          <p:nvPr/>
        </p:nvPicPr>
        <p:blipFill>
          <a:blip r:embed="rId4"/>
          <a:srcRect l="6883" t="10411" r="3528"/>
          <a:stretch/>
        </p:blipFill>
        <p:spPr>
          <a:xfrm>
            <a:off x="1656674" y="3158813"/>
            <a:ext cx="1280160" cy="1280160"/>
          </a:xfrm>
          <a:prstGeom prst="ellipse">
            <a:avLst/>
          </a:prstGeom>
          <a:ln w="38100">
            <a:solidFill>
              <a:schemeClr val="bg1"/>
            </a:solidFill>
          </a:ln>
        </p:spPr>
      </p:pic>
      <p:pic>
        <p:nvPicPr>
          <p:cNvPr id="5" name="Picture 4" descr="A person wearing glasses and a suit&#10;&#10;Description automatically generated">
            <a:extLst>
              <a:ext uri="{FF2B5EF4-FFF2-40B4-BE49-F238E27FC236}">
                <a16:creationId xmlns:a16="http://schemas.microsoft.com/office/drawing/2014/main" id="{1C9A0EEA-AD9E-3557-AC7F-DE64CB6682A3}"/>
              </a:ext>
            </a:extLst>
          </p:cNvPr>
          <p:cNvPicPr>
            <a:picLocks noChangeAspect="1"/>
          </p:cNvPicPr>
          <p:nvPr/>
        </p:nvPicPr>
        <p:blipFill>
          <a:blip r:embed="rId5"/>
          <a:stretch>
            <a:fillRect/>
          </a:stretch>
        </p:blipFill>
        <p:spPr>
          <a:xfrm>
            <a:off x="1656674" y="1413581"/>
            <a:ext cx="1280160" cy="1280160"/>
          </a:xfrm>
          <a:prstGeom prst="ellipse">
            <a:avLst/>
          </a:prstGeom>
          <a:ln w="38100">
            <a:solidFill>
              <a:schemeClr val="bg1"/>
            </a:solidFill>
          </a:ln>
        </p:spPr>
      </p:pic>
      <p:pic>
        <p:nvPicPr>
          <p:cNvPr id="11" name="Picture 10" descr="A close-up of a person smiling&#10;&#10;Description automatically generated">
            <a:extLst>
              <a:ext uri="{FF2B5EF4-FFF2-40B4-BE49-F238E27FC236}">
                <a16:creationId xmlns:a16="http://schemas.microsoft.com/office/drawing/2014/main" id="{9F6A4F9C-A918-3876-92F9-BD1B1E561FEC}"/>
              </a:ext>
            </a:extLst>
          </p:cNvPr>
          <p:cNvPicPr>
            <a:picLocks noChangeAspect="1"/>
          </p:cNvPicPr>
          <p:nvPr/>
        </p:nvPicPr>
        <p:blipFill>
          <a:blip r:embed="rId6"/>
          <a:stretch>
            <a:fillRect/>
          </a:stretch>
        </p:blipFill>
        <p:spPr>
          <a:xfrm>
            <a:off x="1656674" y="4912110"/>
            <a:ext cx="1280160" cy="1280160"/>
          </a:xfrm>
          <a:prstGeom prst="ellipse">
            <a:avLst/>
          </a:prstGeom>
          <a:ln w="38100">
            <a:solidFill>
              <a:schemeClr val="bg1"/>
            </a:solidFill>
          </a:ln>
        </p:spPr>
      </p:pic>
    </p:spTree>
    <p:extLst>
      <p:ext uri="{BB962C8B-B14F-4D97-AF65-F5344CB8AC3E}">
        <p14:creationId xmlns:p14="http://schemas.microsoft.com/office/powerpoint/2010/main" val="1800098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reak area in corporate office building">
            <a:extLst>
              <a:ext uri="{FF2B5EF4-FFF2-40B4-BE49-F238E27FC236}">
                <a16:creationId xmlns:a16="http://schemas.microsoft.com/office/drawing/2014/main" id="{AD6162D0-0359-9F59-8CDC-DC9D0869CCF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Market Potential</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Market Penetration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726342"/>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User Engagement</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Product Adoption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2" name="Google Shape;90;p1">
            <a:extLst>
              <a:ext uri="{FF2B5EF4-FFF2-40B4-BE49-F238E27FC236}">
                <a16:creationId xmlns:a16="http://schemas.microsoft.com/office/drawing/2014/main" id="{B9837A68-02C6-D2FC-B98B-19C9E147BCB2}"/>
              </a:ext>
            </a:extLst>
          </p:cNvPr>
          <p:cNvSpPr txBox="1"/>
          <p:nvPr/>
        </p:nvSpPr>
        <p:spPr>
          <a:xfrm>
            <a:off x="2853092"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
        <p:nvSpPr>
          <p:cNvPr id="13" name="Google Shape;90;p1">
            <a:extLst>
              <a:ext uri="{FF2B5EF4-FFF2-40B4-BE49-F238E27FC236}">
                <a16:creationId xmlns:a16="http://schemas.microsoft.com/office/drawing/2014/main" id="{2F602899-823E-6667-8679-F9F63024F5AA}"/>
              </a:ext>
            </a:extLst>
          </p:cNvPr>
          <p:cNvSpPr txBox="1"/>
          <p:nvPr/>
        </p:nvSpPr>
        <p:spPr>
          <a:xfrm>
            <a:off x="5216148"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4"/>
                </a:solidFill>
                <a:latin typeface="Century Gothic"/>
                <a:ea typeface="Century Gothic"/>
                <a:cs typeface="Century Gothic"/>
                <a:sym typeface="Century Gothic"/>
              </a:rPr>
              <a:t>XX%</a:t>
            </a:r>
          </a:p>
        </p:txBody>
      </p:sp>
      <p:sp>
        <p:nvSpPr>
          <p:cNvPr id="14" name="Google Shape;90;p1">
            <a:extLst>
              <a:ext uri="{FF2B5EF4-FFF2-40B4-BE49-F238E27FC236}">
                <a16:creationId xmlns:a16="http://schemas.microsoft.com/office/drawing/2014/main" id="{5BC6E990-D2A3-5568-C0DE-F1F93872F41A}"/>
              </a:ext>
            </a:extLst>
          </p:cNvPr>
          <p:cNvSpPr txBox="1"/>
          <p:nvPr/>
        </p:nvSpPr>
        <p:spPr>
          <a:xfrm>
            <a:off x="7579204"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Tree>
    <p:extLst>
      <p:ext uri="{BB962C8B-B14F-4D97-AF65-F5344CB8AC3E}">
        <p14:creationId xmlns:p14="http://schemas.microsoft.com/office/powerpoint/2010/main" val="3501572359"/>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5039</TotalTime>
  <Words>1441</Words>
  <Application>Microsoft Office PowerPoint</Application>
  <PresentationFormat>Widescreen</PresentationFormat>
  <Paragraphs>384</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156</cp:revision>
  <dcterms:created xsi:type="dcterms:W3CDTF">2022-05-22T18:55:25Z</dcterms:created>
  <dcterms:modified xsi:type="dcterms:W3CDTF">2024-09-18T14:59:39Z</dcterms:modified>
</cp:coreProperties>
</file>