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53" r:id="rId2"/>
    <p:sldId id="371" r:id="rId3"/>
    <p:sldId id="370" r:id="rId4"/>
    <p:sldId id="372" r:id="rId5"/>
    <p:sldId id="373" r:id="rId6"/>
    <p:sldId id="374" r:id="rId7"/>
    <p:sldId id="375" r:id="rId8"/>
    <p:sldId id="376" r:id="rId9"/>
    <p:sldId id="377" r:id="rId10"/>
    <p:sldId id="378" r:id="rId11"/>
    <p:sldId id="379" r:id="rId12"/>
    <p:sldId id="380" r:id="rId13"/>
    <p:sldId id="381" r:id="rId14"/>
    <p:sldId id="382" r:id="rId15"/>
    <p:sldId id="383"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8EF"/>
    <a:srgbClr val="FFF2E2"/>
    <a:srgbClr val="FFEEE5"/>
    <a:srgbClr val="6A2225"/>
    <a:srgbClr val="8C4E52"/>
    <a:srgbClr val="8C7B7B"/>
    <a:srgbClr val="001033"/>
    <a:srgbClr val="DCE1DF"/>
    <a:srgbClr val="BECED1"/>
    <a:srgbClr val="3C6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58"/>
  </p:normalViewPr>
  <p:slideViewPr>
    <p:cSldViewPr snapToGrid="0" snapToObjects="1">
      <p:cViewPr varScale="1">
        <p:scale>
          <a:sx n="127" d="100"/>
          <a:sy n="127" d="100"/>
        </p:scale>
        <p:origin x="53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13" d="100"/>
        <a:sy n="11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69DBB-39A0-03C3-6D19-2FC8D5F67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31520-AAE8-FEAB-A561-76FB39DCD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4CC5D-3242-E274-9453-03EBDC346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60A70-B319-382D-5F11-47B093EE1B4D}"/>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1894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F8CB6-3C71-7C7D-4A0F-F62B254C8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0AEC5-857A-C27B-92ED-1288F3E08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6F8D6-D14C-F55C-93C0-C4809FAB1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7D367-E5E3-F1BD-D8D6-9967D6AFC14D}"/>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16358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D498-2B3C-7339-C557-BE8420923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5848D-1C2C-B577-9E2C-27CBABEBE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FBECF-8E14-C49C-5EF1-4621189AA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82B0A-2710-AF84-3B75-7D50763FAABA}"/>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83888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85B9-9B13-4AF4-16F6-B916CD68C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DC1E9-5448-F4B9-BDE2-ACF490B9D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3F001-4C2F-6D16-A9C5-406452BF57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ED7C2-B220-EA4D-DD13-E1A018732765}"/>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93710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1C2D-7AF5-43C4-3907-BE939983D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A7F2B-62AA-F62E-78B4-6CE4EA4FD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5126E-1A94-A113-A282-C933094B0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6868B9-C165-FD25-9321-D537AB19A152}"/>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86987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9A98-755B-3D6A-05EB-3DFF7B111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75E3E-F96E-3075-B91E-5A9474080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834EC-F42A-2C18-7B8B-44F2FD6142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446385-B927-E9FF-F73D-DE4E390E12AD}"/>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052577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04F41-9F74-A612-8A57-BE24E2D83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D873E-4A8F-1EF0-8874-08917D478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C79C7-DEC8-9168-3364-D9DD064C2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694EC8-8054-0C08-90A2-06A35DE09C6D}"/>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9354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F908F-FDA9-40AD-CE89-155AAD3C4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CFB8B-9725-8A9A-68B7-012655D99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8657B-14E1-E0A3-4AF9-C216CCAE95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5AA2EE-2F8D-99CC-16D7-83EC30ECA562}"/>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688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0F35-9BC4-0811-73C5-46311D133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0379C-005A-56C6-17AF-014A58852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9ACAA-DEB3-B2F4-BCFC-A232A513FD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053B77-3AC2-6099-4F48-8717D06E26A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6841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59D1-B8D2-0B12-929F-EA9436496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3E6DA-197A-E410-CC50-7EAEAB08D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6C64C-3264-9586-A7E5-1D55430624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4215B0-E08B-FBEA-8A73-6A39172D0F86}"/>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32973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5F26-19D3-B909-033F-5B9F088D8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250A4-5A12-2CEC-8DAE-39E81642A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7FBB5-07B1-C74E-5994-BDDD94B130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4B0825-BE19-3FB9-0CCA-B8947C5B1CE2}"/>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2986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43E43-9DC4-26C7-5839-47BD7689B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88A04-444C-1688-171F-042D0131A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CC1C0-419F-78ED-D780-DBAA9E8306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D437A3-A59A-AE30-DB7B-C88E2052175F}"/>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99232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16C8-5480-36C3-922E-C6A39AA17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16696-E761-D06E-9FB7-3E8CBD5D0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B4489-CE78-0E1B-0FDF-510871C9A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3880E6-A857-D4E2-CE3E-49DD143A781B}"/>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50326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34BD-6ABB-F976-37C6-B38036778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CE5E2-DE12-014B-02FD-61D69C31A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6A1B4-C6D5-C5EE-F8E0-B354CC508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B708E3-C03A-9F22-6A48-AF363B9A4F19}"/>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48520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142&amp;utm_source=template-powerpoint&amp;utm_medium=content&amp;utm_campaign=Sample+Budget+Proposal+Presentation-powerpoint-11142&amp;lpa=Sample+Budget+Proposal+Presentation+powerpoint+1114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ct cubes background">
            <a:extLst>
              <a:ext uri="{FF2B5EF4-FFF2-40B4-BE49-F238E27FC236}">
                <a16:creationId xmlns:a16="http://schemas.microsoft.com/office/drawing/2014/main" id="{0FCE5DF8-DDF2-C86E-A755-98330E7B4BCA}"/>
              </a:ext>
            </a:extLst>
          </p:cNvPr>
          <p:cNvPicPr>
            <a:picLocks/>
          </p:cNvPicPr>
          <p:nvPr/>
        </p:nvPicPr>
        <p:blipFill>
          <a:blip r:embed="rId3">
            <a:alphaModFix amt="64000"/>
          </a:blip>
          <a:srcRect l="64594"/>
          <a:stretch/>
        </p:blipFill>
        <p:spPr>
          <a:xfrm rot="5400000" flipH="1" flipV="1">
            <a:off x="2658756" y="-2663670"/>
            <a:ext cx="6869579" cy="12196910"/>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969819" cy="3416320"/>
          </a:xfrm>
          <a:prstGeom prst="rect">
            <a:avLst/>
          </a:prstGeom>
          <a:noFill/>
          <a:effectLst/>
        </p:spPr>
        <p:txBody>
          <a:bodyPr wrap="square" rtlCol="0">
            <a:spAutoFit/>
          </a:bodyPr>
          <a:lstStyle/>
          <a:p>
            <a:r>
              <a:rPr lang="en-US" sz="5400" b="1" i="0" u="none" strike="noStrike" dirty="0">
                <a:solidFill>
                  <a:srgbClr val="001033"/>
                </a:solidFill>
                <a:effectLst/>
                <a:latin typeface="Century Gothic" panose="020B0502020202020204" pitchFamily="34" charset="0"/>
              </a:rPr>
              <a:t>Budget Proposal Presentation Template</a:t>
            </a:r>
          </a:p>
          <a:p>
            <a:r>
              <a:rPr lang="en-US" sz="5400" dirty="0">
                <a:solidFill>
                  <a:srgbClr val="001033"/>
                </a:solidFill>
                <a:latin typeface="Century Gothic" panose="020B0502020202020204" pitchFamily="34" charset="0"/>
              </a:rPr>
              <a:t>Example</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a:srcRect/>
          <a:stretch/>
        </p:blipFill>
        <p:spPr>
          <a:xfrm>
            <a:off x="7021204" y="302600"/>
            <a:ext cx="4921149" cy="978792"/>
          </a:xfrm>
          <a:prstGeom prst="rect">
            <a:avLst/>
          </a:prstGeom>
          <a:effectLst/>
        </p:spPr>
      </p:pic>
      <p:pic>
        <p:nvPicPr>
          <p:cNvPr id="7" name="Picture 6" descr="A screenshot of a card&#10;&#10;Description automatically generated">
            <a:extLst>
              <a:ext uri="{FF2B5EF4-FFF2-40B4-BE49-F238E27FC236}">
                <a16:creationId xmlns:a16="http://schemas.microsoft.com/office/drawing/2014/main" id="{1E00BED5-F647-30D3-93E1-39FB191E214F}"/>
              </a:ext>
            </a:extLst>
          </p:cNvPr>
          <p:cNvPicPr>
            <a:picLocks noChangeAspect="1"/>
          </p:cNvPicPr>
          <p:nvPr/>
        </p:nvPicPr>
        <p:blipFill>
          <a:blip r:embed="rId6"/>
          <a:stretch>
            <a:fillRect/>
          </a:stretch>
        </p:blipFill>
        <p:spPr>
          <a:xfrm>
            <a:off x="3819646" y="2149756"/>
            <a:ext cx="8208886" cy="3610804"/>
          </a:xfrm>
          <a:prstGeom prst="rect">
            <a:avLst/>
          </a:prstGeom>
          <a:effectLst>
            <a:outerShdw blurRad="50800" dist="38100" dir="2700000" algn="t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66CC4-A472-0059-618F-7EB30248762B}"/>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5BF097C1-DC00-434B-16FC-B690B08FF831}"/>
              </a:ext>
            </a:extLst>
          </p:cNvPr>
          <p:cNvPicPr>
            <a:picLocks/>
          </p:cNvPicPr>
          <p:nvPr/>
        </p:nvPicPr>
        <p:blipFill>
          <a:blip r:embed="rId3">
            <a:alphaModFix amt="64000"/>
          </a:blip>
          <a:srcRect l="27843" r="36751"/>
          <a:stretch/>
        </p:blipFill>
        <p:spPr>
          <a:xfrm rot="5400000" flipH="1" flipV="1">
            <a:off x="2658756" y="-2663670"/>
            <a:ext cx="6869579" cy="12196910"/>
          </a:xfrm>
          <a:prstGeom prst="rect">
            <a:avLst/>
          </a:prstGeom>
        </p:spPr>
      </p:pic>
      <p:sp>
        <p:nvSpPr>
          <p:cNvPr id="12" name="Rectangle 11">
            <a:extLst>
              <a:ext uri="{FF2B5EF4-FFF2-40B4-BE49-F238E27FC236}">
                <a16:creationId xmlns:a16="http://schemas.microsoft.com/office/drawing/2014/main" id="{EA456586-DBB6-CB84-AA71-BACE5DF56BC8}"/>
              </a:ext>
            </a:extLst>
          </p:cNvPr>
          <p:cNvSpPr/>
          <p:nvPr/>
        </p:nvSpPr>
        <p:spPr>
          <a:xfrm rot="16200000">
            <a:off x="4625565" y="-3600597"/>
            <a:ext cx="2945782" cy="12196912"/>
          </a:xfrm>
          <a:prstGeom prst="rect">
            <a:avLst/>
          </a:prstGeom>
          <a:gradFill>
            <a:gsLst>
              <a:gs pos="100000">
                <a:srgbClr val="FCF8EF">
                  <a:alpha val="39792"/>
                </a:srgbClr>
              </a:gs>
              <a:gs pos="14000">
                <a:srgbClr val="FCF8EF"/>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a:extLst>
              <a:ext uri="{FF2B5EF4-FFF2-40B4-BE49-F238E27FC236}">
                <a16:creationId xmlns:a16="http://schemas.microsoft.com/office/drawing/2014/main" id="{B1D4D50E-90E7-5C38-8CAE-929F5935EAD7}"/>
              </a:ext>
            </a:extLst>
          </p:cNvPr>
          <p:cNvSpPr/>
          <p:nvPr/>
        </p:nvSpPr>
        <p:spPr>
          <a:xfrm rot="16200000">
            <a:off x="4339241" y="-185354"/>
            <a:ext cx="2407871" cy="11064240"/>
          </a:xfrm>
          <a:prstGeom prst="rect">
            <a:avLst/>
          </a:prstGeom>
          <a:gradFill>
            <a:gsLst>
              <a:gs pos="33000">
                <a:srgbClr val="021335"/>
              </a:gs>
              <a:gs pos="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AEB6E685-259F-854C-593C-D0F8ADE8E4D5}"/>
              </a:ext>
            </a:extLst>
          </p:cNvPr>
          <p:cNvSpPr/>
          <p:nvPr/>
        </p:nvSpPr>
        <p:spPr>
          <a:xfrm>
            <a:off x="479432" y="1495322"/>
            <a:ext cx="9904645" cy="247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The proposed budget is crucial for implementing community health workshops, educational campaigns, and local health worker training. Personnel costs, which account for a significant portion, are vital for managing workshops and delivering educational content. Funds allocated to capital expenditures cover essential infrastructure and technological tools to facilitate health monitoring.</a:t>
            </a:r>
            <a:endParaRPr lang="en-US" sz="2000" dirty="0">
              <a:solidFill>
                <a:srgbClr val="001033"/>
              </a:solidFill>
            </a:endParaRPr>
          </a:p>
        </p:txBody>
      </p:sp>
      <p:sp>
        <p:nvSpPr>
          <p:cNvPr id="8" name="Rectangle 7">
            <a:extLst>
              <a:ext uri="{FF2B5EF4-FFF2-40B4-BE49-F238E27FC236}">
                <a16:creationId xmlns:a16="http://schemas.microsoft.com/office/drawing/2014/main" id="{F6019225-B099-8388-8DF5-8C7D6509A0C2}"/>
              </a:ext>
            </a:extLst>
          </p:cNvPr>
          <p:cNvSpPr/>
          <p:nvPr/>
        </p:nvSpPr>
        <p:spPr>
          <a:xfrm>
            <a:off x="428634" y="1075073"/>
            <a:ext cx="3366752"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Justification:</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93256CD-3C0F-A2D8-4FF1-51D6C214718E}"/>
              </a:ext>
            </a:extLst>
          </p:cNvPr>
          <p:cNvSpPr/>
          <p:nvPr/>
        </p:nvSpPr>
        <p:spPr>
          <a:xfrm>
            <a:off x="276033" y="4781954"/>
            <a:ext cx="10384077" cy="1990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91440">
              <a:spcAft>
                <a:spcPts val="1200"/>
              </a:spcAft>
              <a:buClr>
                <a:srgbClr val="BBD3CB"/>
              </a:buClr>
            </a:pPr>
            <a:r>
              <a:rPr lang="en-US" sz="2400" dirty="0">
                <a:solidFill>
                  <a:schemeClr val="bg1"/>
                </a:solidFill>
                <a:latin typeface="Courier" pitchFamily="2" charset="0"/>
              </a:rPr>
              <a:t>These investments directly support the organization's goal of improving public health knowledge and empowering local communities to manage infectious diseases, mental health challenges, and nutritional deficits.</a:t>
            </a:r>
          </a:p>
        </p:txBody>
      </p:sp>
      <p:sp>
        <p:nvSpPr>
          <p:cNvPr id="10" name="Rectangle 9">
            <a:extLst>
              <a:ext uri="{FF2B5EF4-FFF2-40B4-BE49-F238E27FC236}">
                <a16:creationId xmlns:a16="http://schemas.microsoft.com/office/drawing/2014/main" id="{B4FC08B8-7654-4CAB-76FE-E9DC28EB3928}"/>
              </a:ext>
            </a:extLst>
          </p:cNvPr>
          <p:cNvSpPr/>
          <p:nvPr/>
        </p:nvSpPr>
        <p:spPr>
          <a:xfrm>
            <a:off x="364623" y="4295575"/>
            <a:ext cx="633726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DCE1DF"/>
                </a:solidFill>
                <a:latin typeface="Courier" pitchFamily="2" charset="0"/>
                <a:ea typeface="Calibri" panose="020F0502020204030204" pitchFamily="34" charset="0"/>
                <a:cs typeface="Times New Roman" panose="02020603050405020304" pitchFamily="18" charset="0"/>
              </a:rPr>
              <a:t>Alignment with Objectives:</a:t>
            </a:r>
            <a:endParaRPr lang="en-US" sz="3000" kern="100" dirty="0">
              <a:solidFill>
                <a:srgbClr val="DCE1DF"/>
              </a:solidFill>
              <a:effectLst/>
              <a:latin typeface="Courier" pitchFamily="2" charset="0"/>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4F9B0829-0F0E-903F-84B1-8E6040D73473}"/>
              </a:ext>
            </a:extLst>
          </p:cNvPr>
          <p:cNvSpPr/>
          <p:nvPr/>
        </p:nvSpPr>
        <p:spPr>
          <a:xfrm>
            <a:off x="8242820" y="288681"/>
            <a:ext cx="3949180" cy="1083728"/>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Justification: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Provide a clear explanation of why the proposed budget is necessary. Break down the specific areas of increased spending, such as personnel, technology upgrades, or new initiatives.</a:t>
            </a:r>
            <a:endParaRPr lang="en-US" sz="1100" dirty="0">
              <a:solidFill>
                <a:schemeClr val="tx1"/>
              </a:solidFill>
              <a:latin typeface="Courier" pitchFamily="2" charset="0"/>
            </a:endParaRPr>
          </a:p>
        </p:txBody>
      </p:sp>
      <p:sp>
        <p:nvSpPr>
          <p:cNvPr id="13" name="Rounded Rectangle 12">
            <a:extLst>
              <a:ext uri="{FF2B5EF4-FFF2-40B4-BE49-F238E27FC236}">
                <a16:creationId xmlns:a16="http://schemas.microsoft.com/office/drawing/2014/main" id="{D0F0E2D8-0BA3-52B6-2436-9954FB65B0C8}"/>
              </a:ext>
            </a:extLst>
          </p:cNvPr>
          <p:cNvSpPr/>
          <p:nvPr/>
        </p:nvSpPr>
        <p:spPr>
          <a:xfrm>
            <a:off x="7628351" y="3893186"/>
            <a:ext cx="4563649" cy="768746"/>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Alignment with Objectives: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Detail how these budget items align with the organization's or project's overall goals and strategic objectives.</a:t>
            </a:r>
            <a:endParaRPr lang="en-US" sz="1100" dirty="0">
              <a:solidFill>
                <a:schemeClr val="tx1"/>
              </a:solidFill>
              <a:latin typeface="Courier" pitchFamily="2" charset="0"/>
            </a:endParaRPr>
          </a:p>
        </p:txBody>
      </p:sp>
      <p:sp>
        <p:nvSpPr>
          <p:cNvPr id="14" name="Round Same Side Corner Rectangle 13">
            <a:extLst>
              <a:ext uri="{FF2B5EF4-FFF2-40B4-BE49-F238E27FC236}">
                <a16:creationId xmlns:a16="http://schemas.microsoft.com/office/drawing/2014/main" id="{20595A9C-110B-5CDF-F975-7864783756A2}"/>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a:extLst>
              <a:ext uri="{FF2B5EF4-FFF2-40B4-BE49-F238E27FC236}">
                <a16:creationId xmlns:a16="http://schemas.microsoft.com/office/drawing/2014/main" id="{9CD6C5A7-CD53-F506-88F8-28A07D7F0404}"/>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7</a:t>
            </a:r>
            <a:endParaRPr lang="en-US" sz="4000" dirty="0">
              <a:solidFill>
                <a:srgbClr val="284348"/>
              </a:solidFill>
            </a:endParaRPr>
          </a:p>
        </p:txBody>
      </p:sp>
      <p:sp>
        <p:nvSpPr>
          <p:cNvPr id="17" name="Rectangle 16">
            <a:extLst>
              <a:ext uri="{FF2B5EF4-FFF2-40B4-BE49-F238E27FC236}">
                <a16:creationId xmlns:a16="http://schemas.microsoft.com/office/drawing/2014/main" id="{68BF4630-1976-B313-1F62-B45DE99A4637}"/>
              </a:ext>
            </a:extLst>
          </p:cNvPr>
          <p:cNvSpPr/>
          <p:nvPr/>
        </p:nvSpPr>
        <p:spPr>
          <a:xfrm>
            <a:off x="852554" y="296708"/>
            <a:ext cx="721420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Proposal Justification</a:t>
            </a:r>
            <a:endParaRPr lang="en-US" sz="4000" dirty="0">
              <a:solidFill>
                <a:srgbClr val="284348"/>
              </a:solidFill>
            </a:endParaRPr>
          </a:p>
        </p:txBody>
      </p:sp>
    </p:spTree>
    <p:extLst>
      <p:ext uri="{BB962C8B-B14F-4D97-AF65-F5344CB8AC3E}">
        <p14:creationId xmlns:p14="http://schemas.microsoft.com/office/powerpoint/2010/main" val="57618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345F73-5D3D-0E2D-8D7C-3B95360D0DCD}"/>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BF1C2930-9286-2ECD-396B-D371F14E514A}"/>
              </a:ext>
            </a:extLst>
          </p:cNvPr>
          <p:cNvPicPr>
            <a:picLocks/>
          </p:cNvPicPr>
          <p:nvPr/>
        </p:nvPicPr>
        <p:blipFill>
          <a:blip r:embed="rId3">
            <a:alphaModFix amt="64000"/>
          </a:blip>
          <a:srcRect l="27843" r="36751"/>
          <a:stretch/>
        </p:blipFill>
        <p:spPr>
          <a:xfrm rot="5400000" flipH="1" flipV="1">
            <a:off x="2658756" y="-2663670"/>
            <a:ext cx="6869579" cy="12196910"/>
          </a:xfrm>
          <a:prstGeom prst="rect">
            <a:avLst/>
          </a:prstGeom>
        </p:spPr>
      </p:pic>
      <p:sp>
        <p:nvSpPr>
          <p:cNvPr id="32" name="Rectangle 31">
            <a:extLst>
              <a:ext uri="{FF2B5EF4-FFF2-40B4-BE49-F238E27FC236}">
                <a16:creationId xmlns:a16="http://schemas.microsoft.com/office/drawing/2014/main" id="{8086A3EA-931E-CE4A-4261-F5F7AFCE07A7}"/>
              </a:ext>
            </a:extLst>
          </p:cNvPr>
          <p:cNvSpPr/>
          <p:nvPr/>
        </p:nvSpPr>
        <p:spPr>
          <a:xfrm>
            <a:off x="342464" y="1937010"/>
            <a:ext cx="3621202" cy="3877425"/>
          </a:xfrm>
          <a:prstGeom prst="rect">
            <a:avLst/>
          </a:prstGeom>
          <a:solidFill>
            <a:srgbClr val="BECED1"/>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r>
              <a:rPr lang="en-US" sz="2800" dirty="0">
                <a:solidFill>
                  <a:srgbClr val="001033"/>
                </a:solidFill>
                <a:latin typeface="Century Gothic" panose="020B0502020202020204" pitchFamily="34" charset="0"/>
              </a:rPr>
              <a:t>Personnel for </a:t>
            </a:r>
          </a:p>
          <a:p>
            <a:pPr algn="ctr"/>
            <a:r>
              <a:rPr lang="en-US" sz="2800" dirty="0">
                <a:solidFill>
                  <a:srgbClr val="001033"/>
                </a:solidFill>
                <a:latin typeface="Century Gothic" panose="020B0502020202020204" pitchFamily="34" charset="0"/>
              </a:rPr>
              <a:t>health workshops and outreach campaigns</a:t>
            </a:r>
          </a:p>
        </p:txBody>
      </p:sp>
      <p:sp>
        <p:nvSpPr>
          <p:cNvPr id="33" name="Rectangle 32">
            <a:extLst>
              <a:ext uri="{FF2B5EF4-FFF2-40B4-BE49-F238E27FC236}">
                <a16:creationId xmlns:a16="http://schemas.microsoft.com/office/drawing/2014/main" id="{F6F46DBE-A526-D38A-A2FC-D4DF76F65F84}"/>
              </a:ext>
            </a:extLst>
          </p:cNvPr>
          <p:cNvSpPr/>
          <p:nvPr/>
        </p:nvSpPr>
        <p:spPr>
          <a:xfrm>
            <a:off x="4247365" y="1937009"/>
            <a:ext cx="3621202" cy="3877425"/>
          </a:xfrm>
          <a:prstGeom prst="rect">
            <a:avLst/>
          </a:prstGeom>
          <a:solidFill>
            <a:srgbClr val="BECED1"/>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r>
              <a:rPr lang="en-US" sz="2800" dirty="0">
                <a:solidFill>
                  <a:srgbClr val="001033"/>
                </a:solidFill>
                <a:latin typeface="Century Gothic" panose="020B0502020202020204" pitchFamily="34" charset="0"/>
              </a:rPr>
              <a:t>Equipment for community health monitoring and education</a:t>
            </a:r>
          </a:p>
        </p:txBody>
      </p:sp>
      <p:sp>
        <p:nvSpPr>
          <p:cNvPr id="34" name="Rectangle 33">
            <a:extLst>
              <a:ext uri="{FF2B5EF4-FFF2-40B4-BE49-F238E27FC236}">
                <a16:creationId xmlns:a16="http://schemas.microsoft.com/office/drawing/2014/main" id="{133B9BD8-1093-8374-E7F0-DEE54150D0A5}"/>
              </a:ext>
            </a:extLst>
          </p:cNvPr>
          <p:cNvSpPr/>
          <p:nvPr/>
        </p:nvSpPr>
        <p:spPr>
          <a:xfrm>
            <a:off x="8151262" y="1937009"/>
            <a:ext cx="3621202" cy="3877425"/>
          </a:xfrm>
          <a:prstGeom prst="rect">
            <a:avLst/>
          </a:prstGeom>
          <a:solidFill>
            <a:srgbClr val="BECED1"/>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r>
              <a:rPr lang="en-US" sz="2800" dirty="0">
                <a:solidFill>
                  <a:srgbClr val="001033"/>
                </a:solidFill>
                <a:latin typeface="Century Gothic" panose="020B0502020202020204" pitchFamily="34" charset="0"/>
              </a:rPr>
              <a:t>Renovations to community health centers to facilitate workshops</a:t>
            </a:r>
          </a:p>
        </p:txBody>
      </p:sp>
      <p:sp>
        <p:nvSpPr>
          <p:cNvPr id="8" name="Rectangle 7">
            <a:extLst>
              <a:ext uri="{FF2B5EF4-FFF2-40B4-BE49-F238E27FC236}">
                <a16:creationId xmlns:a16="http://schemas.microsoft.com/office/drawing/2014/main" id="{4A9BB7B6-450C-0E8D-F0F3-BA5A7E4818B4}"/>
              </a:ext>
            </a:extLst>
          </p:cNvPr>
          <p:cNvSpPr/>
          <p:nvPr/>
        </p:nvSpPr>
        <p:spPr>
          <a:xfrm>
            <a:off x="428634" y="1210452"/>
            <a:ext cx="4080736"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Key Investments:</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0DA50B9-869A-F070-8285-54DFF672E77C}"/>
              </a:ext>
            </a:extLst>
          </p:cNvPr>
          <p:cNvSpPr/>
          <p:nvPr/>
        </p:nvSpPr>
        <p:spPr>
          <a:xfrm>
            <a:off x="342464" y="5985573"/>
            <a:ext cx="5055036" cy="751945"/>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Key Investments: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Highlight areas that require additional funding or resource allocation and justify why these investments are critical to success.</a:t>
            </a:r>
            <a:endParaRPr lang="en-US" sz="1100" dirty="0">
              <a:solidFill>
                <a:schemeClr val="tx1"/>
              </a:solidFill>
              <a:latin typeface="Courier" pitchFamily="2" charset="0"/>
            </a:endParaRPr>
          </a:p>
        </p:txBody>
      </p:sp>
      <p:pic>
        <p:nvPicPr>
          <p:cNvPr id="12" name="Graphic 11" descr="Plant with solid fill">
            <a:extLst>
              <a:ext uri="{FF2B5EF4-FFF2-40B4-BE49-F238E27FC236}">
                <a16:creationId xmlns:a16="http://schemas.microsoft.com/office/drawing/2014/main" id="{88FC2004-F885-D023-5A19-8BDCFE2A3E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1597" y="4363692"/>
            <a:ext cx="1578645" cy="1578645"/>
          </a:xfrm>
          <a:prstGeom prst="rect">
            <a:avLst/>
          </a:prstGeom>
        </p:spPr>
      </p:pic>
      <p:pic>
        <p:nvPicPr>
          <p:cNvPr id="14" name="Graphic 13" descr="Open hand with solid fill">
            <a:extLst>
              <a:ext uri="{FF2B5EF4-FFF2-40B4-BE49-F238E27FC236}">
                <a16:creationId xmlns:a16="http://schemas.microsoft.com/office/drawing/2014/main" id="{E465F943-4A91-01D7-33E8-79BED2275F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0056" y="4421215"/>
            <a:ext cx="1578645" cy="1578645"/>
          </a:xfrm>
          <a:prstGeom prst="rect">
            <a:avLst/>
          </a:prstGeom>
        </p:spPr>
      </p:pic>
      <p:grpSp>
        <p:nvGrpSpPr>
          <p:cNvPr id="30" name="Group 29">
            <a:extLst>
              <a:ext uri="{FF2B5EF4-FFF2-40B4-BE49-F238E27FC236}">
                <a16:creationId xmlns:a16="http://schemas.microsoft.com/office/drawing/2014/main" id="{8FE6AF2E-55DC-FEB1-ED2F-373D012DE274}"/>
              </a:ext>
            </a:extLst>
          </p:cNvPr>
          <p:cNvGrpSpPr/>
          <p:nvPr/>
        </p:nvGrpSpPr>
        <p:grpSpPr>
          <a:xfrm>
            <a:off x="1141730" y="4559268"/>
            <a:ext cx="2013556" cy="1088280"/>
            <a:chOff x="5490054" y="5569397"/>
            <a:chExt cx="691715" cy="373856"/>
          </a:xfrm>
          <a:solidFill>
            <a:srgbClr val="FCF8EF"/>
          </a:solidFill>
        </p:grpSpPr>
        <p:sp>
          <p:nvSpPr>
            <p:cNvPr id="24" name="Freeform 23">
              <a:extLst>
                <a:ext uri="{FF2B5EF4-FFF2-40B4-BE49-F238E27FC236}">
                  <a16:creationId xmlns:a16="http://schemas.microsoft.com/office/drawing/2014/main" id="{5913A29E-39D7-568E-897B-D0C24A8A6E3E}"/>
                </a:ext>
              </a:extLst>
            </p:cNvPr>
            <p:cNvSpPr/>
            <p:nvPr/>
          </p:nvSpPr>
          <p:spPr>
            <a:xfrm>
              <a:off x="5959446" y="5569397"/>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2008BE2A-E86B-B4B9-E58B-B4CD80557E93}"/>
                </a:ext>
              </a:extLst>
            </p:cNvPr>
            <p:cNvSpPr/>
            <p:nvPr/>
          </p:nvSpPr>
          <p:spPr>
            <a:xfrm>
              <a:off x="5564158" y="5569397"/>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3DF48EA9-74CF-DCBA-0CCA-FF63F81D81A0}"/>
                </a:ext>
              </a:extLst>
            </p:cNvPr>
            <p:cNvSpPr/>
            <p:nvPr/>
          </p:nvSpPr>
          <p:spPr>
            <a:xfrm>
              <a:off x="5913154" y="5737704"/>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FC9F5536-69C9-C905-86C1-FFB16550F965}"/>
                </a:ext>
              </a:extLst>
            </p:cNvPr>
            <p:cNvSpPr/>
            <p:nvPr/>
          </p:nvSpPr>
          <p:spPr>
            <a:xfrm>
              <a:off x="5490054" y="5737704"/>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22730282-58A6-0717-65CC-79D5D252DA49}"/>
                </a:ext>
              </a:extLst>
            </p:cNvPr>
            <p:cNvSpPr/>
            <p:nvPr/>
          </p:nvSpPr>
          <p:spPr>
            <a:xfrm>
              <a:off x="5687697" y="5795424"/>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A5EDCCAE-185E-C0AF-BDBD-74E755E647D0}"/>
                </a:ext>
              </a:extLst>
            </p:cNvPr>
            <p:cNvSpPr/>
            <p:nvPr/>
          </p:nvSpPr>
          <p:spPr>
            <a:xfrm>
              <a:off x="5761802" y="5627024"/>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sp>
        <p:nvSpPr>
          <p:cNvPr id="36" name="Rectangle 35">
            <a:extLst>
              <a:ext uri="{FF2B5EF4-FFF2-40B4-BE49-F238E27FC236}">
                <a16:creationId xmlns:a16="http://schemas.microsoft.com/office/drawing/2014/main" id="{5892F104-CE1C-62A7-B319-CCFFD9EE02A1}"/>
              </a:ext>
            </a:extLst>
          </p:cNvPr>
          <p:cNvSpPr/>
          <p:nvPr/>
        </p:nvSpPr>
        <p:spPr>
          <a:xfrm flipV="1">
            <a:off x="342398" y="1867971"/>
            <a:ext cx="3621202" cy="69040"/>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endParaRPr lang="en-US" sz="2800" dirty="0">
              <a:solidFill>
                <a:srgbClr val="001033"/>
              </a:solidFill>
              <a:latin typeface="Century Gothic" panose="020B0502020202020204" pitchFamily="34" charset="0"/>
            </a:endParaRPr>
          </a:p>
        </p:txBody>
      </p:sp>
      <p:sp>
        <p:nvSpPr>
          <p:cNvPr id="37" name="Rectangle 36">
            <a:extLst>
              <a:ext uri="{FF2B5EF4-FFF2-40B4-BE49-F238E27FC236}">
                <a16:creationId xmlns:a16="http://schemas.microsoft.com/office/drawing/2014/main" id="{E6994B38-0DE6-3655-7608-4DAC7E754F2B}"/>
              </a:ext>
            </a:extLst>
          </p:cNvPr>
          <p:cNvSpPr/>
          <p:nvPr/>
        </p:nvSpPr>
        <p:spPr>
          <a:xfrm flipV="1">
            <a:off x="4247299" y="1867970"/>
            <a:ext cx="3621202" cy="69040"/>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endParaRPr lang="en-US" sz="2800" dirty="0">
              <a:solidFill>
                <a:srgbClr val="001033"/>
              </a:solidFill>
              <a:latin typeface="Century Gothic" panose="020B0502020202020204" pitchFamily="34" charset="0"/>
            </a:endParaRPr>
          </a:p>
        </p:txBody>
      </p:sp>
      <p:sp>
        <p:nvSpPr>
          <p:cNvPr id="38" name="Rectangle 37">
            <a:extLst>
              <a:ext uri="{FF2B5EF4-FFF2-40B4-BE49-F238E27FC236}">
                <a16:creationId xmlns:a16="http://schemas.microsoft.com/office/drawing/2014/main" id="{4CB1F07C-3967-C0F4-F149-6AA3FA114CE5}"/>
              </a:ext>
            </a:extLst>
          </p:cNvPr>
          <p:cNvSpPr/>
          <p:nvPr/>
        </p:nvSpPr>
        <p:spPr>
          <a:xfrm flipV="1">
            <a:off x="8151196" y="1867970"/>
            <a:ext cx="3621202" cy="69040"/>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endParaRPr lang="en-US" sz="2800" dirty="0">
              <a:solidFill>
                <a:srgbClr val="001033"/>
              </a:solidFill>
              <a:latin typeface="Century Gothic" panose="020B0502020202020204" pitchFamily="34" charset="0"/>
            </a:endParaRPr>
          </a:p>
        </p:txBody>
      </p:sp>
      <p:sp>
        <p:nvSpPr>
          <p:cNvPr id="39" name="Round Same Side Corner Rectangle 38">
            <a:extLst>
              <a:ext uri="{FF2B5EF4-FFF2-40B4-BE49-F238E27FC236}">
                <a16:creationId xmlns:a16="http://schemas.microsoft.com/office/drawing/2014/main" id="{2DADFDFD-8832-6A1E-1D07-639F1E8D9124}"/>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Rectangle 39">
            <a:extLst>
              <a:ext uri="{FF2B5EF4-FFF2-40B4-BE49-F238E27FC236}">
                <a16:creationId xmlns:a16="http://schemas.microsoft.com/office/drawing/2014/main" id="{6869C680-53B8-D4B5-04B9-E8D4D41FA2BE}"/>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7</a:t>
            </a:r>
            <a:endParaRPr lang="en-US" sz="4000" dirty="0">
              <a:solidFill>
                <a:srgbClr val="284348"/>
              </a:solidFill>
            </a:endParaRPr>
          </a:p>
        </p:txBody>
      </p:sp>
      <p:sp>
        <p:nvSpPr>
          <p:cNvPr id="41" name="Rectangle 40">
            <a:extLst>
              <a:ext uri="{FF2B5EF4-FFF2-40B4-BE49-F238E27FC236}">
                <a16:creationId xmlns:a16="http://schemas.microsoft.com/office/drawing/2014/main" id="{0453B87C-43CA-41F2-7D26-AE5DFB23B7B2}"/>
              </a:ext>
            </a:extLst>
          </p:cNvPr>
          <p:cNvSpPr/>
          <p:nvPr/>
        </p:nvSpPr>
        <p:spPr>
          <a:xfrm>
            <a:off x="852554" y="296708"/>
            <a:ext cx="721420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Proposal Justification</a:t>
            </a:r>
            <a:endParaRPr lang="en-US" sz="4000" dirty="0">
              <a:solidFill>
                <a:srgbClr val="284348"/>
              </a:solidFill>
            </a:endParaRPr>
          </a:p>
        </p:txBody>
      </p:sp>
    </p:spTree>
    <p:extLst>
      <p:ext uri="{BB962C8B-B14F-4D97-AF65-F5344CB8AC3E}">
        <p14:creationId xmlns:p14="http://schemas.microsoft.com/office/powerpoint/2010/main" val="75667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86F8B-BBA7-3F7B-F236-0F0BF9F9BDE2}"/>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8244331E-F83B-89B4-3B01-41F295404EED}"/>
              </a:ext>
            </a:extLst>
          </p:cNvPr>
          <p:cNvPicPr>
            <a:picLocks/>
          </p:cNvPicPr>
          <p:nvPr/>
        </p:nvPicPr>
        <p:blipFill>
          <a:blip r:embed="rId3">
            <a:alphaModFix amt="64000"/>
          </a:blip>
          <a:srcRect l="19515" r="45079"/>
          <a:stretch/>
        </p:blipFill>
        <p:spPr>
          <a:xfrm rot="5400000" flipH="1" flipV="1">
            <a:off x="2658756" y="-2663670"/>
            <a:ext cx="6869579" cy="12196910"/>
          </a:xfrm>
          <a:prstGeom prst="rect">
            <a:avLst/>
          </a:prstGeom>
        </p:spPr>
      </p:pic>
      <p:sp>
        <p:nvSpPr>
          <p:cNvPr id="12" name="Rectangle 11">
            <a:extLst>
              <a:ext uri="{FF2B5EF4-FFF2-40B4-BE49-F238E27FC236}">
                <a16:creationId xmlns:a16="http://schemas.microsoft.com/office/drawing/2014/main" id="{D52A67CC-AFD5-6A98-6050-7C885E243CEC}"/>
              </a:ext>
            </a:extLst>
          </p:cNvPr>
          <p:cNvSpPr/>
          <p:nvPr/>
        </p:nvSpPr>
        <p:spPr>
          <a:xfrm rot="16200000">
            <a:off x="4593815" y="-3052022"/>
            <a:ext cx="3009281" cy="12196912"/>
          </a:xfrm>
          <a:prstGeom prst="rect">
            <a:avLst/>
          </a:prstGeom>
          <a:gradFill>
            <a:gsLst>
              <a:gs pos="100000">
                <a:srgbClr val="FCF8EF">
                  <a:alpha val="24000"/>
                </a:srgbClr>
              </a:gs>
              <a:gs pos="0">
                <a:srgbClr val="FCF8EF"/>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97EB9549-0089-23D4-E2E5-CA5BC527AF32}"/>
              </a:ext>
            </a:extLst>
          </p:cNvPr>
          <p:cNvSpPr/>
          <p:nvPr/>
        </p:nvSpPr>
        <p:spPr>
          <a:xfrm>
            <a:off x="479433" y="2050594"/>
            <a:ext cx="6403968" cy="2353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The contingency fund covers unforeseen costs, such as additional outreach materials, unexpected facility repairs, or fluctuations in equipment costs. This fund ensures the smooth continuation of the project, even in the face of potential disruptions.</a:t>
            </a:r>
            <a:endParaRPr lang="en-US" sz="2000" dirty="0">
              <a:solidFill>
                <a:srgbClr val="001033"/>
              </a:solidFill>
            </a:endParaRPr>
          </a:p>
        </p:txBody>
      </p:sp>
      <p:sp>
        <p:nvSpPr>
          <p:cNvPr id="8" name="Rectangle 7">
            <a:extLst>
              <a:ext uri="{FF2B5EF4-FFF2-40B4-BE49-F238E27FC236}">
                <a16:creationId xmlns:a16="http://schemas.microsoft.com/office/drawing/2014/main" id="{00E2C1B4-2022-D54C-EA01-324A46CCB4BA}"/>
              </a:ext>
            </a:extLst>
          </p:cNvPr>
          <p:cNvSpPr/>
          <p:nvPr/>
        </p:nvSpPr>
        <p:spPr>
          <a:xfrm>
            <a:off x="428634" y="1630345"/>
            <a:ext cx="3366752"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Rationale:</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DA071810-536C-4BB9-A19A-0DA9BCC53B58}"/>
              </a:ext>
            </a:extLst>
          </p:cNvPr>
          <p:cNvSpPr/>
          <p:nvPr/>
        </p:nvSpPr>
        <p:spPr>
          <a:xfrm>
            <a:off x="8926241" y="288681"/>
            <a:ext cx="3080709" cy="1083728"/>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Rationale: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Explain the rationale for including a contingency fund, such as unforeseen operational costs or unexpected project changes.</a:t>
            </a:r>
            <a:endParaRPr lang="en-US" sz="1100" dirty="0">
              <a:solidFill>
                <a:schemeClr val="tx1"/>
              </a:solidFill>
              <a:latin typeface="Courier" pitchFamily="2" charset="0"/>
            </a:endParaRPr>
          </a:p>
        </p:txBody>
      </p:sp>
      <p:graphicFrame>
        <p:nvGraphicFramePr>
          <p:cNvPr id="4" name="Table 3">
            <a:extLst>
              <a:ext uri="{FF2B5EF4-FFF2-40B4-BE49-F238E27FC236}">
                <a16:creationId xmlns:a16="http://schemas.microsoft.com/office/drawing/2014/main" id="{14731065-892F-7F24-2851-95FC158D4457}"/>
              </a:ext>
            </a:extLst>
          </p:cNvPr>
          <p:cNvGraphicFramePr>
            <a:graphicFrameLocks noGrp="1"/>
          </p:cNvGraphicFramePr>
          <p:nvPr>
            <p:extLst>
              <p:ext uri="{D42A27DB-BD31-4B8C-83A1-F6EECF244321}">
                <p14:modId xmlns:p14="http://schemas.microsoft.com/office/powerpoint/2010/main" val="1924615045"/>
              </p:ext>
            </p:extLst>
          </p:nvPr>
        </p:nvGraphicFramePr>
        <p:xfrm>
          <a:off x="0" y="4932625"/>
          <a:ext cx="12198096" cy="875354"/>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FEFCEF"/>
                          </a:solidFill>
                          <a:latin typeface="Century Gothic" panose="020B0502020202020204" pitchFamily="34" charset="0"/>
                        </a:rPr>
                        <a:t>Total Contingency &amp; Reserves</a:t>
                      </a:r>
                      <a:endParaRPr lang="en-US" sz="2800" dirty="0">
                        <a:solidFill>
                          <a:srgbClr val="FEFCEF"/>
                        </a:solidFill>
                      </a:endParaRPr>
                    </a:p>
                  </a:txBody>
                  <a:tcPr marR="182880"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$10,000</a:t>
                      </a:r>
                    </a:p>
                  </a:txBody>
                  <a:tcPr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5" name="Rectangle 4">
            <a:extLst>
              <a:ext uri="{FF2B5EF4-FFF2-40B4-BE49-F238E27FC236}">
                <a16:creationId xmlns:a16="http://schemas.microsoft.com/office/drawing/2014/main" id="{1DFBB762-6866-4905-A844-4D1C535B136F}"/>
              </a:ext>
            </a:extLst>
          </p:cNvPr>
          <p:cNvSpPr/>
          <p:nvPr/>
        </p:nvSpPr>
        <p:spPr>
          <a:xfrm rot="16200000" flipH="1">
            <a:off x="6050875" y="-4593240"/>
            <a:ext cx="73152" cy="12196912"/>
          </a:xfrm>
          <a:prstGeom prst="rect">
            <a:avLst/>
          </a:prstGeom>
          <a:gradFill>
            <a:gsLst>
              <a:gs pos="100000">
                <a:srgbClr val="FCF8EF">
                  <a:alpha val="0"/>
                </a:srgbClr>
              </a:gs>
              <a:gs pos="0">
                <a:srgbClr val="BECED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4" name="Graphic 23" descr="Coins outline">
            <a:extLst>
              <a:ext uri="{FF2B5EF4-FFF2-40B4-BE49-F238E27FC236}">
                <a16:creationId xmlns:a16="http://schemas.microsoft.com/office/drawing/2014/main" id="{E389BBB6-DD8D-2870-FB94-2DE69087B5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321452" y="2033016"/>
            <a:ext cx="2646507" cy="2646507"/>
          </a:xfrm>
          <a:prstGeom prst="rect">
            <a:avLst/>
          </a:prstGeom>
        </p:spPr>
      </p:pic>
      <p:sp>
        <p:nvSpPr>
          <p:cNvPr id="25" name="Round Same Side Corner Rectangle 24">
            <a:extLst>
              <a:ext uri="{FF2B5EF4-FFF2-40B4-BE49-F238E27FC236}">
                <a16:creationId xmlns:a16="http://schemas.microsoft.com/office/drawing/2014/main" id="{80B83796-3396-90A4-2537-87AA53352070}"/>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25">
            <a:extLst>
              <a:ext uri="{FF2B5EF4-FFF2-40B4-BE49-F238E27FC236}">
                <a16:creationId xmlns:a16="http://schemas.microsoft.com/office/drawing/2014/main" id="{6B93742A-C8F2-D69F-C21C-A6A31A2EDF0D}"/>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8</a:t>
            </a:r>
            <a:endParaRPr lang="en-US" sz="4000" dirty="0">
              <a:solidFill>
                <a:srgbClr val="284348"/>
              </a:solidFill>
            </a:endParaRPr>
          </a:p>
        </p:txBody>
      </p:sp>
      <p:sp>
        <p:nvSpPr>
          <p:cNvPr id="27" name="Rectangle 26">
            <a:extLst>
              <a:ext uri="{FF2B5EF4-FFF2-40B4-BE49-F238E27FC236}">
                <a16:creationId xmlns:a16="http://schemas.microsoft.com/office/drawing/2014/main" id="{607DDF04-F316-667F-6E2B-2BAE8460FA4C}"/>
              </a:ext>
            </a:extLst>
          </p:cNvPr>
          <p:cNvSpPr/>
          <p:nvPr/>
        </p:nvSpPr>
        <p:spPr>
          <a:xfrm>
            <a:off x="852553" y="296708"/>
            <a:ext cx="6199599"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Contingency &amp; Reserves</a:t>
            </a:r>
            <a:endParaRPr lang="en-US" sz="4000" dirty="0">
              <a:solidFill>
                <a:srgbClr val="284348"/>
              </a:solidFill>
            </a:endParaRPr>
          </a:p>
        </p:txBody>
      </p:sp>
    </p:spTree>
    <p:extLst>
      <p:ext uri="{BB962C8B-B14F-4D97-AF65-F5344CB8AC3E}">
        <p14:creationId xmlns:p14="http://schemas.microsoft.com/office/powerpoint/2010/main" val="269840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522295-6F42-2253-BD61-82785A9F8E8F}"/>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09A4490F-0E9B-064D-4986-97D5C4103D44}"/>
              </a:ext>
            </a:extLst>
          </p:cNvPr>
          <p:cNvPicPr>
            <a:picLocks/>
          </p:cNvPicPr>
          <p:nvPr/>
        </p:nvPicPr>
        <p:blipFill>
          <a:blip r:embed="rId3">
            <a:alphaModFix amt="64000"/>
          </a:blip>
          <a:srcRect l="7055" r="57539"/>
          <a:stretch/>
        </p:blipFill>
        <p:spPr>
          <a:xfrm rot="5400000" flipH="1" flipV="1">
            <a:off x="2658756" y="-2663670"/>
            <a:ext cx="6869579" cy="12196910"/>
          </a:xfrm>
          <a:prstGeom prst="rect">
            <a:avLst/>
          </a:prstGeom>
        </p:spPr>
      </p:pic>
      <p:graphicFrame>
        <p:nvGraphicFramePr>
          <p:cNvPr id="4" name="Table 3">
            <a:extLst>
              <a:ext uri="{FF2B5EF4-FFF2-40B4-BE49-F238E27FC236}">
                <a16:creationId xmlns:a16="http://schemas.microsoft.com/office/drawing/2014/main" id="{36EA1CB6-CF78-0009-3F8C-DA89E2EB84E2}"/>
              </a:ext>
            </a:extLst>
          </p:cNvPr>
          <p:cNvGraphicFramePr>
            <a:graphicFrameLocks noGrp="1"/>
          </p:cNvGraphicFramePr>
          <p:nvPr>
            <p:extLst>
              <p:ext uri="{D42A27DB-BD31-4B8C-83A1-F6EECF244321}">
                <p14:modId xmlns:p14="http://schemas.microsoft.com/office/powerpoint/2010/main" val="1746557756"/>
              </p:ext>
            </p:extLst>
          </p:nvPr>
        </p:nvGraphicFramePr>
        <p:xfrm>
          <a:off x="0" y="4932625"/>
          <a:ext cx="12198096" cy="875354"/>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FEFCEF"/>
                          </a:solidFill>
                          <a:latin typeface="Century Gothic" panose="020B0502020202020204" pitchFamily="34" charset="0"/>
                        </a:rPr>
                        <a:t>Risk Mitigation Fund</a:t>
                      </a:r>
                      <a:endParaRPr lang="en-US" sz="2800" dirty="0">
                        <a:solidFill>
                          <a:srgbClr val="FEFCEF"/>
                        </a:solidFill>
                      </a:endParaRPr>
                    </a:p>
                  </a:txBody>
                  <a:tcPr marR="182880"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8C4E52"/>
                    </a:solidFill>
                  </a:tcPr>
                </a:tc>
                <a:tc>
                  <a:txBody>
                    <a:bodyPr/>
                    <a:lstStyle/>
                    <a:p>
                      <a:r>
                        <a:rPr lang="en-US" sz="4500" dirty="0">
                          <a:solidFill>
                            <a:srgbClr val="FEFCEF"/>
                          </a:solidFill>
                          <a:latin typeface="Century Gothic" panose="020B0502020202020204" pitchFamily="34" charset="0"/>
                        </a:rPr>
                        <a:t>$5,000  </a:t>
                      </a:r>
                      <a:r>
                        <a:rPr lang="en-US" sz="1300" i="0" dirty="0">
                          <a:solidFill>
                            <a:srgbClr val="FEFCEF"/>
                          </a:solidFill>
                          <a:latin typeface="Century Gothic" panose="020B0502020202020204" pitchFamily="34" charset="0"/>
                        </a:rPr>
                        <a:t>(if applicable)</a:t>
                      </a:r>
                    </a:p>
                  </a:txBody>
                  <a:tcPr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8C4E52"/>
                    </a:solidFill>
                  </a:tcPr>
                </a:tc>
                <a:extLst>
                  <a:ext uri="{0D108BD9-81ED-4DB2-BD59-A6C34878D82A}">
                    <a16:rowId xmlns:a16="http://schemas.microsoft.com/office/drawing/2014/main" val="1816242061"/>
                  </a:ext>
                </a:extLst>
              </a:tr>
            </a:tbl>
          </a:graphicData>
        </a:graphic>
      </p:graphicFrame>
      <p:sp>
        <p:nvSpPr>
          <p:cNvPr id="6" name="Round Same Side Corner Rectangle 5">
            <a:extLst>
              <a:ext uri="{FF2B5EF4-FFF2-40B4-BE49-F238E27FC236}">
                <a16:creationId xmlns:a16="http://schemas.microsoft.com/office/drawing/2014/main" id="{49AD0F49-8833-846B-4C88-6BE0F7EB3D1F}"/>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11E46B9C-7A9F-7163-6830-5C798C401193}"/>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9</a:t>
            </a:r>
            <a:endParaRPr lang="en-US" sz="4000" dirty="0">
              <a:solidFill>
                <a:srgbClr val="284348"/>
              </a:solidFill>
            </a:endParaRPr>
          </a:p>
        </p:txBody>
      </p:sp>
      <p:sp>
        <p:nvSpPr>
          <p:cNvPr id="10" name="Rectangle 9">
            <a:extLst>
              <a:ext uri="{FF2B5EF4-FFF2-40B4-BE49-F238E27FC236}">
                <a16:creationId xmlns:a16="http://schemas.microsoft.com/office/drawing/2014/main" id="{F4E71E6E-3232-4DF7-E268-76830212AC84}"/>
              </a:ext>
            </a:extLst>
          </p:cNvPr>
          <p:cNvSpPr/>
          <p:nvPr/>
        </p:nvSpPr>
        <p:spPr>
          <a:xfrm>
            <a:off x="852554" y="296708"/>
            <a:ext cx="408270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Risk Assessment</a:t>
            </a:r>
            <a:endParaRPr lang="en-US" sz="4000" dirty="0">
              <a:solidFill>
                <a:srgbClr val="284348"/>
              </a:solidFill>
            </a:endParaRPr>
          </a:p>
        </p:txBody>
      </p:sp>
      <p:graphicFrame>
        <p:nvGraphicFramePr>
          <p:cNvPr id="13" name="Table 12">
            <a:extLst>
              <a:ext uri="{FF2B5EF4-FFF2-40B4-BE49-F238E27FC236}">
                <a16:creationId xmlns:a16="http://schemas.microsoft.com/office/drawing/2014/main" id="{D2E4FCA4-93ED-CFBF-7CD7-CBA3A61FB3EE}"/>
              </a:ext>
            </a:extLst>
          </p:cNvPr>
          <p:cNvGraphicFramePr>
            <a:graphicFrameLocks noGrp="1"/>
          </p:cNvGraphicFramePr>
          <p:nvPr>
            <p:extLst>
              <p:ext uri="{D42A27DB-BD31-4B8C-83A1-F6EECF244321}">
                <p14:modId xmlns:p14="http://schemas.microsoft.com/office/powerpoint/2010/main" val="2989898690"/>
              </p:ext>
            </p:extLst>
          </p:nvPr>
        </p:nvGraphicFramePr>
        <p:xfrm>
          <a:off x="689840" y="1302707"/>
          <a:ext cx="10789920" cy="318161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1450140983"/>
                    </a:ext>
                  </a:extLst>
                </a:gridCol>
                <a:gridCol w="5394960">
                  <a:extLst>
                    <a:ext uri="{9D8B030D-6E8A-4147-A177-3AD203B41FA5}">
                      <a16:colId xmlns:a16="http://schemas.microsoft.com/office/drawing/2014/main" val="3437547566"/>
                    </a:ext>
                  </a:extLst>
                </a:gridCol>
              </a:tblGrid>
              <a:tr h="596552">
                <a:tc>
                  <a:txBody>
                    <a:bodyPr/>
                    <a:lstStyle/>
                    <a:p>
                      <a:r>
                        <a:rPr lang="en-US" sz="2400" b="0" dirty="0">
                          <a:solidFill>
                            <a:srgbClr val="FFEEE5"/>
                          </a:solidFill>
                          <a:latin typeface="Century Gothic" panose="020B0502020202020204" pitchFamily="34" charset="0"/>
                        </a:rPr>
                        <a:t>Risks</a:t>
                      </a:r>
                    </a:p>
                  </a:txBody>
                  <a:tcPr marL="182880" marT="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3810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6A2225"/>
                    </a:solidFill>
                  </a:tcPr>
                </a:tc>
                <a:tc>
                  <a:txBody>
                    <a:bodyPr/>
                    <a:lstStyle/>
                    <a:p>
                      <a:r>
                        <a:rPr lang="en-US" sz="2400" b="0" dirty="0">
                          <a:solidFill>
                            <a:srgbClr val="FFEEE5"/>
                          </a:solidFill>
                          <a:latin typeface="Century Gothic" panose="020B0502020202020204" pitchFamily="34" charset="0"/>
                        </a:rPr>
                        <a:t>Mitigation Strategies</a:t>
                      </a:r>
                    </a:p>
                  </a:txBody>
                  <a:tcPr marL="182880" marT="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3810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6A2225"/>
                    </a:solidFill>
                  </a:tcPr>
                </a:tc>
                <a:extLst>
                  <a:ext uri="{0D108BD9-81ED-4DB2-BD59-A6C34878D82A}">
                    <a16:rowId xmlns:a16="http://schemas.microsoft.com/office/drawing/2014/main" val="3803653758"/>
                  </a:ext>
                </a:extLst>
              </a:tr>
              <a:tr h="1292529">
                <a:tc>
                  <a:txBody>
                    <a:bodyPr/>
                    <a:lstStyle/>
                    <a:p>
                      <a:r>
                        <a:rPr lang="en-US" sz="2400" dirty="0">
                          <a:latin typeface="Century Gothic" panose="020B0502020202020204" pitchFamily="34" charset="0"/>
                        </a:rPr>
                        <a:t>Delays in health monitoring tool deliveries</a:t>
                      </a: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FFEEE5"/>
                    </a:solidFill>
                  </a:tcPr>
                </a:tc>
                <a:tc>
                  <a:txBody>
                    <a:bodyPr/>
                    <a:lstStyle/>
                    <a:p>
                      <a:r>
                        <a:rPr lang="en-US" sz="2400" dirty="0">
                          <a:latin typeface="Century Gothic" panose="020B0502020202020204" pitchFamily="34" charset="0"/>
                        </a:rPr>
                        <a:t>Secure multiple suppliers and order early</a:t>
                      </a: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chemeClr val="bg1"/>
                    </a:solidFill>
                  </a:tcPr>
                </a:tc>
                <a:extLst>
                  <a:ext uri="{0D108BD9-81ED-4DB2-BD59-A6C34878D82A}">
                    <a16:rowId xmlns:a16="http://schemas.microsoft.com/office/drawing/2014/main" val="3354634936"/>
                  </a:ext>
                </a:extLst>
              </a:tr>
              <a:tr h="1292529">
                <a:tc>
                  <a:txBody>
                    <a:bodyPr/>
                    <a:lstStyle/>
                    <a:p>
                      <a:r>
                        <a:rPr lang="en-US" sz="2400" dirty="0">
                          <a:latin typeface="Century Gothic" panose="020B0502020202020204" pitchFamily="34" charset="0"/>
                        </a:rPr>
                        <a:t>Lower-than-expected participation in workshops</a:t>
                      </a: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FFEEE5"/>
                    </a:solidFill>
                  </a:tcPr>
                </a:tc>
                <a:tc>
                  <a:txBody>
                    <a:bodyPr/>
                    <a:lstStyle/>
                    <a:p>
                      <a:r>
                        <a:rPr lang="en-US" sz="2400" dirty="0">
                          <a:latin typeface="Century Gothic" panose="020B0502020202020204" pitchFamily="34" charset="0"/>
                        </a:rPr>
                        <a:t>Intensify marketing efforts and partner with local leaders</a:t>
                      </a: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chemeClr val="bg1"/>
                    </a:solidFill>
                  </a:tcPr>
                </a:tc>
                <a:extLst>
                  <a:ext uri="{0D108BD9-81ED-4DB2-BD59-A6C34878D82A}">
                    <a16:rowId xmlns:a16="http://schemas.microsoft.com/office/drawing/2014/main" val="261956394"/>
                  </a:ext>
                </a:extLst>
              </a:tr>
            </a:tbl>
          </a:graphicData>
        </a:graphic>
      </p:graphicFrame>
    </p:spTree>
    <p:extLst>
      <p:ext uri="{BB962C8B-B14F-4D97-AF65-F5344CB8AC3E}">
        <p14:creationId xmlns:p14="http://schemas.microsoft.com/office/powerpoint/2010/main" val="171414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1822BC-D6E4-D20D-EDA9-4DD78B948C77}"/>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BAE9D615-A3E7-2B61-9730-90903F372534}"/>
              </a:ext>
            </a:extLst>
          </p:cNvPr>
          <p:cNvPicPr>
            <a:picLocks/>
          </p:cNvPicPr>
          <p:nvPr/>
        </p:nvPicPr>
        <p:blipFill>
          <a:blip r:embed="rId3">
            <a:alphaModFix amt="64000"/>
          </a:blip>
          <a:srcRect l="-59" r="64653"/>
          <a:stretch/>
        </p:blipFill>
        <p:spPr>
          <a:xfrm rot="5400000" flipH="1" flipV="1">
            <a:off x="2652019" y="-2644403"/>
            <a:ext cx="6883051" cy="12196910"/>
          </a:xfrm>
          <a:prstGeom prst="rect">
            <a:avLst/>
          </a:prstGeom>
        </p:spPr>
      </p:pic>
      <p:sp>
        <p:nvSpPr>
          <p:cNvPr id="14" name="Rectangle 13">
            <a:extLst>
              <a:ext uri="{FF2B5EF4-FFF2-40B4-BE49-F238E27FC236}">
                <a16:creationId xmlns:a16="http://schemas.microsoft.com/office/drawing/2014/main" id="{4D6AC49E-FE6F-C1A4-3317-DA770EAC20DD}"/>
              </a:ext>
            </a:extLst>
          </p:cNvPr>
          <p:cNvSpPr/>
          <p:nvPr/>
        </p:nvSpPr>
        <p:spPr>
          <a:xfrm>
            <a:off x="5613153" y="12526"/>
            <a:ext cx="6567813" cy="6858000"/>
          </a:xfrm>
          <a:prstGeom prst="rect">
            <a:avLst/>
          </a:prstGeom>
          <a:gradFill>
            <a:gsLst>
              <a:gs pos="50000">
                <a:srgbClr val="021335">
                  <a:alpha val="55000"/>
                </a:srgbClr>
              </a:gs>
              <a:gs pos="100000">
                <a:srgbClr val="3C636A">
                  <a:alpha val="65042"/>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ound Same Side Corner Rectangle 5">
            <a:extLst>
              <a:ext uri="{FF2B5EF4-FFF2-40B4-BE49-F238E27FC236}">
                <a16:creationId xmlns:a16="http://schemas.microsoft.com/office/drawing/2014/main" id="{B65A5389-8E42-7529-050B-E934DA9E288D}"/>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3F783229-E55C-6DB2-47EE-E999F59D17E9}"/>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10</a:t>
            </a:r>
            <a:endParaRPr lang="en-US" sz="4000" dirty="0">
              <a:solidFill>
                <a:srgbClr val="284348"/>
              </a:solidFill>
            </a:endParaRPr>
          </a:p>
        </p:txBody>
      </p:sp>
      <p:sp>
        <p:nvSpPr>
          <p:cNvPr id="3" name="Rectangle 2">
            <a:extLst>
              <a:ext uri="{FF2B5EF4-FFF2-40B4-BE49-F238E27FC236}">
                <a16:creationId xmlns:a16="http://schemas.microsoft.com/office/drawing/2014/main" id="{93FA52FF-C6C2-EACC-8EA5-5BB5F1ED7D3A}"/>
              </a:ext>
            </a:extLst>
          </p:cNvPr>
          <p:cNvSpPr/>
          <p:nvPr/>
        </p:nvSpPr>
        <p:spPr>
          <a:xfrm>
            <a:off x="479433" y="2159202"/>
            <a:ext cx="3353532" cy="4284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Final approval by the Board of Directors, followed by funding disbursement from the Health Ministry</a:t>
            </a:r>
            <a:endParaRPr lang="en-US" sz="2000" dirty="0">
              <a:solidFill>
                <a:srgbClr val="001033"/>
              </a:solidFill>
            </a:endParaRPr>
          </a:p>
        </p:txBody>
      </p:sp>
      <p:sp>
        <p:nvSpPr>
          <p:cNvPr id="5" name="Rectangle 4">
            <a:extLst>
              <a:ext uri="{FF2B5EF4-FFF2-40B4-BE49-F238E27FC236}">
                <a16:creationId xmlns:a16="http://schemas.microsoft.com/office/drawing/2014/main" id="{A2044026-A999-72D2-1F37-84D29A9558A6}"/>
              </a:ext>
            </a:extLst>
          </p:cNvPr>
          <p:cNvSpPr/>
          <p:nvPr/>
        </p:nvSpPr>
        <p:spPr>
          <a:xfrm>
            <a:off x="428634" y="1638745"/>
            <a:ext cx="359222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Approval Steps:</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FF0BA08C-52FC-0C80-4BDA-73CF2E3998C1}"/>
              </a:ext>
            </a:extLst>
          </p:cNvPr>
          <p:cNvSpPr/>
          <p:nvPr/>
        </p:nvSpPr>
        <p:spPr>
          <a:xfrm>
            <a:off x="342464" y="4821255"/>
            <a:ext cx="1713316" cy="1622343"/>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Approval Steps: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Briefly outline the approval process, including key decision-makers and sign-offs required.</a:t>
            </a:r>
            <a:endParaRPr lang="en-US" sz="1100" dirty="0">
              <a:solidFill>
                <a:schemeClr val="tx1"/>
              </a:solidFill>
              <a:latin typeface="Courier" pitchFamily="2" charset="0"/>
            </a:endParaRPr>
          </a:p>
        </p:txBody>
      </p:sp>
      <p:sp>
        <p:nvSpPr>
          <p:cNvPr id="8" name="Rectangle 7">
            <a:extLst>
              <a:ext uri="{FF2B5EF4-FFF2-40B4-BE49-F238E27FC236}">
                <a16:creationId xmlns:a16="http://schemas.microsoft.com/office/drawing/2014/main" id="{E9803A64-7F8A-AAA8-EC03-BBBD265F77D6}"/>
              </a:ext>
            </a:extLst>
          </p:cNvPr>
          <p:cNvSpPr/>
          <p:nvPr/>
        </p:nvSpPr>
        <p:spPr>
          <a:xfrm>
            <a:off x="6186262" y="1560188"/>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Aviv Perez, Public Health Outreach</a:t>
            </a:r>
            <a:r>
              <a:rPr lang="en-US" sz="2400" dirty="0">
                <a:effectLst/>
                <a:latin typeface="Century Gothic" panose="020B0502020202020204" pitchFamily="34" charset="0"/>
              </a:rPr>
              <a:t> </a:t>
            </a:r>
            <a:endParaRPr lang="en-US" sz="2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D517B723-6E4B-F4D7-25D4-C464F5503D97}"/>
              </a:ext>
            </a:extLst>
          </p:cNvPr>
          <p:cNvSpPr/>
          <p:nvPr/>
        </p:nvSpPr>
        <p:spPr>
          <a:xfrm>
            <a:off x="6135465" y="1240146"/>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FFF2E2"/>
                </a:solidFill>
                <a:latin typeface="Courier" pitchFamily="2" charset="0"/>
                <a:ea typeface="Calibri" panose="020F0502020204030204" pitchFamily="34" charset="0"/>
                <a:cs typeface="Times New Roman" panose="02020603050405020304" pitchFamily="18" charset="0"/>
              </a:rPr>
              <a:t>prepared by</a:t>
            </a:r>
            <a:endParaRPr lang="en-US" kern="100" dirty="0">
              <a:solidFill>
                <a:srgbClr val="FFF2E2"/>
              </a:solidFill>
              <a:effectLst/>
              <a:latin typeface="Courier" pitchFamily="2"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A4B3C3B-00FF-50CD-A80E-4B262DFC1013}"/>
              </a:ext>
            </a:extLst>
          </p:cNvPr>
          <p:cNvSpPr/>
          <p:nvPr/>
        </p:nvSpPr>
        <p:spPr>
          <a:xfrm>
            <a:off x="855033" y="230545"/>
            <a:ext cx="2427178" cy="11110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Approval Workflow</a:t>
            </a:r>
            <a:endParaRPr lang="en-US" sz="4000" dirty="0">
              <a:solidFill>
                <a:srgbClr val="284348"/>
              </a:solidFill>
            </a:endParaRPr>
          </a:p>
        </p:txBody>
      </p:sp>
      <p:sp>
        <p:nvSpPr>
          <p:cNvPr id="15" name="Rectangle 14">
            <a:extLst>
              <a:ext uri="{FF2B5EF4-FFF2-40B4-BE49-F238E27FC236}">
                <a16:creationId xmlns:a16="http://schemas.microsoft.com/office/drawing/2014/main" id="{D3AA5293-60D1-529E-20DD-0F169E88E215}"/>
              </a:ext>
            </a:extLst>
          </p:cNvPr>
          <p:cNvSpPr/>
          <p:nvPr/>
        </p:nvSpPr>
        <p:spPr>
          <a:xfrm>
            <a:off x="6186262" y="2919200"/>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Devon Gomez</a:t>
            </a:r>
            <a:endParaRPr lang="en-US" sz="2400" dirty="0">
              <a:solidFill>
                <a:schemeClr val="bg1"/>
              </a:solidFill>
              <a:latin typeface="Century Gothic" panose="020B0502020202020204" pitchFamily="34" charset="0"/>
            </a:endParaRPr>
          </a:p>
        </p:txBody>
      </p:sp>
      <p:sp>
        <p:nvSpPr>
          <p:cNvPr id="16" name="Rectangle 15">
            <a:extLst>
              <a:ext uri="{FF2B5EF4-FFF2-40B4-BE49-F238E27FC236}">
                <a16:creationId xmlns:a16="http://schemas.microsoft.com/office/drawing/2014/main" id="{A5DF69B6-CDE4-E596-7F3A-CC99E4F5E681}"/>
              </a:ext>
            </a:extLst>
          </p:cNvPr>
          <p:cNvSpPr/>
          <p:nvPr/>
        </p:nvSpPr>
        <p:spPr>
          <a:xfrm>
            <a:off x="6135465" y="2599158"/>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FFF2E2"/>
                </a:solidFill>
                <a:latin typeface="Courier" pitchFamily="2" charset="0"/>
                <a:ea typeface="Calibri" panose="020F0502020204030204" pitchFamily="34" charset="0"/>
                <a:cs typeface="Times New Roman" panose="02020603050405020304" pitchFamily="18" charset="0"/>
              </a:rPr>
              <a:t>reviewed by</a:t>
            </a:r>
            <a:endParaRPr lang="en-US" kern="100" dirty="0">
              <a:solidFill>
                <a:srgbClr val="FFF2E2"/>
              </a:solidFill>
              <a:effectLst/>
              <a:latin typeface="Courier" pitchFamily="2"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71597946-684C-F604-98C3-C6CA8301A990}"/>
              </a:ext>
            </a:extLst>
          </p:cNvPr>
          <p:cNvSpPr/>
          <p:nvPr/>
        </p:nvSpPr>
        <p:spPr>
          <a:xfrm>
            <a:off x="6186262" y="4310225"/>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Marta Hicks</a:t>
            </a:r>
            <a:endParaRPr lang="en-US" sz="2400" dirty="0">
              <a:solidFill>
                <a:schemeClr val="bg1"/>
              </a:solidFill>
              <a:latin typeface="Century Gothic" panose="020B0502020202020204" pitchFamily="34" charset="0"/>
            </a:endParaRPr>
          </a:p>
        </p:txBody>
      </p:sp>
      <p:sp>
        <p:nvSpPr>
          <p:cNvPr id="18" name="Rectangle 17">
            <a:extLst>
              <a:ext uri="{FF2B5EF4-FFF2-40B4-BE49-F238E27FC236}">
                <a16:creationId xmlns:a16="http://schemas.microsoft.com/office/drawing/2014/main" id="{99EE20D5-0712-392F-755E-DE62A709F094}"/>
              </a:ext>
            </a:extLst>
          </p:cNvPr>
          <p:cNvSpPr/>
          <p:nvPr/>
        </p:nvSpPr>
        <p:spPr>
          <a:xfrm>
            <a:off x="6135465" y="3990183"/>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FFF2E2"/>
                </a:solidFill>
                <a:latin typeface="Courier" pitchFamily="2" charset="0"/>
                <a:ea typeface="Calibri" panose="020F0502020204030204" pitchFamily="34" charset="0"/>
                <a:cs typeface="Times New Roman" panose="02020603050405020304" pitchFamily="18" charset="0"/>
              </a:rPr>
              <a:t>approved by</a:t>
            </a:r>
            <a:endParaRPr lang="en-US" kern="100" dirty="0">
              <a:solidFill>
                <a:srgbClr val="FFF2E2"/>
              </a:solidFill>
              <a:effectLst/>
              <a:latin typeface="Courier" pitchFamily="2"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AA80912A-7061-0E95-3270-B1AF95FF5DF8}"/>
              </a:ext>
            </a:extLst>
          </p:cNvPr>
          <p:cNvSpPr/>
          <p:nvPr/>
        </p:nvSpPr>
        <p:spPr>
          <a:xfrm>
            <a:off x="5576577" y="0"/>
            <a:ext cx="73152" cy="6858000"/>
          </a:xfrm>
          <a:prstGeom prst="rect">
            <a:avLst/>
          </a:prstGeom>
          <a:gradFill>
            <a:gsLst>
              <a:gs pos="0">
                <a:srgbClr val="021335"/>
              </a:gs>
              <a:gs pos="50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5474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57D3A-5EBA-A5B7-36AF-19BB24AFEB08}"/>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0A2774AF-F890-C7C0-F48B-BFF2BBFE0B26}"/>
              </a:ext>
            </a:extLst>
          </p:cNvPr>
          <p:cNvPicPr>
            <a:picLocks/>
          </p:cNvPicPr>
          <p:nvPr/>
        </p:nvPicPr>
        <p:blipFill>
          <a:blip r:embed="rId3">
            <a:alphaModFix/>
          </a:blip>
          <a:srcRect l="-59" r="64653"/>
          <a:stretch/>
        </p:blipFill>
        <p:spPr>
          <a:xfrm rot="5400000" flipH="1" flipV="1">
            <a:off x="2652020" y="-2656929"/>
            <a:ext cx="6883051" cy="12196910"/>
          </a:xfrm>
          <a:prstGeom prst="rect">
            <a:avLst/>
          </a:prstGeom>
        </p:spPr>
      </p:pic>
      <p:sp>
        <p:nvSpPr>
          <p:cNvPr id="10" name="Rectangle 9">
            <a:extLst>
              <a:ext uri="{FF2B5EF4-FFF2-40B4-BE49-F238E27FC236}">
                <a16:creationId xmlns:a16="http://schemas.microsoft.com/office/drawing/2014/main" id="{3014BE36-ACB8-D5A0-4E63-0DEB0F78C251}"/>
              </a:ext>
            </a:extLst>
          </p:cNvPr>
          <p:cNvSpPr/>
          <p:nvPr/>
        </p:nvSpPr>
        <p:spPr>
          <a:xfrm>
            <a:off x="0" y="0"/>
            <a:ext cx="10550358" cy="6858000"/>
          </a:xfrm>
          <a:prstGeom prst="rect">
            <a:avLst/>
          </a:prstGeom>
          <a:gradFill>
            <a:gsLst>
              <a:gs pos="50000">
                <a:srgbClr val="021335">
                  <a:alpha val="55000"/>
                </a:srgbClr>
              </a:gs>
              <a:gs pos="100000">
                <a:srgbClr val="3C636A">
                  <a:alpha val="65042"/>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ound Same Side Corner Rectangle 5">
            <a:extLst>
              <a:ext uri="{FF2B5EF4-FFF2-40B4-BE49-F238E27FC236}">
                <a16:creationId xmlns:a16="http://schemas.microsoft.com/office/drawing/2014/main" id="{E465FE8C-FF27-01CE-7ABD-938FDBA08857}"/>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44B324BF-67D4-9523-82EB-3FA76D2489EF}"/>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11</a:t>
            </a:r>
            <a:endParaRPr lang="en-US" sz="4000" dirty="0">
              <a:solidFill>
                <a:srgbClr val="284348"/>
              </a:solidFill>
            </a:endParaRPr>
          </a:p>
        </p:txBody>
      </p:sp>
      <p:sp>
        <p:nvSpPr>
          <p:cNvPr id="3" name="Rectangle 2">
            <a:extLst>
              <a:ext uri="{FF2B5EF4-FFF2-40B4-BE49-F238E27FC236}">
                <a16:creationId xmlns:a16="http://schemas.microsoft.com/office/drawing/2014/main" id="{FF615AEB-6C76-D547-EAF7-90261DCB7A4C}"/>
              </a:ext>
            </a:extLst>
          </p:cNvPr>
          <p:cNvSpPr/>
          <p:nvPr/>
        </p:nvSpPr>
        <p:spPr>
          <a:xfrm>
            <a:off x="479432" y="1569200"/>
            <a:ext cx="8426573" cy="25845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The Global Health Awareness Initiative's proposed budget ensures the successful execution of public health workshops and campaigns that align with the organization's mission to improve health literacy and disease prevention. With critical investments in personnel, technology, and community outreach, this initiative will have a long-lasting impact on vulnerable communities.</a:t>
            </a:r>
            <a:endParaRPr lang="en-US" sz="2000" dirty="0">
              <a:solidFill>
                <a:schemeClr val="bg1"/>
              </a:solidFill>
            </a:endParaRPr>
          </a:p>
        </p:txBody>
      </p:sp>
      <p:sp>
        <p:nvSpPr>
          <p:cNvPr id="5" name="Rectangle 4">
            <a:extLst>
              <a:ext uri="{FF2B5EF4-FFF2-40B4-BE49-F238E27FC236}">
                <a16:creationId xmlns:a16="http://schemas.microsoft.com/office/drawing/2014/main" id="{509DE8C7-05A5-A714-2DC8-B3116E3C2FF5}"/>
              </a:ext>
            </a:extLst>
          </p:cNvPr>
          <p:cNvSpPr/>
          <p:nvPr/>
        </p:nvSpPr>
        <p:spPr>
          <a:xfrm>
            <a:off x="428634" y="1025155"/>
            <a:ext cx="1954985"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FCF8EF"/>
                </a:solidFill>
                <a:latin typeface="Courier" pitchFamily="2" charset="0"/>
                <a:ea typeface="Calibri" panose="020F0502020204030204" pitchFamily="34" charset="0"/>
                <a:cs typeface="Times New Roman" panose="02020603050405020304" pitchFamily="18" charset="0"/>
              </a:rPr>
              <a:t>Summary:</a:t>
            </a:r>
            <a:endParaRPr lang="en-US" sz="3000" kern="100" dirty="0">
              <a:solidFill>
                <a:srgbClr val="FCF8EF"/>
              </a:solidFill>
              <a:effectLst/>
              <a:latin typeface="Courier" pitchFamily="2" charset="0"/>
              <a:ea typeface="Calibri" panose="020F050202020403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59E8A7B1-4BBA-CD9B-ECDF-A9180057B3AB}"/>
              </a:ext>
            </a:extLst>
          </p:cNvPr>
          <p:cNvSpPr/>
          <p:nvPr/>
        </p:nvSpPr>
        <p:spPr>
          <a:xfrm>
            <a:off x="9254668" y="838985"/>
            <a:ext cx="2797437" cy="1951262"/>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Summary: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Recap the key points of the budget proposal, emphasizing the alignment of the financial plan with the organization's strategic goals.</a:t>
            </a:r>
          </a:p>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Next Steps: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Outline the next steps in the approval or implementation process.</a:t>
            </a:r>
            <a:endParaRPr lang="en-US" sz="1100" dirty="0">
              <a:solidFill>
                <a:schemeClr val="tx1"/>
              </a:solidFill>
              <a:latin typeface="Courier" pitchFamily="2" charset="0"/>
            </a:endParaRPr>
          </a:p>
        </p:txBody>
      </p:sp>
      <p:sp>
        <p:nvSpPr>
          <p:cNvPr id="4" name="Rectangle 3">
            <a:extLst>
              <a:ext uri="{FF2B5EF4-FFF2-40B4-BE49-F238E27FC236}">
                <a16:creationId xmlns:a16="http://schemas.microsoft.com/office/drawing/2014/main" id="{52FE1A30-A1E2-4EE2-785A-EFD6A4E6E142}"/>
              </a:ext>
            </a:extLst>
          </p:cNvPr>
          <p:cNvSpPr/>
          <p:nvPr/>
        </p:nvSpPr>
        <p:spPr>
          <a:xfrm>
            <a:off x="852553" y="296708"/>
            <a:ext cx="6199599"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FCF8EF"/>
                </a:solidFill>
                <a:effectLst/>
                <a:latin typeface="Century Gothic" panose="020B0502020202020204" pitchFamily="34" charset="0"/>
                <a:ea typeface="Times New Roman" panose="02020603050405020304" pitchFamily="18" charset="0"/>
                <a:cs typeface="Times New Roman" panose="02020603050405020304" pitchFamily="18" charset="0"/>
              </a:rPr>
              <a:t>Conclusion &amp; Next Steps</a:t>
            </a:r>
            <a:endParaRPr lang="en-US" sz="4000" dirty="0">
              <a:solidFill>
                <a:srgbClr val="FCF8EF"/>
              </a:solidFill>
            </a:endParaRPr>
          </a:p>
        </p:txBody>
      </p:sp>
      <p:sp>
        <p:nvSpPr>
          <p:cNvPr id="13" name="Rectangle 12">
            <a:extLst>
              <a:ext uri="{FF2B5EF4-FFF2-40B4-BE49-F238E27FC236}">
                <a16:creationId xmlns:a16="http://schemas.microsoft.com/office/drawing/2014/main" id="{C9541067-3C76-C172-CD24-1D25CAFBD989}"/>
              </a:ext>
            </a:extLst>
          </p:cNvPr>
          <p:cNvSpPr/>
          <p:nvPr/>
        </p:nvSpPr>
        <p:spPr>
          <a:xfrm>
            <a:off x="479432" y="5073387"/>
            <a:ext cx="10070926" cy="16210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342900" indent="-251460">
              <a:lnSpc>
                <a:spcPct val="150000"/>
              </a:lnSpc>
              <a:buClr>
                <a:schemeClr val="bg1"/>
              </a:buClr>
              <a:buSzPct val="113000"/>
              <a:buFont typeface="Arial" panose="020B0604020202020204" pitchFamily="34" charset="0"/>
              <a:buChar char="•"/>
            </a:pPr>
            <a:r>
              <a:rPr lang="en-US" sz="2000" dirty="0">
                <a:solidFill>
                  <a:schemeClr val="accent4">
                    <a:lumMod val="60000"/>
                    <a:lumOff val="4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Approval of the budget proposal</a:t>
            </a:r>
          </a:p>
          <a:p>
            <a:pPr marL="342900" indent="-251460">
              <a:lnSpc>
                <a:spcPct val="150000"/>
              </a:lnSpc>
              <a:buClr>
                <a:schemeClr val="bg1"/>
              </a:buClr>
              <a:buSzPct val="113000"/>
              <a:buFont typeface="Arial" panose="020B0604020202020204" pitchFamily="34" charset="0"/>
              <a:buChar char="•"/>
            </a:pPr>
            <a:r>
              <a:rPr lang="en-US" sz="2000" dirty="0">
                <a:solidFill>
                  <a:schemeClr val="accent4">
                    <a:lumMod val="60000"/>
                    <a:lumOff val="4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Disbursement of funds by the Health Ministry and corporate sponsors</a:t>
            </a:r>
          </a:p>
          <a:p>
            <a:pPr marL="342900" indent="-251460">
              <a:lnSpc>
                <a:spcPct val="150000"/>
              </a:lnSpc>
              <a:buClr>
                <a:schemeClr val="bg1"/>
              </a:buClr>
              <a:buSzPct val="113000"/>
              <a:buFont typeface="Arial" panose="020B0604020202020204" pitchFamily="34" charset="0"/>
              <a:buChar char="•"/>
            </a:pPr>
            <a:r>
              <a:rPr lang="en-US" sz="2000" dirty="0">
                <a:solidFill>
                  <a:schemeClr val="accent4">
                    <a:lumMod val="60000"/>
                    <a:lumOff val="4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Implementation of health workshops and online campaigns by March 20XX</a:t>
            </a:r>
            <a:endParaRPr lang="en-US" sz="2000" dirty="0">
              <a:solidFill>
                <a:schemeClr val="accent4">
                  <a:lumMod val="60000"/>
                  <a:lumOff val="40000"/>
                </a:schemeClr>
              </a:solidFill>
            </a:endParaRPr>
          </a:p>
        </p:txBody>
      </p:sp>
      <p:sp>
        <p:nvSpPr>
          <p:cNvPr id="20" name="Rectangle 19">
            <a:extLst>
              <a:ext uri="{FF2B5EF4-FFF2-40B4-BE49-F238E27FC236}">
                <a16:creationId xmlns:a16="http://schemas.microsoft.com/office/drawing/2014/main" id="{A8E41107-089B-F387-CC17-C29A00EEFFA6}"/>
              </a:ext>
            </a:extLst>
          </p:cNvPr>
          <p:cNvSpPr/>
          <p:nvPr/>
        </p:nvSpPr>
        <p:spPr>
          <a:xfrm>
            <a:off x="428634" y="4529342"/>
            <a:ext cx="2797437"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FCF8EF"/>
                </a:solidFill>
                <a:latin typeface="Courier" pitchFamily="2" charset="0"/>
                <a:ea typeface="Calibri" panose="020F0502020204030204" pitchFamily="34" charset="0"/>
                <a:cs typeface="Times New Roman" panose="02020603050405020304" pitchFamily="18" charset="0"/>
              </a:rPr>
              <a:t>Next Steps:</a:t>
            </a:r>
            <a:endParaRPr lang="en-US" sz="3000" kern="100" dirty="0">
              <a:solidFill>
                <a:srgbClr val="FCF8EF"/>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6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EAEEE8-C465-D4B3-A226-C1B19A22C8ED}"/>
            </a:ext>
          </a:extLst>
        </p:cNvPr>
        <p:cNvGrpSpPr/>
        <p:nvPr/>
      </p:nvGrpSpPr>
      <p:grpSpPr>
        <a:xfrm>
          <a:off x="0" y="0"/>
          <a:ext cx="0" cy="0"/>
          <a:chOff x="0" y="0"/>
          <a:chExt cx="0" cy="0"/>
        </a:xfrm>
      </p:grpSpPr>
      <p:pic>
        <p:nvPicPr>
          <p:cNvPr id="3" name="Picture 2" descr="Abstract cubes background">
            <a:extLst>
              <a:ext uri="{FF2B5EF4-FFF2-40B4-BE49-F238E27FC236}">
                <a16:creationId xmlns:a16="http://schemas.microsoft.com/office/drawing/2014/main" id="{CC95A11E-AB4D-F965-CDB4-C58760B9F499}"/>
              </a:ext>
            </a:extLst>
          </p:cNvPr>
          <p:cNvPicPr>
            <a:picLocks/>
          </p:cNvPicPr>
          <p:nvPr/>
        </p:nvPicPr>
        <p:blipFill>
          <a:blip r:embed="rId3">
            <a:alphaModFix amt="64000"/>
          </a:blip>
          <a:srcRect l="64594"/>
          <a:stretch/>
        </p:blipFill>
        <p:spPr>
          <a:xfrm rot="5400000" flipH="1" flipV="1">
            <a:off x="2658756" y="-2663670"/>
            <a:ext cx="6869579" cy="12196910"/>
          </a:xfrm>
          <a:prstGeom prst="rect">
            <a:avLst/>
          </a:prstGeom>
        </p:spPr>
      </p:pic>
      <p:sp>
        <p:nvSpPr>
          <p:cNvPr id="5" name="Rectangle 4">
            <a:extLst>
              <a:ext uri="{FF2B5EF4-FFF2-40B4-BE49-F238E27FC236}">
                <a16:creationId xmlns:a16="http://schemas.microsoft.com/office/drawing/2014/main" id="{6EF39376-E66B-2A4B-D0F8-421046B6E03E}"/>
              </a:ext>
            </a:extLst>
          </p:cNvPr>
          <p:cNvSpPr/>
          <p:nvPr/>
        </p:nvSpPr>
        <p:spPr>
          <a:xfrm>
            <a:off x="-4905" y="5884223"/>
            <a:ext cx="12196905" cy="973777"/>
          </a:xfrm>
          <a:prstGeom prst="rect">
            <a:avLst/>
          </a:prstGeom>
          <a:gradFill>
            <a:gsLst>
              <a:gs pos="99000">
                <a:srgbClr val="001033"/>
              </a:gs>
              <a:gs pos="0">
                <a:srgbClr val="BBD3CB"/>
              </a:gs>
              <a:gs pos="68000">
                <a:srgbClr val="27677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6" name="Right Triangle 5">
            <a:extLst>
              <a:ext uri="{FF2B5EF4-FFF2-40B4-BE49-F238E27FC236}">
                <a16:creationId xmlns:a16="http://schemas.microsoft.com/office/drawing/2014/main" id="{8B21B814-38CC-3C66-5879-C5AE07D11834}"/>
              </a:ext>
            </a:extLst>
          </p:cNvPr>
          <p:cNvSpPr/>
          <p:nvPr/>
        </p:nvSpPr>
        <p:spPr>
          <a:xfrm>
            <a:off x="-4905" y="880559"/>
            <a:ext cx="5977441" cy="5989016"/>
          </a:xfrm>
          <a:prstGeom prst="rtTriangle">
            <a:avLst/>
          </a:prstGeom>
          <a:solidFill>
            <a:srgbClr val="C4DACF">
              <a:alpha val="447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ED6D2E0-7C0C-9B64-4F55-EA24B2F07897}"/>
              </a:ext>
            </a:extLst>
          </p:cNvPr>
          <p:cNvSpPr/>
          <p:nvPr/>
        </p:nvSpPr>
        <p:spPr>
          <a:xfrm>
            <a:off x="6186262" y="6292792"/>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Aviv Perez, Public Health Outreach</a:t>
            </a:r>
            <a:r>
              <a:rPr lang="en-US" sz="2400" dirty="0">
                <a:effectLst/>
                <a:latin typeface="Century Gothic" panose="020B0502020202020204" pitchFamily="34" charset="0"/>
              </a:rPr>
              <a:t> </a:t>
            </a:r>
            <a:endParaRPr lang="en-US" sz="2400"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3F43B239-5D7D-4E8C-3FD9-66BFF5087DC7}"/>
              </a:ext>
            </a:extLst>
          </p:cNvPr>
          <p:cNvSpPr/>
          <p:nvPr/>
        </p:nvSpPr>
        <p:spPr>
          <a:xfrm>
            <a:off x="6135465" y="5972750"/>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BBD3CB"/>
                </a:solidFill>
                <a:latin typeface="Courier" pitchFamily="2" charset="0"/>
                <a:ea typeface="Calibri" panose="020F0502020204030204" pitchFamily="34" charset="0"/>
                <a:cs typeface="Times New Roman" panose="02020603050405020304" pitchFamily="18" charset="0"/>
              </a:rPr>
              <a:t>prepared by</a:t>
            </a:r>
            <a:endParaRPr lang="en-US" kern="100" dirty="0">
              <a:solidFill>
                <a:srgbClr val="BBD3CB"/>
              </a:solidFill>
              <a:effectLst/>
              <a:latin typeface="Courier" pitchFamily="2"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3EB8CC5-9A8F-0D82-8457-51EADF5601CE}"/>
              </a:ext>
            </a:extLst>
          </p:cNvPr>
          <p:cNvSpPr/>
          <p:nvPr/>
        </p:nvSpPr>
        <p:spPr>
          <a:xfrm>
            <a:off x="479433" y="6292792"/>
            <a:ext cx="4656238"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8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February 15, 20XX</a:t>
            </a:r>
            <a:endParaRPr lang="en-US" sz="2800" dirty="0">
              <a:solidFill>
                <a:srgbClr val="001033"/>
              </a:solidFill>
            </a:endParaRPr>
          </a:p>
        </p:txBody>
      </p:sp>
      <p:sp>
        <p:nvSpPr>
          <p:cNvPr id="10" name="Rectangle 9">
            <a:extLst>
              <a:ext uri="{FF2B5EF4-FFF2-40B4-BE49-F238E27FC236}">
                <a16:creationId xmlns:a16="http://schemas.microsoft.com/office/drawing/2014/main" id="{9FA3D6E7-8FF3-26D9-F507-8ADE35285E74}"/>
              </a:ext>
            </a:extLst>
          </p:cNvPr>
          <p:cNvSpPr/>
          <p:nvPr/>
        </p:nvSpPr>
        <p:spPr>
          <a:xfrm>
            <a:off x="428635" y="5972750"/>
            <a:ext cx="1788472"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276779"/>
                </a:solidFill>
                <a:latin typeface="Courier" pitchFamily="2" charset="0"/>
                <a:ea typeface="Calibri" panose="020F0502020204030204" pitchFamily="34" charset="0"/>
                <a:cs typeface="Times New Roman" panose="02020603050405020304" pitchFamily="18" charset="0"/>
              </a:rPr>
              <a:t>date prepared</a:t>
            </a:r>
            <a:endParaRPr lang="en-US"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87B40B1-AD24-211C-A797-5A36790C206A}"/>
              </a:ext>
            </a:extLst>
          </p:cNvPr>
          <p:cNvSpPr/>
          <p:nvPr/>
        </p:nvSpPr>
        <p:spPr>
          <a:xfrm>
            <a:off x="-4905" y="5810056"/>
            <a:ext cx="12196905" cy="81347"/>
          </a:xfrm>
          <a:prstGeom prst="rect">
            <a:avLst/>
          </a:prstGeom>
          <a:solidFill>
            <a:srgbClr val="BBD3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2" name="TextBox 1">
            <a:extLst>
              <a:ext uri="{FF2B5EF4-FFF2-40B4-BE49-F238E27FC236}">
                <a16:creationId xmlns:a16="http://schemas.microsoft.com/office/drawing/2014/main" id="{EC7A7DEC-41A5-33E5-68C7-9190E3C5A56A}"/>
              </a:ext>
            </a:extLst>
          </p:cNvPr>
          <p:cNvSpPr txBox="1"/>
          <p:nvPr/>
        </p:nvSpPr>
        <p:spPr>
          <a:xfrm>
            <a:off x="249647" y="358897"/>
            <a:ext cx="6551986" cy="3785652"/>
          </a:xfrm>
          <a:prstGeom prst="rect">
            <a:avLst/>
          </a:prstGeom>
          <a:noFill/>
          <a:effectLst>
            <a:glow rad="228600">
              <a:srgbClr val="FCFDED">
                <a:alpha val="40000"/>
              </a:srgbClr>
            </a:glow>
          </a:effectLst>
        </p:spPr>
        <p:txBody>
          <a:bodyPr wrap="square" rtlCol="0">
            <a:spAutoFit/>
          </a:bodyPr>
          <a:lstStyle/>
          <a:p>
            <a:r>
              <a:rPr lang="en-US" sz="6000" i="0" u="none" strike="noStrike" dirty="0">
                <a:solidFill>
                  <a:srgbClr val="001033"/>
                </a:solidFill>
                <a:effectLst/>
                <a:latin typeface="Century Gothic" panose="020B0502020202020204" pitchFamily="34" charset="0"/>
              </a:rPr>
              <a:t>Budget Proposal</a:t>
            </a:r>
          </a:p>
          <a:p>
            <a:r>
              <a:rPr lang="en-US" sz="6000" dirty="0">
                <a:solidFill>
                  <a:srgbClr val="001033"/>
                </a:solidFill>
                <a:effectLst/>
                <a:latin typeface="Century Gothic" panose="020B0502020202020204" pitchFamily="34" charset="0"/>
              </a:rPr>
              <a:t>for Global Health Awareness Initiative</a:t>
            </a:r>
          </a:p>
        </p:txBody>
      </p:sp>
      <p:sp>
        <p:nvSpPr>
          <p:cNvPr id="13" name="TextBox 12">
            <a:extLst>
              <a:ext uri="{FF2B5EF4-FFF2-40B4-BE49-F238E27FC236}">
                <a16:creationId xmlns:a16="http://schemas.microsoft.com/office/drawing/2014/main" id="{C1682D57-EC9A-FEC3-3058-1D4C54043A6E}"/>
              </a:ext>
            </a:extLst>
          </p:cNvPr>
          <p:cNvSpPr txBox="1"/>
          <p:nvPr/>
        </p:nvSpPr>
        <p:spPr>
          <a:xfrm>
            <a:off x="249647" y="4284805"/>
            <a:ext cx="2856808" cy="1384995"/>
          </a:xfrm>
          <a:prstGeom prst="rect">
            <a:avLst/>
          </a:prstGeom>
          <a:noFill/>
        </p:spPr>
        <p:txBody>
          <a:bodyPr wrap="square">
            <a:spAutoFit/>
          </a:bodyPr>
          <a:lstStyle/>
          <a:p>
            <a:r>
              <a:rPr lang="en-US" sz="3600" dirty="0">
                <a:solidFill>
                  <a:srgbClr val="276779"/>
                </a:solidFill>
                <a:latin typeface="Century Gothic" panose="020B0502020202020204" pitchFamily="34" charset="0"/>
              </a:rPr>
              <a:t>Fiscal Year </a:t>
            </a:r>
            <a:r>
              <a:rPr lang="en-US" sz="4800" dirty="0">
                <a:solidFill>
                  <a:srgbClr val="276779"/>
                </a:solidFill>
                <a:latin typeface="Century Gothic" panose="020B0502020202020204" pitchFamily="34" charset="0"/>
              </a:rPr>
              <a:t>20XX</a:t>
            </a:r>
            <a:endParaRPr lang="en-US" sz="3600" dirty="0">
              <a:solidFill>
                <a:srgbClr val="276779"/>
              </a:solidFill>
              <a:latin typeface="Century Gothic" panose="020B0502020202020204" pitchFamily="34" charset="0"/>
            </a:endParaRPr>
          </a:p>
        </p:txBody>
      </p:sp>
    </p:spTree>
    <p:extLst>
      <p:ext uri="{BB962C8B-B14F-4D97-AF65-F5344CB8AC3E}">
        <p14:creationId xmlns:p14="http://schemas.microsoft.com/office/powerpoint/2010/main" val="171493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AC2E28-3925-F7BF-F289-DF179C1CC979}"/>
            </a:ext>
          </a:extLst>
        </p:cNvPr>
        <p:cNvGrpSpPr/>
        <p:nvPr/>
      </p:nvGrpSpPr>
      <p:grpSpPr>
        <a:xfrm>
          <a:off x="0" y="0"/>
          <a:ext cx="0" cy="0"/>
          <a:chOff x="0" y="0"/>
          <a:chExt cx="0" cy="0"/>
        </a:xfrm>
      </p:grpSpPr>
      <p:pic>
        <p:nvPicPr>
          <p:cNvPr id="3" name="Picture 2" descr="Abstract cubes background">
            <a:extLst>
              <a:ext uri="{FF2B5EF4-FFF2-40B4-BE49-F238E27FC236}">
                <a16:creationId xmlns:a16="http://schemas.microsoft.com/office/drawing/2014/main" id="{F43AD977-AB28-1127-FC3B-13A1C155A046}"/>
              </a:ext>
            </a:extLst>
          </p:cNvPr>
          <p:cNvPicPr>
            <a:picLocks/>
          </p:cNvPicPr>
          <p:nvPr/>
        </p:nvPicPr>
        <p:blipFill>
          <a:blip r:embed="rId3">
            <a:alphaModFix amt="64000"/>
          </a:blip>
          <a:srcRect l="64594"/>
          <a:stretch/>
        </p:blipFill>
        <p:spPr>
          <a:xfrm rot="5400000" flipH="1" flipV="1">
            <a:off x="2658756" y="-2663670"/>
            <a:ext cx="6869579" cy="12196910"/>
          </a:xfrm>
          <a:prstGeom prst="rect">
            <a:avLst/>
          </a:prstGeom>
        </p:spPr>
      </p:pic>
      <p:sp>
        <p:nvSpPr>
          <p:cNvPr id="55" name="Rounded Rectangle 54">
            <a:extLst>
              <a:ext uri="{FF2B5EF4-FFF2-40B4-BE49-F238E27FC236}">
                <a16:creationId xmlns:a16="http://schemas.microsoft.com/office/drawing/2014/main" id="{67DF22FD-67DB-F805-6293-34B1D9181521}"/>
              </a:ext>
            </a:extLst>
          </p:cNvPr>
          <p:cNvSpPr/>
          <p:nvPr/>
        </p:nvSpPr>
        <p:spPr>
          <a:xfrm>
            <a:off x="237340" y="463799"/>
            <a:ext cx="11044341" cy="5611935"/>
          </a:xfrm>
          <a:prstGeom prst="roundRect">
            <a:avLst>
              <a:gd name="adj" fmla="val 4227"/>
            </a:avLst>
          </a:prstGeom>
          <a:gradFill>
            <a:gsLst>
              <a:gs pos="0">
                <a:schemeClr val="bg1">
                  <a:alpha val="60102"/>
                </a:schemeClr>
              </a:gs>
              <a:gs pos="91000">
                <a:srgbClr val="C4DACF">
                  <a:alpha val="40000"/>
                </a:srgbClr>
              </a:gs>
            </a:gsLst>
            <a:lin ang="27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ounded Rectangle 3">
            <a:extLst>
              <a:ext uri="{FF2B5EF4-FFF2-40B4-BE49-F238E27FC236}">
                <a16:creationId xmlns:a16="http://schemas.microsoft.com/office/drawing/2014/main" id="{B211D0C3-689A-6813-8DD6-F2FD55C7D807}"/>
              </a:ext>
            </a:extLst>
          </p:cNvPr>
          <p:cNvSpPr/>
          <p:nvPr/>
        </p:nvSpPr>
        <p:spPr>
          <a:xfrm>
            <a:off x="458428" y="1591082"/>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ounded Rectangle 11">
            <a:extLst>
              <a:ext uri="{FF2B5EF4-FFF2-40B4-BE49-F238E27FC236}">
                <a16:creationId xmlns:a16="http://schemas.microsoft.com/office/drawing/2014/main" id="{8EFF80C4-0B3C-4CCE-DDE4-140045586136}"/>
              </a:ext>
            </a:extLst>
          </p:cNvPr>
          <p:cNvSpPr/>
          <p:nvPr/>
        </p:nvSpPr>
        <p:spPr>
          <a:xfrm>
            <a:off x="458428" y="2496158"/>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ounded Rectangle 13">
            <a:extLst>
              <a:ext uri="{FF2B5EF4-FFF2-40B4-BE49-F238E27FC236}">
                <a16:creationId xmlns:a16="http://schemas.microsoft.com/office/drawing/2014/main" id="{4B6B4C01-3762-6A3F-4424-DF905263CF35}"/>
              </a:ext>
            </a:extLst>
          </p:cNvPr>
          <p:cNvSpPr/>
          <p:nvPr/>
        </p:nvSpPr>
        <p:spPr>
          <a:xfrm>
            <a:off x="458428" y="3401234"/>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ounded Rectangle 14">
            <a:extLst>
              <a:ext uri="{FF2B5EF4-FFF2-40B4-BE49-F238E27FC236}">
                <a16:creationId xmlns:a16="http://schemas.microsoft.com/office/drawing/2014/main" id="{9E46F92E-FFF2-A386-4637-A074123181BE}"/>
              </a:ext>
            </a:extLst>
          </p:cNvPr>
          <p:cNvSpPr/>
          <p:nvPr/>
        </p:nvSpPr>
        <p:spPr>
          <a:xfrm>
            <a:off x="458428" y="686006"/>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Rectangle 15">
            <a:extLst>
              <a:ext uri="{FF2B5EF4-FFF2-40B4-BE49-F238E27FC236}">
                <a16:creationId xmlns:a16="http://schemas.microsoft.com/office/drawing/2014/main" id="{0B18CFF6-8613-11AB-C0F8-31BA61B7DEDD}"/>
              </a:ext>
            </a:extLst>
          </p:cNvPr>
          <p:cNvSpPr/>
          <p:nvPr/>
        </p:nvSpPr>
        <p:spPr>
          <a:xfrm>
            <a:off x="458428" y="782265"/>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1</a:t>
            </a:r>
          </a:p>
        </p:txBody>
      </p:sp>
      <p:sp>
        <p:nvSpPr>
          <p:cNvPr id="17" name="Rectangle 16">
            <a:extLst>
              <a:ext uri="{FF2B5EF4-FFF2-40B4-BE49-F238E27FC236}">
                <a16:creationId xmlns:a16="http://schemas.microsoft.com/office/drawing/2014/main" id="{8AD3C136-91FE-81C7-2F85-FF6139864B1B}"/>
              </a:ext>
            </a:extLst>
          </p:cNvPr>
          <p:cNvSpPr/>
          <p:nvPr/>
        </p:nvSpPr>
        <p:spPr>
          <a:xfrm>
            <a:off x="458428" y="168289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2</a:t>
            </a:r>
          </a:p>
        </p:txBody>
      </p:sp>
      <p:sp>
        <p:nvSpPr>
          <p:cNvPr id="18" name="Rectangle 17">
            <a:extLst>
              <a:ext uri="{FF2B5EF4-FFF2-40B4-BE49-F238E27FC236}">
                <a16:creationId xmlns:a16="http://schemas.microsoft.com/office/drawing/2014/main" id="{14FACB53-D9DA-29AE-C908-974F20222D87}"/>
              </a:ext>
            </a:extLst>
          </p:cNvPr>
          <p:cNvSpPr/>
          <p:nvPr/>
        </p:nvSpPr>
        <p:spPr>
          <a:xfrm>
            <a:off x="458428" y="258352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3</a:t>
            </a:r>
          </a:p>
        </p:txBody>
      </p:sp>
      <p:sp>
        <p:nvSpPr>
          <p:cNvPr id="19" name="Rectangle 18">
            <a:extLst>
              <a:ext uri="{FF2B5EF4-FFF2-40B4-BE49-F238E27FC236}">
                <a16:creationId xmlns:a16="http://schemas.microsoft.com/office/drawing/2014/main" id="{BA9F492A-84E5-21BD-20A7-D0E5838ACDB2}"/>
              </a:ext>
            </a:extLst>
          </p:cNvPr>
          <p:cNvSpPr/>
          <p:nvPr/>
        </p:nvSpPr>
        <p:spPr>
          <a:xfrm>
            <a:off x="458428" y="3484152"/>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4</a:t>
            </a:r>
          </a:p>
        </p:txBody>
      </p:sp>
      <p:sp>
        <p:nvSpPr>
          <p:cNvPr id="20" name="Rectangle 19">
            <a:extLst>
              <a:ext uri="{FF2B5EF4-FFF2-40B4-BE49-F238E27FC236}">
                <a16:creationId xmlns:a16="http://schemas.microsoft.com/office/drawing/2014/main" id="{F01C0B7F-5D89-54B2-198C-834B65794B72}"/>
              </a:ext>
            </a:extLst>
          </p:cNvPr>
          <p:cNvSpPr/>
          <p:nvPr/>
        </p:nvSpPr>
        <p:spPr>
          <a:xfrm>
            <a:off x="1247854" y="780646"/>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Executive Summary</a:t>
            </a:r>
            <a:endParaRPr lang="en-US" sz="2500" dirty="0">
              <a:solidFill>
                <a:srgbClr val="284348"/>
              </a:solidFill>
            </a:endParaRPr>
          </a:p>
        </p:txBody>
      </p:sp>
      <p:sp>
        <p:nvSpPr>
          <p:cNvPr id="21" name="Rectangle 20">
            <a:extLst>
              <a:ext uri="{FF2B5EF4-FFF2-40B4-BE49-F238E27FC236}">
                <a16:creationId xmlns:a16="http://schemas.microsoft.com/office/drawing/2014/main" id="{E819272B-87C5-05B6-65D0-FC910FEED055}"/>
              </a:ext>
            </a:extLst>
          </p:cNvPr>
          <p:cNvSpPr/>
          <p:nvPr/>
        </p:nvSpPr>
        <p:spPr>
          <a:xfrm>
            <a:off x="1247854" y="1685722"/>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Summary</a:t>
            </a:r>
            <a:endParaRPr lang="en-US" sz="2500" dirty="0">
              <a:solidFill>
                <a:srgbClr val="284348"/>
              </a:solidFill>
            </a:endParaRPr>
          </a:p>
        </p:txBody>
      </p:sp>
      <p:sp>
        <p:nvSpPr>
          <p:cNvPr id="22" name="Rectangle 21">
            <a:extLst>
              <a:ext uri="{FF2B5EF4-FFF2-40B4-BE49-F238E27FC236}">
                <a16:creationId xmlns:a16="http://schemas.microsoft.com/office/drawing/2014/main" id="{3276A44B-A11D-DA5E-B93A-1394CE889E21}"/>
              </a:ext>
            </a:extLst>
          </p:cNvPr>
          <p:cNvSpPr/>
          <p:nvPr/>
        </p:nvSpPr>
        <p:spPr>
          <a:xfrm>
            <a:off x="1247854" y="2590798"/>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Revenue Breakdown</a:t>
            </a:r>
            <a:endParaRPr lang="en-US" sz="2500" dirty="0">
              <a:solidFill>
                <a:srgbClr val="284348"/>
              </a:solidFill>
            </a:endParaRPr>
          </a:p>
        </p:txBody>
      </p:sp>
      <p:sp>
        <p:nvSpPr>
          <p:cNvPr id="23" name="Rectangle 22">
            <a:extLst>
              <a:ext uri="{FF2B5EF4-FFF2-40B4-BE49-F238E27FC236}">
                <a16:creationId xmlns:a16="http://schemas.microsoft.com/office/drawing/2014/main" id="{B3AC553E-B738-79B9-3E78-3CBE6AC7B784}"/>
              </a:ext>
            </a:extLst>
          </p:cNvPr>
          <p:cNvSpPr/>
          <p:nvPr/>
        </p:nvSpPr>
        <p:spPr>
          <a:xfrm>
            <a:off x="1247854" y="3495874"/>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Expense Breakdown</a:t>
            </a:r>
            <a:endParaRPr lang="en-US" sz="2500" dirty="0">
              <a:solidFill>
                <a:srgbClr val="284348"/>
              </a:solidFill>
            </a:endParaRPr>
          </a:p>
        </p:txBody>
      </p:sp>
      <p:sp>
        <p:nvSpPr>
          <p:cNvPr id="24" name="Rounded Rectangle 23">
            <a:extLst>
              <a:ext uri="{FF2B5EF4-FFF2-40B4-BE49-F238E27FC236}">
                <a16:creationId xmlns:a16="http://schemas.microsoft.com/office/drawing/2014/main" id="{10C5EE6A-4A72-9132-B1E0-BC72C9773E69}"/>
              </a:ext>
            </a:extLst>
          </p:cNvPr>
          <p:cNvSpPr/>
          <p:nvPr/>
        </p:nvSpPr>
        <p:spPr>
          <a:xfrm>
            <a:off x="5571273" y="1591082"/>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Rounded Rectangle 24">
            <a:extLst>
              <a:ext uri="{FF2B5EF4-FFF2-40B4-BE49-F238E27FC236}">
                <a16:creationId xmlns:a16="http://schemas.microsoft.com/office/drawing/2014/main" id="{61AB4D2B-F3CF-53CE-B9CD-F720E389999E}"/>
              </a:ext>
            </a:extLst>
          </p:cNvPr>
          <p:cNvSpPr/>
          <p:nvPr/>
        </p:nvSpPr>
        <p:spPr>
          <a:xfrm>
            <a:off x="5571273" y="686006"/>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25">
            <a:extLst>
              <a:ext uri="{FF2B5EF4-FFF2-40B4-BE49-F238E27FC236}">
                <a16:creationId xmlns:a16="http://schemas.microsoft.com/office/drawing/2014/main" id="{86625655-413C-BF16-F3BD-F2FB7F61FE0E}"/>
              </a:ext>
            </a:extLst>
          </p:cNvPr>
          <p:cNvSpPr/>
          <p:nvPr/>
        </p:nvSpPr>
        <p:spPr>
          <a:xfrm>
            <a:off x="5571273" y="782265"/>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7</a:t>
            </a:r>
          </a:p>
        </p:txBody>
      </p:sp>
      <p:sp>
        <p:nvSpPr>
          <p:cNvPr id="27" name="Rectangle 26">
            <a:extLst>
              <a:ext uri="{FF2B5EF4-FFF2-40B4-BE49-F238E27FC236}">
                <a16:creationId xmlns:a16="http://schemas.microsoft.com/office/drawing/2014/main" id="{F556A695-404F-F81F-4BE5-3AA202879D44}"/>
              </a:ext>
            </a:extLst>
          </p:cNvPr>
          <p:cNvSpPr/>
          <p:nvPr/>
        </p:nvSpPr>
        <p:spPr>
          <a:xfrm>
            <a:off x="5571273" y="168289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8</a:t>
            </a:r>
          </a:p>
        </p:txBody>
      </p:sp>
      <p:sp>
        <p:nvSpPr>
          <p:cNvPr id="28" name="Rectangle 27">
            <a:extLst>
              <a:ext uri="{FF2B5EF4-FFF2-40B4-BE49-F238E27FC236}">
                <a16:creationId xmlns:a16="http://schemas.microsoft.com/office/drawing/2014/main" id="{C998E32E-0253-8192-F926-4A105C3C4B6F}"/>
              </a:ext>
            </a:extLst>
          </p:cNvPr>
          <p:cNvSpPr/>
          <p:nvPr/>
        </p:nvSpPr>
        <p:spPr>
          <a:xfrm>
            <a:off x="6360699" y="780646"/>
            <a:ext cx="4825042"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Proposal Justification</a:t>
            </a:r>
          </a:p>
        </p:txBody>
      </p:sp>
      <p:sp>
        <p:nvSpPr>
          <p:cNvPr id="29" name="Rectangle 28">
            <a:extLst>
              <a:ext uri="{FF2B5EF4-FFF2-40B4-BE49-F238E27FC236}">
                <a16:creationId xmlns:a16="http://schemas.microsoft.com/office/drawing/2014/main" id="{8F28383F-7942-3056-75C9-766754B76092}"/>
              </a:ext>
            </a:extLst>
          </p:cNvPr>
          <p:cNvSpPr/>
          <p:nvPr/>
        </p:nvSpPr>
        <p:spPr>
          <a:xfrm>
            <a:off x="6360699" y="1685722"/>
            <a:ext cx="4920982"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Contingency &amp; Reserves</a:t>
            </a:r>
          </a:p>
        </p:txBody>
      </p:sp>
      <p:sp>
        <p:nvSpPr>
          <p:cNvPr id="30" name="Rounded Rectangle 29">
            <a:extLst>
              <a:ext uri="{FF2B5EF4-FFF2-40B4-BE49-F238E27FC236}">
                <a16:creationId xmlns:a16="http://schemas.microsoft.com/office/drawing/2014/main" id="{7C89405A-38ED-FC8C-BCC4-947D6CD662D8}"/>
              </a:ext>
            </a:extLst>
          </p:cNvPr>
          <p:cNvSpPr/>
          <p:nvPr/>
        </p:nvSpPr>
        <p:spPr>
          <a:xfrm>
            <a:off x="458428" y="4306310"/>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Rounded Rectangle 30">
            <a:extLst>
              <a:ext uri="{FF2B5EF4-FFF2-40B4-BE49-F238E27FC236}">
                <a16:creationId xmlns:a16="http://schemas.microsoft.com/office/drawing/2014/main" id="{83133F66-259A-87A1-18F7-426C2931B3AB}"/>
              </a:ext>
            </a:extLst>
          </p:cNvPr>
          <p:cNvSpPr/>
          <p:nvPr/>
        </p:nvSpPr>
        <p:spPr>
          <a:xfrm>
            <a:off x="458428" y="5211384"/>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2" name="Rectangle 31">
            <a:extLst>
              <a:ext uri="{FF2B5EF4-FFF2-40B4-BE49-F238E27FC236}">
                <a16:creationId xmlns:a16="http://schemas.microsoft.com/office/drawing/2014/main" id="{499CA332-917B-E5E5-55DD-00CBA7B7F06B}"/>
              </a:ext>
            </a:extLst>
          </p:cNvPr>
          <p:cNvSpPr/>
          <p:nvPr/>
        </p:nvSpPr>
        <p:spPr>
          <a:xfrm>
            <a:off x="458428" y="438478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5</a:t>
            </a:r>
          </a:p>
        </p:txBody>
      </p:sp>
      <p:sp>
        <p:nvSpPr>
          <p:cNvPr id="33" name="Rectangle 32">
            <a:extLst>
              <a:ext uri="{FF2B5EF4-FFF2-40B4-BE49-F238E27FC236}">
                <a16:creationId xmlns:a16="http://schemas.microsoft.com/office/drawing/2014/main" id="{7E6DDB73-3DDB-278B-77B6-ECAA30BC0AA5}"/>
              </a:ext>
            </a:extLst>
          </p:cNvPr>
          <p:cNvSpPr/>
          <p:nvPr/>
        </p:nvSpPr>
        <p:spPr>
          <a:xfrm>
            <a:off x="458428" y="5285412"/>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6</a:t>
            </a:r>
          </a:p>
        </p:txBody>
      </p:sp>
      <p:sp>
        <p:nvSpPr>
          <p:cNvPr id="34" name="Rectangle 33">
            <a:extLst>
              <a:ext uri="{FF2B5EF4-FFF2-40B4-BE49-F238E27FC236}">
                <a16:creationId xmlns:a16="http://schemas.microsoft.com/office/drawing/2014/main" id="{FD21B6BB-03E4-31B5-F11E-67067F8FF4A6}"/>
              </a:ext>
            </a:extLst>
          </p:cNvPr>
          <p:cNvSpPr/>
          <p:nvPr/>
        </p:nvSpPr>
        <p:spPr>
          <a:xfrm>
            <a:off x="1247854" y="4400950"/>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Personnel Costs</a:t>
            </a:r>
            <a:endParaRPr lang="en-US" sz="2500" dirty="0">
              <a:solidFill>
                <a:srgbClr val="284348"/>
              </a:solidFill>
            </a:endParaRPr>
          </a:p>
        </p:txBody>
      </p:sp>
      <p:sp>
        <p:nvSpPr>
          <p:cNvPr id="35" name="Rectangle 34">
            <a:extLst>
              <a:ext uri="{FF2B5EF4-FFF2-40B4-BE49-F238E27FC236}">
                <a16:creationId xmlns:a16="http://schemas.microsoft.com/office/drawing/2014/main" id="{633668F4-4E1A-AA68-F17A-3DA66FB16A10}"/>
              </a:ext>
            </a:extLst>
          </p:cNvPr>
          <p:cNvSpPr/>
          <p:nvPr/>
        </p:nvSpPr>
        <p:spPr>
          <a:xfrm>
            <a:off x="1247854" y="5306024"/>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Capital Expenditures</a:t>
            </a:r>
            <a:endParaRPr lang="en-US" sz="2500" dirty="0">
              <a:solidFill>
                <a:srgbClr val="284348"/>
              </a:solidFill>
            </a:endParaRPr>
          </a:p>
        </p:txBody>
      </p:sp>
      <p:sp>
        <p:nvSpPr>
          <p:cNvPr id="38" name="Rounded Rectangle 37">
            <a:extLst>
              <a:ext uri="{FF2B5EF4-FFF2-40B4-BE49-F238E27FC236}">
                <a16:creationId xmlns:a16="http://schemas.microsoft.com/office/drawing/2014/main" id="{5F2033DA-803E-94BF-DE64-BF5CA586DEE1}"/>
              </a:ext>
            </a:extLst>
          </p:cNvPr>
          <p:cNvSpPr/>
          <p:nvPr/>
        </p:nvSpPr>
        <p:spPr>
          <a:xfrm>
            <a:off x="5571273" y="2496158"/>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9" name="Rounded Rectangle 38">
            <a:extLst>
              <a:ext uri="{FF2B5EF4-FFF2-40B4-BE49-F238E27FC236}">
                <a16:creationId xmlns:a16="http://schemas.microsoft.com/office/drawing/2014/main" id="{08483C26-3A8A-799C-0A81-1F3D19F9B3CE}"/>
              </a:ext>
            </a:extLst>
          </p:cNvPr>
          <p:cNvSpPr/>
          <p:nvPr/>
        </p:nvSpPr>
        <p:spPr>
          <a:xfrm>
            <a:off x="5571273" y="3401234"/>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Rectangle 42">
            <a:extLst>
              <a:ext uri="{FF2B5EF4-FFF2-40B4-BE49-F238E27FC236}">
                <a16:creationId xmlns:a16="http://schemas.microsoft.com/office/drawing/2014/main" id="{FC5EB012-6285-D1D7-57F8-84FE5786C01E}"/>
              </a:ext>
            </a:extLst>
          </p:cNvPr>
          <p:cNvSpPr/>
          <p:nvPr/>
        </p:nvSpPr>
        <p:spPr>
          <a:xfrm>
            <a:off x="5571273" y="258352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9</a:t>
            </a:r>
          </a:p>
        </p:txBody>
      </p:sp>
      <p:sp>
        <p:nvSpPr>
          <p:cNvPr id="44" name="Rectangle 43">
            <a:extLst>
              <a:ext uri="{FF2B5EF4-FFF2-40B4-BE49-F238E27FC236}">
                <a16:creationId xmlns:a16="http://schemas.microsoft.com/office/drawing/2014/main" id="{A9A97DFF-FC5E-4CA1-B0A7-9A36A8184CE3}"/>
              </a:ext>
            </a:extLst>
          </p:cNvPr>
          <p:cNvSpPr/>
          <p:nvPr/>
        </p:nvSpPr>
        <p:spPr>
          <a:xfrm>
            <a:off x="5571273" y="3484152"/>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150" dirty="0">
                <a:solidFill>
                  <a:srgbClr val="BBD3CB"/>
                </a:solidFill>
                <a:effectLst/>
                <a:latin typeface="Courier" pitchFamily="2" charset="0"/>
                <a:ea typeface="Calibri" panose="020F0502020204030204" pitchFamily="34" charset="0"/>
                <a:cs typeface="Times New Roman" panose="02020603050405020304" pitchFamily="18" charset="0"/>
              </a:rPr>
              <a:t>10</a:t>
            </a:r>
          </a:p>
        </p:txBody>
      </p:sp>
      <p:sp>
        <p:nvSpPr>
          <p:cNvPr id="47" name="Rectangle 46">
            <a:extLst>
              <a:ext uri="{FF2B5EF4-FFF2-40B4-BE49-F238E27FC236}">
                <a16:creationId xmlns:a16="http://schemas.microsoft.com/office/drawing/2014/main" id="{6FE196DE-26A3-1C7D-1E56-625341DDE2FE}"/>
              </a:ext>
            </a:extLst>
          </p:cNvPr>
          <p:cNvSpPr/>
          <p:nvPr/>
        </p:nvSpPr>
        <p:spPr>
          <a:xfrm>
            <a:off x="6360699" y="2590798"/>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Risk Assessment</a:t>
            </a:r>
            <a:endParaRPr lang="en-US" sz="2500" dirty="0">
              <a:solidFill>
                <a:srgbClr val="284348"/>
              </a:solidFill>
            </a:endParaRPr>
          </a:p>
        </p:txBody>
      </p:sp>
      <p:sp>
        <p:nvSpPr>
          <p:cNvPr id="48" name="Rectangle 47">
            <a:extLst>
              <a:ext uri="{FF2B5EF4-FFF2-40B4-BE49-F238E27FC236}">
                <a16:creationId xmlns:a16="http://schemas.microsoft.com/office/drawing/2014/main" id="{7DA6EF9E-246C-73A6-4A35-8C0D9201A316}"/>
              </a:ext>
            </a:extLst>
          </p:cNvPr>
          <p:cNvSpPr/>
          <p:nvPr/>
        </p:nvSpPr>
        <p:spPr>
          <a:xfrm>
            <a:off x="6360699" y="3495874"/>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Approval Workflow</a:t>
            </a:r>
            <a:endParaRPr lang="en-US" sz="2500" dirty="0">
              <a:solidFill>
                <a:srgbClr val="284348"/>
              </a:solidFill>
            </a:endParaRPr>
          </a:p>
        </p:txBody>
      </p:sp>
      <p:sp>
        <p:nvSpPr>
          <p:cNvPr id="49" name="Rounded Rectangle 48">
            <a:extLst>
              <a:ext uri="{FF2B5EF4-FFF2-40B4-BE49-F238E27FC236}">
                <a16:creationId xmlns:a16="http://schemas.microsoft.com/office/drawing/2014/main" id="{ED317021-0CD0-AE88-F6DE-FC75A63A1F60}"/>
              </a:ext>
            </a:extLst>
          </p:cNvPr>
          <p:cNvSpPr/>
          <p:nvPr/>
        </p:nvSpPr>
        <p:spPr>
          <a:xfrm>
            <a:off x="5571273" y="4306310"/>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Rectangle 50">
            <a:extLst>
              <a:ext uri="{FF2B5EF4-FFF2-40B4-BE49-F238E27FC236}">
                <a16:creationId xmlns:a16="http://schemas.microsoft.com/office/drawing/2014/main" id="{D1C70774-ABF8-D950-6BAA-EEC246C19112}"/>
              </a:ext>
            </a:extLst>
          </p:cNvPr>
          <p:cNvSpPr/>
          <p:nvPr/>
        </p:nvSpPr>
        <p:spPr>
          <a:xfrm>
            <a:off x="5571273" y="438478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150" dirty="0">
                <a:solidFill>
                  <a:srgbClr val="BBD3CB"/>
                </a:solidFill>
                <a:effectLst/>
                <a:latin typeface="Courier" pitchFamily="2" charset="0"/>
                <a:ea typeface="Calibri" panose="020F0502020204030204" pitchFamily="34" charset="0"/>
                <a:cs typeface="Times New Roman" panose="02020603050405020304" pitchFamily="18" charset="0"/>
              </a:rPr>
              <a:t>11</a:t>
            </a:r>
          </a:p>
        </p:txBody>
      </p:sp>
      <p:sp>
        <p:nvSpPr>
          <p:cNvPr id="53" name="Rectangle 52">
            <a:extLst>
              <a:ext uri="{FF2B5EF4-FFF2-40B4-BE49-F238E27FC236}">
                <a16:creationId xmlns:a16="http://schemas.microsoft.com/office/drawing/2014/main" id="{047CD78E-766C-9E05-796E-B4016FAA62C5}"/>
              </a:ext>
            </a:extLst>
          </p:cNvPr>
          <p:cNvSpPr/>
          <p:nvPr/>
        </p:nvSpPr>
        <p:spPr>
          <a:xfrm>
            <a:off x="6360698" y="4400950"/>
            <a:ext cx="4474315"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Conclusion &amp; Next Steps</a:t>
            </a:r>
            <a:endParaRPr lang="en-US" sz="2500" dirty="0">
              <a:solidFill>
                <a:srgbClr val="284348"/>
              </a:solidFill>
            </a:endParaRPr>
          </a:p>
        </p:txBody>
      </p:sp>
    </p:spTree>
    <p:extLst>
      <p:ext uri="{BB962C8B-B14F-4D97-AF65-F5344CB8AC3E}">
        <p14:creationId xmlns:p14="http://schemas.microsoft.com/office/powerpoint/2010/main" val="49080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29D666-A748-AC3D-A702-02F87DC3AC54}"/>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EAC9C833-3F23-1B74-E616-10AA1BD84992}"/>
              </a:ext>
            </a:extLst>
          </p:cNvPr>
          <p:cNvPicPr>
            <a:picLocks/>
          </p:cNvPicPr>
          <p:nvPr/>
        </p:nvPicPr>
        <p:blipFill>
          <a:blip r:embed="rId3">
            <a:alphaModFix amt="64000"/>
          </a:blip>
          <a:srcRect l="56653" r="7941"/>
          <a:stretch/>
        </p:blipFill>
        <p:spPr>
          <a:xfrm rot="5400000" flipH="1" flipV="1">
            <a:off x="2658756" y="-2663670"/>
            <a:ext cx="6869579" cy="12196910"/>
          </a:xfrm>
          <a:prstGeom prst="rect">
            <a:avLst/>
          </a:prstGeom>
        </p:spPr>
      </p:pic>
      <p:sp>
        <p:nvSpPr>
          <p:cNvPr id="3" name="Round Same Side Corner Rectangle 2">
            <a:extLst>
              <a:ext uri="{FF2B5EF4-FFF2-40B4-BE49-F238E27FC236}">
                <a16:creationId xmlns:a16="http://schemas.microsoft.com/office/drawing/2014/main" id="{3E1EEFDF-8E66-439D-051B-5AF5796BFEB1}"/>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ound Same Side Corner Rectangle 8">
            <a:extLst>
              <a:ext uri="{FF2B5EF4-FFF2-40B4-BE49-F238E27FC236}">
                <a16:creationId xmlns:a16="http://schemas.microsoft.com/office/drawing/2014/main" id="{C26BAB10-4A17-3C95-E028-C1F3F16DE9C9}"/>
              </a:ext>
            </a:extLst>
          </p:cNvPr>
          <p:cNvSpPr/>
          <p:nvPr/>
        </p:nvSpPr>
        <p:spPr>
          <a:xfrm rot="16200000">
            <a:off x="6817968" y="699553"/>
            <a:ext cx="5307593" cy="5440472"/>
          </a:xfrm>
          <a:prstGeom prst="round2SameRect">
            <a:avLst>
              <a:gd name="adj1" fmla="val 9351"/>
              <a:gd name="adj2" fmla="val 0"/>
            </a:avLst>
          </a:prstGeom>
          <a:gradFill>
            <a:gsLst>
              <a:gs pos="88000">
                <a:srgbClr val="021335">
                  <a:alpha val="62000"/>
                </a:srgbClr>
              </a:gs>
              <a:gs pos="0">
                <a:srgbClr val="6E808C">
                  <a:alpha val="82046"/>
                </a:srgbClr>
              </a:gs>
              <a:gs pos="32000">
                <a:srgbClr val="3C636A">
                  <a:alpha val="75237"/>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Rectangle 19">
            <a:extLst>
              <a:ext uri="{FF2B5EF4-FFF2-40B4-BE49-F238E27FC236}">
                <a16:creationId xmlns:a16="http://schemas.microsoft.com/office/drawing/2014/main" id="{B1E17DF4-AB6C-DD64-75E9-08C91AC0B6AD}"/>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1</a:t>
            </a:r>
            <a:endParaRPr lang="en-US" sz="4000" dirty="0">
              <a:solidFill>
                <a:srgbClr val="284348"/>
              </a:solidFill>
            </a:endParaRPr>
          </a:p>
        </p:txBody>
      </p:sp>
      <p:sp>
        <p:nvSpPr>
          <p:cNvPr id="5" name="Rectangle 4">
            <a:extLst>
              <a:ext uri="{FF2B5EF4-FFF2-40B4-BE49-F238E27FC236}">
                <a16:creationId xmlns:a16="http://schemas.microsoft.com/office/drawing/2014/main" id="{6622EC68-423C-E005-7B4F-A7C9BCBE9859}"/>
              </a:ext>
            </a:extLst>
          </p:cNvPr>
          <p:cNvSpPr/>
          <p:nvPr/>
        </p:nvSpPr>
        <p:spPr>
          <a:xfrm>
            <a:off x="479432" y="1470270"/>
            <a:ext cx="5307593" cy="4284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The Global Health Awareness Initiative aims to increase public knowledge of infectious diseases, mental health, and nutrition by hosting community workshops, launching an online awareness campaign, and training local health workers. This budget supports these initiatives by allocating funds for educational materials, personnel, and outreach activities.</a:t>
            </a:r>
            <a:endParaRPr lang="en-US" sz="2000" dirty="0">
              <a:solidFill>
                <a:srgbClr val="001033"/>
              </a:solidFill>
            </a:endParaRPr>
          </a:p>
        </p:txBody>
      </p:sp>
      <p:sp>
        <p:nvSpPr>
          <p:cNvPr id="6" name="Rectangle 5">
            <a:extLst>
              <a:ext uri="{FF2B5EF4-FFF2-40B4-BE49-F238E27FC236}">
                <a16:creationId xmlns:a16="http://schemas.microsoft.com/office/drawing/2014/main" id="{F42C9E43-0EAC-A8C2-D069-DE707406E2D3}"/>
              </a:ext>
            </a:extLst>
          </p:cNvPr>
          <p:cNvSpPr/>
          <p:nvPr/>
        </p:nvSpPr>
        <p:spPr>
          <a:xfrm>
            <a:off x="428634" y="949813"/>
            <a:ext cx="232709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Overview:</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B6D4436-D631-5919-0EC0-386281F105AC}"/>
              </a:ext>
            </a:extLst>
          </p:cNvPr>
          <p:cNvSpPr/>
          <p:nvPr/>
        </p:nvSpPr>
        <p:spPr>
          <a:xfrm>
            <a:off x="7122546" y="1936606"/>
            <a:ext cx="4476555" cy="4100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342900" indent="-251460">
              <a:spcAft>
                <a:spcPts val="1200"/>
              </a:spcAft>
              <a:buClr>
                <a:srgbClr val="BBD3CB"/>
              </a:buClr>
              <a:buFont typeface="Arial" panose="020B0604020202020204" pitchFamily="34" charset="0"/>
              <a:buChar char="•"/>
            </a:pPr>
            <a:r>
              <a:rPr lang="en-US" sz="2400" dirty="0">
                <a:solidFill>
                  <a:schemeClr val="bg1"/>
                </a:solidFill>
                <a:effectLst/>
                <a:latin typeface="Courier" pitchFamily="2" charset="0"/>
                <a:ea typeface="Times New Roman" panose="02020603050405020304" pitchFamily="18" charset="0"/>
                <a:cs typeface="Times New Roman" panose="02020603050405020304" pitchFamily="18" charset="0"/>
              </a:rPr>
              <a:t>Conduct </a:t>
            </a:r>
            <a:r>
              <a:rPr lang="en-US" sz="2400" dirty="0">
                <a:solidFill>
                  <a:schemeClr val="accent4">
                    <a:lumMod val="60000"/>
                    <a:lumOff val="40000"/>
                  </a:schemeClr>
                </a:solidFill>
                <a:effectLst/>
                <a:latin typeface="Courier" pitchFamily="2" charset="0"/>
                <a:ea typeface="Times New Roman" panose="02020603050405020304" pitchFamily="18" charset="0"/>
                <a:cs typeface="Times New Roman" panose="02020603050405020304" pitchFamily="18" charset="0"/>
              </a:rPr>
              <a:t>50</a:t>
            </a:r>
            <a:r>
              <a:rPr lang="en-US" sz="2400" dirty="0">
                <a:solidFill>
                  <a:schemeClr val="bg1"/>
                </a:solidFill>
                <a:effectLst/>
                <a:latin typeface="Courier" pitchFamily="2" charset="0"/>
                <a:ea typeface="Times New Roman" panose="02020603050405020304" pitchFamily="18" charset="0"/>
                <a:cs typeface="Times New Roman" panose="02020603050405020304" pitchFamily="18" charset="0"/>
              </a:rPr>
              <a:t> community health workshops by the end of 20XX.</a:t>
            </a:r>
          </a:p>
          <a:p>
            <a:pPr marL="342900" indent="-251460">
              <a:spcAft>
                <a:spcPts val="1200"/>
              </a:spcAft>
              <a:buClr>
                <a:srgbClr val="BBD3CB"/>
              </a:buClr>
              <a:buFont typeface="Arial" panose="020B0604020202020204" pitchFamily="34" charset="0"/>
              <a:buChar char="•"/>
            </a:pPr>
            <a:r>
              <a:rPr lang="en-US" sz="2400" dirty="0">
                <a:solidFill>
                  <a:schemeClr val="bg1"/>
                </a:solidFill>
                <a:effectLst/>
                <a:latin typeface="Courier" pitchFamily="2" charset="0"/>
                <a:ea typeface="Times New Roman" panose="02020603050405020304" pitchFamily="18" charset="0"/>
                <a:cs typeface="Times New Roman" panose="02020603050405020304" pitchFamily="18" charset="0"/>
              </a:rPr>
              <a:t>Reach </a:t>
            </a:r>
            <a:r>
              <a:rPr lang="en-US" sz="2400" dirty="0">
                <a:solidFill>
                  <a:schemeClr val="accent4">
                    <a:lumMod val="60000"/>
                    <a:lumOff val="40000"/>
                  </a:schemeClr>
                </a:solidFill>
                <a:effectLst/>
                <a:latin typeface="Courier" pitchFamily="2" charset="0"/>
                <a:ea typeface="Times New Roman" panose="02020603050405020304" pitchFamily="18" charset="0"/>
                <a:cs typeface="Times New Roman" panose="02020603050405020304" pitchFamily="18" charset="0"/>
              </a:rPr>
              <a:t>100,000</a:t>
            </a:r>
            <a:r>
              <a:rPr lang="en-US" sz="2400" dirty="0">
                <a:solidFill>
                  <a:schemeClr val="bg1"/>
                </a:solidFill>
                <a:effectLst/>
                <a:latin typeface="Courier" pitchFamily="2" charset="0"/>
                <a:ea typeface="Times New Roman" panose="02020603050405020304" pitchFamily="18" charset="0"/>
                <a:cs typeface="Times New Roman" panose="02020603050405020304" pitchFamily="18" charset="0"/>
              </a:rPr>
              <a:t> people through an online awareness campaign.</a:t>
            </a:r>
          </a:p>
          <a:p>
            <a:pPr marL="342900" indent="-251460">
              <a:spcAft>
                <a:spcPts val="1200"/>
              </a:spcAft>
              <a:buClr>
                <a:srgbClr val="BBD3CB"/>
              </a:buClr>
              <a:buFont typeface="Arial" panose="020B0604020202020204" pitchFamily="34" charset="0"/>
              <a:buChar char="•"/>
            </a:pPr>
            <a:r>
              <a:rPr lang="en-US" sz="2400" dirty="0">
                <a:solidFill>
                  <a:schemeClr val="bg1"/>
                </a:solidFill>
                <a:effectLst/>
                <a:latin typeface="Courier" pitchFamily="2" charset="0"/>
                <a:ea typeface="Times New Roman" panose="02020603050405020304" pitchFamily="18" charset="0"/>
                <a:cs typeface="Times New Roman" panose="02020603050405020304" pitchFamily="18" charset="0"/>
              </a:rPr>
              <a:t>Train </a:t>
            </a:r>
            <a:r>
              <a:rPr lang="en-US" sz="2400" dirty="0">
                <a:solidFill>
                  <a:schemeClr val="accent4">
                    <a:lumMod val="60000"/>
                    <a:lumOff val="40000"/>
                  </a:schemeClr>
                </a:solidFill>
                <a:effectLst/>
                <a:latin typeface="Courier" pitchFamily="2" charset="0"/>
                <a:ea typeface="Times New Roman" panose="02020603050405020304" pitchFamily="18" charset="0"/>
                <a:cs typeface="Times New Roman" panose="02020603050405020304" pitchFamily="18" charset="0"/>
              </a:rPr>
              <a:t>100</a:t>
            </a:r>
            <a:r>
              <a:rPr lang="en-US" sz="2400" dirty="0">
                <a:solidFill>
                  <a:schemeClr val="bg1"/>
                </a:solidFill>
                <a:effectLst/>
                <a:latin typeface="Courier" pitchFamily="2" charset="0"/>
                <a:ea typeface="Times New Roman" panose="02020603050405020304" pitchFamily="18" charset="0"/>
                <a:cs typeface="Times New Roman" panose="02020603050405020304" pitchFamily="18" charset="0"/>
              </a:rPr>
              <a:t> local health workers in the target communities.</a:t>
            </a:r>
            <a:endParaRPr lang="en-US" sz="2400" dirty="0">
              <a:solidFill>
                <a:schemeClr val="bg1"/>
              </a:solidFill>
              <a:latin typeface="Courier" pitchFamily="2" charset="0"/>
            </a:endParaRPr>
          </a:p>
        </p:txBody>
      </p:sp>
      <p:sp>
        <p:nvSpPr>
          <p:cNvPr id="8" name="Rectangle 7">
            <a:extLst>
              <a:ext uri="{FF2B5EF4-FFF2-40B4-BE49-F238E27FC236}">
                <a16:creationId xmlns:a16="http://schemas.microsoft.com/office/drawing/2014/main" id="{8F15D97C-E076-680F-B9B6-E74764CA16B5}"/>
              </a:ext>
            </a:extLst>
          </p:cNvPr>
          <p:cNvSpPr/>
          <p:nvPr/>
        </p:nvSpPr>
        <p:spPr>
          <a:xfrm>
            <a:off x="7184206" y="1254944"/>
            <a:ext cx="420182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BBD3CB"/>
                </a:solidFill>
                <a:latin typeface="Courier" pitchFamily="2" charset="0"/>
                <a:ea typeface="Calibri" panose="020F0502020204030204" pitchFamily="34" charset="0"/>
                <a:cs typeface="Times New Roman" panose="02020603050405020304" pitchFamily="18" charset="0"/>
              </a:rPr>
              <a:t>Key Initiatives:</a:t>
            </a:r>
            <a:endParaRPr lang="en-US" sz="3000" kern="100" dirty="0">
              <a:solidFill>
                <a:srgbClr val="BBD3CB"/>
              </a:solidFill>
              <a:effectLst/>
              <a:latin typeface="Courier" pitchFamily="2" charset="0"/>
              <a:ea typeface="Calibri" panose="020F0502020204030204" pitchFamily="34"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1341411E-FD46-9681-F965-B9EDED685681}"/>
              </a:ext>
            </a:extLst>
          </p:cNvPr>
          <p:cNvSpPr/>
          <p:nvPr/>
        </p:nvSpPr>
        <p:spPr>
          <a:xfrm>
            <a:off x="428634" y="5705878"/>
            <a:ext cx="4753353" cy="1035393"/>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Overview:</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 Briefly summarize the budget’s purpose, objectives, and alignment with strategic goals.</a:t>
            </a:r>
          </a:p>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Key Initiatives:</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 Highlight the major projects, investments, or initiatives the budget supports.</a:t>
            </a:r>
            <a:endParaRPr lang="en-US" sz="1100" dirty="0">
              <a:solidFill>
                <a:schemeClr val="tx1"/>
              </a:solidFill>
              <a:latin typeface="Courier" pitchFamily="2" charset="0"/>
            </a:endParaRPr>
          </a:p>
        </p:txBody>
      </p:sp>
      <p:sp>
        <p:nvSpPr>
          <p:cNvPr id="10" name="Rectangle 9">
            <a:extLst>
              <a:ext uri="{FF2B5EF4-FFF2-40B4-BE49-F238E27FC236}">
                <a16:creationId xmlns:a16="http://schemas.microsoft.com/office/drawing/2014/main" id="{1A345970-C2B7-19E9-DC9E-237193B30E9F}"/>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Executive Summary</a:t>
            </a:r>
            <a:endParaRPr lang="en-US" sz="4000" dirty="0">
              <a:solidFill>
                <a:srgbClr val="284348"/>
              </a:solidFill>
            </a:endParaRPr>
          </a:p>
        </p:txBody>
      </p:sp>
    </p:spTree>
    <p:extLst>
      <p:ext uri="{BB962C8B-B14F-4D97-AF65-F5344CB8AC3E}">
        <p14:creationId xmlns:p14="http://schemas.microsoft.com/office/powerpoint/2010/main" val="187724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72044D-22CB-FE0C-67A7-6955BF21332A}"/>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029C5537-C17B-8601-F97B-1FFC971C0F68}"/>
              </a:ext>
            </a:extLst>
          </p:cNvPr>
          <p:cNvPicPr>
            <a:picLocks/>
          </p:cNvPicPr>
          <p:nvPr/>
        </p:nvPicPr>
        <p:blipFill>
          <a:blip r:embed="rId3">
            <a:alphaModFix amt="64000"/>
          </a:blip>
          <a:srcRect l="56653" r="7941"/>
          <a:stretch/>
        </p:blipFill>
        <p:spPr>
          <a:xfrm rot="5400000" flipH="1" flipV="1">
            <a:off x="2658756" y="-2663670"/>
            <a:ext cx="6869579" cy="12196910"/>
          </a:xfrm>
          <a:prstGeom prst="rect">
            <a:avLst/>
          </a:prstGeom>
        </p:spPr>
      </p:pic>
      <p:sp>
        <p:nvSpPr>
          <p:cNvPr id="4" name="Rectangle 3">
            <a:extLst>
              <a:ext uri="{FF2B5EF4-FFF2-40B4-BE49-F238E27FC236}">
                <a16:creationId xmlns:a16="http://schemas.microsoft.com/office/drawing/2014/main" id="{BBC4FD54-901E-DC16-833E-3C1C803BC93A}"/>
              </a:ext>
            </a:extLst>
          </p:cNvPr>
          <p:cNvSpPr/>
          <p:nvPr/>
        </p:nvSpPr>
        <p:spPr>
          <a:xfrm>
            <a:off x="-4905" y="1678134"/>
            <a:ext cx="12196905" cy="1059200"/>
          </a:xfrm>
          <a:prstGeom prst="rect">
            <a:avLst/>
          </a:prstGeom>
          <a:gradFill>
            <a:gsLst>
              <a:gs pos="99000">
                <a:srgbClr val="001033"/>
              </a:gs>
              <a:gs pos="34000">
                <a:srgbClr val="BBD3CB"/>
              </a:gs>
              <a:gs pos="77000">
                <a:srgbClr val="27677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1" name="Rectangle 10">
            <a:extLst>
              <a:ext uri="{FF2B5EF4-FFF2-40B4-BE49-F238E27FC236}">
                <a16:creationId xmlns:a16="http://schemas.microsoft.com/office/drawing/2014/main" id="{F2E4E9C8-647F-FE67-5255-3D9A52FC93EA}"/>
              </a:ext>
            </a:extLst>
          </p:cNvPr>
          <p:cNvSpPr/>
          <p:nvPr/>
        </p:nvSpPr>
        <p:spPr>
          <a:xfrm>
            <a:off x="757240" y="1725980"/>
            <a:ext cx="5217275" cy="973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66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$153,900</a:t>
            </a:r>
            <a:endParaRPr lang="en-US" sz="6600" dirty="0">
              <a:solidFill>
                <a:srgbClr val="001033"/>
              </a:solidFill>
            </a:endParaRPr>
          </a:p>
        </p:txBody>
      </p:sp>
      <p:sp>
        <p:nvSpPr>
          <p:cNvPr id="13" name="Rectangle 12">
            <a:extLst>
              <a:ext uri="{FF2B5EF4-FFF2-40B4-BE49-F238E27FC236}">
                <a16:creationId xmlns:a16="http://schemas.microsoft.com/office/drawing/2014/main" id="{A318E959-B92F-6FEB-BC24-540648636C15}"/>
              </a:ext>
            </a:extLst>
          </p:cNvPr>
          <p:cNvSpPr/>
          <p:nvPr/>
        </p:nvSpPr>
        <p:spPr>
          <a:xfrm>
            <a:off x="-4905" y="1664119"/>
            <a:ext cx="12196905" cy="18288"/>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2" name="Rectangle 11">
            <a:extLst>
              <a:ext uri="{FF2B5EF4-FFF2-40B4-BE49-F238E27FC236}">
                <a16:creationId xmlns:a16="http://schemas.microsoft.com/office/drawing/2014/main" id="{4F560757-BF0D-28F3-B024-E021B8A798AC}"/>
              </a:ext>
            </a:extLst>
          </p:cNvPr>
          <p:cNvSpPr/>
          <p:nvPr/>
        </p:nvSpPr>
        <p:spPr>
          <a:xfrm>
            <a:off x="249646" y="1042753"/>
            <a:ext cx="4041000" cy="6086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4000" kern="100" dirty="0">
                <a:solidFill>
                  <a:srgbClr val="276779"/>
                </a:solidFill>
                <a:latin typeface="Courier" pitchFamily="2" charset="0"/>
                <a:ea typeface="Calibri" panose="020F0502020204030204" pitchFamily="34" charset="0"/>
                <a:cs typeface="Times New Roman" panose="02020603050405020304" pitchFamily="18" charset="0"/>
              </a:rPr>
              <a:t>Total Budget:</a:t>
            </a:r>
            <a:endParaRPr lang="en-US" sz="4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297B1ED-4499-D495-FF7B-D926AAB343E3}"/>
              </a:ext>
            </a:extLst>
          </p:cNvPr>
          <p:cNvSpPr/>
          <p:nvPr/>
        </p:nvSpPr>
        <p:spPr>
          <a:xfrm>
            <a:off x="222219" y="3130622"/>
            <a:ext cx="5725269" cy="6086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600" kern="100" dirty="0">
                <a:solidFill>
                  <a:srgbClr val="001033"/>
                </a:solidFill>
                <a:latin typeface="Courier" pitchFamily="2" charset="0"/>
                <a:ea typeface="Calibri" panose="020F0502020204030204" pitchFamily="34" charset="0"/>
                <a:cs typeface="Times New Roman" panose="02020603050405020304" pitchFamily="18" charset="0"/>
              </a:rPr>
              <a:t>Revenue vs. Expenses</a:t>
            </a:r>
            <a:endParaRPr lang="en-US" sz="3600" kern="100" dirty="0">
              <a:solidFill>
                <a:srgbClr val="001033"/>
              </a:solidFill>
              <a:effectLst/>
              <a:latin typeface="Courier" pitchFamily="2" charset="0"/>
              <a:ea typeface="Calibri" panose="020F0502020204030204" pitchFamily="34"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AB2D6ED5-28B4-42E1-B6BE-AC35FF69252B}"/>
              </a:ext>
            </a:extLst>
          </p:cNvPr>
          <p:cNvGraphicFramePr>
            <a:graphicFrameLocks noGrp="1"/>
          </p:cNvGraphicFramePr>
          <p:nvPr>
            <p:extLst>
              <p:ext uri="{D42A27DB-BD31-4B8C-83A1-F6EECF244321}">
                <p14:modId xmlns:p14="http://schemas.microsoft.com/office/powerpoint/2010/main" val="3298302347"/>
              </p:ext>
            </p:extLst>
          </p:nvPr>
        </p:nvGraphicFramePr>
        <p:xfrm>
          <a:off x="0" y="3727378"/>
          <a:ext cx="12192000" cy="2626062"/>
        </p:xfrm>
        <a:graphic>
          <a:graphicData uri="http://schemas.openxmlformats.org/drawingml/2006/table">
            <a:tbl>
              <a:tblPr firstRow="1" bandRow="1">
                <a:tableStyleId>{2D5ABB26-0587-4C30-8999-92F81FD0307C}</a:tableStyleId>
              </a:tblPr>
              <a:tblGrid>
                <a:gridCol w="3061866">
                  <a:extLst>
                    <a:ext uri="{9D8B030D-6E8A-4147-A177-3AD203B41FA5}">
                      <a16:colId xmlns:a16="http://schemas.microsoft.com/office/drawing/2014/main" val="2909848775"/>
                    </a:ext>
                  </a:extLst>
                </a:gridCol>
                <a:gridCol w="9130134">
                  <a:extLst>
                    <a:ext uri="{9D8B030D-6E8A-4147-A177-3AD203B41FA5}">
                      <a16:colId xmlns:a16="http://schemas.microsoft.com/office/drawing/2014/main" val="1881874997"/>
                    </a:ext>
                  </a:extLst>
                </a:gridCol>
              </a:tblGrid>
              <a:tr h="875354">
                <a:tc>
                  <a:txBody>
                    <a:bodyPr/>
                    <a:lstStyle/>
                    <a:p>
                      <a:pPr algn="r"/>
                      <a:r>
                        <a:rPr lang="en-US" sz="2800" dirty="0">
                          <a:solidFill>
                            <a:srgbClr val="E0E8E2"/>
                          </a:solidFill>
                          <a:latin typeface="Century Gothic" panose="020B0502020202020204" pitchFamily="34" charset="0"/>
                        </a:rPr>
                        <a:t>Total Revenue</a:t>
                      </a:r>
                      <a:endParaRPr lang="en-US" sz="2800" dirty="0">
                        <a:solidFill>
                          <a:srgbClr val="E0E8E2"/>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0010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E0E8E2"/>
                          </a:solidFill>
                          <a:latin typeface="Century Gothic" panose="020B0502020202020204" pitchFamily="34" charset="0"/>
                        </a:rPr>
                        <a:t>$200,000</a:t>
                      </a:r>
                    </a:p>
                  </a:txBody>
                  <a:tcPr anchor="ctr">
                    <a:lnL>
                      <a:noFill/>
                    </a:lnL>
                    <a:lnR>
                      <a:noFill/>
                    </a:lnR>
                    <a:lnT>
                      <a:noFill/>
                    </a:lnT>
                    <a:lnB>
                      <a:noFill/>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2528698830"/>
                  </a:ext>
                </a:extLst>
              </a:tr>
              <a:tr h="875354">
                <a:tc>
                  <a:txBody>
                    <a:bodyPr/>
                    <a:lstStyle/>
                    <a:p>
                      <a:pPr algn="r"/>
                      <a:r>
                        <a:rPr lang="en-US" sz="2800" dirty="0">
                          <a:solidFill>
                            <a:srgbClr val="BBD3CB"/>
                          </a:solidFill>
                          <a:latin typeface="Century Gothic" panose="020B0502020202020204" pitchFamily="34" charset="0"/>
                        </a:rPr>
                        <a:t>Total Expenses</a:t>
                      </a:r>
                      <a:endParaRPr lang="en-US" sz="2800" dirty="0">
                        <a:solidFill>
                          <a:srgbClr val="BBD3CB"/>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001033"/>
                    </a:solidFill>
                  </a:tcPr>
                </a:tc>
                <a:tc>
                  <a:txBody>
                    <a:bodyPr/>
                    <a:lstStyle/>
                    <a:p>
                      <a:r>
                        <a:rPr lang="en-US" sz="4500" dirty="0">
                          <a:solidFill>
                            <a:srgbClr val="BBD3CB"/>
                          </a:solidFill>
                          <a:latin typeface="Century Gothic" panose="020B0502020202020204" pitchFamily="34" charset="0"/>
                        </a:rPr>
                        <a:t>$153,900</a:t>
                      </a:r>
                      <a:endParaRPr lang="en-US" sz="4500" dirty="0">
                        <a:solidFill>
                          <a:srgbClr val="BBD3CB"/>
                        </a:solidFill>
                      </a:endParaRPr>
                    </a:p>
                  </a:txBody>
                  <a:tcPr anchor="ctr">
                    <a:lnL>
                      <a:noFill/>
                    </a:lnL>
                    <a:lnR>
                      <a:noFill/>
                    </a:lnR>
                    <a:lnT>
                      <a:noFill/>
                    </a:lnT>
                    <a:lnB>
                      <a:noFill/>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2438859963"/>
                  </a:ext>
                </a:extLst>
              </a:tr>
              <a:tr h="875354">
                <a:tc>
                  <a:txBody>
                    <a:bodyPr/>
                    <a:lstStyle/>
                    <a:p>
                      <a:pPr algn="r"/>
                      <a:r>
                        <a:rPr lang="en-US" sz="2800" dirty="0">
                          <a:solidFill>
                            <a:schemeClr val="accent4">
                              <a:lumMod val="60000"/>
                              <a:lumOff val="40000"/>
                            </a:schemeClr>
                          </a:solidFill>
                          <a:latin typeface="Century Gothic" panose="020B0502020202020204" pitchFamily="34" charset="0"/>
                        </a:rPr>
                        <a:t>Surplus</a:t>
                      </a:r>
                      <a:endParaRPr lang="en-US" sz="2800" dirty="0">
                        <a:solidFill>
                          <a:schemeClr val="accent4">
                            <a:lumMod val="60000"/>
                            <a:lumOff val="40000"/>
                          </a:schemeClr>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001033"/>
                    </a:solidFill>
                  </a:tcPr>
                </a:tc>
                <a:tc>
                  <a:txBody>
                    <a:bodyPr/>
                    <a:lstStyle/>
                    <a:p>
                      <a:r>
                        <a:rPr lang="en-US" sz="4500" dirty="0">
                          <a:solidFill>
                            <a:schemeClr val="accent4">
                              <a:lumMod val="60000"/>
                              <a:lumOff val="40000"/>
                            </a:schemeClr>
                          </a:solidFill>
                          <a:latin typeface="Century Gothic" panose="020B0502020202020204" pitchFamily="34" charset="0"/>
                        </a:rPr>
                        <a:t>$46,100</a:t>
                      </a:r>
                      <a:endParaRPr lang="en-US" sz="4500" dirty="0">
                        <a:solidFill>
                          <a:schemeClr val="accent4">
                            <a:lumMod val="60000"/>
                            <a:lumOff val="40000"/>
                          </a:schemeClr>
                        </a:solidFill>
                      </a:endParaRPr>
                    </a:p>
                  </a:txBody>
                  <a:tcPr anchor="ctr">
                    <a:lnL>
                      <a:noFill/>
                    </a:lnL>
                    <a:lnR>
                      <a:noFill/>
                    </a:lnR>
                    <a:lnT>
                      <a:noFill/>
                    </a:lnT>
                    <a:lnB>
                      <a:noFill/>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1816242061"/>
                  </a:ext>
                </a:extLst>
              </a:tr>
            </a:tbl>
          </a:graphicData>
        </a:graphic>
      </p:graphicFrame>
      <p:sp>
        <p:nvSpPr>
          <p:cNvPr id="6" name="Round Same Side Corner Rectangle 5">
            <a:extLst>
              <a:ext uri="{FF2B5EF4-FFF2-40B4-BE49-F238E27FC236}">
                <a16:creationId xmlns:a16="http://schemas.microsoft.com/office/drawing/2014/main" id="{0411EC67-9AB7-666D-B020-F6E716D7C11D}"/>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B2EEF2BA-DDF4-F6AC-3C8A-CEDE7505BF71}"/>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2</a:t>
            </a:r>
            <a:endParaRPr lang="en-US" sz="4000" dirty="0">
              <a:solidFill>
                <a:srgbClr val="284348"/>
              </a:solidFill>
            </a:endParaRPr>
          </a:p>
        </p:txBody>
      </p:sp>
      <p:sp>
        <p:nvSpPr>
          <p:cNvPr id="8" name="Rectangle 7">
            <a:extLst>
              <a:ext uri="{FF2B5EF4-FFF2-40B4-BE49-F238E27FC236}">
                <a16:creationId xmlns:a16="http://schemas.microsoft.com/office/drawing/2014/main" id="{091D0F91-2DA3-194B-8009-3F12356EEBC4}"/>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Summary</a:t>
            </a:r>
            <a:endParaRPr lang="en-US" sz="4000" dirty="0">
              <a:solidFill>
                <a:srgbClr val="284348"/>
              </a:solidFill>
            </a:endParaRPr>
          </a:p>
        </p:txBody>
      </p:sp>
    </p:spTree>
    <p:extLst>
      <p:ext uri="{BB962C8B-B14F-4D97-AF65-F5344CB8AC3E}">
        <p14:creationId xmlns:p14="http://schemas.microsoft.com/office/powerpoint/2010/main" val="35415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A1817-6634-AEBE-1897-3C69DD16E4FA}"/>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467143C7-D7D8-700F-5A04-DB1B7A4A6B6B}"/>
              </a:ext>
            </a:extLst>
          </p:cNvPr>
          <p:cNvPicPr>
            <a:picLocks/>
          </p:cNvPicPr>
          <p:nvPr/>
        </p:nvPicPr>
        <p:blipFill>
          <a:blip r:embed="rId3">
            <a:alphaModFix amt="64000"/>
          </a:blip>
          <a:srcRect l="48356" r="16238"/>
          <a:stretch/>
        </p:blipFill>
        <p:spPr>
          <a:xfrm rot="5400000" flipH="1" flipV="1">
            <a:off x="2658756" y="-2663670"/>
            <a:ext cx="6869579" cy="12196910"/>
          </a:xfrm>
          <a:prstGeom prst="rect">
            <a:avLst/>
          </a:prstGeom>
        </p:spPr>
      </p:pic>
      <p:sp>
        <p:nvSpPr>
          <p:cNvPr id="4" name="Rounded Rectangle 3">
            <a:extLst>
              <a:ext uri="{FF2B5EF4-FFF2-40B4-BE49-F238E27FC236}">
                <a16:creationId xmlns:a16="http://schemas.microsoft.com/office/drawing/2014/main" id="{AF96B04A-1FE3-B7D3-D8E5-C08E05CE8714}"/>
              </a:ext>
            </a:extLst>
          </p:cNvPr>
          <p:cNvSpPr/>
          <p:nvPr/>
        </p:nvSpPr>
        <p:spPr>
          <a:xfrm>
            <a:off x="6967220" y="5370516"/>
            <a:ext cx="4753353" cy="1035393"/>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Source 1 (e.g., Grants, Sales Revenue): $XXX</a:t>
            </a:r>
          </a:p>
          <a:p>
            <a:pPr marR="0" lvl="0">
              <a:lnSpc>
                <a:spcPct val="107000"/>
              </a:lnSpc>
              <a:spcBef>
                <a:spcPts val="0"/>
              </a:spcBef>
              <a:spcAft>
                <a:spcPts val="600"/>
              </a:spcAft>
              <a:buSzPts val="1000"/>
              <a:tabLst>
                <a:tab pos="457200" algn="l"/>
              </a:tabLst>
            </a:pP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Source 2 (e.g., Sponsorships): $XXX</a:t>
            </a:r>
          </a:p>
          <a:p>
            <a:pPr marR="0" lvl="0">
              <a:lnSpc>
                <a:spcPct val="107000"/>
              </a:lnSpc>
              <a:spcBef>
                <a:spcPts val="0"/>
              </a:spcBef>
              <a:spcAft>
                <a:spcPts val="600"/>
              </a:spcAft>
              <a:buSzPts val="1000"/>
              <a:tabLst>
                <a:tab pos="457200" algn="l"/>
              </a:tabLst>
            </a:pP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Total Revenue: $XXX</a:t>
            </a:r>
            <a:endParaRPr lang="en-US" sz="1100" dirty="0">
              <a:solidFill>
                <a:schemeClr val="tx1"/>
              </a:solidFill>
              <a:latin typeface="Courier" pitchFamily="2" charset="0"/>
            </a:endParaRPr>
          </a:p>
        </p:txBody>
      </p:sp>
      <p:graphicFrame>
        <p:nvGraphicFramePr>
          <p:cNvPr id="11" name="Table 10">
            <a:extLst>
              <a:ext uri="{FF2B5EF4-FFF2-40B4-BE49-F238E27FC236}">
                <a16:creationId xmlns:a16="http://schemas.microsoft.com/office/drawing/2014/main" id="{881582B2-CD38-F0DC-B758-9326E581E094}"/>
              </a:ext>
            </a:extLst>
          </p:cNvPr>
          <p:cNvGraphicFramePr>
            <a:graphicFrameLocks noGrp="1"/>
          </p:cNvGraphicFramePr>
          <p:nvPr>
            <p:extLst>
              <p:ext uri="{D42A27DB-BD31-4B8C-83A1-F6EECF244321}">
                <p14:modId xmlns:p14="http://schemas.microsoft.com/office/powerpoint/2010/main" val="978399480"/>
              </p:ext>
            </p:extLst>
          </p:nvPr>
        </p:nvGraphicFramePr>
        <p:xfrm>
          <a:off x="0" y="2311956"/>
          <a:ext cx="12198096" cy="2626062"/>
        </p:xfrm>
        <a:graphic>
          <a:graphicData uri="http://schemas.openxmlformats.org/drawingml/2006/table">
            <a:tbl>
              <a:tblPr firstRow="1" bandRow="1">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Grant from Health Ministry</a:t>
                      </a:r>
                      <a:endParaRPr lang="en-US" sz="2800" dirty="0">
                        <a:solidFill>
                          <a:srgbClr val="001033"/>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BBD3C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$150,000</a:t>
                      </a:r>
                    </a:p>
                  </a:txBody>
                  <a:tcPr anchor="ctr">
                    <a:lnL>
                      <a:noFill/>
                    </a:lnL>
                    <a:lnR>
                      <a:noFill/>
                    </a:lnR>
                    <a:lnT>
                      <a:noFill/>
                    </a:lnT>
                    <a:lnB>
                      <a:noFill/>
                    </a:lnB>
                    <a:lnTlToBr w="12700" cmpd="sng">
                      <a:noFill/>
                      <a:prstDash val="solid"/>
                    </a:lnTlToBr>
                    <a:lnBlToTr w="12700" cmpd="sng">
                      <a:noFill/>
                      <a:prstDash val="solid"/>
                    </a:lnBlToTr>
                    <a:solidFill>
                      <a:srgbClr val="BBD3CB"/>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Corporate Sponsorships</a:t>
                      </a:r>
                      <a:endParaRPr lang="en-US" sz="2800" dirty="0">
                        <a:solidFill>
                          <a:srgbClr val="001033"/>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C4DACF"/>
                    </a:solidFill>
                  </a:tcPr>
                </a:tc>
                <a:tc>
                  <a:txBody>
                    <a:bodyPr/>
                    <a:lstStyle/>
                    <a:p>
                      <a:r>
                        <a:rPr lang="en-US" sz="4500" dirty="0">
                          <a:solidFill>
                            <a:srgbClr val="001033"/>
                          </a:solidFill>
                          <a:latin typeface="Century Gothic" panose="020B0502020202020204" pitchFamily="34" charset="0"/>
                        </a:rPr>
                        <a:t>$50,000</a:t>
                      </a:r>
                      <a:endParaRPr lang="en-US" sz="4500" dirty="0">
                        <a:solidFill>
                          <a:srgbClr val="001033"/>
                        </a:solidFill>
                      </a:endParaRPr>
                    </a:p>
                  </a:txBody>
                  <a:tcPr anchor="ctr">
                    <a:lnL>
                      <a:noFill/>
                    </a:lnL>
                    <a:lnR>
                      <a:noFill/>
                    </a:lnR>
                    <a:lnT>
                      <a:noFill/>
                    </a:lnT>
                    <a:lnB>
                      <a:noFill/>
                    </a:lnB>
                    <a:lnTlToBr w="12700" cmpd="sng">
                      <a:noFill/>
                      <a:prstDash val="solid"/>
                    </a:lnTlToBr>
                    <a:lnBlToTr w="12700" cmpd="sng">
                      <a:noFill/>
                      <a:prstDash val="solid"/>
                    </a:lnBlToTr>
                    <a:solidFill>
                      <a:srgbClr val="C4DACF"/>
                    </a:solidFill>
                  </a:tcPr>
                </a:tc>
                <a:extLst>
                  <a:ext uri="{0D108BD9-81ED-4DB2-BD59-A6C34878D82A}">
                    <a16:rowId xmlns:a16="http://schemas.microsoft.com/office/drawing/2014/main" val="2438859963"/>
                  </a:ext>
                </a:extLst>
              </a:tr>
              <a:tr h="875354">
                <a:tc>
                  <a:txBody>
                    <a:bodyPr/>
                    <a:lstStyle/>
                    <a:p>
                      <a:pPr algn="r"/>
                      <a:r>
                        <a:rPr lang="en-US" sz="2800" dirty="0">
                          <a:solidFill>
                            <a:schemeClr val="accent4">
                              <a:lumMod val="60000"/>
                              <a:lumOff val="40000"/>
                            </a:schemeClr>
                          </a:solidFill>
                          <a:latin typeface="Century Gothic" panose="020B0502020202020204" pitchFamily="34" charset="0"/>
                        </a:rPr>
                        <a:t>Total Revenue</a:t>
                      </a:r>
                      <a:endParaRPr lang="en-US" sz="2800" dirty="0">
                        <a:solidFill>
                          <a:schemeClr val="accent4">
                            <a:lumMod val="60000"/>
                            <a:lumOff val="40000"/>
                          </a:schemeClr>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276779"/>
                    </a:solidFill>
                  </a:tcPr>
                </a:tc>
                <a:tc>
                  <a:txBody>
                    <a:bodyPr/>
                    <a:lstStyle/>
                    <a:p>
                      <a:r>
                        <a:rPr lang="en-US" sz="4500" dirty="0">
                          <a:solidFill>
                            <a:schemeClr val="accent4">
                              <a:lumMod val="60000"/>
                              <a:lumOff val="40000"/>
                            </a:schemeClr>
                          </a:solidFill>
                          <a:latin typeface="Century Gothic" panose="020B0502020202020204" pitchFamily="34" charset="0"/>
                        </a:rPr>
                        <a:t>$200,000</a:t>
                      </a:r>
                      <a:endParaRPr lang="en-US" sz="4500" dirty="0">
                        <a:solidFill>
                          <a:schemeClr val="accent4">
                            <a:lumMod val="60000"/>
                            <a:lumOff val="40000"/>
                          </a:schemeClr>
                        </a:solidFill>
                      </a:endParaRPr>
                    </a:p>
                  </a:txBody>
                  <a:tcPr anchor="ctr">
                    <a:lnL>
                      <a:noFill/>
                    </a:lnL>
                    <a:lnR>
                      <a:noFill/>
                    </a:lnR>
                    <a:lnT>
                      <a:noFill/>
                    </a:lnT>
                    <a:lnB>
                      <a:noFill/>
                    </a:lnB>
                    <a:lnTlToBr w="12700" cmpd="sng">
                      <a:noFill/>
                      <a:prstDash val="solid"/>
                    </a:lnTlToBr>
                    <a:lnBlToTr w="12700" cmpd="sng">
                      <a:noFill/>
                      <a:prstDash val="solid"/>
                    </a:lnBlToTr>
                    <a:solidFill>
                      <a:srgbClr val="276779"/>
                    </a:solidFill>
                  </a:tcPr>
                </a:tc>
                <a:extLst>
                  <a:ext uri="{0D108BD9-81ED-4DB2-BD59-A6C34878D82A}">
                    <a16:rowId xmlns:a16="http://schemas.microsoft.com/office/drawing/2014/main" val="1816242061"/>
                  </a:ext>
                </a:extLst>
              </a:tr>
            </a:tbl>
          </a:graphicData>
        </a:graphic>
      </p:graphicFrame>
      <p:sp>
        <p:nvSpPr>
          <p:cNvPr id="12" name="Round Same Side Corner Rectangle 11">
            <a:extLst>
              <a:ext uri="{FF2B5EF4-FFF2-40B4-BE49-F238E27FC236}">
                <a16:creationId xmlns:a16="http://schemas.microsoft.com/office/drawing/2014/main" id="{2198AFC1-A59F-146C-3DC7-2BDE15175FF9}"/>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2">
            <a:extLst>
              <a:ext uri="{FF2B5EF4-FFF2-40B4-BE49-F238E27FC236}">
                <a16:creationId xmlns:a16="http://schemas.microsoft.com/office/drawing/2014/main" id="{5B8C2B35-8754-50D5-54F2-B5758655C579}"/>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3</a:t>
            </a:r>
            <a:endParaRPr lang="en-US" sz="4000" dirty="0">
              <a:solidFill>
                <a:srgbClr val="284348"/>
              </a:solidFill>
            </a:endParaRPr>
          </a:p>
        </p:txBody>
      </p:sp>
      <p:sp>
        <p:nvSpPr>
          <p:cNvPr id="14" name="Rectangle 13">
            <a:extLst>
              <a:ext uri="{FF2B5EF4-FFF2-40B4-BE49-F238E27FC236}">
                <a16:creationId xmlns:a16="http://schemas.microsoft.com/office/drawing/2014/main" id="{16B50AE6-5798-7519-0986-F0400FC83DFA}"/>
              </a:ext>
            </a:extLst>
          </p:cNvPr>
          <p:cNvSpPr/>
          <p:nvPr/>
        </p:nvSpPr>
        <p:spPr>
          <a:xfrm>
            <a:off x="852553" y="296708"/>
            <a:ext cx="5811293"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Revenue Breakdown</a:t>
            </a:r>
            <a:endParaRPr lang="en-US" sz="4000" dirty="0">
              <a:solidFill>
                <a:srgbClr val="284348"/>
              </a:solidFill>
            </a:endParaRPr>
          </a:p>
        </p:txBody>
      </p:sp>
    </p:spTree>
    <p:extLst>
      <p:ext uri="{BB962C8B-B14F-4D97-AF65-F5344CB8AC3E}">
        <p14:creationId xmlns:p14="http://schemas.microsoft.com/office/powerpoint/2010/main" val="402122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38CF0E-05F3-CCA0-5FE3-1D51239D1394}"/>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E1155DFC-4B54-2C2E-2B3B-8742D54F00E7}"/>
              </a:ext>
            </a:extLst>
          </p:cNvPr>
          <p:cNvPicPr>
            <a:picLocks/>
          </p:cNvPicPr>
          <p:nvPr/>
        </p:nvPicPr>
        <p:blipFill>
          <a:blip r:embed="rId3">
            <a:alphaModFix amt="64000"/>
          </a:blip>
          <a:srcRect l="40045" r="24549"/>
          <a:stretch/>
        </p:blipFill>
        <p:spPr>
          <a:xfrm rot="5400000" flipH="1" flipV="1">
            <a:off x="2658756" y="-2663670"/>
            <a:ext cx="6869579" cy="12196910"/>
          </a:xfrm>
          <a:prstGeom prst="rect">
            <a:avLst/>
          </a:prstGeom>
        </p:spPr>
      </p:pic>
      <p:graphicFrame>
        <p:nvGraphicFramePr>
          <p:cNvPr id="11" name="Table 10">
            <a:extLst>
              <a:ext uri="{FF2B5EF4-FFF2-40B4-BE49-F238E27FC236}">
                <a16:creationId xmlns:a16="http://schemas.microsoft.com/office/drawing/2014/main" id="{51A354C9-C017-C874-6B86-35397C754726}"/>
              </a:ext>
            </a:extLst>
          </p:cNvPr>
          <p:cNvGraphicFramePr>
            <a:graphicFrameLocks noGrp="1"/>
          </p:cNvGraphicFramePr>
          <p:nvPr>
            <p:extLst>
              <p:ext uri="{D42A27DB-BD31-4B8C-83A1-F6EECF244321}">
                <p14:modId xmlns:p14="http://schemas.microsoft.com/office/powerpoint/2010/main" val="2188534454"/>
              </p:ext>
            </p:extLst>
          </p:nvPr>
        </p:nvGraphicFramePr>
        <p:xfrm>
          <a:off x="0" y="1514148"/>
          <a:ext cx="12198096" cy="437677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Operating Costs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$35,000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114701339"/>
                  </a:ext>
                </a:extLst>
              </a:tr>
              <a:tr h="875354">
                <a:tc>
                  <a:txBody>
                    <a:bodyPr/>
                    <a:lstStyle/>
                    <a:p>
                      <a:pPr algn="r"/>
                      <a:r>
                        <a:rPr lang="en-US" sz="2800" dirty="0">
                          <a:solidFill>
                            <a:srgbClr val="001033"/>
                          </a:solidFill>
                          <a:latin typeface="Century Gothic" panose="020B0502020202020204" pitchFamily="34" charset="0"/>
                        </a:rPr>
                        <a:t>Personnel Costs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$70,000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3983534061"/>
                  </a:ext>
                </a:extLst>
              </a:tr>
              <a:tr h="875354">
                <a:tc>
                  <a:txBody>
                    <a:bodyPr/>
                    <a:lstStyle/>
                    <a:p>
                      <a:pPr algn="r"/>
                      <a:r>
                        <a:rPr lang="en-US" sz="2800" dirty="0">
                          <a:solidFill>
                            <a:srgbClr val="001033"/>
                          </a:solidFill>
                          <a:latin typeface="Century Gothic" panose="020B0502020202020204" pitchFamily="34" charset="0"/>
                        </a:rPr>
                        <a:t>Administrative Costs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$15,000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Capital Expenditures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r>
                        <a:rPr lang="en-US" sz="4500" dirty="0">
                          <a:solidFill>
                            <a:srgbClr val="001033"/>
                          </a:solidFill>
                          <a:latin typeface="Century Gothic" panose="020B0502020202020204" pitchFamily="34" charset="0"/>
                        </a:rPr>
                        <a:t>$8,400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438859963"/>
                  </a:ext>
                </a:extLst>
              </a:tr>
              <a:tr h="875354">
                <a:tc>
                  <a:txBody>
                    <a:bodyPr/>
                    <a:lstStyle/>
                    <a:p>
                      <a:pPr algn="r"/>
                      <a:r>
                        <a:rPr lang="en-US" sz="2800" dirty="0">
                          <a:solidFill>
                            <a:srgbClr val="FEFCEF"/>
                          </a:solidFill>
                          <a:latin typeface="Century Gothic" panose="020B0502020202020204" pitchFamily="34" charset="0"/>
                        </a:rPr>
                        <a:t>Total Expenses</a:t>
                      </a:r>
                      <a:endParaRPr lang="en-US" sz="2800" dirty="0">
                        <a:solidFill>
                          <a:srgbClr val="FEFCEF"/>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$128,400</a:t>
                      </a:r>
                    </a:p>
                  </a:txBody>
                  <a:tcPr anchor="ctr">
                    <a:lnL>
                      <a:noFill/>
                    </a:lnL>
                    <a:lnR>
                      <a:noFill/>
                    </a:lnR>
                    <a:lnT>
                      <a:noFill/>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5" name="Round Same Side Corner Rectangle 4">
            <a:extLst>
              <a:ext uri="{FF2B5EF4-FFF2-40B4-BE49-F238E27FC236}">
                <a16:creationId xmlns:a16="http://schemas.microsoft.com/office/drawing/2014/main" id="{E700D61E-2C34-3D35-BC2A-6FA207CE9AA3}"/>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a:extLst>
              <a:ext uri="{FF2B5EF4-FFF2-40B4-BE49-F238E27FC236}">
                <a16:creationId xmlns:a16="http://schemas.microsoft.com/office/drawing/2014/main" id="{6D661127-417C-761A-EB95-A7B7551DEAE2}"/>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4</a:t>
            </a:r>
            <a:endParaRPr lang="en-US" sz="4000" dirty="0">
              <a:solidFill>
                <a:srgbClr val="284348"/>
              </a:solidFill>
            </a:endParaRPr>
          </a:p>
        </p:txBody>
      </p:sp>
      <p:sp>
        <p:nvSpPr>
          <p:cNvPr id="7" name="Rectangle 6">
            <a:extLst>
              <a:ext uri="{FF2B5EF4-FFF2-40B4-BE49-F238E27FC236}">
                <a16:creationId xmlns:a16="http://schemas.microsoft.com/office/drawing/2014/main" id="{6ABE3CF3-B471-FF38-1E04-EAA82B2D0231}"/>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Expense Breakdown</a:t>
            </a:r>
            <a:endParaRPr lang="en-US" sz="4000" dirty="0">
              <a:solidFill>
                <a:srgbClr val="284348"/>
              </a:solidFill>
            </a:endParaRPr>
          </a:p>
        </p:txBody>
      </p:sp>
    </p:spTree>
    <p:extLst>
      <p:ext uri="{BB962C8B-B14F-4D97-AF65-F5344CB8AC3E}">
        <p14:creationId xmlns:p14="http://schemas.microsoft.com/office/powerpoint/2010/main" val="241112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EA3804-574E-A73E-9A6E-28FB528BAD87}"/>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3758BAA8-451E-4341-A85C-C5EB9429BF0B}"/>
              </a:ext>
            </a:extLst>
          </p:cNvPr>
          <p:cNvPicPr>
            <a:picLocks/>
          </p:cNvPicPr>
          <p:nvPr/>
        </p:nvPicPr>
        <p:blipFill>
          <a:blip r:embed="rId3">
            <a:alphaModFix amt="64000"/>
          </a:blip>
          <a:srcRect l="40045" r="24549"/>
          <a:stretch/>
        </p:blipFill>
        <p:spPr>
          <a:xfrm rot="5400000" flipH="1" flipV="1">
            <a:off x="2658756" y="-2663670"/>
            <a:ext cx="6869579" cy="12196910"/>
          </a:xfrm>
          <a:prstGeom prst="rect">
            <a:avLst/>
          </a:prstGeom>
        </p:spPr>
      </p:pic>
      <p:graphicFrame>
        <p:nvGraphicFramePr>
          <p:cNvPr id="11" name="Table 10">
            <a:extLst>
              <a:ext uri="{FF2B5EF4-FFF2-40B4-BE49-F238E27FC236}">
                <a16:creationId xmlns:a16="http://schemas.microsoft.com/office/drawing/2014/main" id="{CA49A61A-C192-7054-1EE2-7319843CE44E}"/>
              </a:ext>
            </a:extLst>
          </p:cNvPr>
          <p:cNvGraphicFramePr>
            <a:graphicFrameLocks noGrp="1"/>
          </p:cNvGraphicFramePr>
          <p:nvPr>
            <p:extLst>
              <p:ext uri="{D42A27DB-BD31-4B8C-83A1-F6EECF244321}">
                <p14:modId xmlns:p14="http://schemas.microsoft.com/office/powerpoint/2010/main" val="3809040522"/>
              </p:ext>
            </p:extLst>
          </p:nvPr>
        </p:nvGraphicFramePr>
        <p:xfrm>
          <a:off x="0" y="1514148"/>
          <a:ext cx="12198096" cy="437677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Salaries &amp; Wages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$60,000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114701339"/>
                  </a:ext>
                </a:extLst>
              </a:tr>
              <a:tr h="875354">
                <a:tc>
                  <a:txBody>
                    <a:bodyPr/>
                    <a:lstStyle/>
                    <a:p>
                      <a:pPr algn="r"/>
                      <a:r>
                        <a:rPr lang="en-US" sz="2800" dirty="0">
                          <a:solidFill>
                            <a:srgbClr val="001033"/>
                          </a:solidFill>
                          <a:latin typeface="Century Gothic" panose="020B0502020202020204" pitchFamily="34" charset="0"/>
                        </a:rPr>
                        <a:t>Benefits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$5,000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3983534061"/>
                  </a:ext>
                </a:extLst>
              </a:tr>
              <a:tr h="875354">
                <a:tc>
                  <a:txBody>
                    <a:bodyPr/>
                    <a:lstStyle/>
                    <a:p>
                      <a:pPr algn="r"/>
                      <a:r>
                        <a:rPr lang="en-US" sz="2800" dirty="0">
                          <a:solidFill>
                            <a:srgbClr val="001033"/>
                          </a:solidFill>
                          <a:latin typeface="Century Gothic" panose="020B0502020202020204" pitchFamily="34" charset="0"/>
                        </a:rPr>
                        <a:t>Training &amp; Development</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$5,000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Other (specify)</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438859963"/>
                  </a:ext>
                </a:extLst>
              </a:tr>
              <a:tr h="875354">
                <a:tc>
                  <a:txBody>
                    <a:bodyPr/>
                    <a:lstStyle/>
                    <a:p>
                      <a:pPr algn="r"/>
                      <a:r>
                        <a:rPr lang="en-US" sz="2800" dirty="0">
                          <a:solidFill>
                            <a:srgbClr val="FEFCEF"/>
                          </a:solidFill>
                          <a:latin typeface="Century Gothic" panose="020B0502020202020204" pitchFamily="34" charset="0"/>
                        </a:rPr>
                        <a:t>Total Personnel Costs</a:t>
                      </a:r>
                      <a:endParaRPr lang="en-US" sz="2800" dirty="0">
                        <a:solidFill>
                          <a:srgbClr val="FEFCEF"/>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$70,000</a:t>
                      </a:r>
                    </a:p>
                  </a:txBody>
                  <a:tcPr anchor="ctr">
                    <a:lnL>
                      <a:noFill/>
                    </a:lnL>
                    <a:lnR>
                      <a:noFill/>
                    </a:lnR>
                    <a:lnT>
                      <a:noFill/>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4" name="Round Same Side Corner Rectangle 3">
            <a:extLst>
              <a:ext uri="{FF2B5EF4-FFF2-40B4-BE49-F238E27FC236}">
                <a16:creationId xmlns:a16="http://schemas.microsoft.com/office/drawing/2014/main" id="{FD7BD949-E38A-351E-A039-8C74AF4CC8A9}"/>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Rectangle 4">
            <a:extLst>
              <a:ext uri="{FF2B5EF4-FFF2-40B4-BE49-F238E27FC236}">
                <a16:creationId xmlns:a16="http://schemas.microsoft.com/office/drawing/2014/main" id="{DC01444A-D0BA-346F-7198-6A98A1BE55B2}"/>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5</a:t>
            </a:r>
            <a:endParaRPr lang="en-US" sz="4000" dirty="0">
              <a:solidFill>
                <a:srgbClr val="284348"/>
              </a:solidFill>
            </a:endParaRPr>
          </a:p>
        </p:txBody>
      </p:sp>
      <p:sp>
        <p:nvSpPr>
          <p:cNvPr id="6" name="Rectangle 5">
            <a:extLst>
              <a:ext uri="{FF2B5EF4-FFF2-40B4-BE49-F238E27FC236}">
                <a16:creationId xmlns:a16="http://schemas.microsoft.com/office/drawing/2014/main" id="{4B7891B0-0A9C-7FA5-8C7F-985D11194F84}"/>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Personnel Costs</a:t>
            </a:r>
            <a:endParaRPr lang="en-US" sz="4000" dirty="0">
              <a:solidFill>
                <a:srgbClr val="284348"/>
              </a:solidFill>
            </a:endParaRPr>
          </a:p>
        </p:txBody>
      </p:sp>
    </p:spTree>
    <p:extLst>
      <p:ext uri="{BB962C8B-B14F-4D97-AF65-F5344CB8AC3E}">
        <p14:creationId xmlns:p14="http://schemas.microsoft.com/office/powerpoint/2010/main" val="380282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B302CC-548F-DC78-9DAC-253D6B642A27}"/>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70D66A8D-374B-9943-F687-B399B132C5BF}"/>
              </a:ext>
            </a:extLst>
          </p:cNvPr>
          <p:cNvPicPr>
            <a:picLocks/>
          </p:cNvPicPr>
          <p:nvPr/>
        </p:nvPicPr>
        <p:blipFill>
          <a:blip r:embed="rId3">
            <a:alphaModFix amt="64000"/>
          </a:blip>
          <a:srcRect l="40045" r="24549"/>
          <a:stretch/>
        </p:blipFill>
        <p:spPr>
          <a:xfrm rot="5400000" flipH="1" flipV="1">
            <a:off x="2658756" y="-2663670"/>
            <a:ext cx="6869579" cy="12196910"/>
          </a:xfrm>
          <a:prstGeom prst="rect">
            <a:avLst/>
          </a:prstGeom>
        </p:spPr>
      </p:pic>
      <p:graphicFrame>
        <p:nvGraphicFramePr>
          <p:cNvPr id="4" name="Table 3">
            <a:extLst>
              <a:ext uri="{FF2B5EF4-FFF2-40B4-BE49-F238E27FC236}">
                <a16:creationId xmlns:a16="http://schemas.microsoft.com/office/drawing/2014/main" id="{2F7A99CF-4758-3C9B-F7F2-36E1FFF8A023}"/>
              </a:ext>
            </a:extLst>
          </p:cNvPr>
          <p:cNvGraphicFramePr>
            <a:graphicFrameLocks noGrp="1"/>
          </p:cNvGraphicFramePr>
          <p:nvPr>
            <p:extLst>
              <p:ext uri="{D42A27DB-BD31-4B8C-83A1-F6EECF244321}">
                <p14:modId xmlns:p14="http://schemas.microsoft.com/office/powerpoint/2010/main" val="2577172567"/>
              </p:ext>
            </p:extLst>
          </p:nvPr>
        </p:nvGraphicFramePr>
        <p:xfrm>
          <a:off x="0" y="2389502"/>
          <a:ext cx="12198096" cy="350141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Sustainable Technology </a:t>
                      </a:r>
                    </a:p>
                    <a:p>
                      <a:pPr algn="r"/>
                      <a:r>
                        <a:rPr lang="en-US" sz="2000" dirty="0">
                          <a:solidFill>
                            <a:srgbClr val="001033"/>
                          </a:solidFill>
                          <a:latin typeface="Century Gothic" panose="020B0502020202020204" pitchFamily="34" charset="0"/>
                        </a:rPr>
                        <a:t>(e.g., Health Monitoring Tools)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$6,000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3983534061"/>
                  </a:ext>
                </a:extLst>
              </a:tr>
              <a:tr h="875354">
                <a:tc>
                  <a:txBody>
                    <a:bodyPr/>
                    <a:lstStyle/>
                    <a:p>
                      <a:pPr algn="r"/>
                      <a:r>
                        <a:rPr lang="en-US" sz="2800" dirty="0">
                          <a:solidFill>
                            <a:srgbClr val="001033"/>
                          </a:solidFill>
                          <a:latin typeface="Century Gothic" panose="020B0502020202020204" pitchFamily="34" charset="0"/>
                        </a:rPr>
                        <a:t>Community Health Center Renovation</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$2,400</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Other (specify)</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438859963"/>
                  </a:ext>
                </a:extLst>
              </a:tr>
              <a:tr h="875354">
                <a:tc>
                  <a:txBody>
                    <a:bodyPr/>
                    <a:lstStyle/>
                    <a:p>
                      <a:pPr algn="r"/>
                      <a:r>
                        <a:rPr lang="en-US" sz="2800" dirty="0">
                          <a:solidFill>
                            <a:srgbClr val="FEFCEF"/>
                          </a:solidFill>
                          <a:latin typeface="Century Gothic" panose="020B0502020202020204" pitchFamily="34" charset="0"/>
                        </a:rPr>
                        <a:t>Total Capital Expenditures</a:t>
                      </a:r>
                      <a:endParaRPr lang="en-US" sz="2800" dirty="0">
                        <a:solidFill>
                          <a:srgbClr val="FEFCEF"/>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$8,400</a:t>
                      </a:r>
                    </a:p>
                  </a:txBody>
                  <a:tcPr anchor="ctr">
                    <a:lnL>
                      <a:noFill/>
                    </a:lnL>
                    <a:lnR>
                      <a:noFill/>
                    </a:lnR>
                    <a:lnT>
                      <a:noFill/>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5" name="Rectangle 4">
            <a:extLst>
              <a:ext uri="{FF2B5EF4-FFF2-40B4-BE49-F238E27FC236}">
                <a16:creationId xmlns:a16="http://schemas.microsoft.com/office/drawing/2014/main" id="{CD701F94-EE6E-3C58-5165-A48CC83D85E7}"/>
              </a:ext>
            </a:extLst>
          </p:cNvPr>
          <p:cNvSpPr/>
          <p:nvPr/>
        </p:nvSpPr>
        <p:spPr>
          <a:xfrm>
            <a:off x="222219" y="1780812"/>
            <a:ext cx="5725269" cy="6086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600" kern="100" dirty="0">
                <a:solidFill>
                  <a:srgbClr val="3C636A"/>
                </a:solidFill>
                <a:latin typeface="Courier" pitchFamily="2" charset="0"/>
                <a:ea typeface="Calibri" panose="020F0502020204030204" pitchFamily="34" charset="0"/>
                <a:cs typeface="Times New Roman" panose="02020603050405020304" pitchFamily="18" charset="0"/>
              </a:rPr>
              <a:t>Major Investments:</a:t>
            </a:r>
            <a:endParaRPr lang="en-US" sz="3600" kern="100" dirty="0">
              <a:solidFill>
                <a:srgbClr val="3C636A"/>
              </a:solidFill>
              <a:effectLst/>
              <a:latin typeface="Courier" pitchFamily="2" charset="0"/>
              <a:ea typeface="Calibri" panose="020F0502020204030204" pitchFamily="34" charset="0"/>
              <a:cs typeface="Times New Roman" panose="02020603050405020304" pitchFamily="18" charset="0"/>
            </a:endParaRPr>
          </a:p>
        </p:txBody>
      </p:sp>
      <p:sp>
        <p:nvSpPr>
          <p:cNvPr id="6" name="Round Same Side Corner Rectangle 5">
            <a:extLst>
              <a:ext uri="{FF2B5EF4-FFF2-40B4-BE49-F238E27FC236}">
                <a16:creationId xmlns:a16="http://schemas.microsoft.com/office/drawing/2014/main" id="{EF59966B-5D4E-6B62-9F83-E180E961C05A}"/>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4634B33E-5DAC-D639-539A-6A6F8B9D5E62}"/>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6</a:t>
            </a:r>
            <a:endParaRPr lang="en-US" sz="4000" dirty="0">
              <a:solidFill>
                <a:srgbClr val="284348"/>
              </a:solidFill>
            </a:endParaRPr>
          </a:p>
        </p:txBody>
      </p:sp>
      <p:sp>
        <p:nvSpPr>
          <p:cNvPr id="8" name="Rectangle 7">
            <a:extLst>
              <a:ext uri="{FF2B5EF4-FFF2-40B4-BE49-F238E27FC236}">
                <a16:creationId xmlns:a16="http://schemas.microsoft.com/office/drawing/2014/main" id="{48EED389-7BB0-5C2C-6A17-F2B250F3D392}"/>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Capital Expenditures</a:t>
            </a:r>
            <a:endParaRPr lang="en-US" sz="4000" dirty="0">
              <a:solidFill>
                <a:srgbClr val="284348"/>
              </a:solidFill>
            </a:endParaRPr>
          </a:p>
        </p:txBody>
      </p:sp>
    </p:spTree>
    <p:extLst>
      <p:ext uri="{BB962C8B-B14F-4D97-AF65-F5344CB8AC3E}">
        <p14:creationId xmlns:p14="http://schemas.microsoft.com/office/powerpoint/2010/main" val="373645563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11889</TotalTime>
  <Words>950</Words>
  <Application>Microsoft Macintosh PowerPoint</Application>
  <PresentationFormat>Widescreen</PresentationFormat>
  <Paragraphs>172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124</cp:revision>
  <cp:lastPrinted>2020-08-31T22:23:58Z</cp:lastPrinted>
  <dcterms:created xsi:type="dcterms:W3CDTF">2021-07-07T23:54:57Z</dcterms:created>
  <dcterms:modified xsi:type="dcterms:W3CDTF">2024-09-30T20:32:05Z</dcterms:modified>
</cp:coreProperties>
</file>