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ECF"/>
    <a:srgbClr val="85C7C7"/>
    <a:srgbClr val="4CCECF"/>
    <a:srgbClr val="00D0C0"/>
    <a:srgbClr val="00C9B8"/>
    <a:srgbClr val="EF64D9"/>
    <a:srgbClr val="53B6C2"/>
    <a:srgbClr val="A7DFC6"/>
    <a:srgbClr val="00D099"/>
    <a:srgbClr val="59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4" autoAdjust="0"/>
    <p:restoredTop sz="86447"/>
  </p:normalViewPr>
  <p:slideViewPr>
    <p:cSldViewPr snapToGrid="0" snapToObjects="1">
      <p:cViewPr varScale="1">
        <p:scale>
          <a:sx n="112" d="100"/>
          <a:sy n="112" d="100"/>
        </p:scale>
        <p:origin x="76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6996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37&amp;utm_source=template-powerpoint&amp;utm_medium=content&amp;utm_campaign=Sample+Basic+Project+Charter-powerpoint-12137&amp;lpa=Sample+Basic+Project+Charter+powerpoint+12137"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2"/>
          <a:srcRect/>
          <a:stretch/>
        </p:blipFill>
        <p:spPr>
          <a:xfrm>
            <a:off x="2447527" y="1979059"/>
            <a:ext cx="7439273" cy="4171153"/>
          </a:xfrm>
          <a:prstGeom prst="rect">
            <a:avLst/>
          </a:prstGeom>
          <a:ln w="28575">
            <a:solidFill>
              <a:schemeClr val="bg2">
                <a:lumMod val="90000"/>
              </a:schemeClr>
            </a:solidFill>
          </a:ln>
          <a:effectLst>
            <a:outerShdw blurRad="50800" dist="38100" dir="5400000" algn="t" rotWithShape="0">
              <a:prstClr val="black">
                <a:alpha val="40000"/>
              </a:prstClr>
            </a:outerShdw>
          </a:effectLst>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Basic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Project Charter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CA0C2104-8EA8-890C-0348-6CFB31C6A05C}"/>
              </a:ext>
            </a:extLst>
          </p:cNvPr>
          <p:cNvSpPr/>
          <p:nvPr/>
        </p:nvSpPr>
        <p:spPr>
          <a:xfrm>
            <a:off x="8177841" y="500903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38AC1C0-1FCC-A9C6-C43F-E03A3335CCAD}"/>
              </a:ext>
            </a:extLst>
          </p:cNvPr>
          <p:cNvSpPr/>
          <p:nvPr/>
        </p:nvSpPr>
        <p:spPr>
          <a:xfrm>
            <a:off x="8171892" y="3410976"/>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25FF230-155B-C8CE-1FA0-41131241A75C}"/>
              </a:ext>
            </a:extLst>
          </p:cNvPr>
          <p:cNvSpPr/>
          <p:nvPr/>
        </p:nvSpPr>
        <p:spPr>
          <a:xfrm>
            <a:off x="8171893" y="1817493"/>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CBC2DA5-7ADA-4F13-30C6-6AE1FA5FED3F}"/>
              </a:ext>
            </a:extLst>
          </p:cNvPr>
          <p:cNvSpPr/>
          <p:nvPr/>
        </p:nvSpPr>
        <p:spPr>
          <a:xfrm>
            <a:off x="11091515" y="186742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7980DE7-6716-1E06-2C8D-5281A3378CE4}"/>
              </a:ext>
            </a:extLst>
          </p:cNvPr>
          <p:cNvSpPr/>
          <p:nvPr/>
        </p:nvSpPr>
        <p:spPr>
          <a:xfrm>
            <a:off x="11093358" y="345851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99E697F-39F9-953C-B9FF-CE54B842E86E}"/>
              </a:ext>
            </a:extLst>
          </p:cNvPr>
          <p:cNvSpPr/>
          <p:nvPr/>
        </p:nvSpPr>
        <p:spPr>
          <a:xfrm>
            <a:off x="11090007" y="505123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EB78E26-C20F-70B5-C34A-04AFE6DDC29A}"/>
              </a:ext>
            </a:extLst>
          </p:cNvPr>
          <p:cNvSpPr/>
          <p:nvPr/>
        </p:nvSpPr>
        <p:spPr>
          <a:xfrm>
            <a:off x="4551717" y="500568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6B945DF3-2ED9-5DB6-38BB-5CEBEB5872E2}"/>
              </a:ext>
            </a:extLst>
          </p:cNvPr>
          <p:cNvSpPr/>
          <p:nvPr/>
        </p:nvSpPr>
        <p:spPr>
          <a:xfrm>
            <a:off x="4545768" y="3410448"/>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9EADC866-3AD8-C154-3C17-366E8C3DF568}"/>
              </a:ext>
            </a:extLst>
          </p:cNvPr>
          <p:cNvSpPr/>
          <p:nvPr/>
        </p:nvSpPr>
        <p:spPr>
          <a:xfrm>
            <a:off x="4545769" y="1816965"/>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660B9A4F-9D9E-3331-F0DD-FC9C17BF6CF1}"/>
              </a:ext>
            </a:extLst>
          </p:cNvPr>
          <p:cNvSpPr/>
          <p:nvPr/>
        </p:nvSpPr>
        <p:spPr>
          <a:xfrm>
            <a:off x="540049" y="4997991"/>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482DDF8D-7D7E-229A-D19A-CC4A2EDD2B1E}"/>
              </a:ext>
            </a:extLst>
          </p:cNvPr>
          <p:cNvSpPr/>
          <p:nvPr/>
        </p:nvSpPr>
        <p:spPr>
          <a:xfrm>
            <a:off x="540049" y="3405036"/>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Basic Project Charter Template</a:t>
            </a:r>
          </a:p>
        </p:txBody>
      </p:sp>
      <p:sp>
        <p:nvSpPr>
          <p:cNvPr id="3" name="Rounded Rectangle 2">
            <a:extLst>
              <a:ext uri="{FF2B5EF4-FFF2-40B4-BE49-F238E27FC236}">
                <a16:creationId xmlns:a16="http://schemas.microsoft.com/office/drawing/2014/main" id="{92C32F5E-519F-8D0A-3B12-69B2BBAD6AF0}"/>
              </a:ext>
            </a:extLst>
          </p:cNvPr>
          <p:cNvSpPr/>
          <p:nvPr/>
        </p:nvSpPr>
        <p:spPr>
          <a:xfrm>
            <a:off x="543931" y="1815849"/>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DA6670F-8C13-0F77-0E2A-50BCDA88CA88}"/>
              </a:ext>
            </a:extLst>
          </p:cNvPr>
          <p:cNvSpPr txBox="1"/>
          <p:nvPr/>
        </p:nvSpPr>
        <p:spPr>
          <a:xfrm>
            <a:off x="663782"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Scope</a:t>
            </a:r>
          </a:p>
        </p:txBody>
      </p:sp>
      <p:sp>
        <p:nvSpPr>
          <p:cNvPr id="11" name="TextBox 10">
            <a:extLst>
              <a:ext uri="{FF2B5EF4-FFF2-40B4-BE49-F238E27FC236}">
                <a16:creationId xmlns:a16="http://schemas.microsoft.com/office/drawing/2014/main" id="{256FD5B4-1DBD-B771-204F-AB9100232C18}"/>
              </a:ext>
            </a:extLst>
          </p:cNvPr>
          <p:cNvSpPr txBox="1"/>
          <p:nvPr/>
        </p:nvSpPr>
        <p:spPr>
          <a:xfrm>
            <a:off x="663782" y="2270735"/>
            <a:ext cx="2975016"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In-Scope/Out-of-Scope: </a:t>
            </a:r>
            <a:r>
              <a:rPr lang="en-US" sz="1000" dirty="0">
                <a:solidFill>
                  <a:schemeClr val="tx1">
                    <a:lumMod val="65000"/>
                    <a:lumOff val="35000"/>
                  </a:schemeClr>
                </a:solidFill>
                <a:latin typeface="Century Gothic" panose="020B0502020202020204" pitchFamily="34" charset="0"/>
              </a:rPr>
              <a:t>Define what the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team will and will not focus on.</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Develop and enhance the EV charging station management software, excluding hardware integration which is handled by the engineering team.</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680591607"/>
              </p:ext>
            </p:extLst>
          </p:nvPr>
        </p:nvGraphicFramePr>
        <p:xfrm>
          <a:off x="540049" y="569541"/>
          <a:ext cx="5774041" cy="755505"/>
        </p:xfrm>
        <a:graphic>
          <a:graphicData uri="http://schemas.openxmlformats.org/drawingml/2006/table">
            <a:tbl>
              <a:tblPr firstRow="1" bandRow="1">
                <a:tableStyleId>{5C22544A-7EE6-4342-B048-85BDC9FD1C3A}</a:tableStyleId>
              </a:tblPr>
              <a:tblGrid>
                <a:gridCol w="1738068">
                  <a:extLst>
                    <a:ext uri="{9D8B030D-6E8A-4147-A177-3AD203B41FA5}">
                      <a16:colId xmlns:a16="http://schemas.microsoft.com/office/drawing/2014/main" val="1672129667"/>
                    </a:ext>
                  </a:extLst>
                </a:gridCol>
                <a:gridCol w="1978573">
                  <a:extLst>
                    <a:ext uri="{9D8B030D-6E8A-4147-A177-3AD203B41FA5}">
                      <a16:colId xmlns:a16="http://schemas.microsoft.com/office/drawing/2014/main" val="602210714"/>
                    </a:ext>
                  </a:extLst>
                </a:gridCol>
                <a:gridCol w="733096">
                  <a:extLst>
                    <a:ext uri="{9D8B030D-6E8A-4147-A177-3AD203B41FA5}">
                      <a16:colId xmlns:a16="http://schemas.microsoft.com/office/drawing/2014/main" val="745651107"/>
                    </a:ext>
                  </a:extLst>
                </a:gridCol>
                <a:gridCol w="1324304">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Team Charter: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Version:</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61" name="TextBox 60">
            <a:extLst>
              <a:ext uri="{FF2B5EF4-FFF2-40B4-BE49-F238E27FC236}">
                <a16:creationId xmlns:a16="http://schemas.microsoft.com/office/drawing/2014/main" id="{15169615-A82B-A7F6-C4E8-CF816662559C}"/>
              </a:ext>
            </a:extLst>
          </p:cNvPr>
          <p:cNvSpPr txBox="1"/>
          <p:nvPr/>
        </p:nvSpPr>
        <p:spPr>
          <a:xfrm>
            <a:off x="1242430" y="1497091"/>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BASICS</a:t>
            </a:r>
          </a:p>
        </p:txBody>
      </p:sp>
      <p:sp>
        <p:nvSpPr>
          <p:cNvPr id="62" name="TextBox 61">
            <a:extLst>
              <a:ext uri="{FF2B5EF4-FFF2-40B4-BE49-F238E27FC236}">
                <a16:creationId xmlns:a16="http://schemas.microsoft.com/office/drawing/2014/main" id="{9A9CF2AD-F307-FB71-610F-AC0D6D6753D1}"/>
              </a:ext>
            </a:extLst>
          </p:cNvPr>
          <p:cNvSpPr txBox="1"/>
          <p:nvPr/>
        </p:nvSpPr>
        <p:spPr>
          <a:xfrm>
            <a:off x="7078984" y="1493106"/>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ADVANCED</a:t>
            </a:r>
          </a:p>
        </p:txBody>
      </p:sp>
      <p:sp>
        <p:nvSpPr>
          <p:cNvPr id="65" name="TextBox 64">
            <a:extLst>
              <a:ext uri="{FF2B5EF4-FFF2-40B4-BE49-F238E27FC236}">
                <a16:creationId xmlns:a16="http://schemas.microsoft.com/office/drawing/2014/main" id="{CF0D66AF-7CE9-B3B5-F84A-51B69CBC729D}"/>
              </a:ext>
            </a:extLst>
          </p:cNvPr>
          <p:cNvSpPr txBox="1"/>
          <p:nvPr/>
        </p:nvSpPr>
        <p:spPr>
          <a:xfrm>
            <a:off x="663782" y="3518241"/>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Roles and Responsibilities</a:t>
            </a:r>
          </a:p>
        </p:txBody>
      </p:sp>
      <p:sp>
        <p:nvSpPr>
          <p:cNvPr id="66" name="TextBox 65">
            <a:extLst>
              <a:ext uri="{FF2B5EF4-FFF2-40B4-BE49-F238E27FC236}">
                <a16:creationId xmlns:a16="http://schemas.microsoft.com/office/drawing/2014/main" id="{DF96377B-FCB5-8427-62F1-72796381FB52}"/>
              </a:ext>
            </a:extLst>
          </p:cNvPr>
          <p:cNvSpPr txBox="1"/>
          <p:nvPr/>
        </p:nvSpPr>
        <p:spPr>
          <a:xfrm>
            <a:off x="663782" y="3844828"/>
            <a:ext cx="2975016"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Who: </a:t>
            </a:r>
            <a:r>
              <a:rPr lang="en-US" sz="1000" dirty="0">
                <a:solidFill>
                  <a:schemeClr val="tx1">
                    <a:lumMod val="65000"/>
                    <a:lumOff val="35000"/>
                  </a:schemeClr>
                </a:solidFill>
                <a:latin typeface="Century Gothic" panose="020B0502020202020204" pitchFamily="34" charset="0"/>
              </a:rPr>
              <a:t>Clarify each team member's duties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roles.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Maya, Scrum Master, coordinates sprints and meetings. Tom, Lead Developer, heads backend development. Elena, QA Lead, ensures software quality.</a:t>
            </a:r>
          </a:p>
        </p:txBody>
      </p:sp>
      <p:sp>
        <p:nvSpPr>
          <p:cNvPr id="68" name="TextBox 67">
            <a:extLst>
              <a:ext uri="{FF2B5EF4-FFF2-40B4-BE49-F238E27FC236}">
                <a16:creationId xmlns:a16="http://schemas.microsoft.com/office/drawing/2014/main" id="{9B432B69-A15A-5F52-D7AC-829F4700814C}"/>
              </a:ext>
            </a:extLst>
          </p:cNvPr>
          <p:cNvSpPr txBox="1"/>
          <p:nvPr/>
        </p:nvSpPr>
        <p:spPr>
          <a:xfrm>
            <a:off x="663782" y="5092334"/>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Way of Working</a:t>
            </a:r>
          </a:p>
        </p:txBody>
      </p:sp>
      <p:sp>
        <p:nvSpPr>
          <p:cNvPr id="69" name="TextBox 68">
            <a:extLst>
              <a:ext uri="{FF2B5EF4-FFF2-40B4-BE49-F238E27FC236}">
                <a16:creationId xmlns:a16="http://schemas.microsoft.com/office/drawing/2014/main" id="{F886029E-2D28-9077-C046-9BE9A815C717}"/>
              </a:ext>
            </a:extLst>
          </p:cNvPr>
          <p:cNvSpPr txBox="1"/>
          <p:nvPr/>
        </p:nvSpPr>
        <p:spPr>
          <a:xfrm>
            <a:off x="663782" y="5418921"/>
            <a:ext cx="297501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Describe the team’s operational methods and practices.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Utilize Scrum methodology with two-week sprints, daily stand-ups, and sprint retrospectives.</a:t>
            </a:r>
          </a:p>
        </p:txBody>
      </p:sp>
      <p:sp>
        <p:nvSpPr>
          <p:cNvPr id="72" name="TextBox 71">
            <a:extLst>
              <a:ext uri="{FF2B5EF4-FFF2-40B4-BE49-F238E27FC236}">
                <a16:creationId xmlns:a16="http://schemas.microsoft.com/office/drawing/2014/main" id="{FD1A946C-A721-4F17-25B2-AA1C6CC874AD}"/>
              </a:ext>
            </a:extLst>
          </p:cNvPr>
          <p:cNvSpPr txBox="1"/>
          <p:nvPr/>
        </p:nvSpPr>
        <p:spPr>
          <a:xfrm>
            <a:off x="4668854"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Mission</a:t>
            </a:r>
          </a:p>
        </p:txBody>
      </p:sp>
      <p:sp>
        <p:nvSpPr>
          <p:cNvPr id="73" name="TextBox 72">
            <a:extLst>
              <a:ext uri="{FF2B5EF4-FFF2-40B4-BE49-F238E27FC236}">
                <a16:creationId xmlns:a16="http://schemas.microsoft.com/office/drawing/2014/main" id="{FBF37093-611B-100F-04A8-E0FDD897A47F}"/>
              </a:ext>
            </a:extLst>
          </p:cNvPr>
          <p:cNvSpPr txBox="1"/>
          <p:nvPr/>
        </p:nvSpPr>
        <p:spPr>
          <a:xfrm>
            <a:off x="4668854" y="2270735"/>
            <a:ext cx="2977376" cy="769441"/>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Why: </a:t>
            </a:r>
            <a:r>
              <a:rPr lang="en-US" sz="1000" dirty="0">
                <a:solidFill>
                  <a:schemeClr val="tx1">
                    <a:lumMod val="65000"/>
                    <a:lumOff val="35000"/>
                  </a:schemeClr>
                </a:solidFill>
                <a:latin typeface="Century Gothic" panose="020B0502020202020204" pitchFamily="34" charset="0"/>
              </a:rPr>
              <a:t>Explain the team's core purpose.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Streamline the operation of EV charging stations through robust software solutions, enhancing user experience and operational efficiency.</a:t>
            </a:r>
          </a:p>
        </p:txBody>
      </p:sp>
      <p:sp>
        <p:nvSpPr>
          <p:cNvPr id="76" name="TextBox 75">
            <a:extLst>
              <a:ext uri="{FF2B5EF4-FFF2-40B4-BE49-F238E27FC236}">
                <a16:creationId xmlns:a16="http://schemas.microsoft.com/office/drawing/2014/main" id="{9797648B-4818-58FA-60A5-103DB87CF423}"/>
              </a:ext>
            </a:extLst>
          </p:cNvPr>
          <p:cNvSpPr txBox="1"/>
          <p:nvPr/>
        </p:nvSpPr>
        <p:spPr>
          <a:xfrm>
            <a:off x="4668854"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Fun Events</a:t>
            </a:r>
          </a:p>
        </p:txBody>
      </p:sp>
      <p:sp>
        <p:nvSpPr>
          <p:cNvPr id="77" name="TextBox 76">
            <a:extLst>
              <a:ext uri="{FF2B5EF4-FFF2-40B4-BE49-F238E27FC236}">
                <a16:creationId xmlns:a16="http://schemas.microsoft.com/office/drawing/2014/main" id="{5ADC98BE-57E1-F060-5081-025A3B1698A7}"/>
              </a:ext>
            </a:extLst>
          </p:cNvPr>
          <p:cNvSpPr txBox="1"/>
          <p:nvPr/>
        </p:nvSpPr>
        <p:spPr>
          <a:xfrm>
            <a:off x="4668854" y="3839775"/>
            <a:ext cx="297737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WOW!: </a:t>
            </a:r>
            <a:r>
              <a:rPr lang="en-US" sz="1000" dirty="0">
                <a:solidFill>
                  <a:schemeClr val="tx1">
                    <a:lumMod val="65000"/>
                    <a:lumOff val="35000"/>
                  </a:schemeClr>
                </a:solidFill>
                <a:latin typeface="Century Gothic" panose="020B0502020202020204" pitchFamily="34" charset="0"/>
              </a:rPr>
              <a:t>Plan activities that build team spirit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camaraderie.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Host quarterly hackathons and bi-weekly team lunches.</a:t>
            </a:r>
          </a:p>
        </p:txBody>
      </p:sp>
      <p:sp>
        <p:nvSpPr>
          <p:cNvPr id="80" name="TextBox 79">
            <a:extLst>
              <a:ext uri="{FF2B5EF4-FFF2-40B4-BE49-F238E27FC236}">
                <a16:creationId xmlns:a16="http://schemas.microsoft.com/office/drawing/2014/main" id="{F5E40BD2-1672-7D04-C920-E6AD9CF89CAB}"/>
              </a:ext>
            </a:extLst>
          </p:cNvPr>
          <p:cNvSpPr txBox="1"/>
          <p:nvPr/>
        </p:nvSpPr>
        <p:spPr>
          <a:xfrm>
            <a:off x="4668854"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Norms and Values</a:t>
            </a:r>
          </a:p>
        </p:txBody>
      </p:sp>
      <p:sp>
        <p:nvSpPr>
          <p:cNvPr id="81" name="TextBox 80">
            <a:extLst>
              <a:ext uri="{FF2B5EF4-FFF2-40B4-BE49-F238E27FC236}">
                <a16:creationId xmlns:a16="http://schemas.microsoft.com/office/drawing/2014/main" id="{36CF8A7D-FE18-4C57-A004-844A60F52102}"/>
              </a:ext>
            </a:extLst>
          </p:cNvPr>
          <p:cNvSpPr txBox="1"/>
          <p:nvPr/>
        </p:nvSpPr>
        <p:spPr>
          <a:xfrm>
            <a:off x="4668854" y="5415453"/>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State the team’s principles and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expected behavior.</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Emphasize innovation, teamwork, and a user-first approach to software development.</a:t>
            </a:r>
          </a:p>
        </p:txBody>
      </p:sp>
      <p:sp>
        <p:nvSpPr>
          <p:cNvPr id="82" name="TextBox 81">
            <a:extLst>
              <a:ext uri="{FF2B5EF4-FFF2-40B4-BE49-F238E27FC236}">
                <a16:creationId xmlns:a16="http://schemas.microsoft.com/office/drawing/2014/main" id="{A3688D9F-0ED0-5DCA-0239-86FB1E70803B}"/>
              </a:ext>
            </a:extLst>
          </p:cNvPr>
          <p:cNvSpPr txBox="1"/>
          <p:nvPr/>
        </p:nvSpPr>
        <p:spPr>
          <a:xfrm>
            <a:off x="8290560"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Goal</a:t>
            </a:r>
          </a:p>
        </p:txBody>
      </p:sp>
      <p:sp>
        <p:nvSpPr>
          <p:cNvPr id="83" name="TextBox 82">
            <a:extLst>
              <a:ext uri="{FF2B5EF4-FFF2-40B4-BE49-F238E27FC236}">
                <a16:creationId xmlns:a16="http://schemas.microsoft.com/office/drawing/2014/main" id="{114FA3C0-1F4D-3E89-5FC3-63070DAA660C}"/>
              </a:ext>
            </a:extLst>
          </p:cNvPr>
          <p:cNvSpPr txBox="1"/>
          <p:nvPr/>
        </p:nvSpPr>
        <p:spPr>
          <a:xfrm>
            <a:off x="8290560" y="2270735"/>
            <a:ext cx="2964794"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Specify the primary objective the team aims to achieve.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Release Version 3.0 of the charging station management software with improved analytics and user interface by the end of the fiscal year.</a:t>
            </a:r>
          </a:p>
        </p:txBody>
      </p:sp>
      <p:sp>
        <p:nvSpPr>
          <p:cNvPr id="84" name="TextBox 83">
            <a:extLst>
              <a:ext uri="{FF2B5EF4-FFF2-40B4-BE49-F238E27FC236}">
                <a16:creationId xmlns:a16="http://schemas.microsoft.com/office/drawing/2014/main" id="{C4A37234-C928-2F8B-9BA3-69657653E938}"/>
              </a:ext>
            </a:extLst>
          </p:cNvPr>
          <p:cNvSpPr txBox="1"/>
          <p:nvPr/>
        </p:nvSpPr>
        <p:spPr>
          <a:xfrm>
            <a:off x="8290560"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Qualities in Team</a:t>
            </a:r>
          </a:p>
        </p:txBody>
      </p:sp>
      <p:sp>
        <p:nvSpPr>
          <p:cNvPr id="85" name="TextBox 84">
            <a:extLst>
              <a:ext uri="{FF2B5EF4-FFF2-40B4-BE49-F238E27FC236}">
                <a16:creationId xmlns:a16="http://schemas.microsoft.com/office/drawing/2014/main" id="{7D7A1C84-E14A-BA15-1947-027B064A7A14}"/>
              </a:ext>
            </a:extLst>
          </p:cNvPr>
          <p:cNvSpPr txBox="1"/>
          <p:nvPr/>
        </p:nvSpPr>
        <p:spPr>
          <a:xfrm>
            <a:off x="8290560" y="3839775"/>
            <a:ext cx="2964794" cy="923330"/>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Which: </a:t>
            </a:r>
            <a:r>
              <a:rPr lang="en-US" sz="1000" dirty="0">
                <a:solidFill>
                  <a:schemeClr val="tx1">
                    <a:lumMod val="65000"/>
                    <a:lumOff val="35000"/>
                  </a:schemeClr>
                </a:solidFill>
                <a:latin typeface="Century Gothic" panose="020B0502020202020204" pitchFamily="34" charset="0"/>
              </a:rPr>
              <a:t>Highlight the positive attributes and strengths of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high adaptability to new technologies, an excellent collaborative spirit, and a strong commitment to deadlines.</a:t>
            </a:r>
          </a:p>
        </p:txBody>
      </p:sp>
      <p:sp>
        <p:nvSpPr>
          <p:cNvPr id="86" name="TextBox 85">
            <a:extLst>
              <a:ext uri="{FF2B5EF4-FFF2-40B4-BE49-F238E27FC236}">
                <a16:creationId xmlns:a16="http://schemas.microsoft.com/office/drawing/2014/main" id="{33112F1B-2F9A-93BD-80AE-59BF5421E128}"/>
              </a:ext>
            </a:extLst>
          </p:cNvPr>
          <p:cNvSpPr txBox="1"/>
          <p:nvPr/>
        </p:nvSpPr>
        <p:spPr>
          <a:xfrm>
            <a:off x="8290560"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Vulnerabilities in Team</a:t>
            </a:r>
          </a:p>
        </p:txBody>
      </p:sp>
      <p:sp>
        <p:nvSpPr>
          <p:cNvPr id="87" name="TextBox 86">
            <a:extLst>
              <a:ext uri="{FF2B5EF4-FFF2-40B4-BE49-F238E27FC236}">
                <a16:creationId xmlns:a16="http://schemas.microsoft.com/office/drawing/2014/main" id="{7EE72D98-0BA4-8132-1392-31577A7C22F9}"/>
              </a:ext>
            </a:extLst>
          </p:cNvPr>
          <p:cNvSpPr txBox="1"/>
          <p:nvPr/>
        </p:nvSpPr>
        <p:spPr>
          <a:xfrm>
            <a:off x="8290560" y="5415453"/>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Identify potential weaknesses or areas for improvement within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need improvement in cybersecurity knowledge and have scheduled upcoming training sessions.</a:t>
            </a:r>
          </a:p>
        </p:txBody>
      </p:sp>
      <p:pic>
        <p:nvPicPr>
          <p:cNvPr id="104" name="Picture 103" descr="A black and white logo&#10;&#10;Description automatically generated">
            <a:extLst>
              <a:ext uri="{FF2B5EF4-FFF2-40B4-BE49-F238E27FC236}">
                <a16:creationId xmlns:a16="http://schemas.microsoft.com/office/drawing/2014/main" id="{C0770F52-5CB5-0E53-8133-21EE993CA442}"/>
              </a:ext>
            </a:extLst>
          </p:cNvPr>
          <p:cNvPicPr>
            <a:picLocks noChangeAspect="1"/>
          </p:cNvPicPr>
          <p:nvPr/>
        </p:nvPicPr>
        <p:blipFill>
          <a:blip r:embed="rId3"/>
          <a:stretch>
            <a:fillRect/>
          </a:stretch>
        </p:blipFill>
        <p:spPr>
          <a:xfrm>
            <a:off x="11203066" y="3555473"/>
            <a:ext cx="316426" cy="316426"/>
          </a:xfrm>
          <a:prstGeom prst="rect">
            <a:avLst/>
          </a:prstGeom>
        </p:spPr>
      </p:pic>
      <p:pic>
        <p:nvPicPr>
          <p:cNvPr id="108" name="Picture 107" descr="A black and white bug&#10;&#10;Description automatically generated">
            <a:extLst>
              <a:ext uri="{FF2B5EF4-FFF2-40B4-BE49-F238E27FC236}">
                <a16:creationId xmlns:a16="http://schemas.microsoft.com/office/drawing/2014/main" id="{9079ED97-1DBA-74C7-2939-0F7312894A3F}"/>
              </a:ext>
            </a:extLst>
          </p:cNvPr>
          <p:cNvPicPr>
            <a:picLocks noChangeAspect="1"/>
          </p:cNvPicPr>
          <p:nvPr/>
        </p:nvPicPr>
        <p:blipFill>
          <a:blip r:embed="rId4"/>
          <a:stretch>
            <a:fillRect/>
          </a:stretch>
        </p:blipFill>
        <p:spPr>
          <a:xfrm>
            <a:off x="11187196" y="5134810"/>
            <a:ext cx="318957" cy="318957"/>
          </a:xfrm>
          <a:prstGeom prst="rect">
            <a:avLst/>
          </a:prstGeom>
        </p:spPr>
      </p:pic>
      <p:pic>
        <p:nvPicPr>
          <p:cNvPr id="110" name="Picture 109" descr="A black and white trophy&#10;&#10;Description automatically generated">
            <a:extLst>
              <a:ext uri="{FF2B5EF4-FFF2-40B4-BE49-F238E27FC236}">
                <a16:creationId xmlns:a16="http://schemas.microsoft.com/office/drawing/2014/main" id="{AC437951-2F9E-689E-4A0E-5E8BFBA6502C}"/>
              </a:ext>
            </a:extLst>
          </p:cNvPr>
          <p:cNvPicPr>
            <a:picLocks noChangeAspect="1"/>
          </p:cNvPicPr>
          <p:nvPr/>
        </p:nvPicPr>
        <p:blipFill>
          <a:blip r:embed="rId5"/>
          <a:stretch>
            <a:fillRect/>
          </a:stretch>
        </p:blipFill>
        <p:spPr>
          <a:xfrm>
            <a:off x="11192785" y="1962958"/>
            <a:ext cx="307777" cy="307777"/>
          </a:xfrm>
          <a:prstGeom prst="rect">
            <a:avLst/>
          </a:prstGeom>
        </p:spPr>
      </p:pic>
      <p:sp>
        <p:nvSpPr>
          <p:cNvPr id="5" name="Oval 4">
            <a:extLst>
              <a:ext uri="{FF2B5EF4-FFF2-40B4-BE49-F238E27FC236}">
                <a16:creationId xmlns:a16="http://schemas.microsoft.com/office/drawing/2014/main" id="{67C614C4-1D96-95E7-F02F-978EF5375125}"/>
              </a:ext>
            </a:extLst>
          </p:cNvPr>
          <p:cNvSpPr/>
          <p:nvPr/>
        </p:nvSpPr>
        <p:spPr>
          <a:xfrm>
            <a:off x="3465352" y="186519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6"/>
          <a:stretch>
            <a:fillRect/>
          </a:stretch>
        </p:blipFill>
        <p:spPr>
          <a:xfrm>
            <a:off x="3577149" y="1962903"/>
            <a:ext cx="293563" cy="293563"/>
          </a:xfrm>
          <a:prstGeom prst="rect">
            <a:avLst/>
          </a:prstGeom>
        </p:spPr>
      </p:pic>
      <p:sp>
        <p:nvSpPr>
          <p:cNvPr id="6" name="Oval 5">
            <a:extLst>
              <a:ext uri="{FF2B5EF4-FFF2-40B4-BE49-F238E27FC236}">
                <a16:creationId xmlns:a16="http://schemas.microsoft.com/office/drawing/2014/main" id="{E047EB34-9897-01C5-9A88-B61440D1ECB6}"/>
              </a:ext>
            </a:extLst>
          </p:cNvPr>
          <p:cNvSpPr/>
          <p:nvPr/>
        </p:nvSpPr>
        <p:spPr>
          <a:xfrm>
            <a:off x="3467195" y="345628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descr="A group of people with circles and circles&#10;&#10;Description automatically generated">
            <a:extLst>
              <a:ext uri="{FF2B5EF4-FFF2-40B4-BE49-F238E27FC236}">
                <a16:creationId xmlns:a16="http://schemas.microsoft.com/office/drawing/2014/main" id="{ADF778A9-8B2A-1E85-458A-A585197AD5CD}"/>
              </a:ext>
            </a:extLst>
          </p:cNvPr>
          <p:cNvPicPr>
            <a:picLocks noChangeAspect="1"/>
          </p:cNvPicPr>
          <p:nvPr/>
        </p:nvPicPr>
        <p:blipFill>
          <a:blip r:embed="rId7"/>
          <a:stretch>
            <a:fillRect/>
          </a:stretch>
        </p:blipFill>
        <p:spPr>
          <a:xfrm>
            <a:off x="3565288" y="3541500"/>
            <a:ext cx="302210" cy="302210"/>
          </a:xfrm>
          <a:prstGeom prst="rect">
            <a:avLst/>
          </a:prstGeom>
        </p:spPr>
      </p:pic>
      <p:sp>
        <p:nvSpPr>
          <p:cNvPr id="7" name="Oval 6">
            <a:extLst>
              <a:ext uri="{FF2B5EF4-FFF2-40B4-BE49-F238E27FC236}">
                <a16:creationId xmlns:a16="http://schemas.microsoft.com/office/drawing/2014/main" id="{DB1AFCF1-5E0E-14B7-AC6F-0C460322B5E6}"/>
              </a:ext>
            </a:extLst>
          </p:cNvPr>
          <p:cNvSpPr/>
          <p:nvPr/>
        </p:nvSpPr>
        <p:spPr>
          <a:xfrm>
            <a:off x="3463844" y="504900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descr="A logo of cubes on a black background&#10;&#10;Description automatically generated">
            <a:extLst>
              <a:ext uri="{FF2B5EF4-FFF2-40B4-BE49-F238E27FC236}">
                <a16:creationId xmlns:a16="http://schemas.microsoft.com/office/drawing/2014/main" id="{388E354D-5074-481B-11CA-476ED420B096}"/>
              </a:ext>
            </a:extLst>
          </p:cNvPr>
          <p:cNvPicPr>
            <a:picLocks noChangeAspect="1"/>
          </p:cNvPicPr>
          <p:nvPr/>
        </p:nvPicPr>
        <p:blipFill>
          <a:blip r:embed="rId8"/>
          <a:stretch>
            <a:fillRect/>
          </a:stretch>
        </p:blipFill>
        <p:spPr>
          <a:xfrm>
            <a:off x="3567202" y="5159728"/>
            <a:ext cx="307777" cy="30777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7465391" y="186689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6F39EE-2D9B-D2AC-B847-472C1417F94B}"/>
              </a:ext>
            </a:extLst>
          </p:cNvPr>
          <p:cNvSpPr/>
          <p:nvPr/>
        </p:nvSpPr>
        <p:spPr>
          <a:xfrm>
            <a:off x="7467234" y="345798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D0BC8B-71CD-39EF-C798-BFABA81A4A48}"/>
              </a:ext>
            </a:extLst>
          </p:cNvPr>
          <p:cNvSpPr/>
          <p:nvPr/>
        </p:nvSpPr>
        <p:spPr>
          <a:xfrm>
            <a:off x="7463883" y="50507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9"/>
          <a:stretch>
            <a:fillRect/>
          </a:stretch>
        </p:blipFill>
        <p:spPr>
          <a:xfrm>
            <a:off x="7555469" y="1936056"/>
            <a:ext cx="371546" cy="371546"/>
          </a:xfrm>
          <a:prstGeom prst="rect">
            <a:avLst/>
          </a:prstGeom>
        </p:spPr>
      </p:pic>
      <p:pic>
        <p:nvPicPr>
          <p:cNvPr id="112" name="Picture 111" descr="A white outline of a person with a star&#10;&#10;Description automatically generated">
            <a:extLst>
              <a:ext uri="{FF2B5EF4-FFF2-40B4-BE49-F238E27FC236}">
                <a16:creationId xmlns:a16="http://schemas.microsoft.com/office/drawing/2014/main" id="{1828CA20-AB01-8B6B-0320-31013A358BAB}"/>
              </a:ext>
            </a:extLst>
          </p:cNvPr>
          <p:cNvPicPr>
            <a:picLocks noChangeAspect="1"/>
          </p:cNvPicPr>
          <p:nvPr/>
        </p:nvPicPr>
        <p:blipFill>
          <a:blip r:embed="rId10"/>
          <a:stretch>
            <a:fillRect/>
          </a:stretch>
        </p:blipFill>
        <p:spPr>
          <a:xfrm>
            <a:off x="7572646" y="5131452"/>
            <a:ext cx="327102" cy="327102"/>
          </a:xfrm>
          <a:prstGeom prst="rect">
            <a:avLst/>
          </a:prstGeom>
        </p:spPr>
      </p:pic>
      <p:pic>
        <p:nvPicPr>
          <p:cNvPr id="114" name="Graphic 113">
            <a:extLst>
              <a:ext uri="{FF2B5EF4-FFF2-40B4-BE49-F238E27FC236}">
                <a16:creationId xmlns:a16="http://schemas.microsoft.com/office/drawing/2014/main" id="{7CC91B77-29E5-8EC0-B2F7-3B49CF7CE7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8273" y="3511051"/>
            <a:ext cx="352774" cy="352774"/>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390C8DC-BA6A-CF5A-2844-9ED5FA9F4D8E}"/>
              </a:ext>
            </a:extLst>
          </p:cNvPr>
          <p:cNvSpPr/>
          <p:nvPr/>
        </p:nvSpPr>
        <p:spPr>
          <a:xfrm>
            <a:off x="8177841" y="500903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BADD9D1A-9529-ACD9-2DC7-821333ED828B}"/>
              </a:ext>
            </a:extLst>
          </p:cNvPr>
          <p:cNvSpPr/>
          <p:nvPr/>
        </p:nvSpPr>
        <p:spPr>
          <a:xfrm>
            <a:off x="8171892" y="3410976"/>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AE8A449A-CC30-34BE-56FD-379A48B6D3AD}"/>
              </a:ext>
            </a:extLst>
          </p:cNvPr>
          <p:cNvSpPr/>
          <p:nvPr/>
        </p:nvSpPr>
        <p:spPr>
          <a:xfrm>
            <a:off x="8171893" y="1817493"/>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0AEB463-13A8-7F73-AFDB-9238D97A4F4C}"/>
              </a:ext>
            </a:extLst>
          </p:cNvPr>
          <p:cNvSpPr/>
          <p:nvPr/>
        </p:nvSpPr>
        <p:spPr>
          <a:xfrm>
            <a:off x="11091515" y="186742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C7959B-7194-C521-F8C6-A1E5782DEE28}"/>
              </a:ext>
            </a:extLst>
          </p:cNvPr>
          <p:cNvSpPr/>
          <p:nvPr/>
        </p:nvSpPr>
        <p:spPr>
          <a:xfrm>
            <a:off x="11093358" y="345851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3DDB97-33D7-FC77-291F-4282D211022C}"/>
              </a:ext>
            </a:extLst>
          </p:cNvPr>
          <p:cNvSpPr/>
          <p:nvPr/>
        </p:nvSpPr>
        <p:spPr>
          <a:xfrm>
            <a:off x="11090007" y="505123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263D9519-DFA0-E571-D2F5-1AD0CE736FAC}"/>
              </a:ext>
            </a:extLst>
          </p:cNvPr>
          <p:cNvSpPr/>
          <p:nvPr/>
        </p:nvSpPr>
        <p:spPr>
          <a:xfrm>
            <a:off x="4551717" y="5005687"/>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75A888A6-B71A-DD4B-45C7-6CDC34B3C500}"/>
              </a:ext>
            </a:extLst>
          </p:cNvPr>
          <p:cNvSpPr/>
          <p:nvPr/>
        </p:nvSpPr>
        <p:spPr>
          <a:xfrm>
            <a:off x="4545768" y="3410448"/>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D3C4F0B8-A255-DB99-7BED-C07047DF0877}"/>
              </a:ext>
            </a:extLst>
          </p:cNvPr>
          <p:cNvSpPr/>
          <p:nvPr/>
        </p:nvSpPr>
        <p:spPr>
          <a:xfrm>
            <a:off x="4545769" y="1816965"/>
            <a:ext cx="3480057" cy="1481097"/>
          </a:xfrm>
          <a:prstGeom prst="roundRect">
            <a:avLst>
              <a:gd name="adj" fmla="val 9023"/>
            </a:avLst>
          </a:prstGeom>
          <a:solidFill>
            <a:srgbClr val="8CCE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02F80671-BC22-C9A5-4CEC-2DA4A4D2D9EF}"/>
              </a:ext>
            </a:extLst>
          </p:cNvPr>
          <p:cNvSpPr/>
          <p:nvPr/>
        </p:nvSpPr>
        <p:spPr>
          <a:xfrm>
            <a:off x="540049" y="4997991"/>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EE430C51-4101-E774-0787-A6E2CC1AC04D}"/>
              </a:ext>
            </a:extLst>
          </p:cNvPr>
          <p:cNvSpPr/>
          <p:nvPr/>
        </p:nvSpPr>
        <p:spPr>
          <a:xfrm>
            <a:off x="540049" y="3405036"/>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1" y="1815849"/>
            <a:ext cx="3480057" cy="1481097"/>
          </a:xfrm>
          <a:prstGeom prst="roundRect">
            <a:avLst>
              <a:gd name="adj" fmla="val 90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and white logo&#10;&#10;Description automatically generated">
            <a:extLst>
              <a:ext uri="{FF2B5EF4-FFF2-40B4-BE49-F238E27FC236}">
                <a16:creationId xmlns:a16="http://schemas.microsoft.com/office/drawing/2014/main" id="{44265F2F-9EBD-F05C-F488-969A79DF9751}"/>
              </a:ext>
            </a:extLst>
          </p:cNvPr>
          <p:cNvPicPr>
            <a:picLocks noChangeAspect="1"/>
          </p:cNvPicPr>
          <p:nvPr/>
        </p:nvPicPr>
        <p:blipFill>
          <a:blip r:embed="rId3"/>
          <a:stretch>
            <a:fillRect/>
          </a:stretch>
        </p:blipFill>
        <p:spPr>
          <a:xfrm>
            <a:off x="11203066" y="3555473"/>
            <a:ext cx="316426" cy="316426"/>
          </a:xfrm>
          <a:prstGeom prst="rect">
            <a:avLst/>
          </a:prstGeom>
        </p:spPr>
      </p:pic>
      <p:pic>
        <p:nvPicPr>
          <p:cNvPr id="19" name="Picture 18" descr="A black and white bug&#10;&#10;Description automatically generated">
            <a:extLst>
              <a:ext uri="{FF2B5EF4-FFF2-40B4-BE49-F238E27FC236}">
                <a16:creationId xmlns:a16="http://schemas.microsoft.com/office/drawing/2014/main" id="{AB9C338E-14E9-C2E3-4334-325783F5B585}"/>
              </a:ext>
            </a:extLst>
          </p:cNvPr>
          <p:cNvPicPr>
            <a:picLocks noChangeAspect="1"/>
          </p:cNvPicPr>
          <p:nvPr/>
        </p:nvPicPr>
        <p:blipFill>
          <a:blip r:embed="rId4"/>
          <a:stretch>
            <a:fillRect/>
          </a:stretch>
        </p:blipFill>
        <p:spPr>
          <a:xfrm>
            <a:off x="11187196" y="5134810"/>
            <a:ext cx="318957" cy="318957"/>
          </a:xfrm>
          <a:prstGeom prst="rect">
            <a:avLst/>
          </a:prstGeom>
        </p:spPr>
      </p:pic>
      <p:pic>
        <p:nvPicPr>
          <p:cNvPr id="20" name="Picture 19" descr="A black and white trophy&#10;&#10;Description automatically generated">
            <a:extLst>
              <a:ext uri="{FF2B5EF4-FFF2-40B4-BE49-F238E27FC236}">
                <a16:creationId xmlns:a16="http://schemas.microsoft.com/office/drawing/2014/main" id="{37C6B63E-751E-0426-EC36-C390206A4856}"/>
              </a:ext>
            </a:extLst>
          </p:cNvPr>
          <p:cNvPicPr>
            <a:picLocks noChangeAspect="1"/>
          </p:cNvPicPr>
          <p:nvPr/>
        </p:nvPicPr>
        <p:blipFill>
          <a:blip r:embed="rId5"/>
          <a:stretch>
            <a:fillRect/>
          </a:stretch>
        </p:blipFill>
        <p:spPr>
          <a:xfrm>
            <a:off x="11192785" y="1962958"/>
            <a:ext cx="307777" cy="307777"/>
          </a:xfrm>
          <a:prstGeom prst="rect">
            <a:avLst/>
          </a:prstGeom>
        </p:spPr>
      </p:pic>
      <p:sp>
        <p:nvSpPr>
          <p:cNvPr id="21" name="Oval 20">
            <a:extLst>
              <a:ext uri="{FF2B5EF4-FFF2-40B4-BE49-F238E27FC236}">
                <a16:creationId xmlns:a16="http://schemas.microsoft.com/office/drawing/2014/main" id="{27B00AFA-6D1C-C995-DAFE-A9051F0CBC7E}"/>
              </a:ext>
            </a:extLst>
          </p:cNvPr>
          <p:cNvSpPr/>
          <p:nvPr/>
        </p:nvSpPr>
        <p:spPr>
          <a:xfrm>
            <a:off x="3465352" y="186519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6"/>
          <a:stretch>
            <a:fillRect/>
          </a:stretch>
        </p:blipFill>
        <p:spPr>
          <a:xfrm>
            <a:off x="3577149" y="1962903"/>
            <a:ext cx="293563" cy="293563"/>
          </a:xfrm>
          <a:prstGeom prst="rect">
            <a:avLst/>
          </a:prstGeom>
        </p:spPr>
      </p:pic>
      <p:sp>
        <p:nvSpPr>
          <p:cNvPr id="23" name="Oval 22">
            <a:extLst>
              <a:ext uri="{FF2B5EF4-FFF2-40B4-BE49-F238E27FC236}">
                <a16:creationId xmlns:a16="http://schemas.microsoft.com/office/drawing/2014/main" id="{98DC84B5-A8CE-E1E8-4DEC-3F157AD63308}"/>
              </a:ext>
            </a:extLst>
          </p:cNvPr>
          <p:cNvSpPr/>
          <p:nvPr/>
        </p:nvSpPr>
        <p:spPr>
          <a:xfrm>
            <a:off x="3467195" y="345628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group of people with circles and circles&#10;&#10;Description automatically generated">
            <a:extLst>
              <a:ext uri="{FF2B5EF4-FFF2-40B4-BE49-F238E27FC236}">
                <a16:creationId xmlns:a16="http://schemas.microsoft.com/office/drawing/2014/main" id="{0F8A905D-CEBE-F856-172B-B88FD2D3FF73}"/>
              </a:ext>
            </a:extLst>
          </p:cNvPr>
          <p:cNvPicPr>
            <a:picLocks noChangeAspect="1"/>
          </p:cNvPicPr>
          <p:nvPr/>
        </p:nvPicPr>
        <p:blipFill>
          <a:blip r:embed="rId7"/>
          <a:stretch>
            <a:fillRect/>
          </a:stretch>
        </p:blipFill>
        <p:spPr>
          <a:xfrm>
            <a:off x="3565288" y="3541500"/>
            <a:ext cx="302210" cy="302210"/>
          </a:xfrm>
          <a:prstGeom prst="rect">
            <a:avLst/>
          </a:prstGeom>
        </p:spPr>
      </p:pic>
      <p:sp>
        <p:nvSpPr>
          <p:cNvPr id="25" name="Oval 24">
            <a:extLst>
              <a:ext uri="{FF2B5EF4-FFF2-40B4-BE49-F238E27FC236}">
                <a16:creationId xmlns:a16="http://schemas.microsoft.com/office/drawing/2014/main" id="{315B3E31-F227-D951-4FD4-2B13F33F91E2}"/>
              </a:ext>
            </a:extLst>
          </p:cNvPr>
          <p:cNvSpPr/>
          <p:nvPr/>
        </p:nvSpPr>
        <p:spPr>
          <a:xfrm>
            <a:off x="3463844" y="504900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logo of cubes on a black background&#10;&#10;Description automatically generated">
            <a:extLst>
              <a:ext uri="{FF2B5EF4-FFF2-40B4-BE49-F238E27FC236}">
                <a16:creationId xmlns:a16="http://schemas.microsoft.com/office/drawing/2014/main" id="{53FD9549-CB08-554D-CA00-83B19EB222DE}"/>
              </a:ext>
            </a:extLst>
          </p:cNvPr>
          <p:cNvPicPr>
            <a:picLocks noChangeAspect="1"/>
          </p:cNvPicPr>
          <p:nvPr/>
        </p:nvPicPr>
        <p:blipFill>
          <a:blip r:embed="rId8"/>
          <a:stretch>
            <a:fillRect/>
          </a:stretch>
        </p:blipFill>
        <p:spPr>
          <a:xfrm>
            <a:off x="3567202" y="5159728"/>
            <a:ext cx="307777" cy="307777"/>
          </a:xfrm>
          <a:prstGeom prst="rect">
            <a:avLst/>
          </a:prstGeom>
        </p:spPr>
      </p:pic>
      <p:sp>
        <p:nvSpPr>
          <p:cNvPr id="27" name="Oval 26">
            <a:extLst>
              <a:ext uri="{FF2B5EF4-FFF2-40B4-BE49-F238E27FC236}">
                <a16:creationId xmlns:a16="http://schemas.microsoft.com/office/drawing/2014/main" id="{967EFE15-F3A8-B760-E4DA-279A8F737F6C}"/>
              </a:ext>
            </a:extLst>
          </p:cNvPr>
          <p:cNvSpPr/>
          <p:nvPr/>
        </p:nvSpPr>
        <p:spPr>
          <a:xfrm>
            <a:off x="7465391" y="186689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6C87A6D-746F-D22A-CE51-EB4E50A50EA5}"/>
              </a:ext>
            </a:extLst>
          </p:cNvPr>
          <p:cNvSpPr/>
          <p:nvPr/>
        </p:nvSpPr>
        <p:spPr>
          <a:xfrm>
            <a:off x="7467234" y="345798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81CBDC0-F330-158D-F11B-1501738B1067}"/>
              </a:ext>
            </a:extLst>
          </p:cNvPr>
          <p:cNvSpPr/>
          <p:nvPr/>
        </p:nvSpPr>
        <p:spPr>
          <a:xfrm>
            <a:off x="7463883" y="50507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white arrow in a bullseye&#10;&#10;Description automatically generated">
            <a:extLst>
              <a:ext uri="{FF2B5EF4-FFF2-40B4-BE49-F238E27FC236}">
                <a16:creationId xmlns:a16="http://schemas.microsoft.com/office/drawing/2014/main" id="{9E5A8E94-FAFA-6ABF-E88C-25C0173EE25D}"/>
              </a:ext>
            </a:extLst>
          </p:cNvPr>
          <p:cNvPicPr>
            <a:picLocks noChangeAspect="1"/>
          </p:cNvPicPr>
          <p:nvPr/>
        </p:nvPicPr>
        <p:blipFill>
          <a:blip r:embed="rId9"/>
          <a:stretch>
            <a:fillRect/>
          </a:stretch>
        </p:blipFill>
        <p:spPr>
          <a:xfrm>
            <a:off x="7555469" y="1936056"/>
            <a:ext cx="371546" cy="371546"/>
          </a:xfrm>
          <a:prstGeom prst="rect">
            <a:avLst/>
          </a:prstGeom>
        </p:spPr>
      </p:pic>
      <p:pic>
        <p:nvPicPr>
          <p:cNvPr id="31" name="Picture 30" descr="A white outline of a person with a star&#10;&#10;Description automatically generated">
            <a:extLst>
              <a:ext uri="{FF2B5EF4-FFF2-40B4-BE49-F238E27FC236}">
                <a16:creationId xmlns:a16="http://schemas.microsoft.com/office/drawing/2014/main" id="{FF7357B9-6330-2DDB-6782-19D62AA8159D}"/>
              </a:ext>
            </a:extLst>
          </p:cNvPr>
          <p:cNvPicPr>
            <a:picLocks noChangeAspect="1"/>
          </p:cNvPicPr>
          <p:nvPr/>
        </p:nvPicPr>
        <p:blipFill>
          <a:blip r:embed="rId10"/>
          <a:stretch>
            <a:fillRect/>
          </a:stretch>
        </p:blipFill>
        <p:spPr>
          <a:xfrm>
            <a:off x="7572646" y="5131452"/>
            <a:ext cx="327102" cy="327102"/>
          </a:xfrm>
          <a:prstGeom prst="rect">
            <a:avLst/>
          </a:prstGeom>
        </p:spPr>
      </p:pic>
      <p:pic>
        <p:nvPicPr>
          <p:cNvPr id="32" name="Graphic 31">
            <a:extLst>
              <a:ext uri="{FF2B5EF4-FFF2-40B4-BE49-F238E27FC236}">
                <a16:creationId xmlns:a16="http://schemas.microsoft.com/office/drawing/2014/main" id="{4F35C78F-A9A0-4839-331B-9B4B857C15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8273" y="3511051"/>
            <a:ext cx="352774" cy="352774"/>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Basic Project Charter Template</a:t>
            </a:r>
          </a:p>
        </p:txBody>
      </p:sp>
      <p:sp>
        <p:nvSpPr>
          <p:cNvPr id="10" name="TextBox 9">
            <a:extLst>
              <a:ext uri="{FF2B5EF4-FFF2-40B4-BE49-F238E27FC236}">
                <a16:creationId xmlns:a16="http://schemas.microsoft.com/office/drawing/2014/main" id="{DDA6670F-8C13-0F77-0E2A-50BCDA88CA88}"/>
              </a:ext>
            </a:extLst>
          </p:cNvPr>
          <p:cNvSpPr txBox="1"/>
          <p:nvPr/>
        </p:nvSpPr>
        <p:spPr>
          <a:xfrm>
            <a:off x="663782"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Scope</a:t>
            </a:r>
          </a:p>
        </p:txBody>
      </p:sp>
      <p:sp>
        <p:nvSpPr>
          <p:cNvPr id="11" name="TextBox 10">
            <a:extLst>
              <a:ext uri="{FF2B5EF4-FFF2-40B4-BE49-F238E27FC236}">
                <a16:creationId xmlns:a16="http://schemas.microsoft.com/office/drawing/2014/main" id="{256FD5B4-1DBD-B771-204F-AB9100232C18}"/>
              </a:ext>
            </a:extLst>
          </p:cNvPr>
          <p:cNvSpPr txBox="1"/>
          <p:nvPr/>
        </p:nvSpPr>
        <p:spPr>
          <a:xfrm>
            <a:off x="663782" y="2270735"/>
            <a:ext cx="297501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In-Scope/Out-of-Scope: </a:t>
            </a:r>
            <a:r>
              <a:rPr lang="en-US" sz="1000" dirty="0">
                <a:solidFill>
                  <a:schemeClr val="tx1">
                    <a:lumMod val="65000"/>
                    <a:lumOff val="35000"/>
                  </a:schemeClr>
                </a:solidFill>
                <a:latin typeface="Century Gothic" panose="020B0502020202020204" pitchFamily="34" charset="0"/>
              </a:rPr>
              <a:t>Define what the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team will and will not focus on.</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Focusing on product development, excluding market analysis.</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2065114663"/>
              </p:ext>
            </p:extLst>
          </p:nvPr>
        </p:nvGraphicFramePr>
        <p:xfrm>
          <a:off x="540049" y="569541"/>
          <a:ext cx="5774041" cy="755505"/>
        </p:xfrm>
        <a:graphic>
          <a:graphicData uri="http://schemas.openxmlformats.org/drawingml/2006/table">
            <a:tbl>
              <a:tblPr firstRow="1" bandRow="1">
                <a:tableStyleId>{5C22544A-7EE6-4342-B048-85BDC9FD1C3A}</a:tableStyleId>
              </a:tblPr>
              <a:tblGrid>
                <a:gridCol w="1738068">
                  <a:extLst>
                    <a:ext uri="{9D8B030D-6E8A-4147-A177-3AD203B41FA5}">
                      <a16:colId xmlns:a16="http://schemas.microsoft.com/office/drawing/2014/main" val="1672129667"/>
                    </a:ext>
                  </a:extLst>
                </a:gridCol>
                <a:gridCol w="1978573">
                  <a:extLst>
                    <a:ext uri="{9D8B030D-6E8A-4147-A177-3AD203B41FA5}">
                      <a16:colId xmlns:a16="http://schemas.microsoft.com/office/drawing/2014/main" val="602210714"/>
                    </a:ext>
                  </a:extLst>
                </a:gridCol>
                <a:gridCol w="733096">
                  <a:extLst>
                    <a:ext uri="{9D8B030D-6E8A-4147-A177-3AD203B41FA5}">
                      <a16:colId xmlns:a16="http://schemas.microsoft.com/office/drawing/2014/main" val="745651107"/>
                    </a:ext>
                  </a:extLst>
                </a:gridCol>
                <a:gridCol w="1324304">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Team Charter: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Version:</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61" name="TextBox 60">
            <a:extLst>
              <a:ext uri="{FF2B5EF4-FFF2-40B4-BE49-F238E27FC236}">
                <a16:creationId xmlns:a16="http://schemas.microsoft.com/office/drawing/2014/main" id="{15169615-A82B-A7F6-C4E8-CF816662559C}"/>
              </a:ext>
            </a:extLst>
          </p:cNvPr>
          <p:cNvSpPr txBox="1"/>
          <p:nvPr/>
        </p:nvSpPr>
        <p:spPr>
          <a:xfrm>
            <a:off x="1242430" y="1497091"/>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BASICS</a:t>
            </a:r>
          </a:p>
        </p:txBody>
      </p:sp>
      <p:sp>
        <p:nvSpPr>
          <p:cNvPr id="62" name="TextBox 61">
            <a:extLst>
              <a:ext uri="{FF2B5EF4-FFF2-40B4-BE49-F238E27FC236}">
                <a16:creationId xmlns:a16="http://schemas.microsoft.com/office/drawing/2014/main" id="{9A9CF2AD-F307-FB71-610F-AC0D6D6753D1}"/>
              </a:ext>
            </a:extLst>
          </p:cNvPr>
          <p:cNvSpPr txBox="1"/>
          <p:nvPr/>
        </p:nvSpPr>
        <p:spPr>
          <a:xfrm>
            <a:off x="7078984" y="1493106"/>
            <a:ext cx="2032580"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ADVANCED</a:t>
            </a:r>
          </a:p>
        </p:txBody>
      </p:sp>
      <p:sp>
        <p:nvSpPr>
          <p:cNvPr id="65" name="TextBox 64">
            <a:extLst>
              <a:ext uri="{FF2B5EF4-FFF2-40B4-BE49-F238E27FC236}">
                <a16:creationId xmlns:a16="http://schemas.microsoft.com/office/drawing/2014/main" id="{CF0D66AF-7CE9-B3B5-F84A-51B69CBC729D}"/>
              </a:ext>
            </a:extLst>
          </p:cNvPr>
          <p:cNvSpPr txBox="1"/>
          <p:nvPr/>
        </p:nvSpPr>
        <p:spPr>
          <a:xfrm>
            <a:off x="663782" y="3518241"/>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Roles and Responsibilities</a:t>
            </a:r>
          </a:p>
        </p:txBody>
      </p:sp>
      <p:sp>
        <p:nvSpPr>
          <p:cNvPr id="66" name="TextBox 65">
            <a:extLst>
              <a:ext uri="{FF2B5EF4-FFF2-40B4-BE49-F238E27FC236}">
                <a16:creationId xmlns:a16="http://schemas.microsoft.com/office/drawing/2014/main" id="{DF96377B-FCB5-8427-62F1-72796381FB52}"/>
              </a:ext>
            </a:extLst>
          </p:cNvPr>
          <p:cNvSpPr txBox="1"/>
          <p:nvPr/>
        </p:nvSpPr>
        <p:spPr>
          <a:xfrm>
            <a:off x="663782" y="3844828"/>
            <a:ext cx="297501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Who: </a:t>
            </a:r>
            <a:r>
              <a:rPr lang="en-US" sz="1000" dirty="0">
                <a:solidFill>
                  <a:schemeClr val="tx1">
                    <a:lumMod val="65000"/>
                    <a:lumOff val="35000"/>
                  </a:schemeClr>
                </a:solidFill>
                <a:latin typeface="Century Gothic" panose="020B0502020202020204" pitchFamily="34" charset="0"/>
              </a:rPr>
              <a:t>Clarify each team member's duties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roles.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John leads design and Lisa oversees testing.</a:t>
            </a:r>
          </a:p>
        </p:txBody>
      </p:sp>
      <p:sp>
        <p:nvSpPr>
          <p:cNvPr id="68" name="TextBox 67">
            <a:extLst>
              <a:ext uri="{FF2B5EF4-FFF2-40B4-BE49-F238E27FC236}">
                <a16:creationId xmlns:a16="http://schemas.microsoft.com/office/drawing/2014/main" id="{9B432B69-A15A-5F52-D7AC-829F4700814C}"/>
              </a:ext>
            </a:extLst>
          </p:cNvPr>
          <p:cNvSpPr txBox="1"/>
          <p:nvPr/>
        </p:nvSpPr>
        <p:spPr>
          <a:xfrm>
            <a:off x="663782" y="5092334"/>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Way of Working</a:t>
            </a:r>
          </a:p>
        </p:txBody>
      </p:sp>
      <p:sp>
        <p:nvSpPr>
          <p:cNvPr id="69" name="TextBox 68">
            <a:extLst>
              <a:ext uri="{FF2B5EF4-FFF2-40B4-BE49-F238E27FC236}">
                <a16:creationId xmlns:a16="http://schemas.microsoft.com/office/drawing/2014/main" id="{F886029E-2D28-9077-C046-9BE9A815C717}"/>
              </a:ext>
            </a:extLst>
          </p:cNvPr>
          <p:cNvSpPr txBox="1"/>
          <p:nvPr/>
        </p:nvSpPr>
        <p:spPr>
          <a:xfrm>
            <a:off x="663782" y="5418921"/>
            <a:ext cx="2975016" cy="67710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Describe the team’s operational methods and practices.</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hold Agile sprints with bi-weekly reviews.</a:t>
            </a:r>
          </a:p>
        </p:txBody>
      </p:sp>
      <p:sp>
        <p:nvSpPr>
          <p:cNvPr id="72" name="TextBox 71">
            <a:extLst>
              <a:ext uri="{FF2B5EF4-FFF2-40B4-BE49-F238E27FC236}">
                <a16:creationId xmlns:a16="http://schemas.microsoft.com/office/drawing/2014/main" id="{FD1A946C-A721-4F17-25B2-AA1C6CC874AD}"/>
              </a:ext>
            </a:extLst>
          </p:cNvPr>
          <p:cNvSpPr txBox="1"/>
          <p:nvPr/>
        </p:nvSpPr>
        <p:spPr>
          <a:xfrm>
            <a:off x="4668854"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Mission</a:t>
            </a:r>
          </a:p>
        </p:txBody>
      </p:sp>
      <p:sp>
        <p:nvSpPr>
          <p:cNvPr id="73" name="TextBox 72">
            <a:extLst>
              <a:ext uri="{FF2B5EF4-FFF2-40B4-BE49-F238E27FC236}">
                <a16:creationId xmlns:a16="http://schemas.microsoft.com/office/drawing/2014/main" id="{FBF37093-611B-100F-04A8-E0FDD897A47F}"/>
              </a:ext>
            </a:extLst>
          </p:cNvPr>
          <p:cNvSpPr txBox="1"/>
          <p:nvPr/>
        </p:nvSpPr>
        <p:spPr>
          <a:xfrm>
            <a:off x="4668854" y="2270735"/>
            <a:ext cx="2977376" cy="646331"/>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Why: </a:t>
            </a:r>
            <a:r>
              <a:rPr lang="en-US" sz="1000" dirty="0">
                <a:solidFill>
                  <a:schemeClr val="tx1">
                    <a:lumMod val="65000"/>
                    <a:lumOff val="35000"/>
                  </a:schemeClr>
                </a:solidFill>
                <a:latin typeface="Century Gothic" panose="020B0502020202020204" pitchFamily="34" charset="0"/>
              </a:rPr>
              <a:t>Explain the team's core purpose.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Create a user-centric software solution that enhances client productivity.</a:t>
            </a:r>
          </a:p>
        </p:txBody>
      </p:sp>
      <p:sp>
        <p:nvSpPr>
          <p:cNvPr id="76" name="TextBox 75">
            <a:extLst>
              <a:ext uri="{FF2B5EF4-FFF2-40B4-BE49-F238E27FC236}">
                <a16:creationId xmlns:a16="http://schemas.microsoft.com/office/drawing/2014/main" id="{9797648B-4818-58FA-60A5-103DB87CF423}"/>
              </a:ext>
            </a:extLst>
          </p:cNvPr>
          <p:cNvSpPr txBox="1"/>
          <p:nvPr/>
        </p:nvSpPr>
        <p:spPr>
          <a:xfrm>
            <a:off x="4668854"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Fun Events</a:t>
            </a:r>
          </a:p>
        </p:txBody>
      </p:sp>
      <p:sp>
        <p:nvSpPr>
          <p:cNvPr id="77" name="TextBox 76">
            <a:extLst>
              <a:ext uri="{FF2B5EF4-FFF2-40B4-BE49-F238E27FC236}">
                <a16:creationId xmlns:a16="http://schemas.microsoft.com/office/drawing/2014/main" id="{5ADC98BE-57E1-F060-5081-025A3B1698A7}"/>
              </a:ext>
            </a:extLst>
          </p:cNvPr>
          <p:cNvSpPr txBox="1"/>
          <p:nvPr/>
        </p:nvSpPr>
        <p:spPr>
          <a:xfrm>
            <a:off x="4668854" y="3839775"/>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WOW!: </a:t>
            </a:r>
            <a:r>
              <a:rPr lang="en-US" sz="1000" dirty="0">
                <a:solidFill>
                  <a:schemeClr val="tx1">
                    <a:lumMod val="65000"/>
                    <a:lumOff val="35000"/>
                  </a:schemeClr>
                </a:solidFill>
                <a:latin typeface="Century Gothic" panose="020B0502020202020204" pitchFamily="34" charset="0"/>
              </a:rPr>
              <a:t>Plan activities that build team spirit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and camaraderie.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Hold monthly team outings and weekly virtual game nights.</a:t>
            </a:r>
          </a:p>
        </p:txBody>
      </p:sp>
      <p:sp>
        <p:nvSpPr>
          <p:cNvPr id="80" name="TextBox 79">
            <a:extLst>
              <a:ext uri="{FF2B5EF4-FFF2-40B4-BE49-F238E27FC236}">
                <a16:creationId xmlns:a16="http://schemas.microsoft.com/office/drawing/2014/main" id="{F5E40BD2-1672-7D04-C920-E6AD9CF89CAB}"/>
              </a:ext>
            </a:extLst>
          </p:cNvPr>
          <p:cNvSpPr txBox="1"/>
          <p:nvPr/>
        </p:nvSpPr>
        <p:spPr>
          <a:xfrm>
            <a:off x="4668854"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Norms and Values</a:t>
            </a:r>
          </a:p>
        </p:txBody>
      </p:sp>
      <p:sp>
        <p:nvSpPr>
          <p:cNvPr id="81" name="TextBox 80">
            <a:extLst>
              <a:ext uri="{FF2B5EF4-FFF2-40B4-BE49-F238E27FC236}">
                <a16:creationId xmlns:a16="http://schemas.microsoft.com/office/drawing/2014/main" id="{36CF8A7D-FE18-4C57-A004-844A60F52102}"/>
              </a:ext>
            </a:extLst>
          </p:cNvPr>
          <p:cNvSpPr txBox="1"/>
          <p:nvPr/>
        </p:nvSpPr>
        <p:spPr>
          <a:xfrm>
            <a:off x="4668854" y="5415453"/>
            <a:ext cx="2977376"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How: </a:t>
            </a:r>
            <a:r>
              <a:rPr lang="en-US" sz="1000" dirty="0">
                <a:solidFill>
                  <a:schemeClr val="tx1">
                    <a:lumMod val="65000"/>
                    <a:lumOff val="35000"/>
                  </a:schemeClr>
                </a:solidFill>
                <a:latin typeface="Century Gothic" panose="020B0502020202020204" pitchFamily="34" charset="0"/>
              </a:rPr>
              <a:t>State the team’s principles and </a:t>
            </a:r>
            <a:br>
              <a:rPr lang="en-US" sz="1000" dirty="0">
                <a:solidFill>
                  <a:schemeClr val="tx1">
                    <a:lumMod val="65000"/>
                    <a:lumOff val="35000"/>
                  </a:schemeClr>
                </a:solidFill>
                <a:latin typeface="Century Gothic" panose="020B0502020202020204" pitchFamily="34" charset="0"/>
              </a:rPr>
            </a:br>
            <a:r>
              <a:rPr lang="en-US" sz="1000" dirty="0">
                <a:solidFill>
                  <a:schemeClr val="tx1">
                    <a:lumMod val="65000"/>
                    <a:lumOff val="35000"/>
                  </a:schemeClr>
                </a:solidFill>
                <a:latin typeface="Century Gothic" panose="020B0502020202020204" pitchFamily="34" charset="0"/>
              </a:rPr>
              <a:t>expected behavior.</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value respect, transparency, and proactive communication in all interactions.</a:t>
            </a:r>
          </a:p>
        </p:txBody>
      </p:sp>
      <p:sp>
        <p:nvSpPr>
          <p:cNvPr id="82" name="TextBox 81">
            <a:extLst>
              <a:ext uri="{FF2B5EF4-FFF2-40B4-BE49-F238E27FC236}">
                <a16:creationId xmlns:a16="http://schemas.microsoft.com/office/drawing/2014/main" id="{A3688D9F-0ED0-5DCA-0239-86FB1E70803B}"/>
              </a:ext>
            </a:extLst>
          </p:cNvPr>
          <p:cNvSpPr txBox="1"/>
          <p:nvPr/>
        </p:nvSpPr>
        <p:spPr>
          <a:xfrm>
            <a:off x="8290560" y="194414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Goal</a:t>
            </a:r>
          </a:p>
        </p:txBody>
      </p:sp>
      <p:sp>
        <p:nvSpPr>
          <p:cNvPr id="83" name="TextBox 82">
            <a:extLst>
              <a:ext uri="{FF2B5EF4-FFF2-40B4-BE49-F238E27FC236}">
                <a16:creationId xmlns:a16="http://schemas.microsoft.com/office/drawing/2014/main" id="{114FA3C0-1F4D-3E89-5FC3-63070DAA660C}"/>
              </a:ext>
            </a:extLst>
          </p:cNvPr>
          <p:cNvSpPr txBox="1"/>
          <p:nvPr/>
        </p:nvSpPr>
        <p:spPr>
          <a:xfrm>
            <a:off x="8290560" y="2270735"/>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Specify the primary objective the team aims to achieve.</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Launch the new application by Q3, achieving a customer satisfaction score of at least 80%.</a:t>
            </a:r>
          </a:p>
        </p:txBody>
      </p:sp>
      <p:sp>
        <p:nvSpPr>
          <p:cNvPr id="84" name="TextBox 83">
            <a:extLst>
              <a:ext uri="{FF2B5EF4-FFF2-40B4-BE49-F238E27FC236}">
                <a16:creationId xmlns:a16="http://schemas.microsoft.com/office/drawing/2014/main" id="{C4A37234-C928-2F8B-9BA3-69657653E938}"/>
              </a:ext>
            </a:extLst>
          </p:cNvPr>
          <p:cNvSpPr txBox="1"/>
          <p:nvPr/>
        </p:nvSpPr>
        <p:spPr>
          <a:xfrm>
            <a:off x="8290560" y="3513188"/>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Qualities in Team</a:t>
            </a:r>
          </a:p>
        </p:txBody>
      </p:sp>
      <p:sp>
        <p:nvSpPr>
          <p:cNvPr id="85" name="TextBox 84">
            <a:extLst>
              <a:ext uri="{FF2B5EF4-FFF2-40B4-BE49-F238E27FC236}">
                <a16:creationId xmlns:a16="http://schemas.microsoft.com/office/drawing/2014/main" id="{7D7A1C84-E14A-BA15-1947-027B064A7A14}"/>
              </a:ext>
            </a:extLst>
          </p:cNvPr>
          <p:cNvSpPr txBox="1"/>
          <p:nvPr/>
        </p:nvSpPr>
        <p:spPr>
          <a:xfrm>
            <a:off x="8290560" y="3839775"/>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Which: </a:t>
            </a:r>
            <a:r>
              <a:rPr lang="en-US" sz="1000" dirty="0">
                <a:solidFill>
                  <a:schemeClr val="tx1">
                    <a:lumMod val="65000"/>
                    <a:lumOff val="35000"/>
                  </a:schemeClr>
                </a:solidFill>
                <a:latin typeface="Century Gothic" panose="020B0502020202020204" pitchFamily="34" charset="0"/>
              </a:rPr>
              <a:t>Highlight the positive attributes and strengths of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creativity, technical expertise, and strong problem-solving skills.</a:t>
            </a:r>
          </a:p>
        </p:txBody>
      </p:sp>
      <p:sp>
        <p:nvSpPr>
          <p:cNvPr id="86" name="TextBox 85">
            <a:extLst>
              <a:ext uri="{FF2B5EF4-FFF2-40B4-BE49-F238E27FC236}">
                <a16:creationId xmlns:a16="http://schemas.microsoft.com/office/drawing/2014/main" id="{33112F1B-2F9A-93BD-80AE-59BF5421E128}"/>
              </a:ext>
            </a:extLst>
          </p:cNvPr>
          <p:cNvSpPr txBox="1"/>
          <p:nvPr/>
        </p:nvSpPr>
        <p:spPr>
          <a:xfrm>
            <a:off x="8290560" y="5088866"/>
            <a:ext cx="3237658"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Vulnerabilities in Team</a:t>
            </a:r>
          </a:p>
        </p:txBody>
      </p:sp>
      <p:sp>
        <p:nvSpPr>
          <p:cNvPr id="87" name="TextBox 86">
            <a:extLst>
              <a:ext uri="{FF2B5EF4-FFF2-40B4-BE49-F238E27FC236}">
                <a16:creationId xmlns:a16="http://schemas.microsoft.com/office/drawing/2014/main" id="{7EE72D98-0BA4-8132-1392-31577A7C22F9}"/>
              </a:ext>
            </a:extLst>
          </p:cNvPr>
          <p:cNvSpPr txBox="1"/>
          <p:nvPr/>
        </p:nvSpPr>
        <p:spPr>
          <a:xfrm>
            <a:off x="8290560" y="5415453"/>
            <a:ext cx="2964794" cy="800219"/>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What: </a:t>
            </a:r>
            <a:r>
              <a:rPr lang="en-US" sz="1000" dirty="0">
                <a:solidFill>
                  <a:schemeClr val="tx1">
                    <a:lumMod val="65000"/>
                    <a:lumOff val="35000"/>
                  </a:schemeClr>
                </a:solidFill>
                <a:latin typeface="Century Gothic" panose="020B0502020202020204" pitchFamily="34" charset="0"/>
              </a:rPr>
              <a:t>Identify potential weaknesses or areas for improvement within the team.</a:t>
            </a:r>
          </a:p>
          <a:p>
            <a:endParaRPr lang="en-US" sz="1000" dirty="0">
              <a:solidFill>
                <a:schemeClr val="tx1">
                  <a:lumMod val="65000"/>
                  <a:lumOff val="35000"/>
                </a:schemeClr>
              </a:solidFill>
              <a:latin typeface="Century Gothic" panose="020B0502020202020204" pitchFamily="34" charset="0"/>
            </a:endParaRPr>
          </a:p>
          <a:p>
            <a:r>
              <a:rPr lang="en-US" sz="800" i="1" dirty="0">
                <a:solidFill>
                  <a:schemeClr val="tx1">
                    <a:lumMod val="65000"/>
                    <a:lumOff val="35000"/>
                  </a:schemeClr>
                </a:solidFill>
                <a:latin typeface="Century Gothic" panose="020B0502020202020204" pitchFamily="34" charset="0"/>
              </a:rPr>
              <a:t>We have limited experience with cloud integration, requiring external training.</a:t>
            </a:r>
          </a:p>
        </p:txBody>
      </p:sp>
    </p:spTree>
    <p:extLst>
      <p:ext uri="{BB962C8B-B14F-4D97-AF65-F5344CB8AC3E}">
        <p14:creationId xmlns:p14="http://schemas.microsoft.com/office/powerpoint/2010/main" val="74297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1556</TotalTime>
  <Words>642</Words>
  <Application>Microsoft Macintosh PowerPoint</Application>
  <PresentationFormat>Widescreen</PresentationFormat>
  <Paragraphs>91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56</cp:revision>
  <dcterms:created xsi:type="dcterms:W3CDTF">2022-05-22T18:55:25Z</dcterms:created>
  <dcterms:modified xsi:type="dcterms:W3CDTF">2024-08-08T14:47:33Z</dcterms:modified>
</cp:coreProperties>
</file>