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sldIdLst>
    <p:sldId id="256" r:id="rId2"/>
    <p:sldId id="344" r:id="rId3"/>
    <p:sldId id="345" r:id="rId4"/>
    <p:sldId id="346" r:id="rId5"/>
    <p:sldId id="29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F8E8"/>
    <a:srgbClr val="F8E9E4"/>
    <a:srgbClr val="7ED39C"/>
    <a:srgbClr val="5DBBDC"/>
    <a:srgbClr val="C1EDF3"/>
    <a:srgbClr val="B5E4B7"/>
    <a:srgbClr val="F2F094"/>
    <a:srgbClr val="E4E438"/>
    <a:srgbClr val="F0A622"/>
    <a:srgbClr val="F100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34" autoAdjust="0"/>
    <p:restoredTop sz="86447"/>
  </p:normalViewPr>
  <p:slideViewPr>
    <p:cSldViewPr snapToGrid="0" snapToObjects="1">
      <p:cViewPr varScale="1">
        <p:scale>
          <a:sx n="112" d="100"/>
          <a:sy n="112" d="100"/>
        </p:scale>
        <p:origin x="504" y="19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8/21/24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8/21/24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8/21/24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8/21/24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8/21/24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8/21/24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8/21/24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8/21/24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8/21/24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147&amp;utm_source=template-powerpoint&amp;utm_medium=content&amp;utm_campaign=Sample+Event+Planning+Timeline+Presentation-powerpoint-12147&amp;lpa=Sample+Event+Planning+Timeline+Presentation+powerpoint+12147"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grpSp>
        <p:nvGrpSpPr>
          <p:cNvPr id="90" name="Google Shape;90;p1"/>
          <p:cNvGrpSpPr/>
          <p:nvPr/>
        </p:nvGrpSpPr>
        <p:grpSpPr>
          <a:xfrm>
            <a:off x="6178418" y="269422"/>
            <a:ext cx="5724680" cy="6219640"/>
            <a:chOff x="7203068" y="-14628"/>
            <a:chExt cx="5724680" cy="6219640"/>
          </a:xfrm>
        </p:grpSpPr>
        <p:sp>
          <p:nvSpPr>
            <p:cNvPr id="91" name="Google Shape;91;p1"/>
            <p:cNvSpPr/>
            <p:nvPr/>
          </p:nvSpPr>
          <p:spPr>
            <a:xfrm>
              <a:off x="8267700" y="1219200"/>
              <a:ext cx="1498109" cy="1121526"/>
            </a:xfrm>
            <a:prstGeom prst="triangle">
              <a:avLst>
                <a:gd name="adj" fmla="val 50000"/>
              </a:avLst>
            </a:prstGeom>
            <a:solidFill>
              <a:schemeClr val="lt1">
                <a:alpha val="49803"/>
              </a:schemeClr>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92" name="Google Shape;92;p1"/>
            <p:cNvSpPr/>
            <p:nvPr/>
          </p:nvSpPr>
          <p:spPr>
            <a:xfrm rot="10800000">
              <a:off x="8267698" y="2340726"/>
              <a:ext cx="1498109" cy="1121526"/>
            </a:xfrm>
            <a:prstGeom prst="triangle">
              <a:avLst>
                <a:gd name="adj" fmla="val 50000"/>
              </a:avLst>
            </a:prstGeom>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93" name="Google Shape;93;p1"/>
            <p:cNvSpPr/>
            <p:nvPr/>
          </p:nvSpPr>
          <p:spPr>
            <a:xfrm>
              <a:off x="9117614" y="2441587"/>
              <a:ext cx="1498109" cy="1121526"/>
            </a:xfrm>
            <a:prstGeom prst="triangle">
              <a:avLst>
                <a:gd name="adj" fmla="val 50000"/>
              </a:avLst>
            </a:prstGeom>
            <a:gradFill flip="none" rotWithShape="1">
              <a:gsLst>
                <a:gs pos="7000">
                  <a:schemeClr val="accent6">
                    <a:lumMod val="5000"/>
                    <a:lumOff val="95000"/>
                  </a:schemeClr>
                </a:gs>
                <a:gs pos="79000">
                  <a:schemeClr val="accent6">
                    <a:lumMod val="45000"/>
                    <a:lumOff val="55000"/>
                  </a:schemeClr>
                </a:gs>
                <a:gs pos="86000">
                  <a:schemeClr val="accent6">
                    <a:lumMod val="45000"/>
                    <a:lumOff val="55000"/>
                  </a:schemeClr>
                </a:gs>
                <a:gs pos="97000">
                  <a:schemeClr val="accent6">
                    <a:lumMod val="30000"/>
                    <a:lumOff val="70000"/>
                  </a:schemeClr>
                </a:gs>
              </a:gsLst>
              <a:lin ang="5400000" scaled="1"/>
              <a:tileRect/>
            </a:gra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94" name="Google Shape;94;p1"/>
            <p:cNvSpPr/>
            <p:nvPr/>
          </p:nvSpPr>
          <p:spPr>
            <a:xfrm rot="10800000">
              <a:off x="9117612" y="3563113"/>
              <a:ext cx="1498109" cy="1121526"/>
            </a:xfrm>
            <a:prstGeom prst="triangle">
              <a:avLst>
                <a:gd name="adj" fmla="val 50000"/>
              </a:avLst>
            </a:prstGeom>
            <a:solidFill>
              <a:schemeClr val="lt1">
                <a:alpha val="49803"/>
              </a:schemeClr>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95" name="Google Shape;95;p1"/>
            <p:cNvSpPr/>
            <p:nvPr/>
          </p:nvSpPr>
          <p:spPr>
            <a:xfrm rot="10800000">
              <a:off x="9118598" y="-14627"/>
              <a:ext cx="3073402" cy="2300834"/>
            </a:xfrm>
            <a:prstGeom prst="triangle">
              <a:avLst>
                <a:gd name="adj" fmla="val 50000"/>
              </a:avLst>
            </a:prstGeom>
            <a:solidFill>
              <a:schemeClr val="lt1">
                <a:alpha val="49803"/>
              </a:schemeClr>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96" name="Google Shape;96;p1"/>
            <p:cNvSpPr/>
            <p:nvPr/>
          </p:nvSpPr>
          <p:spPr>
            <a:xfrm>
              <a:off x="11194577" y="5032308"/>
              <a:ext cx="825935" cy="618318"/>
            </a:xfrm>
            <a:prstGeom prst="triangle">
              <a:avLst>
                <a:gd name="adj" fmla="val 50000"/>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97" name="Google Shape;97;p1"/>
            <p:cNvSpPr/>
            <p:nvPr/>
          </p:nvSpPr>
          <p:spPr>
            <a:xfrm rot="10800000">
              <a:off x="10726003" y="4976702"/>
              <a:ext cx="825935" cy="618318"/>
            </a:xfrm>
            <a:prstGeom prst="triangle">
              <a:avLst>
                <a:gd name="adj" fmla="val 50000"/>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98" name="Google Shape;98;p1"/>
            <p:cNvSpPr/>
            <p:nvPr/>
          </p:nvSpPr>
          <p:spPr>
            <a:xfrm>
              <a:off x="10726004" y="4358384"/>
              <a:ext cx="825935" cy="618318"/>
            </a:xfrm>
            <a:prstGeom prst="triangle">
              <a:avLst>
                <a:gd name="adj" fmla="val 50000"/>
              </a:avLst>
            </a:prstGeom>
            <a:solidFill>
              <a:schemeClr val="lt1">
                <a:alpha val="49803"/>
              </a:schemeClr>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99" name="Google Shape;99;p1"/>
            <p:cNvSpPr/>
            <p:nvPr/>
          </p:nvSpPr>
          <p:spPr>
            <a:xfrm>
              <a:off x="10732980" y="2926103"/>
              <a:ext cx="825935" cy="618318"/>
            </a:xfrm>
            <a:prstGeom prst="triangle">
              <a:avLst>
                <a:gd name="adj" fmla="val 50000"/>
              </a:avLst>
            </a:prstGeom>
            <a:solidFill>
              <a:schemeClr val="lt1">
                <a:alpha val="49803"/>
              </a:schemeClr>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00" name="Google Shape;100;p1"/>
            <p:cNvSpPr/>
            <p:nvPr/>
          </p:nvSpPr>
          <p:spPr>
            <a:xfrm rot="10800000">
              <a:off x="10732979" y="3544421"/>
              <a:ext cx="825935" cy="618318"/>
            </a:xfrm>
            <a:prstGeom prst="triangle">
              <a:avLst>
                <a:gd name="adj" fmla="val 50000"/>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01" name="Google Shape;101;p1"/>
            <p:cNvSpPr/>
            <p:nvPr/>
          </p:nvSpPr>
          <p:spPr>
            <a:xfrm>
              <a:off x="11201553" y="3600027"/>
              <a:ext cx="825935" cy="618318"/>
            </a:xfrm>
            <a:prstGeom prst="triangle">
              <a:avLst>
                <a:gd name="adj" fmla="val 50000"/>
              </a:avLst>
            </a:prstGeom>
            <a:gradFill flip="none" rotWithShape="1">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tileRect/>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02" name="Google Shape;102;p1"/>
            <p:cNvSpPr/>
            <p:nvPr/>
          </p:nvSpPr>
          <p:spPr>
            <a:xfrm rot="10800000">
              <a:off x="11201552" y="4218345"/>
              <a:ext cx="825935" cy="618318"/>
            </a:xfrm>
            <a:prstGeom prst="triangle">
              <a:avLst>
                <a:gd name="adj" fmla="val 50000"/>
              </a:avLst>
            </a:prstGeom>
            <a:solidFill>
              <a:schemeClr val="lt1">
                <a:alpha val="49803"/>
              </a:schemeClr>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03" name="Google Shape;103;p1"/>
            <p:cNvSpPr/>
            <p:nvPr/>
          </p:nvSpPr>
          <p:spPr>
            <a:xfrm>
              <a:off x="9465415" y="5351037"/>
              <a:ext cx="613059" cy="458953"/>
            </a:xfrm>
            <a:prstGeom prst="triangle">
              <a:avLst>
                <a:gd name="adj" fmla="val 50000"/>
              </a:avLst>
            </a:prstGeom>
            <a:gradFill>
              <a:gsLst>
                <a:gs pos="0">
                  <a:srgbClr val="92D050"/>
                </a:gs>
                <a:gs pos="100000">
                  <a:srgbClr val="FFFFFF">
                    <a:alpha val="49803"/>
                  </a:srgbClr>
                </a:gs>
              </a:gsLst>
              <a:lin ang="135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04" name="Google Shape;104;p1"/>
            <p:cNvSpPr/>
            <p:nvPr/>
          </p:nvSpPr>
          <p:spPr>
            <a:xfrm rot="10800000">
              <a:off x="8796054" y="4684640"/>
              <a:ext cx="613059" cy="458953"/>
            </a:xfrm>
            <a:prstGeom prst="triangle">
              <a:avLst>
                <a:gd name="adj" fmla="val 50000"/>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05" name="Google Shape;105;p1"/>
            <p:cNvSpPr/>
            <p:nvPr/>
          </p:nvSpPr>
          <p:spPr>
            <a:xfrm>
              <a:off x="8796055" y="4225687"/>
              <a:ext cx="613059" cy="458953"/>
            </a:xfrm>
            <a:prstGeom prst="triangle">
              <a:avLst>
                <a:gd name="adj" fmla="val 50000"/>
              </a:avLst>
            </a:prstGeom>
            <a:solidFill>
              <a:schemeClr val="lt1">
                <a:alpha val="49803"/>
              </a:schemeClr>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06" name="Google Shape;106;p1"/>
            <p:cNvSpPr/>
            <p:nvPr/>
          </p:nvSpPr>
          <p:spPr>
            <a:xfrm>
              <a:off x="11429639" y="676405"/>
              <a:ext cx="1498109" cy="1121526"/>
            </a:xfrm>
            <a:prstGeom prst="triangle">
              <a:avLst>
                <a:gd name="adj" fmla="val 50000"/>
              </a:avLst>
            </a:prstGeom>
            <a:solidFill>
              <a:schemeClr val="lt1">
                <a:alpha val="49803"/>
              </a:schemeClr>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07" name="Google Shape;107;p1"/>
            <p:cNvSpPr/>
            <p:nvPr/>
          </p:nvSpPr>
          <p:spPr>
            <a:xfrm rot="10800000">
              <a:off x="11429637" y="1797931"/>
              <a:ext cx="1498109" cy="1121526"/>
            </a:xfrm>
            <a:prstGeom prst="triangle">
              <a:avLst>
                <a:gd name="adj" fmla="val 50000"/>
              </a:avLst>
            </a:prstGeom>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08" name="Google Shape;108;p1"/>
            <p:cNvSpPr/>
            <p:nvPr/>
          </p:nvSpPr>
          <p:spPr>
            <a:xfrm rot="10800000">
              <a:off x="10001145" y="4978503"/>
              <a:ext cx="401094" cy="300270"/>
            </a:xfrm>
            <a:prstGeom prst="triangle">
              <a:avLst>
                <a:gd name="adj" fmla="val 50000"/>
              </a:avLst>
            </a:prstGeom>
            <a:noFill/>
            <a:ln w="12700" cap="flat" cmpd="sng">
              <a:solidFill>
                <a:srgbClr val="00BD3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09" name="Google Shape;109;p1"/>
            <p:cNvSpPr/>
            <p:nvPr/>
          </p:nvSpPr>
          <p:spPr>
            <a:xfrm>
              <a:off x="8478550" y="3436582"/>
              <a:ext cx="401094" cy="300270"/>
            </a:xfrm>
            <a:prstGeom prst="triangle">
              <a:avLst>
                <a:gd name="adj" fmla="val 50000"/>
              </a:avLst>
            </a:prstGeom>
            <a:noFill/>
            <a:ln w="12700"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0" name="Google Shape;110;p1"/>
            <p:cNvSpPr/>
            <p:nvPr/>
          </p:nvSpPr>
          <p:spPr>
            <a:xfrm>
              <a:off x="10560298" y="3911608"/>
              <a:ext cx="221130" cy="165545"/>
            </a:xfrm>
            <a:prstGeom prst="triangle">
              <a:avLst>
                <a:gd name="adj" fmla="val 50000"/>
              </a:avLst>
            </a:prstGeom>
            <a:noFill/>
            <a:ln w="127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1" name="Google Shape;111;p1"/>
            <p:cNvSpPr/>
            <p:nvPr/>
          </p:nvSpPr>
          <p:spPr>
            <a:xfrm rot="10800000">
              <a:off x="10924816" y="6039467"/>
              <a:ext cx="221130" cy="165545"/>
            </a:xfrm>
            <a:prstGeom prst="triangle">
              <a:avLst>
                <a:gd name="adj" fmla="val 50000"/>
              </a:avLst>
            </a:prstGeom>
            <a:noFill/>
            <a:ln w="127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2" name="Google Shape;112;p1"/>
            <p:cNvSpPr/>
            <p:nvPr/>
          </p:nvSpPr>
          <p:spPr>
            <a:xfrm rot="10800000">
              <a:off x="8157134" y="1651419"/>
              <a:ext cx="221130" cy="165545"/>
            </a:xfrm>
            <a:prstGeom prst="triangle">
              <a:avLst>
                <a:gd name="adj" fmla="val 50000"/>
              </a:avLst>
            </a:prstGeom>
            <a:noFill/>
            <a:ln w="12700" cap="flat" cmpd="sng">
              <a:solidFill>
                <a:srgbClr val="F0A62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3" name="Google Shape;113;p1"/>
            <p:cNvSpPr/>
            <p:nvPr/>
          </p:nvSpPr>
          <p:spPr>
            <a:xfrm>
              <a:off x="11586492" y="2465841"/>
              <a:ext cx="221130" cy="165545"/>
            </a:xfrm>
            <a:prstGeom prst="triangle">
              <a:avLst>
                <a:gd name="adj" fmla="val 50000"/>
              </a:avLst>
            </a:prstGeom>
            <a:noFill/>
            <a:ln w="127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4" name="Google Shape;114;p1"/>
            <p:cNvSpPr/>
            <p:nvPr/>
          </p:nvSpPr>
          <p:spPr>
            <a:xfrm>
              <a:off x="8875258" y="425489"/>
              <a:ext cx="164136" cy="122877"/>
            </a:xfrm>
            <a:prstGeom prst="triangle">
              <a:avLst>
                <a:gd name="adj" fmla="val 50000"/>
              </a:avLst>
            </a:prstGeom>
            <a:noFill/>
            <a:ln w="12700" cap="flat" cmpd="sng">
              <a:solidFill>
                <a:srgbClr val="00BD3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5" name="Google Shape;115;p1"/>
            <p:cNvSpPr/>
            <p:nvPr/>
          </p:nvSpPr>
          <p:spPr>
            <a:xfrm rot="10800000">
              <a:off x="11900905" y="4908188"/>
              <a:ext cx="164136" cy="122877"/>
            </a:xfrm>
            <a:prstGeom prst="triangle">
              <a:avLst>
                <a:gd name="adj" fmla="val 50000"/>
              </a:avLst>
            </a:prstGeom>
            <a:noFill/>
            <a:ln w="12700" cap="flat" cmpd="sng">
              <a:solidFill>
                <a:srgbClr val="92D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6" name="Google Shape;116;p1"/>
            <p:cNvSpPr/>
            <p:nvPr/>
          </p:nvSpPr>
          <p:spPr>
            <a:xfrm>
              <a:off x="9494499" y="1271969"/>
              <a:ext cx="401094" cy="300270"/>
            </a:xfrm>
            <a:prstGeom prst="triangle">
              <a:avLst>
                <a:gd name="adj" fmla="val 50000"/>
              </a:avLst>
            </a:prstGeom>
            <a:noFill/>
            <a:ln w="12700" cap="flat" cmpd="sng">
              <a:solidFill>
                <a:srgbClr val="F0A62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7" name="Google Shape;117;p1"/>
            <p:cNvSpPr/>
            <p:nvPr/>
          </p:nvSpPr>
          <p:spPr>
            <a:xfrm rot="10800000">
              <a:off x="7203068" y="-14628"/>
              <a:ext cx="1592986" cy="1192554"/>
            </a:xfrm>
            <a:prstGeom prst="triangle">
              <a:avLst>
                <a:gd name="adj" fmla="val 50000"/>
              </a:avLst>
            </a:prstGeom>
            <a:solidFill>
              <a:schemeClr val="lt1">
                <a:alpha val="49803"/>
              </a:schemeClr>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sp>
        <p:nvSpPr>
          <p:cNvPr id="119" name="Google Shape;119;p1"/>
          <p:cNvSpPr txBox="1"/>
          <p:nvPr/>
        </p:nvSpPr>
        <p:spPr>
          <a:xfrm>
            <a:off x="409777" y="353237"/>
            <a:ext cx="5630422" cy="954067"/>
          </a:xfrm>
          <a:prstGeom prst="rect">
            <a:avLst/>
          </a:prstGeom>
          <a:noFill/>
          <a:ln>
            <a:noFill/>
          </a:ln>
        </p:spPr>
        <p:txBody>
          <a:bodyPr spcFirstLastPara="1" wrap="square" lIns="91425" tIns="45700" rIns="91425" bIns="45700" anchor="t" anchorCtr="0">
            <a:spAutoFit/>
          </a:bodyPr>
          <a:lstStyle/>
          <a:p>
            <a:r>
              <a:rPr lang="en-US" sz="2800" b="1" dirty="0">
                <a:solidFill>
                  <a:schemeClr val="tx1">
                    <a:lumMod val="65000"/>
                    <a:lumOff val="35000"/>
                  </a:schemeClr>
                </a:solidFill>
                <a:latin typeface="Century Gothic" panose="020B0502020202020204" pitchFamily="34" charset="0"/>
              </a:rPr>
              <a:t>Event Timeline Planning </a:t>
            </a:r>
          </a:p>
          <a:p>
            <a:r>
              <a:rPr lang="en-US" sz="2800" b="1" dirty="0">
                <a:solidFill>
                  <a:schemeClr val="tx1">
                    <a:lumMod val="65000"/>
                    <a:lumOff val="35000"/>
                  </a:schemeClr>
                </a:solidFill>
                <a:latin typeface="Century Gothic" panose="020B0502020202020204" pitchFamily="34" charset="0"/>
              </a:rPr>
              <a:t>Presentation Template Example</a:t>
            </a:r>
          </a:p>
        </p:txBody>
      </p:sp>
      <p:pic>
        <p:nvPicPr>
          <p:cNvPr id="2" name="Picture 1" descr="A blue and white sign&#10;&#10;Description automatically generated">
            <a:hlinkClick r:id="rId3"/>
            <a:extLst>
              <a:ext uri="{FF2B5EF4-FFF2-40B4-BE49-F238E27FC236}">
                <a16:creationId xmlns:a16="http://schemas.microsoft.com/office/drawing/2014/main" id="{41F7AE6B-70E0-5216-21DC-793E58B20CA7}"/>
              </a:ext>
            </a:extLst>
          </p:cNvPr>
          <p:cNvPicPr>
            <a:picLocks noChangeAspect="1"/>
          </p:cNvPicPr>
          <p:nvPr/>
        </p:nvPicPr>
        <p:blipFill>
          <a:blip r:embed="rId4"/>
          <a:stretch>
            <a:fillRect/>
          </a:stretch>
        </p:blipFill>
        <p:spPr>
          <a:xfrm>
            <a:off x="8640723" y="437588"/>
            <a:ext cx="3124156" cy="621379"/>
          </a:xfrm>
          <a:prstGeom prst="rect">
            <a:avLst/>
          </a:prstGeom>
        </p:spPr>
      </p:pic>
      <p:sp>
        <p:nvSpPr>
          <p:cNvPr id="3" name="TextBox 2">
            <a:extLst>
              <a:ext uri="{FF2B5EF4-FFF2-40B4-BE49-F238E27FC236}">
                <a16:creationId xmlns:a16="http://schemas.microsoft.com/office/drawing/2014/main" id="{4744CCFC-32F3-D3CD-D034-88BE183921A7}"/>
              </a:ext>
            </a:extLst>
          </p:cNvPr>
          <p:cNvSpPr txBox="1"/>
          <p:nvPr/>
        </p:nvSpPr>
        <p:spPr>
          <a:xfrm>
            <a:off x="1365501" y="3963849"/>
            <a:ext cx="5387270" cy="2308324"/>
          </a:xfrm>
          <a:prstGeom prst="rect">
            <a:avLst/>
          </a:prstGeom>
          <a:noFill/>
        </p:spPr>
        <p:txBody>
          <a:bodyPr wrap="square" rtlCol="0">
            <a:spAutoFit/>
          </a:bodyPr>
          <a:lstStyle/>
          <a:p>
            <a:r>
              <a:rPr lang="en-US" b="1" i="0" u="none" strike="noStrike" dirty="0">
                <a:solidFill>
                  <a:schemeClr val="tx1">
                    <a:lumMod val="65000"/>
                    <a:lumOff val="35000"/>
                  </a:schemeClr>
                </a:solidFill>
                <a:effectLst/>
                <a:latin typeface="Century Gothic" panose="020B0502020202020204" pitchFamily="34" charset="0"/>
              </a:rPr>
              <a:t>Notable Template Features: </a:t>
            </a:r>
            <a:r>
              <a:rPr lang="en-US" b="0" i="0" u="none" strike="noStrike" dirty="0">
                <a:solidFill>
                  <a:schemeClr val="tx1">
                    <a:lumMod val="65000"/>
                    <a:lumOff val="35000"/>
                  </a:schemeClr>
                </a:solidFill>
                <a:effectLst/>
                <a:latin typeface="Century Gothic" panose="020B0502020202020204" pitchFamily="34" charset="0"/>
              </a:rPr>
              <a:t>This template includes separate slides for a 30, 60, and 90-day timeline. Each slide lists weekly key event planning activities and allows you to color-code different types of tasks. It also features specific slides for groups of activities, milestones, and event planning goals at 30, 60, and 90 days prior to the event.</a:t>
            </a:r>
            <a:endParaRPr lang="en-US" dirty="0">
              <a:solidFill>
                <a:schemeClr val="tx1">
                  <a:lumMod val="65000"/>
                  <a:lumOff val="35000"/>
                </a:schemeClr>
              </a:solidFill>
              <a:latin typeface="Century Gothic" panose="020B0502020202020204" pitchFamily="34" charset="0"/>
            </a:endParaRPr>
          </a:p>
        </p:txBody>
      </p:sp>
      <p:sp>
        <p:nvSpPr>
          <p:cNvPr id="4" name="TextBox 3">
            <a:extLst>
              <a:ext uri="{FF2B5EF4-FFF2-40B4-BE49-F238E27FC236}">
                <a16:creationId xmlns:a16="http://schemas.microsoft.com/office/drawing/2014/main" id="{DEC93109-4AC8-ED82-9067-64E89BC2CDA2}"/>
              </a:ext>
            </a:extLst>
          </p:cNvPr>
          <p:cNvSpPr txBox="1"/>
          <p:nvPr/>
        </p:nvSpPr>
        <p:spPr>
          <a:xfrm>
            <a:off x="1365501" y="2051584"/>
            <a:ext cx="5272968" cy="1754326"/>
          </a:xfrm>
          <a:prstGeom prst="rect">
            <a:avLst/>
          </a:prstGeom>
          <a:noFill/>
        </p:spPr>
        <p:txBody>
          <a:bodyPr wrap="square" rtlCol="0">
            <a:spAutoFit/>
          </a:bodyPr>
          <a:lstStyle/>
          <a:p>
            <a:r>
              <a:rPr lang="en-US" b="1" i="0" u="none" strike="noStrike" dirty="0">
                <a:solidFill>
                  <a:schemeClr val="tx1">
                    <a:lumMod val="65000"/>
                    <a:lumOff val="35000"/>
                  </a:schemeClr>
                </a:solidFill>
                <a:effectLst/>
                <a:latin typeface="Century Gothic" panose="020B0502020202020204" pitchFamily="34" charset="0"/>
              </a:rPr>
              <a:t>When to Use This Template: </a:t>
            </a:r>
            <a:r>
              <a:rPr lang="en-US" b="0" i="0" u="none" strike="noStrike" dirty="0">
                <a:solidFill>
                  <a:schemeClr val="tx1">
                    <a:lumMod val="65000"/>
                    <a:lumOff val="35000"/>
                  </a:schemeClr>
                </a:solidFill>
                <a:effectLst/>
                <a:latin typeface="Century Gothic" panose="020B0502020202020204" pitchFamily="34" charset="0"/>
              </a:rPr>
              <a:t>Use this template, formatted as a simple timeline, to align team members and track progress throughout the event planning process, from the initial planning stages to the later stages of event preparation.</a:t>
            </a:r>
            <a:endParaRPr lang="en-US" dirty="0">
              <a:solidFill>
                <a:schemeClr val="tx1">
                  <a:lumMod val="65000"/>
                  <a:lumOff val="35000"/>
                </a:schemeClr>
              </a:solidFill>
              <a:latin typeface="Century Gothic" panose="020B0502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AA400185-CC23-3144-C849-A583C241C37B}"/>
              </a:ext>
            </a:extLst>
          </p:cNvPr>
          <p:cNvSpPr/>
          <p:nvPr/>
        </p:nvSpPr>
        <p:spPr>
          <a:xfrm>
            <a:off x="67052" y="246888"/>
            <a:ext cx="3913632" cy="713232"/>
          </a:xfrm>
          <a:prstGeom prst="roundRect">
            <a:avLst/>
          </a:prstGeom>
          <a:solidFill>
            <a:schemeClr val="accent1">
              <a:lumMod val="60000"/>
              <a:lumOff val="40000"/>
            </a:schemeClr>
          </a:solidFill>
          <a:ln w="2857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200" dirty="0">
                <a:solidFill>
                  <a:schemeClr val="tx1">
                    <a:lumMod val="65000"/>
                    <a:lumOff val="35000"/>
                  </a:schemeClr>
                </a:solidFill>
                <a:latin typeface="Century Gothic" panose="020B0502020202020204" pitchFamily="34" charset="0"/>
              </a:rPr>
              <a:t> </a:t>
            </a:r>
            <a:r>
              <a:rPr lang="en-US" sz="3600" b="1" dirty="0">
                <a:ln w="19050">
                  <a:solidFill>
                    <a:schemeClr val="bg1"/>
                  </a:solidFill>
                </a:ln>
                <a:solidFill>
                  <a:schemeClr val="tx1">
                    <a:lumMod val="65000"/>
                    <a:lumOff val="35000"/>
                  </a:schemeClr>
                </a:solidFill>
                <a:latin typeface="Century Gothic" panose="020B0502020202020204" pitchFamily="34" charset="0"/>
              </a:rPr>
              <a:t>90</a:t>
            </a:r>
            <a:r>
              <a:rPr lang="en-US" sz="2200" b="1" dirty="0">
                <a:ln w="19050">
                  <a:solidFill>
                    <a:schemeClr val="bg1"/>
                  </a:solidFill>
                </a:ln>
                <a:solidFill>
                  <a:schemeClr val="tx1">
                    <a:lumMod val="65000"/>
                    <a:lumOff val="35000"/>
                  </a:schemeClr>
                </a:solidFill>
                <a:latin typeface="Century Gothic" panose="020B0502020202020204" pitchFamily="34" charset="0"/>
              </a:rPr>
              <a:t> </a:t>
            </a:r>
            <a:r>
              <a:rPr lang="en-US" spc="400" dirty="0">
                <a:solidFill>
                  <a:schemeClr val="tx1">
                    <a:lumMod val="65000"/>
                    <a:lumOff val="35000"/>
                  </a:schemeClr>
                </a:solidFill>
                <a:latin typeface="Century Gothic" panose="020B0502020202020204" pitchFamily="34" charset="0"/>
              </a:rPr>
              <a:t>DAYS PRIOR</a:t>
            </a:r>
          </a:p>
        </p:txBody>
      </p:sp>
      <p:sp>
        <p:nvSpPr>
          <p:cNvPr id="5" name="Rectangle: Rounded Corners 4">
            <a:extLst>
              <a:ext uri="{FF2B5EF4-FFF2-40B4-BE49-F238E27FC236}">
                <a16:creationId xmlns:a16="http://schemas.microsoft.com/office/drawing/2014/main" id="{A926372C-AEA0-658C-2138-D9B4F400073C}"/>
              </a:ext>
            </a:extLst>
          </p:cNvPr>
          <p:cNvSpPr/>
          <p:nvPr/>
        </p:nvSpPr>
        <p:spPr>
          <a:xfrm>
            <a:off x="4139184" y="246888"/>
            <a:ext cx="3913632" cy="713232"/>
          </a:xfrm>
          <a:prstGeom prst="roundRect">
            <a:avLst/>
          </a:prstGeom>
          <a:solidFill>
            <a:schemeClr val="accent6">
              <a:lumMod val="60000"/>
              <a:lumOff val="40000"/>
            </a:schemeClr>
          </a:solidFill>
          <a:ln w="2857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ln w="19050">
                  <a:solidFill>
                    <a:schemeClr val="bg1"/>
                  </a:solidFill>
                </a:ln>
                <a:solidFill>
                  <a:schemeClr val="tx1">
                    <a:lumMod val="65000"/>
                    <a:lumOff val="35000"/>
                  </a:schemeClr>
                </a:solidFill>
                <a:latin typeface="Century Gothic" panose="020B0502020202020204" pitchFamily="34" charset="0"/>
              </a:rPr>
              <a:t>60</a:t>
            </a:r>
            <a:r>
              <a:rPr lang="en-US" sz="1800" dirty="0">
                <a:solidFill>
                  <a:schemeClr val="tx1">
                    <a:lumMod val="65000"/>
                    <a:lumOff val="35000"/>
                  </a:schemeClr>
                </a:solidFill>
                <a:latin typeface="Century Gothic" panose="020B0502020202020204" pitchFamily="34" charset="0"/>
              </a:rPr>
              <a:t> </a:t>
            </a:r>
            <a:r>
              <a:rPr lang="en-US" sz="1800" spc="400" dirty="0">
                <a:solidFill>
                  <a:schemeClr val="tx1">
                    <a:lumMod val="65000"/>
                    <a:lumOff val="35000"/>
                  </a:schemeClr>
                </a:solidFill>
                <a:latin typeface="Century Gothic" panose="020B0502020202020204" pitchFamily="34" charset="0"/>
              </a:rPr>
              <a:t>DAYS PRIOR</a:t>
            </a:r>
          </a:p>
        </p:txBody>
      </p:sp>
      <p:sp>
        <p:nvSpPr>
          <p:cNvPr id="6" name="Rectangle: Rounded Corners 5">
            <a:extLst>
              <a:ext uri="{FF2B5EF4-FFF2-40B4-BE49-F238E27FC236}">
                <a16:creationId xmlns:a16="http://schemas.microsoft.com/office/drawing/2014/main" id="{39FB6E13-2CC5-F960-AB0E-5636FFEC4F9A}"/>
              </a:ext>
            </a:extLst>
          </p:cNvPr>
          <p:cNvSpPr/>
          <p:nvPr/>
        </p:nvSpPr>
        <p:spPr>
          <a:xfrm>
            <a:off x="8211319" y="246888"/>
            <a:ext cx="3913632" cy="713232"/>
          </a:xfrm>
          <a:prstGeom prst="roundRect">
            <a:avLst/>
          </a:prstGeom>
          <a:solidFill>
            <a:schemeClr val="accent2">
              <a:lumMod val="40000"/>
              <a:lumOff val="60000"/>
            </a:schemeClr>
          </a:solidFill>
          <a:ln w="28575">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800" dirty="0">
                <a:solidFill>
                  <a:schemeClr val="tx1">
                    <a:lumMod val="65000"/>
                    <a:lumOff val="35000"/>
                  </a:schemeClr>
                </a:solidFill>
                <a:latin typeface="Century Gothic" panose="020B0502020202020204" pitchFamily="34" charset="0"/>
              </a:rPr>
              <a:t> </a:t>
            </a:r>
            <a:r>
              <a:rPr lang="en-US" sz="3600" b="1" dirty="0">
                <a:ln w="19050">
                  <a:solidFill>
                    <a:schemeClr val="bg1"/>
                  </a:solidFill>
                </a:ln>
                <a:solidFill>
                  <a:schemeClr val="tx1">
                    <a:lumMod val="65000"/>
                    <a:lumOff val="35000"/>
                  </a:schemeClr>
                </a:solidFill>
                <a:latin typeface="Century Gothic" panose="020B0502020202020204" pitchFamily="34" charset="0"/>
              </a:rPr>
              <a:t>30</a:t>
            </a:r>
            <a:r>
              <a:rPr lang="en-US" sz="1800" dirty="0">
                <a:solidFill>
                  <a:schemeClr val="tx1">
                    <a:lumMod val="65000"/>
                    <a:lumOff val="35000"/>
                  </a:schemeClr>
                </a:solidFill>
                <a:latin typeface="Century Gothic" panose="020B0502020202020204" pitchFamily="34" charset="0"/>
              </a:rPr>
              <a:t> </a:t>
            </a:r>
            <a:r>
              <a:rPr lang="en-US" sz="1800" spc="400" dirty="0">
                <a:solidFill>
                  <a:schemeClr val="tx1">
                    <a:lumMod val="65000"/>
                    <a:lumOff val="35000"/>
                  </a:schemeClr>
                </a:solidFill>
                <a:latin typeface="Century Gothic" panose="020B0502020202020204" pitchFamily="34" charset="0"/>
              </a:rPr>
              <a:t>DAYS PRIOR</a:t>
            </a:r>
          </a:p>
        </p:txBody>
      </p:sp>
      <p:grpSp>
        <p:nvGrpSpPr>
          <p:cNvPr id="18" name="Group 17">
            <a:extLst>
              <a:ext uri="{FF2B5EF4-FFF2-40B4-BE49-F238E27FC236}">
                <a16:creationId xmlns:a16="http://schemas.microsoft.com/office/drawing/2014/main" id="{30FBA5C2-7CC4-E1A6-0838-CACB03DFD002}"/>
              </a:ext>
            </a:extLst>
          </p:cNvPr>
          <p:cNvGrpSpPr/>
          <p:nvPr/>
        </p:nvGrpSpPr>
        <p:grpSpPr>
          <a:xfrm>
            <a:off x="131078" y="1069848"/>
            <a:ext cx="758952" cy="832104"/>
            <a:chOff x="67052" y="1069848"/>
            <a:chExt cx="758952" cy="832104"/>
          </a:xfrm>
        </p:grpSpPr>
        <p:sp>
          <p:nvSpPr>
            <p:cNvPr id="17" name="Flowchart: Off-page Connector 16">
              <a:extLst>
                <a:ext uri="{FF2B5EF4-FFF2-40B4-BE49-F238E27FC236}">
                  <a16:creationId xmlns:a16="http://schemas.microsoft.com/office/drawing/2014/main" id="{D4490572-FC9E-5063-12AC-F0A4E91F7FA8}"/>
                </a:ext>
              </a:extLst>
            </p:cNvPr>
            <p:cNvSpPr/>
            <p:nvPr/>
          </p:nvSpPr>
          <p:spPr>
            <a:xfrm>
              <a:off x="67052" y="1188720"/>
              <a:ext cx="758952" cy="713232"/>
            </a:xfrm>
            <a:prstGeom prst="flowChartOffpageConnector">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lowchart: Off-page Connector 6">
              <a:extLst>
                <a:ext uri="{FF2B5EF4-FFF2-40B4-BE49-F238E27FC236}">
                  <a16:creationId xmlns:a16="http://schemas.microsoft.com/office/drawing/2014/main" id="{26654406-78A3-A1BE-6225-FA56AC415217}"/>
                </a:ext>
              </a:extLst>
            </p:cNvPr>
            <p:cNvSpPr/>
            <p:nvPr/>
          </p:nvSpPr>
          <p:spPr>
            <a:xfrm>
              <a:off x="67052" y="1069848"/>
              <a:ext cx="758952" cy="713232"/>
            </a:xfrm>
            <a:prstGeom prst="flowChartOffpageConnector">
              <a:avLst/>
            </a:prstGeom>
            <a:solidFill>
              <a:schemeClr val="accent1">
                <a:lumMod val="20000"/>
                <a:lumOff val="80000"/>
              </a:schemeClr>
            </a:solid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65000"/>
                      <a:lumOff val="35000"/>
                    </a:schemeClr>
                  </a:solidFill>
                  <a:latin typeface="Century Gothic" panose="020B0502020202020204" pitchFamily="34" charset="0"/>
                </a:rPr>
                <a:t>WEEK </a:t>
              </a:r>
              <a:br>
                <a:rPr lang="en-US" sz="1200" dirty="0">
                  <a:solidFill>
                    <a:schemeClr val="tx1">
                      <a:lumMod val="65000"/>
                      <a:lumOff val="35000"/>
                    </a:schemeClr>
                  </a:solidFill>
                  <a:latin typeface="Century Gothic" panose="020B0502020202020204" pitchFamily="34" charset="0"/>
                </a:rPr>
              </a:br>
              <a:r>
                <a:rPr lang="en-US" sz="1200" b="1" dirty="0">
                  <a:solidFill>
                    <a:schemeClr val="tx1">
                      <a:lumMod val="65000"/>
                      <a:lumOff val="35000"/>
                    </a:schemeClr>
                  </a:solidFill>
                  <a:latin typeface="Century Gothic" panose="020B0502020202020204" pitchFamily="34" charset="0"/>
                </a:rPr>
                <a:t>1</a:t>
              </a:r>
            </a:p>
          </p:txBody>
        </p:sp>
      </p:grpSp>
      <p:grpSp>
        <p:nvGrpSpPr>
          <p:cNvPr id="28" name="Group 27">
            <a:extLst>
              <a:ext uri="{FF2B5EF4-FFF2-40B4-BE49-F238E27FC236}">
                <a16:creationId xmlns:a16="http://schemas.microsoft.com/office/drawing/2014/main" id="{750451FF-2744-B361-11BB-879DDC5D1C40}"/>
              </a:ext>
            </a:extLst>
          </p:cNvPr>
          <p:cNvGrpSpPr/>
          <p:nvPr/>
        </p:nvGrpSpPr>
        <p:grpSpPr>
          <a:xfrm>
            <a:off x="4204716" y="1069848"/>
            <a:ext cx="758952" cy="832104"/>
            <a:chOff x="4181853" y="1069848"/>
            <a:chExt cx="758952" cy="832104"/>
          </a:xfrm>
        </p:grpSpPr>
        <p:sp>
          <p:nvSpPr>
            <p:cNvPr id="15" name="Flowchart: Off-page Connector 14">
              <a:extLst>
                <a:ext uri="{FF2B5EF4-FFF2-40B4-BE49-F238E27FC236}">
                  <a16:creationId xmlns:a16="http://schemas.microsoft.com/office/drawing/2014/main" id="{4CAB6357-17E1-32DA-94A3-6E66FF424AAC}"/>
                </a:ext>
              </a:extLst>
            </p:cNvPr>
            <p:cNvSpPr/>
            <p:nvPr/>
          </p:nvSpPr>
          <p:spPr>
            <a:xfrm>
              <a:off x="4181853" y="1188720"/>
              <a:ext cx="758952" cy="713232"/>
            </a:xfrm>
            <a:prstGeom prst="flowChartOffpageConnector">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lumMod val="65000"/>
                    <a:lumOff val="35000"/>
                  </a:schemeClr>
                </a:solidFill>
                <a:latin typeface="Century Gothic" panose="020B0502020202020204" pitchFamily="34" charset="0"/>
              </a:endParaRPr>
            </a:p>
          </p:txBody>
        </p:sp>
        <p:sp>
          <p:nvSpPr>
            <p:cNvPr id="11" name="Flowchart: Off-page Connector 10">
              <a:extLst>
                <a:ext uri="{FF2B5EF4-FFF2-40B4-BE49-F238E27FC236}">
                  <a16:creationId xmlns:a16="http://schemas.microsoft.com/office/drawing/2014/main" id="{4A5EC325-3420-DAC1-87DC-D0F118D9108C}"/>
                </a:ext>
              </a:extLst>
            </p:cNvPr>
            <p:cNvSpPr/>
            <p:nvPr/>
          </p:nvSpPr>
          <p:spPr>
            <a:xfrm>
              <a:off x="4181853" y="1069848"/>
              <a:ext cx="758952" cy="713232"/>
            </a:xfrm>
            <a:prstGeom prst="flowChartOffpageConnector">
              <a:avLst/>
            </a:prstGeom>
            <a:solidFill>
              <a:schemeClr val="accent6">
                <a:lumMod val="20000"/>
                <a:lumOff val="80000"/>
              </a:schemeClr>
            </a:solid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65000"/>
                      <a:lumOff val="35000"/>
                    </a:schemeClr>
                  </a:solidFill>
                  <a:latin typeface="Century Gothic" panose="020B0502020202020204" pitchFamily="34" charset="0"/>
                </a:rPr>
                <a:t>WEEK </a:t>
              </a:r>
              <a:br>
                <a:rPr lang="en-US" sz="1200" dirty="0">
                  <a:solidFill>
                    <a:schemeClr val="tx1">
                      <a:lumMod val="65000"/>
                      <a:lumOff val="35000"/>
                    </a:schemeClr>
                  </a:solidFill>
                  <a:latin typeface="Century Gothic" panose="020B0502020202020204" pitchFamily="34" charset="0"/>
                </a:rPr>
              </a:br>
              <a:r>
                <a:rPr lang="en-US" sz="1200" b="1" dirty="0">
                  <a:solidFill>
                    <a:schemeClr val="tx1">
                      <a:lumMod val="65000"/>
                      <a:lumOff val="35000"/>
                    </a:schemeClr>
                  </a:solidFill>
                  <a:latin typeface="Century Gothic" panose="020B0502020202020204" pitchFamily="34" charset="0"/>
                </a:rPr>
                <a:t>1</a:t>
              </a:r>
            </a:p>
          </p:txBody>
        </p:sp>
      </p:grpSp>
      <p:grpSp>
        <p:nvGrpSpPr>
          <p:cNvPr id="19" name="Group 18">
            <a:extLst>
              <a:ext uri="{FF2B5EF4-FFF2-40B4-BE49-F238E27FC236}">
                <a16:creationId xmlns:a16="http://schemas.microsoft.com/office/drawing/2014/main" id="{64F1E35F-5A9A-F1E6-4D5C-98F9EEF33275}"/>
              </a:ext>
            </a:extLst>
          </p:cNvPr>
          <p:cNvGrpSpPr/>
          <p:nvPr/>
        </p:nvGrpSpPr>
        <p:grpSpPr>
          <a:xfrm>
            <a:off x="1133868" y="1069848"/>
            <a:ext cx="758952" cy="832104"/>
            <a:chOff x="67052" y="1069848"/>
            <a:chExt cx="758952" cy="832104"/>
          </a:xfrm>
        </p:grpSpPr>
        <p:sp>
          <p:nvSpPr>
            <p:cNvPr id="20" name="Flowchart: Off-page Connector 19">
              <a:extLst>
                <a:ext uri="{FF2B5EF4-FFF2-40B4-BE49-F238E27FC236}">
                  <a16:creationId xmlns:a16="http://schemas.microsoft.com/office/drawing/2014/main" id="{026E8962-FC9A-377C-78AF-32FC9BD3D4BF}"/>
                </a:ext>
              </a:extLst>
            </p:cNvPr>
            <p:cNvSpPr/>
            <p:nvPr/>
          </p:nvSpPr>
          <p:spPr>
            <a:xfrm>
              <a:off x="67052" y="1188720"/>
              <a:ext cx="758952" cy="713232"/>
            </a:xfrm>
            <a:prstGeom prst="flowChartOffpageConnector">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lumMod val="65000"/>
                    <a:lumOff val="35000"/>
                  </a:schemeClr>
                </a:solidFill>
                <a:latin typeface="Century Gothic" panose="020B0502020202020204" pitchFamily="34" charset="0"/>
              </a:endParaRPr>
            </a:p>
          </p:txBody>
        </p:sp>
        <p:sp>
          <p:nvSpPr>
            <p:cNvPr id="21" name="Flowchart: Off-page Connector 20">
              <a:extLst>
                <a:ext uri="{FF2B5EF4-FFF2-40B4-BE49-F238E27FC236}">
                  <a16:creationId xmlns:a16="http://schemas.microsoft.com/office/drawing/2014/main" id="{248FC610-A44D-32A4-4C4C-55A8F028492B}"/>
                </a:ext>
              </a:extLst>
            </p:cNvPr>
            <p:cNvSpPr/>
            <p:nvPr/>
          </p:nvSpPr>
          <p:spPr>
            <a:xfrm>
              <a:off x="67052" y="1069848"/>
              <a:ext cx="758952" cy="713232"/>
            </a:xfrm>
            <a:prstGeom prst="flowChartOffpageConnector">
              <a:avLst/>
            </a:prstGeom>
            <a:solidFill>
              <a:schemeClr val="accent1">
                <a:lumMod val="20000"/>
                <a:lumOff val="80000"/>
              </a:schemeClr>
            </a:solid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65000"/>
                      <a:lumOff val="35000"/>
                    </a:schemeClr>
                  </a:solidFill>
                  <a:latin typeface="Century Gothic" panose="020B0502020202020204" pitchFamily="34" charset="0"/>
                </a:rPr>
                <a:t>WEEK </a:t>
              </a:r>
              <a:br>
                <a:rPr lang="en-US" sz="1200" dirty="0">
                  <a:solidFill>
                    <a:schemeClr val="tx1">
                      <a:lumMod val="65000"/>
                      <a:lumOff val="35000"/>
                    </a:schemeClr>
                  </a:solidFill>
                  <a:latin typeface="Century Gothic" panose="020B0502020202020204" pitchFamily="34" charset="0"/>
                </a:rPr>
              </a:br>
              <a:r>
                <a:rPr lang="en-US" sz="1200" b="1" dirty="0">
                  <a:solidFill>
                    <a:schemeClr val="tx1">
                      <a:lumMod val="65000"/>
                      <a:lumOff val="35000"/>
                    </a:schemeClr>
                  </a:solidFill>
                  <a:latin typeface="Century Gothic" panose="020B0502020202020204" pitchFamily="34" charset="0"/>
                </a:rPr>
                <a:t>2</a:t>
              </a:r>
            </a:p>
          </p:txBody>
        </p:sp>
      </p:grpSp>
      <p:grpSp>
        <p:nvGrpSpPr>
          <p:cNvPr id="22" name="Group 21">
            <a:extLst>
              <a:ext uri="{FF2B5EF4-FFF2-40B4-BE49-F238E27FC236}">
                <a16:creationId xmlns:a16="http://schemas.microsoft.com/office/drawing/2014/main" id="{5C5BD3E7-4E0A-4714-B297-DB3DEC652193}"/>
              </a:ext>
            </a:extLst>
          </p:cNvPr>
          <p:cNvGrpSpPr/>
          <p:nvPr/>
        </p:nvGrpSpPr>
        <p:grpSpPr>
          <a:xfrm>
            <a:off x="2150368" y="1069848"/>
            <a:ext cx="758952" cy="832104"/>
            <a:chOff x="67052" y="1069848"/>
            <a:chExt cx="758952" cy="832104"/>
          </a:xfrm>
        </p:grpSpPr>
        <p:sp>
          <p:nvSpPr>
            <p:cNvPr id="23" name="Flowchart: Off-page Connector 22">
              <a:extLst>
                <a:ext uri="{FF2B5EF4-FFF2-40B4-BE49-F238E27FC236}">
                  <a16:creationId xmlns:a16="http://schemas.microsoft.com/office/drawing/2014/main" id="{214193B0-D45C-431A-1402-900B542562C4}"/>
                </a:ext>
              </a:extLst>
            </p:cNvPr>
            <p:cNvSpPr/>
            <p:nvPr/>
          </p:nvSpPr>
          <p:spPr>
            <a:xfrm>
              <a:off x="67052" y="1188720"/>
              <a:ext cx="758952" cy="713232"/>
            </a:xfrm>
            <a:prstGeom prst="flowChartOffpageConnector">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lumMod val="65000"/>
                    <a:lumOff val="35000"/>
                  </a:schemeClr>
                </a:solidFill>
                <a:latin typeface="Century Gothic" panose="020B0502020202020204" pitchFamily="34" charset="0"/>
              </a:endParaRPr>
            </a:p>
          </p:txBody>
        </p:sp>
        <p:sp>
          <p:nvSpPr>
            <p:cNvPr id="24" name="Flowchart: Off-page Connector 23">
              <a:extLst>
                <a:ext uri="{FF2B5EF4-FFF2-40B4-BE49-F238E27FC236}">
                  <a16:creationId xmlns:a16="http://schemas.microsoft.com/office/drawing/2014/main" id="{1CCE9A80-70C8-E8D0-E0C8-74FCC5122FC8}"/>
                </a:ext>
              </a:extLst>
            </p:cNvPr>
            <p:cNvSpPr/>
            <p:nvPr/>
          </p:nvSpPr>
          <p:spPr>
            <a:xfrm>
              <a:off x="67052" y="1069848"/>
              <a:ext cx="758952" cy="713232"/>
            </a:xfrm>
            <a:prstGeom prst="flowChartOffpageConnector">
              <a:avLst/>
            </a:prstGeom>
            <a:solidFill>
              <a:schemeClr val="accent1">
                <a:lumMod val="20000"/>
                <a:lumOff val="80000"/>
              </a:schemeClr>
            </a:solid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65000"/>
                      <a:lumOff val="35000"/>
                    </a:schemeClr>
                  </a:solidFill>
                  <a:latin typeface="Century Gothic" panose="020B0502020202020204" pitchFamily="34" charset="0"/>
                </a:rPr>
                <a:t>WEEK </a:t>
              </a:r>
              <a:br>
                <a:rPr lang="en-US" sz="1200" dirty="0">
                  <a:solidFill>
                    <a:schemeClr val="tx1">
                      <a:lumMod val="65000"/>
                      <a:lumOff val="35000"/>
                    </a:schemeClr>
                  </a:solidFill>
                  <a:latin typeface="Century Gothic" panose="020B0502020202020204" pitchFamily="34" charset="0"/>
                </a:rPr>
              </a:br>
              <a:r>
                <a:rPr lang="en-US" sz="1200" b="1" dirty="0">
                  <a:solidFill>
                    <a:schemeClr val="tx1">
                      <a:lumMod val="65000"/>
                      <a:lumOff val="35000"/>
                    </a:schemeClr>
                  </a:solidFill>
                  <a:latin typeface="Century Gothic" panose="020B0502020202020204" pitchFamily="34" charset="0"/>
                </a:rPr>
                <a:t>3</a:t>
              </a:r>
            </a:p>
          </p:txBody>
        </p:sp>
      </p:grpSp>
      <p:grpSp>
        <p:nvGrpSpPr>
          <p:cNvPr id="25" name="Group 24">
            <a:extLst>
              <a:ext uri="{FF2B5EF4-FFF2-40B4-BE49-F238E27FC236}">
                <a16:creationId xmlns:a16="http://schemas.microsoft.com/office/drawing/2014/main" id="{F97DCA02-06A6-7CC7-33F8-00F1ECD3C6C2}"/>
              </a:ext>
            </a:extLst>
          </p:cNvPr>
          <p:cNvGrpSpPr/>
          <p:nvPr/>
        </p:nvGrpSpPr>
        <p:grpSpPr>
          <a:xfrm>
            <a:off x="3166868" y="1069848"/>
            <a:ext cx="758952" cy="832104"/>
            <a:chOff x="67052" y="1069848"/>
            <a:chExt cx="758952" cy="832104"/>
          </a:xfrm>
        </p:grpSpPr>
        <p:sp>
          <p:nvSpPr>
            <p:cNvPr id="26" name="Flowchart: Off-page Connector 25">
              <a:extLst>
                <a:ext uri="{FF2B5EF4-FFF2-40B4-BE49-F238E27FC236}">
                  <a16:creationId xmlns:a16="http://schemas.microsoft.com/office/drawing/2014/main" id="{7B90F016-96C5-E6A8-20A4-1C72BF437989}"/>
                </a:ext>
              </a:extLst>
            </p:cNvPr>
            <p:cNvSpPr/>
            <p:nvPr/>
          </p:nvSpPr>
          <p:spPr>
            <a:xfrm>
              <a:off x="67052" y="1188720"/>
              <a:ext cx="758952" cy="713232"/>
            </a:xfrm>
            <a:prstGeom prst="flowChartOffpageConnector">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lumMod val="65000"/>
                    <a:lumOff val="35000"/>
                  </a:schemeClr>
                </a:solidFill>
                <a:latin typeface="Century Gothic" panose="020B0502020202020204" pitchFamily="34" charset="0"/>
              </a:endParaRPr>
            </a:p>
          </p:txBody>
        </p:sp>
        <p:sp>
          <p:nvSpPr>
            <p:cNvPr id="27" name="Flowchart: Off-page Connector 26">
              <a:extLst>
                <a:ext uri="{FF2B5EF4-FFF2-40B4-BE49-F238E27FC236}">
                  <a16:creationId xmlns:a16="http://schemas.microsoft.com/office/drawing/2014/main" id="{7208DE40-35E3-14EB-BC7E-64A1FBD6C1C0}"/>
                </a:ext>
              </a:extLst>
            </p:cNvPr>
            <p:cNvSpPr/>
            <p:nvPr/>
          </p:nvSpPr>
          <p:spPr>
            <a:xfrm>
              <a:off x="67052" y="1069848"/>
              <a:ext cx="758952" cy="713232"/>
            </a:xfrm>
            <a:prstGeom prst="flowChartOffpageConnector">
              <a:avLst/>
            </a:prstGeom>
            <a:solidFill>
              <a:schemeClr val="accent1">
                <a:lumMod val="20000"/>
                <a:lumOff val="80000"/>
              </a:schemeClr>
            </a:solid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65000"/>
                      <a:lumOff val="35000"/>
                    </a:schemeClr>
                  </a:solidFill>
                  <a:latin typeface="Century Gothic" panose="020B0502020202020204" pitchFamily="34" charset="0"/>
                </a:rPr>
                <a:t>WEEK </a:t>
              </a:r>
              <a:br>
                <a:rPr lang="en-US" sz="1200" dirty="0">
                  <a:solidFill>
                    <a:schemeClr val="tx1">
                      <a:lumMod val="65000"/>
                      <a:lumOff val="35000"/>
                    </a:schemeClr>
                  </a:solidFill>
                  <a:latin typeface="Century Gothic" panose="020B0502020202020204" pitchFamily="34" charset="0"/>
                </a:rPr>
              </a:br>
              <a:r>
                <a:rPr lang="en-US" sz="1200" b="1" dirty="0">
                  <a:solidFill>
                    <a:schemeClr val="tx1">
                      <a:lumMod val="65000"/>
                      <a:lumOff val="35000"/>
                    </a:schemeClr>
                  </a:solidFill>
                  <a:latin typeface="Century Gothic" panose="020B0502020202020204" pitchFamily="34" charset="0"/>
                </a:rPr>
                <a:t>4</a:t>
              </a:r>
            </a:p>
          </p:txBody>
        </p:sp>
      </p:grpSp>
      <p:grpSp>
        <p:nvGrpSpPr>
          <p:cNvPr id="29" name="Group 28">
            <a:extLst>
              <a:ext uri="{FF2B5EF4-FFF2-40B4-BE49-F238E27FC236}">
                <a16:creationId xmlns:a16="http://schemas.microsoft.com/office/drawing/2014/main" id="{C61F5607-BCD0-6026-1ABB-CC63D98050A9}"/>
              </a:ext>
            </a:extLst>
          </p:cNvPr>
          <p:cNvGrpSpPr/>
          <p:nvPr/>
        </p:nvGrpSpPr>
        <p:grpSpPr>
          <a:xfrm>
            <a:off x="5219701" y="1069848"/>
            <a:ext cx="758952" cy="832104"/>
            <a:chOff x="4181853" y="1069848"/>
            <a:chExt cx="758952" cy="832104"/>
          </a:xfrm>
        </p:grpSpPr>
        <p:sp>
          <p:nvSpPr>
            <p:cNvPr id="30" name="Flowchart: Off-page Connector 29">
              <a:extLst>
                <a:ext uri="{FF2B5EF4-FFF2-40B4-BE49-F238E27FC236}">
                  <a16:creationId xmlns:a16="http://schemas.microsoft.com/office/drawing/2014/main" id="{7FBA8B62-8DAA-E24D-1703-30DBDCB02DB9}"/>
                </a:ext>
              </a:extLst>
            </p:cNvPr>
            <p:cNvSpPr/>
            <p:nvPr/>
          </p:nvSpPr>
          <p:spPr>
            <a:xfrm>
              <a:off x="4181853" y="1188720"/>
              <a:ext cx="758952" cy="713232"/>
            </a:xfrm>
            <a:prstGeom prst="flowChartOffpageConnector">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lumMod val="65000"/>
                    <a:lumOff val="35000"/>
                  </a:schemeClr>
                </a:solidFill>
                <a:latin typeface="Century Gothic" panose="020B0502020202020204" pitchFamily="34" charset="0"/>
              </a:endParaRPr>
            </a:p>
          </p:txBody>
        </p:sp>
        <p:sp>
          <p:nvSpPr>
            <p:cNvPr id="31" name="Flowchart: Off-page Connector 30">
              <a:extLst>
                <a:ext uri="{FF2B5EF4-FFF2-40B4-BE49-F238E27FC236}">
                  <a16:creationId xmlns:a16="http://schemas.microsoft.com/office/drawing/2014/main" id="{D03FDA41-44AE-9EFE-5F00-A22778610034}"/>
                </a:ext>
              </a:extLst>
            </p:cNvPr>
            <p:cNvSpPr/>
            <p:nvPr/>
          </p:nvSpPr>
          <p:spPr>
            <a:xfrm>
              <a:off x="4181853" y="1069848"/>
              <a:ext cx="758952" cy="713232"/>
            </a:xfrm>
            <a:prstGeom prst="flowChartOffpageConnector">
              <a:avLst/>
            </a:prstGeom>
            <a:solidFill>
              <a:schemeClr val="accent6">
                <a:lumMod val="20000"/>
                <a:lumOff val="80000"/>
              </a:schemeClr>
            </a:solid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65000"/>
                      <a:lumOff val="35000"/>
                    </a:schemeClr>
                  </a:solidFill>
                  <a:latin typeface="Century Gothic" panose="020B0502020202020204" pitchFamily="34" charset="0"/>
                </a:rPr>
                <a:t>WEEK </a:t>
              </a:r>
              <a:br>
                <a:rPr lang="en-US" sz="1200" dirty="0">
                  <a:solidFill>
                    <a:schemeClr val="tx1">
                      <a:lumMod val="65000"/>
                      <a:lumOff val="35000"/>
                    </a:schemeClr>
                  </a:solidFill>
                  <a:latin typeface="Century Gothic" panose="020B0502020202020204" pitchFamily="34" charset="0"/>
                </a:rPr>
              </a:br>
              <a:r>
                <a:rPr lang="en-US" sz="1200" b="1" dirty="0">
                  <a:solidFill>
                    <a:schemeClr val="tx1">
                      <a:lumMod val="65000"/>
                      <a:lumOff val="35000"/>
                    </a:schemeClr>
                  </a:solidFill>
                  <a:latin typeface="Century Gothic" panose="020B0502020202020204" pitchFamily="34" charset="0"/>
                </a:rPr>
                <a:t>2</a:t>
              </a:r>
            </a:p>
          </p:txBody>
        </p:sp>
      </p:grpSp>
      <p:grpSp>
        <p:nvGrpSpPr>
          <p:cNvPr id="32" name="Group 31">
            <a:extLst>
              <a:ext uri="{FF2B5EF4-FFF2-40B4-BE49-F238E27FC236}">
                <a16:creationId xmlns:a16="http://schemas.microsoft.com/office/drawing/2014/main" id="{DF269ED8-E4C8-D72B-7FAD-A5602921EFFF}"/>
              </a:ext>
            </a:extLst>
          </p:cNvPr>
          <p:cNvGrpSpPr/>
          <p:nvPr/>
        </p:nvGrpSpPr>
        <p:grpSpPr>
          <a:xfrm>
            <a:off x="6234686" y="1069848"/>
            <a:ext cx="758952" cy="832104"/>
            <a:chOff x="4181853" y="1069848"/>
            <a:chExt cx="758952" cy="832104"/>
          </a:xfrm>
        </p:grpSpPr>
        <p:sp>
          <p:nvSpPr>
            <p:cNvPr id="33" name="Flowchart: Off-page Connector 32">
              <a:extLst>
                <a:ext uri="{FF2B5EF4-FFF2-40B4-BE49-F238E27FC236}">
                  <a16:creationId xmlns:a16="http://schemas.microsoft.com/office/drawing/2014/main" id="{F3DAB4C7-CA82-CFAF-DB32-3254EABB6C53}"/>
                </a:ext>
              </a:extLst>
            </p:cNvPr>
            <p:cNvSpPr/>
            <p:nvPr/>
          </p:nvSpPr>
          <p:spPr>
            <a:xfrm>
              <a:off x="4181853" y="1188720"/>
              <a:ext cx="758952" cy="713232"/>
            </a:xfrm>
            <a:prstGeom prst="flowChartOffpageConnector">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lumMod val="65000"/>
                    <a:lumOff val="35000"/>
                  </a:schemeClr>
                </a:solidFill>
                <a:latin typeface="Century Gothic" panose="020B0502020202020204" pitchFamily="34" charset="0"/>
              </a:endParaRPr>
            </a:p>
          </p:txBody>
        </p:sp>
        <p:sp>
          <p:nvSpPr>
            <p:cNvPr id="34" name="Flowchart: Off-page Connector 33">
              <a:extLst>
                <a:ext uri="{FF2B5EF4-FFF2-40B4-BE49-F238E27FC236}">
                  <a16:creationId xmlns:a16="http://schemas.microsoft.com/office/drawing/2014/main" id="{DAA9EA06-3426-1CF7-5349-B4FCE42AC9BF}"/>
                </a:ext>
              </a:extLst>
            </p:cNvPr>
            <p:cNvSpPr/>
            <p:nvPr/>
          </p:nvSpPr>
          <p:spPr>
            <a:xfrm>
              <a:off x="4181853" y="1069848"/>
              <a:ext cx="758952" cy="713232"/>
            </a:xfrm>
            <a:prstGeom prst="flowChartOffpageConnector">
              <a:avLst/>
            </a:prstGeom>
            <a:solidFill>
              <a:schemeClr val="accent6">
                <a:lumMod val="20000"/>
                <a:lumOff val="80000"/>
              </a:schemeClr>
            </a:solid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65000"/>
                      <a:lumOff val="35000"/>
                    </a:schemeClr>
                  </a:solidFill>
                  <a:latin typeface="Century Gothic" panose="020B0502020202020204" pitchFamily="34" charset="0"/>
                </a:rPr>
                <a:t>WEEK </a:t>
              </a:r>
              <a:br>
                <a:rPr lang="en-US" sz="1200" dirty="0">
                  <a:solidFill>
                    <a:schemeClr val="tx1">
                      <a:lumMod val="65000"/>
                      <a:lumOff val="35000"/>
                    </a:schemeClr>
                  </a:solidFill>
                  <a:latin typeface="Century Gothic" panose="020B0502020202020204" pitchFamily="34" charset="0"/>
                </a:rPr>
              </a:br>
              <a:r>
                <a:rPr lang="en-US" sz="1200" b="1" dirty="0">
                  <a:solidFill>
                    <a:schemeClr val="tx1">
                      <a:lumMod val="65000"/>
                      <a:lumOff val="35000"/>
                    </a:schemeClr>
                  </a:solidFill>
                  <a:latin typeface="Century Gothic" panose="020B0502020202020204" pitchFamily="34" charset="0"/>
                </a:rPr>
                <a:t>3</a:t>
              </a:r>
            </a:p>
          </p:txBody>
        </p:sp>
      </p:grpSp>
      <p:grpSp>
        <p:nvGrpSpPr>
          <p:cNvPr id="35" name="Group 34">
            <a:extLst>
              <a:ext uri="{FF2B5EF4-FFF2-40B4-BE49-F238E27FC236}">
                <a16:creationId xmlns:a16="http://schemas.microsoft.com/office/drawing/2014/main" id="{3DFE2CCC-ED7C-19EC-1CD5-7E138B5875CF}"/>
              </a:ext>
            </a:extLst>
          </p:cNvPr>
          <p:cNvGrpSpPr/>
          <p:nvPr/>
        </p:nvGrpSpPr>
        <p:grpSpPr>
          <a:xfrm>
            <a:off x="7239000" y="1069848"/>
            <a:ext cx="758952" cy="832104"/>
            <a:chOff x="4181853" y="1069848"/>
            <a:chExt cx="758952" cy="832104"/>
          </a:xfrm>
        </p:grpSpPr>
        <p:sp>
          <p:nvSpPr>
            <p:cNvPr id="36" name="Flowchart: Off-page Connector 35">
              <a:extLst>
                <a:ext uri="{FF2B5EF4-FFF2-40B4-BE49-F238E27FC236}">
                  <a16:creationId xmlns:a16="http://schemas.microsoft.com/office/drawing/2014/main" id="{FB5DED28-4F06-11EB-7DDD-F520C9F50382}"/>
                </a:ext>
              </a:extLst>
            </p:cNvPr>
            <p:cNvSpPr/>
            <p:nvPr/>
          </p:nvSpPr>
          <p:spPr>
            <a:xfrm>
              <a:off x="4181853" y="1188720"/>
              <a:ext cx="758952" cy="713232"/>
            </a:xfrm>
            <a:prstGeom prst="flowChartOffpageConnector">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lumMod val="65000"/>
                    <a:lumOff val="35000"/>
                  </a:schemeClr>
                </a:solidFill>
                <a:latin typeface="Century Gothic" panose="020B0502020202020204" pitchFamily="34" charset="0"/>
              </a:endParaRPr>
            </a:p>
          </p:txBody>
        </p:sp>
        <p:sp>
          <p:nvSpPr>
            <p:cNvPr id="37" name="Flowchart: Off-page Connector 36">
              <a:extLst>
                <a:ext uri="{FF2B5EF4-FFF2-40B4-BE49-F238E27FC236}">
                  <a16:creationId xmlns:a16="http://schemas.microsoft.com/office/drawing/2014/main" id="{802EA4FF-F0BE-FC4A-FC52-AA5DF3DC1B0D}"/>
                </a:ext>
              </a:extLst>
            </p:cNvPr>
            <p:cNvSpPr/>
            <p:nvPr/>
          </p:nvSpPr>
          <p:spPr>
            <a:xfrm>
              <a:off x="4181853" y="1069848"/>
              <a:ext cx="758952" cy="713232"/>
            </a:xfrm>
            <a:prstGeom prst="flowChartOffpageConnector">
              <a:avLst/>
            </a:prstGeom>
            <a:solidFill>
              <a:schemeClr val="accent6">
                <a:lumMod val="20000"/>
                <a:lumOff val="80000"/>
              </a:schemeClr>
            </a:solid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65000"/>
                      <a:lumOff val="35000"/>
                    </a:schemeClr>
                  </a:solidFill>
                  <a:latin typeface="Century Gothic" panose="020B0502020202020204" pitchFamily="34" charset="0"/>
                </a:rPr>
                <a:t>WEEK </a:t>
              </a:r>
              <a:br>
                <a:rPr lang="en-US" sz="1200" dirty="0">
                  <a:solidFill>
                    <a:schemeClr val="tx1">
                      <a:lumMod val="65000"/>
                      <a:lumOff val="35000"/>
                    </a:schemeClr>
                  </a:solidFill>
                  <a:latin typeface="Century Gothic" panose="020B0502020202020204" pitchFamily="34" charset="0"/>
                </a:rPr>
              </a:br>
              <a:r>
                <a:rPr lang="en-US" sz="1200" b="1" dirty="0">
                  <a:solidFill>
                    <a:schemeClr val="tx1">
                      <a:lumMod val="65000"/>
                      <a:lumOff val="35000"/>
                    </a:schemeClr>
                  </a:solidFill>
                  <a:latin typeface="Century Gothic" panose="020B0502020202020204" pitchFamily="34" charset="0"/>
                </a:rPr>
                <a:t>4</a:t>
              </a:r>
            </a:p>
          </p:txBody>
        </p:sp>
      </p:grpSp>
      <p:grpSp>
        <p:nvGrpSpPr>
          <p:cNvPr id="38" name="Group 37">
            <a:extLst>
              <a:ext uri="{FF2B5EF4-FFF2-40B4-BE49-F238E27FC236}">
                <a16:creationId xmlns:a16="http://schemas.microsoft.com/office/drawing/2014/main" id="{315F6A8A-4E71-1062-F364-0C0C1ADE35E8}"/>
              </a:ext>
            </a:extLst>
          </p:cNvPr>
          <p:cNvGrpSpPr/>
          <p:nvPr/>
        </p:nvGrpSpPr>
        <p:grpSpPr>
          <a:xfrm>
            <a:off x="8249419" y="1069848"/>
            <a:ext cx="758952" cy="832104"/>
            <a:chOff x="4181853" y="1069848"/>
            <a:chExt cx="758952" cy="832104"/>
          </a:xfrm>
        </p:grpSpPr>
        <p:sp>
          <p:nvSpPr>
            <p:cNvPr id="39" name="Flowchart: Off-page Connector 38">
              <a:extLst>
                <a:ext uri="{FF2B5EF4-FFF2-40B4-BE49-F238E27FC236}">
                  <a16:creationId xmlns:a16="http://schemas.microsoft.com/office/drawing/2014/main" id="{AE005FF7-492B-A21E-AE69-B704E74A88A1}"/>
                </a:ext>
              </a:extLst>
            </p:cNvPr>
            <p:cNvSpPr/>
            <p:nvPr/>
          </p:nvSpPr>
          <p:spPr>
            <a:xfrm>
              <a:off x="4181853" y="1188720"/>
              <a:ext cx="758952" cy="713232"/>
            </a:xfrm>
            <a:prstGeom prst="flowChartOffpageConnector">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lumMod val="65000"/>
                    <a:lumOff val="35000"/>
                  </a:schemeClr>
                </a:solidFill>
                <a:latin typeface="Century Gothic" panose="020B0502020202020204" pitchFamily="34" charset="0"/>
              </a:endParaRPr>
            </a:p>
          </p:txBody>
        </p:sp>
        <p:sp>
          <p:nvSpPr>
            <p:cNvPr id="40" name="Flowchart: Off-page Connector 39">
              <a:extLst>
                <a:ext uri="{FF2B5EF4-FFF2-40B4-BE49-F238E27FC236}">
                  <a16:creationId xmlns:a16="http://schemas.microsoft.com/office/drawing/2014/main" id="{B45134B6-9BBF-0A97-9580-B27F669B07DA}"/>
                </a:ext>
              </a:extLst>
            </p:cNvPr>
            <p:cNvSpPr/>
            <p:nvPr/>
          </p:nvSpPr>
          <p:spPr>
            <a:xfrm>
              <a:off x="4181853" y="1069848"/>
              <a:ext cx="758952" cy="713232"/>
            </a:xfrm>
            <a:prstGeom prst="flowChartOffpageConnector">
              <a:avLst/>
            </a:prstGeom>
            <a:solidFill>
              <a:schemeClr val="accent2">
                <a:lumMod val="20000"/>
                <a:lumOff val="80000"/>
              </a:schemeClr>
            </a:solid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65000"/>
                      <a:lumOff val="35000"/>
                    </a:schemeClr>
                  </a:solidFill>
                  <a:latin typeface="Century Gothic" panose="020B0502020202020204" pitchFamily="34" charset="0"/>
                </a:rPr>
                <a:t>WEEK</a:t>
              </a:r>
              <a:br>
                <a:rPr lang="en-US" sz="1200" dirty="0">
                  <a:solidFill>
                    <a:schemeClr val="tx1">
                      <a:lumMod val="65000"/>
                      <a:lumOff val="35000"/>
                    </a:schemeClr>
                  </a:solidFill>
                  <a:latin typeface="Century Gothic" panose="020B0502020202020204" pitchFamily="34" charset="0"/>
                </a:rPr>
              </a:br>
              <a:r>
                <a:rPr lang="en-US" sz="1200" dirty="0">
                  <a:solidFill>
                    <a:schemeClr val="tx1">
                      <a:lumMod val="65000"/>
                      <a:lumOff val="35000"/>
                    </a:schemeClr>
                  </a:solidFill>
                  <a:latin typeface="Century Gothic" panose="020B0502020202020204" pitchFamily="34" charset="0"/>
                </a:rPr>
                <a:t> </a:t>
              </a:r>
              <a:r>
                <a:rPr lang="en-US" sz="1200" b="1" dirty="0">
                  <a:solidFill>
                    <a:schemeClr val="tx1">
                      <a:lumMod val="65000"/>
                      <a:lumOff val="35000"/>
                    </a:schemeClr>
                  </a:solidFill>
                  <a:latin typeface="Century Gothic" panose="020B0502020202020204" pitchFamily="34" charset="0"/>
                </a:rPr>
                <a:t>1</a:t>
              </a:r>
            </a:p>
          </p:txBody>
        </p:sp>
      </p:grpSp>
      <p:grpSp>
        <p:nvGrpSpPr>
          <p:cNvPr id="41" name="Group 40">
            <a:extLst>
              <a:ext uri="{FF2B5EF4-FFF2-40B4-BE49-F238E27FC236}">
                <a16:creationId xmlns:a16="http://schemas.microsoft.com/office/drawing/2014/main" id="{5F6A047B-4139-7A1B-2C01-A93DC6B26AFE}"/>
              </a:ext>
            </a:extLst>
          </p:cNvPr>
          <p:cNvGrpSpPr/>
          <p:nvPr/>
        </p:nvGrpSpPr>
        <p:grpSpPr>
          <a:xfrm>
            <a:off x="9246116" y="1069848"/>
            <a:ext cx="758952" cy="832104"/>
            <a:chOff x="4181853" y="1069848"/>
            <a:chExt cx="758952" cy="832104"/>
          </a:xfrm>
        </p:grpSpPr>
        <p:sp>
          <p:nvSpPr>
            <p:cNvPr id="42" name="Flowchart: Off-page Connector 41">
              <a:extLst>
                <a:ext uri="{FF2B5EF4-FFF2-40B4-BE49-F238E27FC236}">
                  <a16:creationId xmlns:a16="http://schemas.microsoft.com/office/drawing/2014/main" id="{614739C7-6BF8-A0EC-E52A-CCB6776A247D}"/>
                </a:ext>
              </a:extLst>
            </p:cNvPr>
            <p:cNvSpPr/>
            <p:nvPr/>
          </p:nvSpPr>
          <p:spPr>
            <a:xfrm>
              <a:off x="4181853" y="1188720"/>
              <a:ext cx="758952" cy="713232"/>
            </a:xfrm>
            <a:prstGeom prst="flowChartOffpageConnector">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lumMod val="65000"/>
                    <a:lumOff val="35000"/>
                  </a:schemeClr>
                </a:solidFill>
                <a:latin typeface="Century Gothic" panose="020B0502020202020204" pitchFamily="34" charset="0"/>
              </a:endParaRPr>
            </a:p>
          </p:txBody>
        </p:sp>
        <p:sp>
          <p:nvSpPr>
            <p:cNvPr id="43" name="Flowchart: Off-page Connector 42">
              <a:extLst>
                <a:ext uri="{FF2B5EF4-FFF2-40B4-BE49-F238E27FC236}">
                  <a16:creationId xmlns:a16="http://schemas.microsoft.com/office/drawing/2014/main" id="{142F403D-9BDC-6E9A-CC5F-1D2D0200D119}"/>
                </a:ext>
              </a:extLst>
            </p:cNvPr>
            <p:cNvSpPr/>
            <p:nvPr/>
          </p:nvSpPr>
          <p:spPr>
            <a:xfrm>
              <a:off x="4181853" y="1069848"/>
              <a:ext cx="758952" cy="713232"/>
            </a:xfrm>
            <a:prstGeom prst="flowChartOffpageConnector">
              <a:avLst/>
            </a:prstGeom>
            <a:solidFill>
              <a:schemeClr val="accent2">
                <a:lumMod val="20000"/>
                <a:lumOff val="80000"/>
              </a:schemeClr>
            </a:solid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65000"/>
                      <a:lumOff val="35000"/>
                    </a:schemeClr>
                  </a:solidFill>
                  <a:latin typeface="Century Gothic" panose="020B0502020202020204" pitchFamily="34" charset="0"/>
                </a:rPr>
                <a:t>WEEK </a:t>
              </a:r>
            </a:p>
            <a:p>
              <a:pPr algn="ctr"/>
              <a:r>
                <a:rPr lang="en-US" sz="1200" b="1" dirty="0">
                  <a:solidFill>
                    <a:schemeClr val="tx1">
                      <a:lumMod val="65000"/>
                      <a:lumOff val="35000"/>
                    </a:schemeClr>
                  </a:solidFill>
                  <a:latin typeface="Century Gothic" panose="020B0502020202020204" pitchFamily="34" charset="0"/>
                </a:rPr>
                <a:t>2</a:t>
              </a:r>
            </a:p>
          </p:txBody>
        </p:sp>
      </p:grpSp>
      <p:grpSp>
        <p:nvGrpSpPr>
          <p:cNvPr id="44" name="Group 43">
            <a:extLst>
              <a:ext uri="{FF2B5EF4-FFF2-40B4-BE49-F238E27FC236}">
                <a16:creationId xmlns:a16="http://schemas.microsoft.com/office/drawing/2014/main" id="{C23FE24C-0337-34F7-00E1-A94BDDDD10FC}"/>
              </a:ext>
            </a:extLst>
          </p:cNvPr>
          <p:cNvGrpSpPr/>
          <p:nvPr/>
        </p:nvGrpSpPr>
        <p:grpSpPr>
          <a:xfrm>
            <a:off x="10261101" y="1069848"/>
            <a:ext cx="758952" cy="832104"/>
            <a:chOff x="4181853" y="1069848"/>
            <a:chExt cx="758952" cy="832104"/>
          </a:xfrm>
        </p:grpSpPr>
        <p:sp>
          <p:nvSpPr>
            <p:cNvPr id="45" name="Flowchart: Off-page Connector 44">
              <a:extLst>
                <a:ext uri="{FF2B5EF4-FFF2-40B4-BE49-F238E27FC236}">
                  <a16:creationId xmlns:a16="http://schemas.microsoft.com/office/drawing/2014/main" id="{F76D5862-11E6-2B66-1905-E8718AAECD05}"/>
                </a:ext>
              </a:extLst>
            </p:cNvPr>
            <p:cNvSpPr/>
            <p:nvPr/>
          </p:nvSpPr>
          <p:spPr>
            <a:xfrm>
              <a:off x="4181853" y="1188720"/>
              <a:ext cx="758952" cy="713232"/>
            </a:xfrm>
            <a:prstGeom prst="flowChartOffpageConnector">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lumMod val="65000"/>
                    <a:lumOff val="35000"/>
                  </a:schemeClr>
                </a:solidFill>
                <a:latin typeface="Century Gothic" panose="020B0502020202020204" pitchFamily="34" charset="0"/>
              </a:endParaRPr>
            </a:p>
          </p:txBody>
        </p:sp>
        <p:sp>
          <p:nvSpPr>
            <p:cNvPr id="46" name="Flowchart: Off-page Connector 45">
              <a:extLst>
                <a:ext uri="{FF2B5EF4-FFF2-40B4-BE49-F238E27FC236}">
                  <a16:creationId xmlns:a16="http://schemas.microsoft.com/office/drawing/2014/main" id="{18225E52-B645-31EF-923A-BA24CA1864E3}"/>
                </a:ext>
              </a:extLst>
            </p:cNvPr>
            <p:cNvSpPr/>
            <p:nvPr/>
          </p:nvSpPr>
          <p:spPr>
            <a:xfrm>
              <a:off x="4181853" y="1069848"/>
              <a:ext cx="758952" cy="713232"/>
            </a:xfrm>
            <a:prstGeom prst="flowChartOffpageConnector">
              <a:avLst/>
            </a:prstGeom>
            <a:solidFill>
              <a:schemeClr val="accent2">
                <a:lumMod val="20000"/>
                <a:lumOff val="80000"/>
              </a:schemeClr>
            </a:solid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65000"/>
                      <a:lumOff val="35000"/>
                    </a:schemeClr>
                  </a:solidFill>
                  <a:latin typeface="Century Gothic" panose="020B0502020202020204" pitchFamily="34" charset="0"/>
                </a:rPr>
                <a:t>WEEK </a:t>
              </a:r>
            </a:p>
            <a:p>
              <a:pPr algn="ctr"/>
              <a:r>
                <a:rPr lang="en-US" sz="1200" b="1" dirty="0">
                  <a:solidFill>
                    <a:schemeClr val="tx1">
                      <a:lumMod val="65000"/>
                      <a:lumOff val="35000"/>
                    </a:schemeClr>
                  </a:solidFill>
                  <a:latin typeface="Century Gothic" panose="020B0502020202020204" pitchFamily="34" charset="0"/>
                </a:rPr>
                <a:t>3</a:t>
              </a:r>
            </a:p>
          </p:txBody>
        </p:sp>
      </p:grpSp>
      <p:grpSp>
        <p:nvGrpSpPr>
          <p:cNvPr id="47" name="Group 46">
            <a:extLst>
              <a:ext uri="{FF2B5EF4-FFF2-40B4-BE49-F238E27FC236}">
                <a16:creationId xmlns:a16="http://schemas.microsoft.com/office/drawing/2014/main" id="{1339E60D-A7EC-CA95-3055-41D933E52C28}"/>
              </a:ext>
            </a:extLst>
          </p:cNvPr>
          <p:cNvGrpSpPr/>
          <p:nvPr/>
        </p:nvGrpSpPr>
        <p:grpSpPr>
          <a:xfrm>
            <a:off x="11274559" y="1069848"/>
            <a:ext cx="758952" cy="832104"/>
            <a:chOff x="4181853" y="1069848"/>
            <a:chExt cx="758952" cy="832104"/>
          </a:xfrm>
        </p:grpSpPr>
        <p:sp>
          <p:nvSpPr>
            <p:cNvPr id="48" name="Flowchart: Off-page Connector 47">
              <a:extLst>
                <a:ext uri="{FF2B5EF4-FFF2-40B4-BE49-F238E27FC236}">
                  <a16:creationId xmlns:a16="http://schemas.microsoft.com/office/drawing/2014/main" id="{0E1A234C-EFA7-70A7-80B9-0E02B5BC9112}"/>
                </a:ext>
              </a:extLst>
            </p:cNvPr>
            <p:cNvSpPr/>
            <p:nvPr/>
          </p:nvSpPr>
          <p:spPr>
            <a:xfrm>
              <a:off x="4181853" y="1188720"/>
              <a:ext cx="758952" cy="713232"/>
            </a:xfrm>
            <a:prstGeom prst="flowChartOffpageConnector">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lumMod val="65000"/>
                    <a:lumOff val="35000"/>
                  </a:schemeClr>
                </a:solidFill>
                <a:latin typeface="Century Gothic" panose="020B0502020202020204" pitchFamily="34" charset="0"/>
              </a:endParaRPr>
            </a:p>
          </p:txBody>
        </p:sp>
        <p:sp>
          <p:nvSpPr>
            <p:cNvPr id="49" name="Flowchart: Off-page Connector 48">
              <a:extLst>
                <a:ext uri="{FF2B5EF4-FFF2-40B4-BE49-F238E27FC236}">
                  <a16:creationId xmlns:a16="http://schemas.microsoft.com/office/drawing/2014/main" id="{21E8AC4A-28EE-6E9E-D275-416CEFE0430C}"/>
                </a:ext>
              </a:extLst>
            </p:cNvPr>
            <p:cNvSpPr/>
            <p:nvPr/>
          </p:nvSpPr>
          <p:spPr>
            <a:xfrm>
              <a:off x="4181853" y="1069848"/>
              <a:ext cx="758952" cy="713232"/>
            </a:xfrm>
            <a:prstGeom prst="flowChartOffpageConnector">
              <a:avLst/>
            </a:prstGeom>
            <a:solidFill>
              <a:schemeClr val="accent2">
                <a:lumMod val="20000"/>
                <a:lumOff val="80000"/>
              </a:schemeClr>
            </a:solid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65000"/>
                      <a:lumOff val="35000"/>
                    </a:schemeClr>
                  </a:solidFill>
                  <a:latin typeface="Century Gothic" panose="020B0502020202020204" pitchFamily="34" charset="0"/>
                </a:rPr>
                <a:t>WEEK </a:t>
              </a:r>
            </a:p>
            <a:p>
              <a:pPr algn="ctr"/>
              <a:r>
                <a:rPr lang="en-US" sz="1200" b="1" dirty="0">
                  <a:solidFill>
                    <a:schemeClr val="tx1">
                      <a:lumMod val="65000"/>
                      <a:lumOff val="35000"/>
                    </a:schemeClr>
                  </a:solidFill>
                  <a:latin typeface="Century Gothic" panose="020B0502020202020204" pitchFamily="34" charset="0"/>
                </a:rPr>
                <a:t>4</a:t>
              </a:r>
            </a:p>
          </p:txBody>
        </p:sp>
      </p:grpSp>
      <p:cxnSp>
        <p:nvCxnSpPr>
          <p:cNvPr id="51" name="Straight Connector 50">
            <a:extLst>
              <a:ext uri="{FF2B5EF4-FFF2-40B4-BE49-F238E27FC236}">
                <a16:creationId xmlns:a16="http://schemas.microsoft.com/office/drawing/2014/main" id="{B1753D94-DE34-F2CB-83A2-838A804A240A}"/>
              </a:ext>
            </a:extLst>
          </p:cNvPr>
          <p:cNvCxnSpPr>
            <a:cxnSpLocks/>
          </p:cNvCxnSpPr>
          <p:nvPr/>
        </p:nvCxnSpPr>
        <p:spPr>
          <a:xfrm>
            <a:off x="502920" y="2011680"/>
            <a:ext cx="0" cy="3922776"/>
          </a:xfrm>
          <a:prstGeom prst="line">
            <a:avLst/>
          </a:prstGeom>
          <a:ln w="28575">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52" name="Rectangle 51">
            <a:extLst>
              <a:ext uri="{FF2B5EF4-FFF2-40B4-BE49-F238E27FC236}">
                <a16:creationId xmlns:a16="http://schemas.microsoft.com/office/drawing/2014/main" id="{3B47C14D-0A32-1EB4-2712-36C85E6B287A}"/>
              </a:ext>
            </a:extLst>
          </p:cNvPr>
          <p:cNvSpPr/>
          <p:nvPr/>
        </p:nvSpPr>
        <p:spPr>
          <a:xfrm>
            <a:off x="131078" y="5788152"/>
            <a:ext cx="3849606" cy="941833"/>
          </a:xfrm>
          <a:prstGeom prst="rect">
            <a:avLst/>
          </a:prstGeom>
          <a:solidFill>
            <a:schemeClr val="accent1">
              <a:lumMod val="20000"/>
              <a:lumOff val="80000"/>
            </a:schemeClr>
          </a:solidFill>
          <a:ln>
            <a:solidFill>
              <a:schemeClr val="tx1">
                <a:lumMod val="65000"/>
                <a:lumOff val="35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50000"/>
              </a:lnSpc>
            </a:pPr>
            <a:r>
              <a:rPr lang="en-US" sz="1250" b="1" dirty="0">
                <a:solidFill>
                  <a:schemeClr val="tx1">
                    <a:lumMod val="65000"/>
                    <a:lumOff val="35000"/>
                  </a:schemeClr>
                </a:solidFill>
                <a:latin typeface="Century Gothic" panose="020B0502020202020204" pitchFamily="34" charset="0"/>
              </a:rPr>
              <a:t>1. KEY ACTIVITIES</a:t>
            </a: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Define objectives</a:t>
            </a: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Set budget</a:t>
            </a: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Research venues</a:t>
            </a:r>
          </a:p>
        </p:txBody>
      </p:sp>
      <p:cxnSp>
        <p:nvCxnSpPr>
          <p:cNvPr id="54" name="Straight Connector 53">
            <a:extLst>
              <a:ext uri="{FF2B5EF4-FFF2-40B4-BE49-F238E27FC236}">
                <a16:creationId xmlns:a16="http://schemas.microsoft.com/office/drawing/2014/main" id="{97EC07A9-B660-018A-6C81-B531BAB88392}"/>
              </a:ext>
            </a:extLst>
          </p:cNvPr>
          <p:cNvCxnSpPr>
            <a:cxnSpLocks/>
          </p:cNvCxnSpPr>
          <p:nvPr/>
        </p:nvCxnSpPr>
        <p:spPr>
          <a:xfrm>
            <a:off x="1501144" y="1984248"/>
            <a:ext cx="0" cy="3557016"/>
          </a:xfrm>
          <a:prstGeom prst="line">
            <a:avLst/>
          </a:prstGeom>
          <a:ln w="28575">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55" name="Rectangle 54">
            <a:extLst>
              <a:ext uri="{FF2B5EF4-FFF2-40B4-BE49-F238E27FC236}">
                <a16:creationId xmlns:a16="http://schemas.microsoft.com/office/drawing/2014/main" id="{E8EACBF0-1E8E-2E30-7692-31395458979C}"/>
              </a:ext>
            </a:extLst>
          </p:cNvPr>
          <p:cNvSpPr/>
          <p:nvPr/>
        </p:nvSpPr>
        <p:spPr>
          <a:xfrm>
            <a:off x="667512" y="4736592"/>
            <a:ext cx="3313171" cy="941833"/>
          </a:xfrm>
          <a:prstGeom prst="rect">
            <a:avLst/>
          </a:prstGeom>
          <a:solidFill>
            <a:schemeClr val="accent1">
              <a:lumMod val="20000"/>
              <a:lumOff val="80000"/>
            </a:schemeClr>
          </a:solidFill>
          <a:ln>
            <a:solidFill>
              <a:schemeClr val="tx1">
                <a:lumMod val="65000"/>
                <a:lumOff val="35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50000"/>
              </a:lnSpc>
            </a:pPr>
            <a:r>
              <a:rPr lang="en-US" sz="1200" b="1" dirty="0">
                <a:solidFill>
                  <a:schemeClr val="tx1">
                    <a:lumMod val="65000"/>
                    <a:lumOff val="35000"/>
                  </a:schemeClr>
                </a:solidFill>
                <a:latin typeface="Century Gothic" panose="020B0502020202020204" pitchFamily="34" charset="0"/>
              </a:rPr>
              <a:t>2. KEY ACTIVITIES</a:t>
            </a: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Identify stakeholders</a:t>
            </a: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Create guest list</a:t>
            </a: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Contact vendors</a:t>
            </a:r>
            <a:br>
              <a:rPr lang="en-US" sz="1200" dirty="0">
                <a:solidFill>
                  <a:schemeClr val="tx1">
                    <a:lumMod val="65000"/>
                    <a:lumOff val="35000"/>
                  </a:schemeClr>
                </a:solidFill>
                <a:latin typeface="Century Gothic" panose="020B0502020202020204" pitchFamily="34" charset="0"/>
              </a:rPr>
            </a:br>
            <a:endParaRPr lang="en-US" sz="1200" dirty="0">
              <a:solidFill>
                <a:schemeClr val="tx1">
                  <a:lumMod val="65000"/>
                  <a:lumOff val="35000"/>
                </a:schemeClr>
              </a:solidFill>
              <a:latin typeface="Century Gothic" panose="020B0502020202020204" pitchFamily="34" charset="0"/>
            </a:endParaRPr>
          </a:p>
        </p:txBody>
      </p:sp>
      <p:cxnSp>
        <p:nvCxnSpPr>
          <p:cNvPr id="57" name="Straight Connector 56">
            <a:extLst>
              <a:ext uri="{FF2B5EF4-FFF2-40B4-BE49-F238E27FC236}">
                <a16:creationId xmlns:a16="http://schemas.microsoft.com/office/drawing/2014/main" id="{31C5DD62-9382-7332-BD52-6EEA82A910C7}"/>
              </a:ext>
            </a:extLst>
          </p:cNvPr>
          <p:cNvCxnSpPr>
            <a:cxnSpLocks/>
          </p:cNvCxnSpPr>
          <p:nvPr/>
        </p:nvCxnSpPr>
        <p:spPr>
          <a:xfrm>
            <a:off x="2522210" y="2011680"/>
            <a:ext cx="0" cy="2459736"/>
          </a:xfrm>
          <a:prstGeom prst="line">
            <a:avLst/>
          </a:prstGeom>
          <a:ln w="28575">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58" name="Rectangle 57">
            <a:extLst>
              <a:ext uri="{FF2B5EF4-FFF2-40B4-BE49-F238E27FC236}">
                <a16:creationId xmlns:a16="http://schemas.microsoft.com/office/drawing/2014/main" id="{D1700AC3-4388-8F86-422B-7461438E816D}"/>
              </a:ext>
            </a:extLst>
          </p:cNvPr>
          <p:cNvSpPr/>
          <p:nvPr/>
        </p:nvSpPr>
        <p:spPr>
          <a:xfrm>
            <a:off x="1609344" y="3666743"/>
            <a:ext cx="2371341" cy="941834"/>
          </a:xfrm>
          <a:prstGeom prst="rect">
            <a:avLst/>
          </a:prstGeom>
          <a:solidFill>
            <a:schemeClr val="accent1">
              <a:lumMod val="20000"/>
              <a:lumOff val="80000"/>
            </a:schemeClr>
          </a:solidFill>
          <a:ln>
            <a:solidFill>
              <a:schemeClr val="tx1">
                <a:lumMod val="65000"/>
                <a:lumOff val="35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50000"/>
              </a:lnSpc>
            </a:pPr>
            <a:r>
              <a:rPr lang="en-US" sz="1200" b="1" dirty="0">
                <a:solidFill>
                  <a:schemeClr val="tx1">
                    <a:lumMod val="65000"/>
                    <a:lumOff val="35000"/>
                  </a:schemeClr>
                </a:solidFill>
                <a:latin typeface="Century Gothic" panose="020B0502020202020204" pitchFamily="34" charset="0"/>
              </a:rPr>
              <a:t>3. KEY ACTIVITIES</a:t>
            </a: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Finalize venue</a:t>
            </a: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Develop theme</a:t>
            </a: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Outline timeline</a:t>
            </a:r>
            <a:br>
              <a:rPr lang="en-US" sz="1200" dirty="0">
                <a:solidFill>
                  <a:schemeClr val="tx1">
                    <a:lumMod val="65000"/>
                    <a:lumOff val="35000"/>
                  </a:schemeClr>
                </a:solidFill>
                <a:latin typeface="Century Gothic" panose="020B0502020202020204" pitchFamily="34" charset="0"/>
              </a:rPr>
            </a:br>
            <a:endParaRPr lang="en-US" sz="1200" dirty="0">
              <a:solidFill>
                <a:schemeClr val="tx1">
                  <a:lumMod val="65000"/>
                  <a:lumOff val="35000"/>
                </a:schemeClr>
              </a:solidFill>
              <a:latin typeface="Century Gothic" panose="020B0502020202020204" pitchFamily="34" charset="0"/>
            </a:endParaRPr>
          </a:p>
        </p:txBody>
      </p:sp>
      <p:cxnSp>
        <p:nvCxnSpPr>
          <p:cNvPr id="62" name="Straight Connector 61">
            <a:extLst>
              <a:ext uri="{FF2B5EF4-FFF2-40B4-BE49-F238E27FC236}">
                <a16:creationId xmlns:a16="http://schemas.microsoft.com/office/drawing/2014/main" id="{00D63D60-AF2E-1DE5-197C-06A902676A85}"/>
              </a:ext>
            </a:extLst>
          </p:cNvPr>
          <p:cNvCxnSpPr>
            <a:cxnSpLocks/>
          </p:cNvCxnSpPr>
          <p:nvPr/>
        </p:nvCxnSpPr>
        <p:spPr>
          <a:xfrm>
            <a:off x="3538708" y="2011680"/>
            <a:ext cx="0" cy="1316736"/>
          </a:xfrm>
          <a:prstGeom prst="line">
            <a:avLst/>
          </a:prstGeom>
          <a:ln w="28575">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61" name="Rectangle 60">
            <a:extLst>
              <a:ext uri="{FF2B5EF4-FFF2-40B4-BE49-F238E27FC236}">
                <a16:creationId xmlns:a16="http://schemas.microsoft.com/office/drawing/2014/main" id="{386539A1-1D53-3BEE-C17B-A34A22791E78}"/>
              </a:ext>
            </a:extLst>
          </p:cNvPr>
          <p:cNvSpPr/>
          <p:nvPr/>
        </p:nvSpPr>
        <p:spPr>
          <a:xfrm>
            <a:off x="2671565" y="2249424"/>
            <a:ext cx="1309118" cy="1293876"/>
          </a:xfrm>
          <a:prstGeom prst="rect">
            <a:avLst/>
          </a:prstGeom>
          <a:solidFill>
            <a:schemeClr val="accent1">
              <a:lumMod val="20000"/>
              <a:lumOff val="80000"/>
            </a:schemeClr>
          </a:solidFill>
          <a:ln>
            <a:solidFill>
              <a:schemeClr val="tx1">
                <a:lumMod val="65000"/>
                <a:lumOff val="35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50000"/>
              </a:lnSpc>
            </a:pPr>
            <a:r>
              <a:rPr lang="en-US" sz="1200" b="1" spc="-100" dirty="0">
                <a:solidFill>
                  <a:schemeClr val="tx1">
                    <a:lumMod val="65000"/>
                    <a:lumOff val="35000"/>
                  </a:schemeClr>
                </a:solidFill>
                <a:latin typeface="Century Gothic" panose="020B0502020202020204" pitchFamily="34" charset="0"/>
              </a:rPr>
              <a:t>4. KEY ACTIVITIES</a:t>
            </a:r>
          </a:p>
          <a:p>
            <a:pPr marL="171450" indent="-171450">
              <a:buFont typeface="Arial" panose="020B0604020202020204" pitchFamily="34" charset="0"/>
              <a:buChar char="•"/>
            </a:pPr>
            <a:r>
              <a:rPr lang="en-US" sz="1200" spc="-100" dirty="0">
                <a:solidFill>
                  <a:schemeClr val="tx1">
                    <a:lumMod val="65000"/>
                    <a:lumOff val="35000"/>
                  </a:schemeClr>
                </a:solidFill>
                <a:latin typeface="Century Gothic" panose="020B0502020202020204" pitchFamily="34" charset="0"/>
              </a:rPr>
              <a:t>Confirm venue</a:t>
            </a:r>
          </a:p>
          <a:p>
            <a:pPr marL="171450" indent="-171450">
              <a:buFont typeface="Arial" panose="020B0604020202020204" pitchFamily="34" charset="0"/>
              <a:buChar char="•"/>
            </a:pPr>
            <a:r>
              <a:rPr lang="en-US" sz="1200" spc="-100" dirty="0">
                <a:solidFill>
                  <a:schemeClr val="tx1">
                    <a:lumMod val="65000"/>
                    <a:lumOff val="35000"/>
                  </a:schemeClr>
                </a:solidFill>
                <a:latin typeface="Century Gothic" panose="020B0502020202020204" pitchFamily="34" charset="0"/>
              </a:rPr>
              <a:t>Draft budget</a:t>
            </a:r>
          </a:p>
          <a:p>
            <a:pPr marL="171450" indent="-171450">
              <a:buFont typeface="Arial" panose="020B0604020202020204" pitchFamily="34" charset="0"/>
              <a:buChar char="•"/>
            </a:pPr>
            <a:r>
              <a:rPr lang="en-US" sz="1200" spc="-100" dirty="0">
                <a:solidFill>
                  <a:schemeClr val="tx1">
                    <a:lumMod val="65000"/>
                    <a:lumOff val="35000"/>
                  </a:schemeClr>
                </a:solidFill>
                <a:latin typeface="Century Gothic" panose="020B0502020202020204" pitchFamily="34" charset="0"/>
              </a:rPr>
              <a:t>Select vendors</a:t>
            </a:r>
            <a:br>
              <a:rPr lang="en-US" sz="1200" dirty="0">
                <a:solidFill>
                  <a:schemeClr val="tx1">
                    <a:lumMod val="65000"/>
                    <a:lumOff val="35000"/>
                  </a:schemeClr>
                </a:solidFill>
                <a:latin typeface="Century Gothic" panose="020B0502020202020204" pitchFamily="34" charset="0"/>
              </a:rPr>
            </a:br>
            <a:endParaRPr lang="en-US" sz="1200" b="0" i="0" u="none" strike="noStrike" dirty="0">
              <a:solidFill>
                <a:schemeClr val="tx1">
                  <a:lumMod val="65000"/>
                  <a:lumOff val="35000"/>
                </a:schemeClr>
              </a:solidFill>
              <a:effectLst/>
              <a:latin typeface="Century Gothic" panose="020B0502020202020204" pitchFamily="34" charset="0"/>
            </a:endParaRPr>
          </a:p>
        </p:txBody>
      </p:sp>
      <p:cxnSp>
        <p:nvCxnSpPr>
          <p:cNvPr id="65" name="Straight Connector 64">
            <a:extLst>
              <a:ext uri="{FF2B5EF4-FFF2-40B4-BE49-F238E27FC236}">
                <a16:creationId xmlns:a16="http://schemas.microsoft.com/office/drawing/2014/main" id="{B24D6F39-0C84-8698-B04D-789D95BBDE2D}"/>
              </a:ext>
            </a:extLst>
          </p:cNvPr>
          <p:cNvCxnSpPr>
            <a:cxnSpLocks/>
          </p:cNvCxnSpPr>
          <p:nvPr/>
        </p:nvCxnSpPr>
        <p:spPr>
          <a:xfrm>
            <a:off x="4576558" y="2011680"/>
            <a:ext cx="0" cy="3922776"/>
          </a:xfrm>
          <a:prstGeom prst="line">
            <a:avLst/>
          </a:prstGeom>
          <a:ln w="28575">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66" name="Rectangle 65">
            <a:extLst>
              <a:ext uri="{FF2B5EF4-FFF2-40B4-BE49-F238E27FC236}">
                <a16:creationId xmlns:a16="http://schemas.microsoft.com/office/drawing/2014/main" id="{0766192A-9263-BC4D-5FD7-F8039EFAA42E}"/>
              </a:ext>
            </a:extLst>
          </p:cNvPr>
          <p:cNvSpPr/>
          <p:nvPr/>
        </p:nvSpPr>
        <p:spPr>
          <a:xfrm>
            <a:off x="4204716" y="5788152"/>
            <a:ext cx="3849606" cy="941833"/>
          </a:xfrm>
          <a:prstGeom prst="rect">
            <a:avLst/>
          </a:prstGeom>
          <a:solidFill>
            <a:schemeClr val="accent6">
              <a:lumMod val="20000"/>
              <a:lumOff val="80000"/>
            </a:schemeClr>
          </a:solidFill>
          <a:ln>
            <a:solidFill>
              <a:schemeClr val="tx1">
                <a:lumMod val="65000"/>
                <a:lumOff val="35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50000"/>
              </a:lnSpc>
            </a:pPr>
            <a:r>
              <a:rPr lang="en-US" sz="1200" b="1" dirty="0">
                <a:solidFill>
                  <a:schemeClr val="tx1">
                    <a:lumMod val="65000"/>
                    <a:lumOff val="35000"/>
                  </a:schemeClr>
                </a:solidFill>
                <a:latin typeface="Century Gothic" panose="020B0502020202020204" pitchFamily="34" charset="0"/>
              </a:rPr>
              <a:t>1. KEY ACTIVITIES</a:t>
            </a: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Finalize contracts</a:t>
            </a: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Confirm speakers</a:t>
            </a: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Plan promotion</a:t>
            </a:r>
            <a:br>
              <a:rPr lang="en-US" sz="1200" dirty="0">
                <a:solidFill>
                  <a:schemeClr val="tx1">
                    <a:lumMod val="65000"/>
                    <a:lumOff val="35000"/>
                  </a:schemeClr>
                </a:solidFill>
                <a:latin typeface="Century Gothic" panose="020B0502020202020204" pitchFamily="34" charset="0"/>
              </a:rPr>
            </a:br>
            <a:endParaRPr lang="en-US" sz="1200" dirty="0">
              <a:solidFill>
                <a:schemeClr val="tx1">
                  <a:lumMod val="65000"/>
                  <a:lumOff val="35000"/>
                </a:schemeClr>
              </a:solidFill>
              <a:latin typeface="Century Gothic" panose="020B0502020202020204" pitchFamily="34" charset="0"/>
            </a:endParaRPr>
          </a:p>
        </p:txBody>
      </p:sp>
      <p:cxnSp>
        <p:nvCxnSpPr>
          <p:cNvPr id="67" name="Straight Connector 66">
            <a:extLst>
              <a:ext uri="{FF2B5EF4-FFF2-40B4-BE49-F238E27FC236}">
                <a16:creationId xmlns:a16="http://schemas.microsoft.com/office/drawing/2014/main" id="{E08595AD-6B1C-0D74-834D-CB900B873898}"/>
              </a:ext>
            </a:extLst>
          </p:cNvPr>
          <p:cNvCxnSpPr>
            <a:cxnSpLocks/>
          </p:cNvCxnSpPr>
          <p:nvPr/>
        </p:nvCxnSpPr>
        <p:spPr>
          <a:xfrm>
            <a:off x="5574782" y="1984248"/>
            <a:ext cx="0" cy="3557016"/>
          </a:xfrm>
          <a:prstGeom prst="line">
            <a:avLst/>
          </a:prstGeom>
          <a:ln w="28575">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68" name="Rectangle 67">
            <a:extLst>
              <a:ext uri="{FF2B5EF4-FFF2-40B4-BE49-F238E27FC236}">
                <a16:creationId xmlns:a16="http://schemas.microsoft.com/office/drawing/2014/main" id="{91B613EF-498B-D499-619E-7E5F4E36348A}"/>
              </a:ext>
            </a:extLst>
          </p:cNvPr>
          <p:cNvSpPr/>
          <p:nvPr/>
        </p:nvSpPr>
        <p:spPr>
          <a:xfrm>
            <a:off x="4741150" y="4736592"/>
            <a:ext cx="3313171" cy="941833"/>
          </a:xfrm>
          <a:prstGeom prst="rect">
            <a:avLst/>
          </a:prstGeom>
          <a:solidFill>
            <a:schemeClr val="accent6">
              <a:lumMod val="20000"/>
              <a:lumOff val="80000"/>
            </a:schemeClr>
          </a:solidFill>
          <a:ln>
            <a:solidFill>
              <a:schemeClr val="tx1">
                <a:lumMod val="65000"/>
                <a:lumOff val="35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50000"/>
              </a:lnSpc>
            </a:pPr>
            <a:r>
              <a:rPr lang="en-US" sz="1200" b="1" dirty="0">
                <a:solidFill>
                  <a:schemeClr val="tx1">
                    <a:lumMod val="65000"/>
                    <a:lumOff val="35000"/>
                  </a:schemeClr>
                </a:solidFill>
                <a:latin typeface="Century Gothic" panose="020B0502020202020204" pitchFamily="34" charset="0"/>
              </a:rPr>
              <a:t>2. KEY ACTIVITIES</a:t>
            </a: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Develop website</a:t>
            </a: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Design branding</a:t>
            </a: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Start promotion</a:t>
            </a:r>
            <a:br>
              <a:rPr lang="en-US" sz="1200" dirty="0">
                <a:solidFill>
                  <a:schemeClr val="tx1">
                    <a:lumMod val="65000"/>
                    <a:lumOff val="35000"/>
                  </a:schemeClr>
                </a:solidFill>
                <a:latin typeface="Century Gothic" panose="020B0502020202020204" pitchFamily="34" charset="0"/>
              </a:rPr>
            </a:br>
            <a:endParaRPr lang="en-US" sz="1200" dirty="0">
              <a:solidFill>
                <a:schemeClr val="tx1">
                  <a:lumMod val="65000"/>
                  <a:lumOff val="35000"/>
                </a:schemeClr>
              </a:solidFill>
              <a:latin typeface="Century Gothic" panose="020B0502020202020204" pitchFamily="34" charset="0"/>
            </a:endParaRPr>
          </a:p>
        </p:txBody>
      </p:sp>
      <p:cxnSp>
        <p:nvCxnSpPr>
          <p:cNvPr id="69" name="Straight Connector 68">
            <a:extLst>
              <a:ext uri="{FF2B5EF4-FFF2-40B4-BE49-F238E27FC236}">
                <a16:creationId xmlns:a16="http://schemas.microsoft.com/office/drawing/2014/main" id="{F1A57123-863A-E52E-16A2-C6945DEA18C5}"/>
              </a:ext>
            </a:extLst>
          </p:cNvPr>
          <p:cNvCxnSpPr>
            <a:cxnSpLocks/>
          </p:cNvCxnSpPr>
          <p:nvPr/>
        </p:nvCxnSpPr>
        <p:spPr>
          <a:xfrm>
            <a:off x="6595848" y="2011680"/>
            <a:ext cx="0" cy="2459736"/>
          </a:xfrm>
          <a:prstGeom prst="line">
            <a:avLst/>
          </a:prstGeom>
          <a:ln w="28575">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70" name="Rectangle 69">
            <a:extLst>
              <a:ext uri="{FF2B5EF4-FFF2-40B4-BE49-F238E27FC236}">
                <a16:creationId xmlns:a16="http://schemas.microsoft.com/office/drawing/2014/main" id="{83F5DE5F-41A7-BCF6-5284-7A9F2A4F4A3A}"/>
              </a:ext>
            </a:extLst>
          </p:cNvPr>
          <p:cNvSpPr/>
          <p:nvPr/>
        </p:nvSpPr>
        <p:spPr>
          <a:xfrm>
            <a:off x="5682982" y="3666743"/>
            <a:ext cx="2371341" cy="941834"/>
          </a:xfrm>
          <a:prstGeom prst="rect">
            <a:avLst/>
          </a:prstGeom>
          <a:solidFill>
            <a:schemeClr val="accent6">
              <a:lumMod val="20000"/>
              <a:lumOff val="80000"/>
            </a:schemeClr>
          </a:solidFill>
          <a:ln>
            <a:solidFill>
              <a:schemeClr val="tx1">
                <a:lumMod val="65000"/>
                <a:lumOff val="35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50000"/>
              </a:lnSpc>
            </a:pPr>
            <a:r>
              <a:rPr lang="en-US" sz="1200" b="1" dirty="0">
                <a:solidFill>
                  <a:schemeClr val="tx1">
                    <a:lumMod val="65000"/>
                    <a:lumOff val="35000"/>
                  </a:schemeClr>
                </a:solidFill>
                <a:latin typeface="Century Gothic" panose="020B0502020202020204" pitchFamily="34" charset="0"/>
              </a:rPr>
              <a:t>3. KEY ACTIVITIES</a:t>
            </a: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Send save-the-date</a:t>
            </a: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Coordinate logistics</a:t>
            </a: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Outline agenda</a:t>
            </a:r>
            <a:br>
              <a:rPr lang="en-US" sz="1200" dirty="0">
                <a:solidFill>
                  <a:schemeClr val="tx1">
                    <a:lumMod val="65000"/>
                    <a:lumOff val="35000"/>
                  </a:schemeClr>
                </a:solidFill>
                <a:latin typeface="Century Gothic" panose="020B0502020202020204" pitchFamily="34" charset="0"/>
              </a:rPr>
            </a:br>
            <a:endParaRPr lang="en-US" sz="1200" b="0" i="0" u="none" strike="noStrike" dirty="0">
              <a:solidFill>
                <a:schemeClr val="tx1">
                  <a:lumMod val="65000"/>
                  <a:lumOff val="35000"/>
                </a:schemeClr>
              </a:solidFill>
              <a:effectLst/>
              <a:latin typeface="Century Gothic" panose="020B0502020202020204" pitchFamily="34" charset="0"/>
            </a:endParaRPr>
          </a:p>
        </p:txBody>
      </p:sp>
      <p:cxnSp>
        <p:nvCxnSpPr>
          <p:cNvPr id="71" name="Straight Connector 70">
            <a:extLst>
              <a:ext uri="{FF2B5EF4-FFF2-40B4-BE49-F238E27FC236}">
                <a16:creationId xmlns:a16="http://schemas.microsoft.com/office/drawing/2014/main" id="{2269E21D-F34F-2028-BD51-0FA0540710CD}"/>
              </a:ext>
            </a:extLst>
          </p:cNvPr>
          <p:cNvCxnSpPr>
            <a:cxnSpLocks/>
          </p:cNvCxnSpPr>
          <p:nvPr/>
        </p:nvCxnSpPr>
        <p:spPr>
          <a:xfrm>
            <a:off x="7612346" y="2011680"/>
            <a:ext cx="0" cy="1316736"/>
          </a:xfrm>
          <a:prstGeom prst="line">
            <a:avLst/>
          </a:prstGeom>
          <a:ln w="28575">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72" name="Rectangle 71">
            <a:extLst>
              <a:ext uri="{FF2B5EF4-FFF2-40B4-BE49-F238E27FC236}">
                <a16:creationId xmlns:a16="http://schemas.microsoft.com/office/drawing/2014/main" id="{DA698EC3-F835-1777-5457-9ECB9B9B81CB}"/>
              </a:ext>
            </a:extLst>
          </p:cNvPr>
          <p:cNvSpPr/>
          <p:nvPr/>
        </p:nvSpPr>
        <p:spPr>
          <a:xfrm>
            <a:off x="6745202" y="2249424"/>
            <a:ext cx="1309121" cy="1293876"/>
          </a:xfrm>
          <a:prstGeom prst="rect">
            <a:avLst/>
          </a:prstGeom>
          <a:solidFill>
            <a:schemeClr val="accent6">
              <a:lumMod val="20000"/>
              <a:lumOff val="80000"/>
            </a:schemeClr>
          </a:solidFill>
          <a:ln>
            <a:solidFill>
              <a:schemeClr val="tx1">
                <a:lumMod val="65000"/>
                <a:lumOff val="35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50000"/>
              </a:lnSpc>
            </a:pPr>
            <a:r>
              <a:rPr lang="en-US" sz="1200" b="1" spc="-100" dirty="0">
                <a:solidFill>
                  <a:schemeClr val="tx1">
                    <a:lumMod val="65000"/>
                    <a:lumOff val="35000"/>
                  </a:schemeClr>
                </a:solidFill>
                <a:latin typeface="Century Gothic" panose="020B0502020202020204" pitchFamily="34" charset="0"/>
              </a:rPr>
              <a:t>4. KEY ACTIVITIES</a:t>
            </a:r>
          </a:p>
          <a:p>
            <a:pPr marL="171450" indent="-171450">
              <a:buFont typeface="Arial" panose="020B0604020202020204" pitchFamily="34" charset="0"/>
              <a:buChar char="•"/>
            </a:pPr>
            <a:r>
              <a:rPr lang="en-US" sz="1200" spc="-100" dirty="0">
                <a:solidFill>
                  <a:schemeClr val="tx1">
                    <a:lumMod val="65000"/>
                    <a:lumOff val="35000"/>
                  </a:schemeClr>
                </a:solidFill>
                <a:latin typeface="Century Gothic" panose="020B0502020202020204" pitchFamily="34" charset="0"/>
              </a:rPr>
              <a:t>Distribute materials</a:t>
            </a:r>
          </a:p>
          <a:p>
            <a:pPr marL="171450" indent="-171450">
              <a:buFont typeface="Arial" panose="020B0604020202020204" pitchFamily="34" charset="0"/>
              <a:buChar char="•"/>
            </a:pPr>
            <a:r>
              <a:rPr lang="en-US" sz="1200" spc="-100" dirty="0">
                <a:solidFill>
                  <a:schemeClr val="tx1">
                    <a:lumMod val="65000"/>
                    <a:lumOff val="35000"/>
                  </a:schemeClr>
                </a:solidFill>
                <a:latin typeface="Century Gothic" panose="020B0502020202020204" pitchFamily="34" charset="0"/>
              </a:rPr>
              <a:t>Plan logistics</a:t>
            </a:r>
          </a:p>
          <a:p>
            <a:pPr marL="171450" indent="-171450">
              <a:buFont typeface="Arial" panose="020B0604020202020204" pitchFamily="34" charset="0"/>
              <a:buChar char="•"/>
            </a:pPr>
            <a:r>
              <a:rPr lang="en-US" sz="1200" spc="-100" dirty="0">
                <a:solidFill>
                  <a:schemeClr val="tx1">
                    <a:lumMod val="65000"/>
                    <a:lumOff val="35000"/>
                  </a:schemeClr>
                </a:solidFill>
                <a:latin typeface="Century Gothic" panose="020B0502020202020204" pitchFamily="34" charset="0"/>
              </a:rPr>
              <a:t>Schedule meetings</a:t>
            </a:r>
            <a:br>
              <a:rPr lang="en-US" sz="1200" dirty="0">
                <a:solidFill>
                  <a:schemeClr val="tx1">
                    <a:lumMod val="65000"/>
                    <a:lumOff val="35000"/>
                  </a:schemeClr>
                </a:solidFill>
                <a:latin typeface="Century Gothic" panose="020B0502020202020204" pitchFamily="34" charset="0"/>
              </a:rPr>
            </a:br>
            <a:endParaRPr lang="en-US" sz="1200" b="0" i="0" u="none" strike="noStrike" dirty="0">
              <a:solidFill>
                <a:schemeClr val="tx1">
                  <a:lumMod val="65000"/>
                  <a:lumOff val="35000"/>
                </a:schemeClr>
              </a:solidFill>
              <a:effectLst/>
              <a:latin typeface="Century Gothic" panose="020B0502020202020204" pitchFamily="34" charset="0"/>
            </a:endParaRPr>
          </a:p>
        </p:txBody>
      </p:sp>
      <p:cxnSp>
        <p:nvCxnSpPr>
          <p:cNvPr id="73" name="Straight Connector 72">
            <a:extLst>
              <a:ext uri="{FF2B5EF4-FFF2-40B4-BE49-F238E27FC236}">
                <a16:creationId xmlns:a16="http://schemas.microsoft.com/office/drawing/2014/main" id="{7CADF6E7-262B-6D11-8757-0558711123AF}"/>
              </a:ext>
            </a:extLst>
          </p:cNvPr>
          <p:cNvCxnSpPr>
            <a:cxnSpLocks/>
          </p:cNvCxnSpPr>
          <p:nvPr/>
        </p:nvCxnSpPr>
        <p:spPr>
          <a:xfrm>
            <a:off x="8595360" y="2011680"/>
            <a:ext cx="0" cy="3922776"/>
          </a:xfrm>
          <a:prstGeom prst="line">
            <a:avLst/>
          </a:prstGeom>
          <a:ln w="28575">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74" name="Rectangle 73">
            <a:extLst>
              <a:ext uri="{FF2B5EF4-FFF2-40B4-BE49-F238E27FC236}">
                <a16:creationId xmlns:a16="http://schemas.microsoft.com/office/drawing/2014/main" id="{C0C93EDC-C5D5-E5D2-041D-83ABF3BC5D9F}"/>
              </a:ext>
            </a:extLst>
          </p:cNvPr>
          <p:cNvSpPr/>
          <p:nvPr/>
        </p:nvSpPr>
        <p:spPr>
          <a:xfrm>
            <a:off x="8223518" y="5788152"/>
            <a:ext cx="3849606" cy="941833"/>
          </a:xfrm>
          <a:prstGeom prst="rect">
            <a:avLst/>
          </a:prstGeom>
          <a:solidFill>
            <a:schemeClr val="accent2">
              <a:lumMod val="20000"/>
              <a:lumOff val="80000"/>
            </a:schemeClr>
          </a:solidFill>
          <a:ln>
            <a:solidFill>
              <a:schemeClr val="tx1">
                <a:lumMod val="65000"/>
                <a:lumOff val="35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50000"/>
              </a:lnSpc>
            </a:pPr>
            <a:r>
              <a:rPr lang="en-US" sz="1200" b="1" dirty="0">
                <a:solidFill>
                  <a:schemeClr val="tx1">
                    <a:lumMod val="65000"/>
                    <a:lumOff val="35000"/>
                  </a:schemeClr>
                </a:solidFill>
                <a:latin typeface="Century Gothic" panose="020B0502020202020204" pitchFamily="34" charset="0"/>
              </a:rPr>
              <a:t>1. KEY ACTIVITIES</a:t>
            </a: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Launch marketing</a:t>
            </a: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Open registration</a:t>
            </a: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Confirm logistics</a:t>
            </a:r>
          </a:p>
        </p:txBody>
      </p:sp>
      <p:cxnSp>
        <p:nvCxnSpPr>
          <p:cNvPr id="75" name="Straight Connector 74">
            <a:extLst>
              <a:ext uri="{FF2B5EF4-FFF2-40B4-BE49-F238E27FC236}">
                <a16:creationId xmlns:a16="http://schemas.microsoft.com/office/drawing/2014/main" id="{51991546-2D6A-63C3-98FE-B0A2D736DB55}"/>
              </a:ext>
            </a:extLst>
          </p:cNvPr>
          <p:cNvCxnSpPr>
            <a:cxnSpLocks/>
          </p:cNvCxnSpPr>
          <p:nvPr/>
        </p:nvCxnSpPr>
        <p:spPr>
          <a:xfrm>
            <a:off x="9593584" y="1984248"/>
            <a:ext cx="0" cy="3557016"/>
          </a:xfrm>
          <a:prstGeom prst="line">
            <a:avLst/>
          </a:prstGeom>
          <a:ln w="28575">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76" name="Rectangle 75">
            <a:extLst>
              <a:ext uri="{FF2B5EF4-FFF2-40B4-BE49-F238E27FC236}">
                <a16:creationId xmlns:a16="http://schemas.microsoft.com/office/drawing/2014/main" id="{9B134FDB-8D4A-28A3-EF28-8D966312A5E2}"/>
              </a:ext>
            </a:extLst>
          </p:cNvPr>
          <p:cNvSpPr/>
          <p:nvPr/>
        </p:nvSpPr>
        <p:spPr>
          <a:xfrm>
            <a:off x="8759952" y="4736592"/>
            <a:ext cx="3313171" cy="941833"/>
          </a:xfrm>
          <a:prstGeom prst="rect">
            <a:avLst/>
          </a:prstGeom>
          <a:solidFill>
            <a:schemeClr val="accent2">
              <a:lumMod val="20000"/>
              <a:lumOff val="80000"/>
            </a:schemeClr>
          </a:solidFill>
          <a:ln>
            <a:solidFill>
              <a:schemeClr val="tx1">
                <a:lumMod val="65000"/>
                <a:lumOff val="35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50000"/>
              </a:lnSpc>
            </a:pPr>
            <a:r>
              <a:rPr lang="en-US" sz="1200" b="1" dirty="0">
                <a:solidFill>
                  <a:schemeClr val="tx1">
                    <a:lumMod val="65000"/>
                    <a:lumOff val="35000"/>
                  </a:schemeClr>
                </a:solidFill>
                <a:latin typeface="Century Gothic" panose="020B0502020202020204" pitchFamily="34" charset="0"/>
              </a:rPr>
              <a:t>2. KEY ACTIVITIES</a:t>
            </a:r>
          </a:p>
          <a:p>
            <a:pPr marL="171450" indent="-171450">
              <a:buFont typeface="Arial" panose="020B0604020202020204" pitchFamily="34" charset="0"/>
              <a:buChar char="•"/>
            </a:pPr>
            <a:r>
              <a:rPr lang="en-US" sz="1200" i="0" u="none" strike="noStrike" dirty="0">
                <a:solidFill>
                  <a:schemeClr val="tx1">
                    <a:lumMod val="65000"/>
                    <a:lumOff val="35000"/>
                  </a:schemeClr>
                </a:solidFill>
                <a:effectLst/>
                <a:latin typeface="Century Gothic" panose="020B0502020202020204" pitchFamily="34" charset="0"/>
              </a:rPr>
              <a:t>Monitor </a:t>
            </a:r>
            <a:r>
              <a:rPr lang="en-US" sz="1200" dirty="0">
                <a:solidFill>
                  <a:schemeClr val="tx1">
                    <a:lumMod val="65000"/>
                    <a:lumOff val="35000"/>
                  </a:schemeClr>
                </a:solidFill>
                <a:latin typeface="Century Gothic" panose="020B0502020202020204" pitchFamily="34" charset="0"/>
              </a:rPr>
              <a:t>registration</a:t>
            </a:r>
          </a:p>
          <a:p>
            <a:pPr marL="171450" indent="-171450">
              <a:buFont typeface="Arial" panose="020B0604020202020204" pitchFamily="34" charset="0"/>
              <a:buChar char="•"/>
            </a:pPr>
            <a:r>
              <a:rPr lang="en-US" sz="1200" b="0" i="0" u="none" strike="noStrike" dirty="0">
                <a:solidFill>
                  <a:schemeClr val="tx1">
                    <a:lumMod val="65000"/>
                    <a:lumOff val="35000"/>
                  </a:schemeClr>
                </a:solidFill>
                <a:effectLst/>
                <a:latin typeface="Century Gothic" panose="020B0502020202020204" pitchFamily="34" charset="0"/>
              </a:rPr>
              <a:t>Finalize agenda</a:t>
            </a: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Confirm travel</a:t>
            </a:r>
            <a:endParaRPr lang="en-US" sz="1200" b="0" i="0" u="none" strike="noStrike" dirty="0">
              <a:solidFill>
                <a:schemeClr val="tx1">
                  <a:lumMod val="65000"/>
                  <a:lumOff val="35000"/>
                </a:schemeClr>
              </a:solidFill>
              <a:effectLst/>
              <a:latin typeface="Century Gothic" panose="020B0502020202020204" pitchFamily="34" charset="0"/>
            </a:endParaRPr>
          </a:p>
        </p:txBody>
      </p:sp>
      <p:cxnSp>
        <p:nvCxnSpPr>
          <p:cNvPr id="77" name="Straight Connector 76">
            <a:extLst>
              <a:ext uri="{FF2B5EF4-FFF2-40B4-BE49-F238E27FC236}">
                <a16:creationId xmlns:a16="http://schemas.microsoft.com/office/drawing/2014/main" id="{5199F839-DA5F-F6CE-B3BC-0D754986E718}"/>
              </a:ext>
            </a:extLst>
          </p:cNvPr>
          <p:cNvCxnSpPr>
            <a:cxnSpLocks/>
          </p:cNvCxnSpPr>
          <p:nvPr/>
        </p:nvCxnSpPr>
        <p:spPr>
          <a:xfrm>
            <a:off x="10614650" y="2011680"/>
            <a:ext cx="0" cy="2459736"/>
          </a:xfrm>
          <a:prstGeom prst="line">
            <a:avLst/>
          </a:prstGeom>
          <a:ln w="28575">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78" name="Rectangle 77">
            <a:extLst>
              <a:ext uri="{FF2B5EF4-FFF2-40B4-BE49-F238E27FC236}">
                <a16:creationId xmlns:a16="http://schemas.microsoft.com/office/drawing/2014/main" id="{1341FE19-DB0C-AF28-CC6F-6A91F6773BEB}"/>
              </a:ext>
            </a:extLst>
          </p:cNvPr>
          <p:cNvSpPr/>
          <p:nvPr/>
        </p:nvSpPr>
        <p:spPr>
          <a:xfrm>
            <a:off x="9701784" y="3666743"/>
            <a:ext cx="2371341" cy="941834"/>
          </a:xfrm>
          <a:prstGeom prst="rect">
            <a:avLst/>
          </a:prstGeom>
          <a:solidFill>
            <a:schemeClr val="accent2">
              <a:lumMod val="20000"/>
              <a:lumOff val="80000"/>
            </a:schemeClr>
          </a:solidFill>
          <a:ln>
            <a:solidFill>
              <a:schemeClr val="tx1">
                <a:lumMod val="65000"/>
                <a:lumOff val="35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50000"/>
              </a:lnSpc>
            </a:pPr>
            <a:r>
              <a:rPr lang="en-US" sz="1200" b="1" dirty="0">
                <a:solidFill>
                  <a:schemeClr val="tx1">
                    <a:lumMod val="65000"/>
                    <a:lumOff val="35000"/>
                  </a:schemeClr>
                </a:solidFill>
                <a:latin typeface="Century Gothic" panose="020B0502020202020204" pitchFamily="34" charset="0"/>
              </a:rPr>
              <a:t>3. KEY ACTIVITIES</a:t>
            </a:r>
          </a:p>
          <a:p>
            <a:pPr marL="171450" indent="-171450">
              <a:buFont typeface="Arial" panose="020B0604020202020204" pitchFamily="34" charset="0"/>
              <a:buChar char="•"/>
            </a:pPr>
            <a:r>
              <a:rPr lang="en-US" sz="1200" i="0" u="none" strike="noStrike" dirty="0">
                <a:solidFill>
                  <a:schemeClr val="tx1">
                    <a:lumMod val="65000"/>
                    <a:lumOff val="35000"/>
                  </a:schemeClr>
                </a:solidFill>
                <a:effectLst/>
                <a:latin typeface="Century Gothic" panose="020B0502020202020204" pitchFamily="34" charset="0"/>
              </a:rPr>
              <a:t>Conduct site visit</a:t>
            </a: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Brief staff</a:t>
            </a:r>
          </a:p>
          <a:p>
            <a:pPr marL="171450" indent="-171450">
              <a:buFont typeface="Arial" panose="020B0604020202020204" pitchFamily="34" charset="0"/>
              <a:buChar char="•"/>
            </a:pPr>
            <a:r>
              <a:rPr lang="en-US" sz="1200" i="0" u="none" strike="noStrike" dirty="0">
                <a:solidFill>
                  <a:schemeClr val="tx1">
                    <a:lumMod val="65000"/>
                    <a:lumOff val="35000"/>
                  </a:schemeClr>
                </a:solidFill>
                <a:effectLst/>
                <a:latin typeface="Century Gothic" panose="020B0502020202020204" pitchFamily="34" charset="0"/>
              </a:rPr>
              <a:t>Finalize contingencies</a:t>
            </a:r>
          </a:p>
        </p:txBody>
      </p:sp>
      <p:cxnSp>
        <p:nvCxnSpPr>
          <p:cNvPr id="79" name="Straight Connector 78">
            <a:extLst>
              <a:ext uri="{FF2B5EF4-FFF2-40B4-BE49-F238E27FC236}">
                <a16:creationId xmlns:a16="http://schemas.microsoft.com/office/drawing/2014/main" id="{5E561063-2E0C-5B6D-FA93-5F029B7D882E}"/>
              </a:ext>
            </a:extLst>
          </p:cNvPr>
          <p:cNvCxnSpPr>
            <a:cxnSpLocks/>
          </p:cNvCxnSpPr>
          <p:nvPr/>
        </p:nvCxnSpPr>
        <p:spPr>
          <a:xfrm>
            <a:off x="11631148" y="2011680"/>
            <a:ext cx="0" cy="1316736"/>
          </a:xfrm>
          <a:prstGeom prst="line">
            <a:avLst/>
          </a:prstGeom>
          <a:ln w="28575">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80" name="Rectangle 79">
            <a:extLst>
              <a:ext uri="{FF2B5EF4-FFF2-40B4-BE49-F238E27FC236}">
                <a16:creationId xmlns:a16="http://schemas.microsoft.com/office/drawing/2014/main" id="{4D30AE45-4FB5-0D7E-ADE6-98B7A22DEB15}"/>
              </a:ext>
            </a:extLst>
          </p:cNvPr>
          <p:cNvSpPr/>
          <p:nvPr/>
        </p:nvSpPr>
        <p:spPr>
          <a:xfrm>
            <a:off x="10764004" y="2249424"/>
            <a:ext cx="1309121" cy="1293876"/>
          </a:xfrm>
          <a:prstGeom prst="rect">
            <a:avLst/>
          </a:prstGeom>
          <a:solidFill>
            <a:schemeClr val="accent2">
              <a:lumMod val="20000"/>
              <a:lumOff val="80000"/>
            </a:schemeClr>
          </a:solidFill>
          <a:ln>
            <a:solidFill>
              <a:schemeClr val="tx1">
                <a:lumMod val="65000"/>
                <a:lumOff val="35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50000"/>
              </a:lnSpc>
            </a:pPr>
            <a:r>
              <a:rPr lang="en-US" sz="1200" b="1" spc="-100" dirty="0">
                <a:solidFill>
                  <a:schemeClr val="tx1">
                    <a:lumMod val="65000"/>
                    <a:lumOff val="35000"/>
                  </a:schemeClr>
                </a:solidFill>
                <a:latin typeface="Century Gothic" panose="020B0502020202020204" pitchFamily="34" charset="0"/>
              </a:rPr>
              <a:t>4. KEY ACTIVITIES</a:t>
            </a:r>
          </a:p>
          <a:p>
            <a:pPr marL="171450" indent="-171450">
              <a:buFont typeface="Arial" panose="020B0604020202020204" pitchFamily="34" charset="0"/>
              <a:buChar char="•"/>
            </a:pPr>
            <a:r>
              <a:rPr lang="en-US" sz="1200" i="0" u="none" strike="noStrike" spc="-100" dirty="0">
                <a:solidFill>
                  <a:schemeClr val="tx1">
                    <a:lumMod val="65000"/>
                    <a:lumOff val="35000"/>
                  </a:schemeClr>
                </a:solidFill>
                <a:effectLst/>
                <a:latin typeface="Century Gothic" panose="020B0502020202020204" pitchFamily="34" charset="0"/>
              </a:rPr>
              <a:t>Send reminders</a:t>
            </a:r>
          </a:p>
          <a:p>
            <a:pPr marL="171450" indent="-171450">
              <a:buFont typeface="Arial" panose="020B0604020202020204" pitchFamily="34" charset="0"/>
              <a:buChar char="•"/>
            </a:pPr>
            <a:r>
              <a:rPr lang="en-US" sz="1200" i="0" u="none" strike="noStrike" spc="-100" dirty="0">
                <a:solidFill>
                  <a:schemeClr val="tx1">
                    <a:lumMod val="65000"/>
                    <a:lumOff val="35000"/>
                  </a:schemeClr>
                </a:solidFill>
                <a:effectLst/>
                <a:latin typeface="Century Gothic" panose="020B0502020202020204" pitchFamily="34" charset="0"/>
              </a:rPr>
              <a:t>Prepare materials</a:t>
            </a:r>
          </a:p>
          <a:p>
            <a:pPr marL="171450" indent="-171450">
              <a:buFont typeface="Arial" panose="020B0604020202020204" pitchFamily="34" charset="0"/>
              <a:buChar char="•"/>
            </a:pPr>
            <a:r>
              <a:rPr lang="en-US" sz="1200" spc="-100" dirty="0">
                <a:solidFill>
                  <a:schemeClr val="tx1">
                    <a:lumMod val="65000"/>
                    <a:lumOff val="35000"/>
                  </a:schemeClr>
                </a:solidFill>
                <a:latin typeface="Century Gothic" panose="020B0502020202020204" pitchFamily="34" charset="0"/>
              </a:rPr>
              <a:t>Do final checks</a:t>
            </a:r>
            <a:endParaRPr lang="en-US" sz="1200" i="0" u="none" strike="noStrike" dirty="0">
              <a:solidFill>
                <a:schemeClr val="tx1">
                  <a:lumMod val="65000"/>
                  <a:lumOff val="35000"/>
                </a:schemeClr>
              </a:solidFill>
              <a:effectLst/>
              <a:latin typeface="Century Gothic" panose="020B0502020202020204" pitchFamily="34" charset="0"/>
            </a:endParaRPr>
          </a:p>
        </p:txBody>
      </p:sp>
    </p:spTree>
    <p:extLst>
      <p:ext uri="{BB962C8B-B14F-4D97-AF65-F5344CB8AC3E}">
        <p14:creationId xmlns:p14="http://schemas.microsoft.com/office/powerpoint/2010/main" val="1730947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EA4FB3D3-B20E-E7F3-F1B0-DD9A506AE017}"/>
              </a:ext>
            </a:extLst>
          </p:cNvPr>
          <p:cNvSpPr txBox="1"/>
          <p:nvPr/>
        </p:nvSpPr>
        <p:spPr>
          <a:xfrm>
            <a:off x="196095" y="145628"/>
            <a:ext cx="3898900" cy="1308100"/>
          </a:xfrm>
          <a:prstGeom prst="rect">
            <a:avLst/>
          </a:prstGeom>
          <a:solidFill>
            <a:schemeClr val="accent1">
              <a:lumMod val="60000"/>
              <a:lumOff val="40000"/>
            </a:schemeClr>
          </a:solidFill>
          <a:ln cmpd="tri">
            <a:solidFill>
              <a:schemeClr val="bg2">
                <a:lumMod val="75000"/>
              </a:schemeClr>
            </a:solidFill>
          </a:ln>
        </p:spPr>
        <p:txBody>
          <a:bodyPr wrap="square" rtlCol="0">
            <a:spAutoFit/>
          </a:bodyPr>
          <a:lstStyle/>
          <a:p>
            <a:endParaRPr lang="en-US" dirty="0"/>
          </a:p>
        </p:txBody>
      </p:sp>
      <p:sp>
        <p:nvSpPr>
          <p:cNvPr id="10" name="TextBox 9">
            <a:extLst>
              <a:ext uri="{FF2B5EF4-FFF2-40B4-BE49-F238E27FC236}">
                <a16:creationId xmlns:a16="http://schemas.microsoft.com/office/drawing/2014/main" id="{191B9F6D-E210-13E7-A468-FBB2D514FEE5}"/>
              </a:ext>
            </a:extLst>
          </p:cNvPr>
          <p:cNvSpPr txBox="1"/>
          <p:nvPr/>
        </p:nvSpPr>
        <p:spPr>
          <a:xfrm>
            <a:off x="4146549" y="145628"/>
            <a:ext cx="3898900" cy="1308100"/>
          </a:xfrm>
          <a:prstGeom prst="rect">
            <a:avLst/>
          </a:prstGeom>
          <a:solidFill>
            <a:schemeClr val="accent6">
              <a:lumMod val="60000"/>
              <a:lumOff val="40000"/>
            </a:schemeClr>
          </a:solidFill>
          <a:ln cap="sq" cmpd="tri">
            <a:solidFill>
              <a:schemeClr val="bg2">
                <a:lumMod val="75000"/>
              </a:schemeClr>
            </a:solidFill>
          </a:ln>
        </p:spPr>
        <p:txBody>
          <a:bodyPr wrap="square" rtlCol="0">
            <a:spAutoFit/>
          </a:bodyPr>
          <a:lstStyle/>
          <a:p>
            <a:endParaRPr lang="en-US" dirty="0"/>
          </a:p>
        </p:txBody>
      </p:sp>
      <p:sp>
        <p:nvSpPr>
          <p:cNvPr id="11" name="TextBox 10">
            <a:extLst>
              <a:ext uri="{FF2B5EF4-FFF2-40B4-BE49-F238E27FC236}">
                <a16:creationId xmlns:a16="http://schemas.microsoft.com/office/drawing/2014/main" id="{247C7D9D-CB49-0E4D-4199-B0FDABBBF77E}"/>
              </a:ext>
            </a:extLst>
          </p:cNvPr>
          <p:cNvSpPr txBox="1"/>
          <p:nvPr/>
        </p:nvSpPr>
        <p:spPr>
          <a:xfrm>
            <a:off x="8124824" y="137285"/>
            <a:ext cx="3898900" cy="1308100"/>
          </a:xfrm>
          <a:prstGeom prst="rect">
            <a:avLst/>
          </a:prstGeom>
          <a:solidFill>
            <a:schemeClr val="accent2">
              <a:lumMod val="40000"/>
              <a:lumOff val="60000"/>
            </a:schemeClr>
          </a:solidFill>
          <a:ln cmpd="tri">
            <a:solidFill>
              <a:schemeClr val="bg2">
                <a:lumMod val="75000"/>
              </a:schemeClr>
            </a:solidFill>
          </a:ln>
        </p:spPr>
        <p:txBody>
          <a:bodyPr wrap="square" rtlCol="0">
            <a:spAutoFit/>
          </a:bodyPr>
          <a:lstStyle/>
          <a:p>
            <a:endParaRPr lang="en-US" dirty="0"/>
          </a:p>
        </p:txBody>
      </p:sp>
      <p:sp>
        <p:nvSpPr>
          <p:cNvPr id="21" name="Rectangle 20">
            <a:extLst>
              <a:ext uri="{FF2B5EF4-FFF2-40B4-BE49-F238E27FC236}">
                <a16:creationId xmlns:a16="http://schemas.microsoft.com/office/drawing/2014/main" id="{B1078BF0-5F1C-10E7-5334-829BC35F4AEB}"/>
              </a:ext>
            </a:extLst>
          </p:cNvPr>
          <p:cNvSpPr/>
          <p:nvPr/>
        </p:nvSpPr>
        <p:spPr>
          <a:xfrm>
            <a:off x="163512" y="2120900"/>
            <a:ext cx="3898900" cy="4457700"/>
          </a:xfrm>
          <a:prstGeom prst="rect">
            <a:avLst/>
          </a:prstGeom>
          <a:solidFill>
            <a:schemeClr val="accent1">
              <a:lumMod val="20000"/>
              <a:lumOff val="80000"/>
            </a:schemeClr>
          </a:solidFill>
          <a:ln cmpd="tri">
            <a:solidFill>
              <a:schemeClr val="bg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b="1" dirty="0">
              <a:solidFill>
                <a:schemeClr val="tx1">
                  <a:lumMod val="65000"/>
                  <a:lumOff val="35000"/>
                </a:schemeClr>
              </a:solidFill>
              <a:latin typeface="Century Gothic" panose="020B0502020202020204" pitchFamily="34" charset="0"/>
            </a:endParaRPr>
          </a:p>
        </p:txBody>
      </p:sp>
      <p:sp>
        <p:nvSpPr>
          <p:cNvPr id="22" name="Rectangle 21">
            <a:extLst>
              <a:ext uri="{FF2B5EF4-FFF2-40B4-BE49-F238E27FC236}">
                <a16:creationId xmlns:a16="http://schemas.microsoft.com/office/drawing/2014/main" id="{83C7295C-5BD0-7C58-FC45-ACA212844892}"/>
              </a:ext>
            </a:extLst>
          </p:cNvPr>
          <p:cNvSpPr/>
          <p:nvPr/>
        </p:nvSpPr>
        <p:spPr>
          <a:xfrm>
            <a:off x="4146550" y="2120900"/>
            <a:ext cx="3898900" cy="4457700"/>
          </a:xfrm>
          <a:prstGeom prst="rect">
            <a:avLst/>
          </a:prstGeom>
          <a:solidFill>
            <a:schemeClr val="accent6">
              <a:lumMod val="20000"/>
              <a:lumOff val="80000"/>
            </a:schemeClr>
          </a:solidFill>
          <a:ln cmpd="tri">
            <a:solidFill>
              <a:schemeClr val="bg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b="1" dirty="0">
              <a:solidFill>
                <a:schemeClr val="tx1">
                  <a:lumMod val="65000"/>
                  <a:lumOff val="35000"/>
                </a:schemeClr>
              </a:solidFill>
              <a:latin typeface="Century Gothic" panose="020B0502020202020204" pitchFamily="34" charset="0"/>
            </a:endParaRPr>
          </a:p>
        </p:txBody>
      </p:sp>
      <p:sp>
        <p:nvSpPr>
          <p:cNvPr id="23" name="Rectangle 22">
            <a:extLst>
              <a:ext uri="{FF2B5EF4-FFF2-40B4-BE49-F238E27FC236}">
                <a16:creationId xmlns:a16="http://schemas.microsoft.com/office/drawing/2014/main" id="{2FC9FBFF-96EA-F4C8-1113-CB375D0E1C48}"/>
              </a:ext>
            </a:extLst>
          </p:cNvPr>
          <p:cNvSpPr/>
          <p:nvPr/>
        </p:nvSpPr>
        <p:spPr>
          <a:xfrm>
            <a:off x="8129588" y="2120900"/>
            <a:ext cx="3898900" cy="4457700"/>
          </a:xfrm>
          <a:prstGeom prst="rect">
            <a:avLst/>
          </a:prstGeom>
          <a:solidFill>
            <a:schemeClr val="accent2">
              <a:lumMod val="20000"/>
              <a:lumOff val="80000"/>
            </a:schemeClr>
          </a:solidFill>
          <a:ln cmpd="tri">
            <a:solidFill>
              <a:schemeClr val="bg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b="1" dirty="0">
              <a:solidFill>
                <a:schemeClr val="tx1">
                  <a:lumMod val="65000"/>
                  <a:lumOff val="35000"/>
                </a:schemeClr>
              </a:solidFill>
              <a:latin typeface="Century Gothic" panose="020B0502020202020204" pitchFamily="34" charset="0"/>
            </a:endParaRPr>
          </a:p>
        </p:txBody>
      </p:sp>
      <p:sp>
        <p:nvSpPr>
          <p:cNvPr id="2" name="TextBox 1">
            <a:extLst>
              <a:ext uri="{FF2B5EF4-FFF2-40B4-BE49-F238E27FC236}">
                <a16:creationId xmlns:a16="http://schemas.microsoft.com/office/drawing/2014/main" id="{9AC063D2-B655-E04B-DD43-04740684D646}"/>
              </a:ext>
            </a:extLst>
          </p:cNvPr>
          <p:cNvSpPr txBox="1"/>
          <p:nvPr/>
        </p:nvSpPr>
        <p:spPr>
          <a:xfrm>
            <a:off x="163512" y="2443312"/>
            <a:ext cx="3898901" cy="2585323"/>
          </a:xfrm>
          <a:prstGeom prst="rect">
            <a:avLst/>
          </a:prstGeom>
          <a:noFill/>
        </p:spPr>
        <p:txBody>
          <a:bodyPr wrap="square" rtlCol="0">
            <a:spAutoFit/>
          </a:bodyPr>
          <a:lstStyle/>
          <a:p>
            <a:pPr marL="342900" indent="-342900">
              <a:buFont typeface="+mj-lt"/>
              <a:buAutoNum type="arabicPeriod"/>
            </a:pPr>
            <a:r>
              <a:rPr lang="en-US" b="1" dirty="0">
                <a:solidFill>
                  <a:schemeClr val="tx1">
                    <a:lumMod val="65000"/>
                    <a:lumOff val="35000"/>
                  </a:schemeClr>
                </a:solidFill>
                <a:latin typeface="Century Gothic" panose="020B0502020202020204" pitchFamily="34" charset="0"/>
              </a:rPr>
              <a:t>Venue: </a:t>
            </a:r>
            <a:r>
              <a:rPr lang="en-US" dirty="0">
                <a:solidFill>
                  <a:schemeClr val="tx1">
                    <a:lumMod val="65000"/>
                    <a:lumOff val="35000"/>
                  </a:schemeClr>
                </a:solidFill>
                <a:latin typeface="Century Gothic" panose="020B0502020202020204" pitchFamily="34" charset="0"/>
              </a:rPr>
              <a:t>Finalize and book the event venue.</a:t>
            </a:r>
          </a:p>
          <a:p>
            <a:pPr marL="342900" indent="-342900">
              <a:buFont typeface="+mj-lt"/>
              <a:buAutoNum type="arabicPeriod"/>
            </a:pPr>
            <a:r>
              <a:rPr lang="en-US" b="1" dirty="0">
                <a:solidFill>
                  <a:schemeClr val="tx1">
                    <a:lumMod val="65000"/>
                    <a:lumOff val="35000"/>
                  </a:schemeClr>
                </a:solidFill>
                <a:latin typeface="Century Gothic" panose="020B0502020202020204" pitchFamily="34" charset="0"/>
              </a:rPr>
              <a:t>Initial Budget: </a:t>
            </a:r>
            <a:r>
              <a:rPr lang="en-US" dirty="0">
                <a:solidFill>
                  <a:schemeClr val="tx1">
                    <a:lumMod val="65000"/>
                    <a:lumOff val="35000"/>
                  </a:schemeClr>
                </a:solidFill>
                <a:latin typeface="Century Gothic" panose="020B0502020202020204" pitchFamily="34" charset="0"/>
              </a:rPr>
              <a:t>Establish a detailed budget covering all major expenses.</a:t>
            </a:r>
          </a:p>
          <a:p>
            <a:pPr marL="342900" indent="-342900">
              <a:buFont typeface="+mj-lt"/>
              <a:buAutoNum type="arabicPeriod"/>
            </a:pPr>
            <a:r>
              <a:rPr lang="en-US" b="1" dirty="0">
                <a:solidFill>
                  <a:schemeClr val="tx1">
                    <a:lumMod val="65000"/>
                    <a:lumOff val="35000"/>
                  </a:schemeClr>
                </a:solidFill>
                <a:latin typeface="Century Gothic" panose="020B0502020202020204" pitchFamily="34" charset="0"/>
              </a:rPr>
              <a:t>Vendors: </a:t>
            </a:r>
            <a:r>
              <a:rPr lang="en-US" dirty="0">
                <a:solidFill>
                  <a:schemeClr val="tx1">
                    <a:lumMod val="65000"/>
                    <a:lumOff val="35000"/>
                  </a:schemeClr>
                </a:solidFill>
                <a:latin typeface="Century Gothic" panose="020B0502020202020204" pitchFamily="34" charset="0"/>
              </a:rPr>
              <a:t>Identify and shortlist key vendors (catering, AV, etc.).</a:t>
            </a:r>
            <a:endParaRPr lang="en-US" b="1" dirty="0">
              <a:solidFill>
                <a:schemeClr val="tx1">
                  <a:lumMod val="65000"/>
                  <a:lumOff val="35000"/>
                </a:schemeClr>
              </a:solidFill>
              <a:latin typeface="Century Gothic" panose="020B0502020202020204" pitchFamily="34" charset="0"/>
            </a:endParaRPr>
          </a:p>
          <a:p>
            <a:endParaRPr lang="en-US" dirty="0"/>
          </a:p>
        </p:txBody>
      </p:sp>
      <p:sp>
        <p:nvSpPr>
          <p:cNvPr id="3" name="TextBox 2">
            <a:extLst>
              <a:ext uri="{FF2B5EF4-FFF2-40B4-BE49-F238E27FC236}">
                <a16:creationId xmlns:a16="http://schemas.microsoft.com/office/drawing/2014/main" id="{CBAA9834-3E34-95EC-EF3F-53A94E903862}"/>
              </a:ext>
            </a:extLst>
          </p:cNvPr>
          <p:cNvSpPr txBox="1"/>
          <p:nvPr/>
        </p:nvSpPr>
        <p:spPr>
          <a:xfrm>
            <a:off x="4146549" y="2443312"/>
            <a:ext cx="3898900" cy="2862322"/>
          </a:xfrm>
          <a:prstGeom prst="rect">
            <a:avLst/>
          </a:prstGeom>
          <a:noFill/>
        </p:spPr>
        <p:txBody>
          <a:bodyPr wrap="square" rtlCol="0">
            <a:spAutoFit/>
          </a:bodyPr>
          <a:lstStyle/>
          <a:p>
            <a:pPr marL="342900" indent="-342900">
              <a:buFont typeface="+mj-lt"/>
              <a:buAutoNum type="arabicPeriod"/>
            </a:pPr>
            <a:r>
              <a:rPr lang="en-US" b="1" dirty="0">
                <a:solidFill>
                  <a:schemeClr val="tx1">
                    <a:lumMod val="65000"/>
                    <a:lumOff val="35000"/>
                  </a:schemeClr>
                </a:solidFill>
                <a:latin typeface="Century Gothic" panose="020B0502020202020204" pitchFamily="34" charset="0"/>
              </a:rPr>
              <a:t>Marketing Launch: </a:t>
            </a:r>
            <a:r>
              <a:rPr lang="en-US" dirty="0">
                <a:solidFill>
                  <a:schemeClr val="tx1">
                    <a:lumMod val="65000"/>
                    <a:lumOff val="35000"/>
                  </a:schemeClr>
                </a:solidFill>
                <a:latin typeface="Century Gothic" panose="020B0502020202020204" pitchFamily="34" charset="0"/>
              </a:rPr>
              <a:t>Initiate the event’s marketing and promotion campaign.</a:t>
            </a:r>
          </a:p>
          <a:p>
            <a:pPr marL="342900" indent="-342900">
              <a:buFont typeface="+mj-lt"/>
              <a:buAutoNum type="arabicPeriod"/>
            </a:pPr>
            <a:r>
              <a:rPr lang="en-US" b="1" dirty="0">
                <a:solidFill>
                  <a:schemeClr val="tx1">
                    <a:lumMod val="65000"/>
                    <a:lumOff val="35000"/>
                  </a:schemeClr>
                </a:solidFill>
                <a:latin typeface="Century Gothic" panose="020B0502020202020204" pitchFamily="34" charset="0"/>
              </a:rPr>
              <a:t>Speakers: </a:t>
            </a:r>
            <a:r>
              <a:rPr lang="en-US" dirty="0">
                <a:solidFill>
                  <a:schemeClr val="tx1">
                    <a:lumMod val="65000"/>
                    <a:lumOff val="35000"/>
                  </a:schemeClr>
                </a:solidFill>
                <a:latin typeface="Century Gothic" panose="020B0502020202020204" pitchFamily="34" charset="0"/>
              </a:rPr>
              <a:t>Confirm participation of all key speakers and presenters.</a:t>
            </a:r>
          </a:p>
          <a:p>
            <a:pPr marL="342900" indent="-342900">
              <a:buFont typeface="+mj-lt"/>
              <a:buAutoNum type="arabicPeriod"/>
            </a:pPr>
            <a:r>
              <a:rPr lang="en-US" b="1" dirty="0">
                <a:solidFill>
                  <a:schemeClr val="tx1">
                    <a:lumMod val="65000"/>
                    <a:lumOff val="35000"/>
                  </a:schemeClr>
                </a:solidFill>
                <a:latin typeface="Century Gothic" panose="020B0502020202020204" pitchFamily="34" charset="0"/>
              </a:rPr>
              <a:t>Website: </a:t>
            </a:r>
            <a:r>
              <a:rPr lang="en-US" dirty="0">
                <a:solidFill>
                  <a:schemeClr val="tx1">
                    <a:lumMod val="65000"/>
                    <a:lumOff val="35000"/>
                  </a:schemeClr>
                </a:solidFill>
                <a:latin typeface="Century Gothic" panose="020B0502020202020204" pitchFamily="34" charset="0"/>
              </a:rPr>
              <a:t>Launch the event website and registration platform.</a:t>
            </a:r>
            <a:endParaRPr lang="en-US" b="1" dirty="0">
              <a:solidFill>
                <a:schemeClr val="tx1">
                  <a:lumMod val="65000"/>
                  <a:lumOff val="35000"/>
                </a:schemeClr>
              </a:solidFill>
              <a:latin typeface="Century Gothic" panose="020B0502020202020204" pitchFamily="34" charset="0"/>
            </a:endParaRPr>
          </a:p>
          <a:p>
            <a:endParaRPr lang="en-US" dirty="0"/>
          </a:p>
        </p:txBody>
      </p:sp>
      <p:sp>
        <p:nvSpPr>
          <p:cNvPr id="4" name="TextBox 3">
            <a:extLst>
              <a:ext uri="{FF2B5EF4-FFF2-40B4-BE49-F238E27FC236}">
                <a16:creationId xmlns:a16="http://schemas.microsoft.com/office/drawing/2014/main" id="{66AE87B1-F23D-1CA4-CA24-5CB0366DBB96}"/>
              </a:ext>
            </a:extLst>
          </p:cNvPr>
          <p:cNvSpPr txBox="1"/>
          <p:nvPr/>
        </p:nvSpPr>
        <p:spPr>
          <a:xfrm>
            <a:off x="8124825" y="2443312"/>
            <a:ext cx="3898900" cy="3416320"/>
          </a:xfrm>
          <a:prstGeom prst="rect">
            <a:avLst/>
          </a:prstGeom>
          <a:noFill/>
        </p:spPr>
        <p:txBody>
          <a:bodyPr wrap="square" rtlCol="0">
            <a:spAutoFit/>
          </a:bodyPr>
          <a:lstStyle/>
          <a:p>
            <a:pPr marL="342900" indent="-342900">
              <a:buFont typeface="+mj-lt"/>
              <a:buAutoNum type="arabicPeriod"/>
            </a:pPr>
            <a:r>
              <a:rPr lang="en-US" b="1" dirty="0">
                <a:solidFill>
                  <a:schemeClr val="tx1">
                    <a:lumMod val="65000"/>
                    <a:lumOff val="35000"/>
                  </a:schemeClr>
                </a:solidFill>
                <a:latin typeface="Century Gothic" panose="020B0502020202020204" pitchFamily="34" charset="0"/>
              </a:rPr>
              <a:t>Registrations: </a:t>
            </a:r>
            <a:r>
              <a:rPr lang="en-US" dirty="0">
                <a:solidFill>
                  <a:schemeClr val="tx1">
                    <a:lumMod val="65000"/>
                    <a:lumOff val="35000"/>
                  </a:schemeClr>
                </a:solidFill>
                <a:latin typeface="Century Gothic" panose="020B0502020202020204" pitchFamily="34" charset="0"/>
              </a:rPr>
              <a:t>Achieve a significant portion of the expected attendee registrations.</a:t>
            </a:r>
          </a:p>
          <a:p>
            <a:pPr marL="342900" indent="-342900">
              <a:buFont typeface="+mj-lt"/>
              <a:buAutoNum type="arabicPeriod"/>
            </a:pPr>
            <a:r>
              <a:rPr lang="en-US" b="1" dirty="0">
                <a:solidFill>
                  <a:schemeClr val="tx1">
                    <a:lumMod val="65000"/>
                    <a:lumOff val="35000"/>
                  </a:schemeClr>
                </a:solidFill>
                <a:latin typeface="Century Gothic" panose="020B0502020202020204" pitchFamily="34" charset="0"/>
              </a:rPr>
              <a:t>Final Logistics: </a:t>
            </a:r>
            <a:r>
              <a:rPr lang="en-US" dirty="0">
                <a:solidFill>
                  <a:schemeClr val="tx1">
                    <a:lumMod val="65000"/>
                    <a:lumOff val="35000"/>
                  </a:schemeClr>
                </a:solidFill>
                <a:latin typeface="Century Gothic" panose="020B0502020202020204" pitchFamily="34" charset="0"/>
              </a:rPr>
              <a:t>Finalize all logistical arrangements, including travel and VIP accommodations.</a:t>
            </a:r>
          </a:p>
          <a:p>
            <a:pPr marL="342900" indent="-342900">
              <a:buFont typeface="+mj-lt"/>
              <a:buAutoNum type="arabicPeriod"/>
            </a:pPr>
            <a:r>
              <a:rPr lang="en-US" b="1" dirty="0">
                <a:solidFill>
                  <a:schemeClr val="tx1">
                    <a:lumMod val="65000"/>
                    <a:lumOff val="35000"/>
                  </a:schemeClr>
                </a:solidFill>
                <a:latin typeface="Century Gothic" panose="020B0502020202020204" pitchFamily="34" charset="0"/>
              </a:rPr>
              <a:t>Event Materials: </a:t>
            </a:r>
            <a:r>
              <a:rPr lang="en-US" dirty="0">
                <a:solidFill>
                  <a:schemeClr val="tx1">
                    <a:lumMod val="65000"/>
                    <a:lumOff val="35000"/>
                  </a:schemeClr>
                </a:solidFill>
                <a:latin typeface="Century Gothic" panose="020B0502020202020204" pitchFamily="34" charset="0"/>
              </a:rPr>
              <a:t>Prepare and finalize all event materials (badges, programs, etc.).</a:t>
            </a:r>
            <a:endParaRPr lang="en-US" b="1" dirty="0">
              <a:solidFill>
                <a:schemeClr val="tx1">
                  <a:lumMod val="65000"/>
                  <a:lumOff val="35000"/>
                </a:schemeClr>
              </a:solidFill>
              <a:latin typeface="Century Gothic" panose="020B0502020202020204" pitchFamily="34" charset="0"/>
            </a:endParaRPr>
          </a:p>
          <a:p>
            <a:endParaRPr lang="en-US" dirty="0"/>
          </a:p>
        </p:txBody>
      </p:sp>
      <p:sp>
        <p:nvSpPr>
          <p:cNvPr id="12" name="Rectangle 11">
            <a:extLst>
              <a:ext uri="{FF2B5EF4-FFF2-40B4-BE49-F238E27FC236}">
                <a16:creationId xmlns:a16="http://schemas.microsoft.com/office/drawing/2014/main" id="{53EFCB85-65A5-EEDF-6872-766AC3D64540}"/>
              </a:ext>
            </a:extLst>
          </p:cNvPr>
          <p:cNvSpPr/>
          <p:nvPr/>
        </p:nvSpPr>
        <p:spPr>
          <a:xfrm>
            <a:off x="498609" y="497610"/>
            <a:ext cx="722106" cy="587450"/>
          </a:xfrm>
          <a:prstGeom prst="rect">
            <a:avLst/>
          </a:prstGeom>
          <a:solidFill>
            <a:schemeClr val="accent1">
              <a:lumMod val="60000"/>
              <a:lumOff val="40000"/>
            </a:schemeClr>
          </a:solidFill>
          <a:ln w="190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dirty="0">
                <a:latin typeface="Century Gothic" panose="020B0502020202020204" pitchFamily="34" charset="0"/>
              </a:rPr>
              <a:t>90</a:t>
            </a:r>
          </a:p>
        </p:txBody>
      </p:sp>
      <p:sp>
        <p:nvSpPr>
          <p:cNvPr id="17" name="Rectangle 16">
            <a:extLst>
              <a:ext uri="{FF2B5EF4-FFF2-40B4-BE49-F238E27FC236}">
                <a16:creationId xmlns:a16="http://schemas.microsoft.com/office/drawing/2014/main" id="{933DDFED-6DB6-07C7-0E55-37BAE5748510}"/>
              </a:ext>
            </a:extLst>
          </p:cNvPr>
          <p:cNvSpPr/>
          <p:nvPr/>
        </p:nvSpPr>
        <p:spPr>
          <a:xfrm>
            <a:off x="4448708" y="486838"/>
            <a:ext cx="693255" cy="598222"/>
          </a:xfrm>
          <a:prstGeom prst="rect">
            <a:avLst/>
          </a:prstGeom>
          <a:solidFill>
            <a:schemeClr val="accent6">
              <a:lumMod val="60000"/>
              <a:lumOff val="40000"/>
            </a:schemeClr>
          </a:solidFill>
          <a:ln w="190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dirty="0">
                <a:latin typeface="Century Gothic" panose="020B0502020202020204" pitchFamily="34" charset="0"/>
              </a:rPr>
              <a:t>60</a:t>
            </a:r>
          </a:p>
        </p:txBody>
      </p:sp>
      <p:sp>
        <p:nvSpPr>
          <p:cNvPr id="30" name="Rectangle 29">
            <a:extLst>
              <a:ext uri="{FF2B5EF4-FFF2-40B4-BE49-F238E27FC236}">
                <a16:creationId xmlns:a16="http://schemas.microsoft.com/office/drawing/2014/main" id="{39C29297-C730-1E2F-6FEF-6B343C4B2A71}"/>
              </a:ext>
            </a:extLst>
          </p:cNvPr>
          <p:cNvSpPr/>
          <p:nvPr/>
        </p:nvSpPr>
        <p:spPr>
          <a:xfrm>
            <a:off x="8421786" y="497610"/>
            <a:ext cx="693255" cy="598222"/>
          </a:xfrm>
          <a:prstGeom prst="rect">
            <a:avLst/>
          </a:prstGeom>
          <a:solidFill>
            <a:schemeClr val="accent2">
              <a:lumMod val="40000"/>
              <a:lumOff val="60000"/>
            </a:schemeClr>
          </a:solidFill>
          <a:ln w="190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dirty="0">
                <a:latin typeface="Century Gothic" panose="020B0502020202020204" pitchFamily="34" charset="0"/>
              </a:rPr>
              <a:t>30</a:t>
            </a:r>
          </a:p>
        </p:txBody>
      </p:sp>
      <p:sp>
        <p:nvSpPr>
          <p:cNvPr id="37" name="Chevron 36">
            <a:extLst>
              <a:ext uri="{FF2B5EF4-FFF2-40B4-BE49-F238E27FC236}">
                <a16:creationId xmlns:a16="http://schemas.microsoft.com/office/drawing/2014/main" id="{4DC8AEAD-EBB5-BD74-EADE-BA541EA4EC79}"/>
              </a:ext>
            </a:extLst>
          </p:cNvPr>
          <p:cNvSpPr/>
          <p:nvPr/>
        </p:nvSpPr>
        <p:spPr>
          <a:xfrm rot="5400000">
            <a:off x="1833196" y="1542295"/>
            <a:ext cx="484632" cy="484632"/>
          </a:xfrm>
          <a:prstGeom prst="chevron">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8" name="Chevron 37">
            <a:extLst>
              <a:ext uri="{FF2B5EF4-FFF2-40B4-BE49-F238E27FC236}">
                <a16:creationId xmlns:a16="http://schemas.microsoft.com/office/drawing/2014/main" id="{133A2FF9-208D-FA9A-77C6-CD9E887370BB}"/>
              </a:ext>
            </a:extLst>
          </p:cNvPr>
          <p:cNvSpPr/>
          <p:nvPr/>
        </p:nvSpPr>
        <p:spPr>
          <a:xfrm rot="5400000">
            <a:off x="5853683" y="1555158"/>
            <a:ext cx="484632" cy="484632"/>
          </a:xfrm>
          <a:prstGeom prst="chevron">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9" name="Chevron 38">
            <a:extLst>
              <a:ext uri="{FF2B5EF4-FFF2-40B4-BE49-F238E27FC236}">
                <a16:creationId xmlns:a16="http://schemas.microsoft.com/office/drawing/2014/main" id="{7340D28E-2CB1-E176-EA66-4010E15E57A5}"/>
              </a:ext>
            </a:extLst>
          </p:cNvPr>
          <p:cNvSpPr/>
          <p:nvPr/>
        </p:nvSpPr>
        <p:spPr>
          <a:xfrm rot="5400000">
            <a:off x="9831958" y="1542295"/>
            <a:ext cx="484632" cy="484632"/>
          </a:xfrm>
          <a:prstGeom prst="chevron">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TextBox 4">
            <a:extLst>
              <a:ext uri="{FF2B5EF4-FFF2-40B4-BE49-F238E27FC236}">
                <a16:creationId xmlns:a16="http://schemas.microsoft.com/office/drawing/2014/main" id="{DE6ED1F6-C552-2CEF-6DFD-3CC026DEA5D6}"/>
              </a:ext>
            </a:extLst>
          </p:cNvPr>
          <p:cNvSpPr txBox="1"/>
          <p:nvPr/>
        </p:nvSpPr>
        <p:spPr>
          <a:xfrm>
            <a:off x="1321730" y="565888"/>
            <a:ext cx="2058194" cy="461665"/>
          </a:xfrm>
          <a:prstGeom prst="rect">
            <a:avLst/>
          </a:prstGeom>
          <a:noFill/>
        </p:spPr>
        <p:txBody>
          <a:bodyPr wrap="square" rtlCol="0">
            <a:spAutoFit/>
          </a:bodyPr>
          <a:lstStyle/>
          <a:p>
            <a:r>
              <a:rPr lang="en-US" sz="2400" b="1" dirty="0">
                <a:solidFill>
                  <a:schemeClr val="bg1"/>
                </a:solidFill>
                <a:latin typeface="Century Gothic" panose="020B0502020202020204" pitchFamily="34" charset="0"/>
              </a:rPr>
              <a:t>DAYS PRIOR</a:t>
            </a:r>
          </a:p>
        </p:txBody>
      </p:sp>
      <p:sp>
        <p:nvSpPr>
          <p:cNvPr id="6" name="TextBox 5">
            <a:extLst>
              <a:ext uri="{FF2B5EF4-FFF2-40B4-BE49-F238E27FC236}">
                <a16:creationId xmlns:a16="http://schemas.microsoft.com/office/drawing/2014/main" id="{DB4DF1F3-88EA-DB66-CE27-E3640C6EF5E5}"/>
              </a:ext>
            </a:extLst>
          </p:cNvPr>
          <p:cNvSpPr txBox="1"/>
          <p:nvPr/>
        </p:nvSpPr>
        <p:spPr>
          <a:xfrm>
            <a:off x="5264270" y="565888"/>
            <a:ext cx="2058194" cy="461665"/>
          </a:xfrm>
          <a:prstGeom prst="rect">
            <a:avLst/>
          </a:prstGeom>
          <a:noFill/>
        </p:spPr>
        <p:txBody>
          <a:bodyPr wrap="square" rtlCol="0">
            <a:spAutoFit/>
          </a:bodyPr>
          <a:lstStyle/>
          <a:p>
            <a:r>
              <a:rPr lang="en-US" sz="2400" b="1" dirty="0">
                <a:solidFill>
                  <a:schemeClr val="bg1"/>
                </a:solidFill>
                <a:latin typeface="Century Gothic" panose="020B0502020202020204" pitchFamily="34" charset="0"/>
              </a:rPr>
              <a:t>DAYS PRIOR</a:t>
            </a:r>
          </a:p>
        </p:txBody>
      </p:sp>
      <p:sp>
        <p:nvSpPr>
          <p:cNvPr id="8" name="TextBox 7">
            <a:extLst>
              <a:ext uri="{FF2B5EF4-FFF2-40B4-BE49-F238E27FC236}">
                <a16:creationId xmlns:a16="http://schemas.microsoft.com/office/drawing/2014/main" id="{8763EB6A-9E7F-4F80-51DD-FEA6073059D1}"/>
              </a:ext>
            </a:extLst>
          </p:cNvPr>
          <p:cNvSpPr txBox="1"/>
          <p:nvPr/>
        </p:nvSpPr>
        <p:spPr>
          <a:xfrm>
            <a:off x="9287493" y="565888"/>
            <a:ext cx="2058194" cy="461665"/>
          </a:xfrm>
          <a:prstGeom prst="rect">
            <a:avLst/>
          </a:prstGeom>
          <a:noFill/>
        </p:spPr>
        <p:txBody>
          <a:bodyPr wrap="square" rtlCol="0">
            <a:spAutoFit/>
          </a:bodyPr>
          <a:lstStyle/>
          <a:p>
            <a:r>
              <a:rPr lang="en-US" sz="2400" b="1" dirty="0">
                <a:solidFill>
                  <a:schemeClr val="bg1"/>
                </a:solidFill>
                <a:latin typeface="Century Gothic" panose="020B0502020202020204" pitchFamily="34" charset="0"/>
              </a:rPr>
              <a:t>DAYS PRIOR</a:t>
            </a:r>
          </a:p>
        </p:txBody>
      </p:sp>
    </p:spTree>
    <p:extLst>
      <p:ext uri="{BB962C8B-B14F-4D97-AF65-F5344CB8AC3E}">
        <p14:creationId xmlns:p14="http://schemas.microsoft.com/office/powerpoint/2010/main" val="539641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7A37EFEF-05EC-D685-CB8A-151A756A7D93}"/>
              </a:ext>
            </a:extLst>
          </p:cNvPr>
          <p:cNvGraphicFramePr>
            <a:graphicFrameLocks noGrp="1"/>
          </p:cNvGraphicFramePr>
          <p:nvPr>
            <p:extLst>
              <p:ext uri="{D42A27DB-BD31-4B8C-83A1-F6EECF244321}">
                <p14:modId xmlns:p14="http://schemas.microsoft.com/office/powerpoint/2010/main" val="1306823836"/>
              </p:ext>
            </p:extLst>
          </p:nvPr>
        </p:nvGraphicFramePr>
        <p:xfrm>
          <a:off x="284073" y="1028914"/>
          <a:ext cx="11623853" cy="5440322"/>
        </p:xfrm>
        <a:graphic>
          <a:graphicData uri="http://schemas.openxmlformats.org/drawingml/2006/table">
            <a:tbl>
              <a:tblPr firstRow="1" bandRow="1">
                <a:tableStyleId>{073A0DAA-6AF3-43AB-8588-CEC1D06C72B9}</a:tableStyleId>
              </a:tblPr>
              <a:tblGrid>
                <a:gridCol w="1807127">
                  <a:extLst>
                    <a:ext uri="{9D8B030D-6E8A-4147-A177-3AD203B41FA5}">
                      <a16:colId xmlns:a16="http://schemas.microsoft.com/office/drawing/2014/main" val="4270443116"/>
                    </a:ext>
                  </a:extLst>
                </a:gridCol>
                <a:gridCol w="3272242">
                  <a:extLst>
                    <a:ext uri="{9D8B030D-6E8A-4147-A177-3AD203B41FA5}">
                      <a16:colId xmlns:a16="http://schemas.microsoft.com/office/drawing/2014/main" val="4080918175"/>
                    </a:ext>
                  </a:extLst>
                </a:gridCol>
                <a:gridCol w="3272242">
                  <a:extLst>
                    <a:ext uri="{9D8B030D-6E8A-4147-A177-3AD203B41FA5}">
                      <a16:colId xmlns:a16="http://schemas.microsoft.com/office/drawing/2014/main" val="3306128791"/>
                    </a:ext>
                  </a:extLst>
                </a:gridCol>
                <a:gridCol w="3272242">
                  <a:extLst>
                    <a:ext uri="{9D8B030D-6E8A-4147-A177-3AD203B41FA5}">
                      <a16:colId xmlns:a16="http://schemas.microsoft.com/office/drawing/2014/main" val="997172562"/>
                    </a:ext>
                  </a:extLst>
                </a:gridCol>
              </a:tblGrid>
              <a:tr h="574418">
                <a:tc>
                  <a:txBody>
                    <a:bodyPr/>
                    <a:lstStyle/>
                    <a:p>
                      <a:pPr lvl="0"/>
                      <a:r>
                        <a:rPr lang="en-US" sz="1200" b="1" dirty="0">
                          <a:solidFill>
                            <a:schemeClr val="tx1">
                              <a:lumMod val="75000"/>
                              <a:lumOff val="25000"/>
                            </a:schemeClr>
                          </a:solidFill>
                        </a:rPr>
                        <a:t>Key Activities </a:t>
                      </a:r>
                    </a:p>
                  </a:txBody>
                  <a:tcPr marL="182880" anchor="ctr">
                    <a:lnR w="19050" cap="flat" cmpd="sng" algn="ctr">
                      <a:solidFill>
                        <a:schemeClr val="accent1">
                          <a:lumMod val="60000"/>
                          <a:lumOff val="40000"/>
                        </a:schemeClr>
                      </a:solidFill>
                      <a:prstDash val="dashDot"/>
                      <a:round/>
                      <a:headEnd type="none" w="med" len="med"/>
                      <a:tailEnd type="none" w="med" len="med"/>
                    </a:lnR>
                    <a:solidFill>
                      <a:schemeClr val="bg1">
                        <a:lumMod val="95000"/>
                      </a:schemeClr>
                    </a:solidFill>
                  </a:tcPr>
                </a:tc>
                <a:tc>
                  <a:txBody>
                    <a:bodyPr/>
                    <a:lstStyle/>
                    <a:p>
                      <a:endParaRPr lang="en-US" dirty="0"/>
                    </a:p>
                  </a:txBody>
                  <a:tcPr>
                    <a:lnL w="19050" cap="flat" cmpd="sng" algn="ctr">
                      <a:solidFill>
                        <a:schemeClr val="accent1">
                          <a:lumMod val="60000"/>
                          <a:lumOff val="40000"/>
                        </a:schemeClr>
                      </a:solidFill>
                      <a:prstDash val="dashDot"/>
                      <a:round/>
                      <a:headEnd type="none" w="med" len="med"/>
                      <a:tailEnd type="none" w="med" len="med"/>
                    </a:lnL>
                    <a:lnR w="19050" cap="flat" cmpd="sng" algn="ctr">
                      <a:solidFill>
                        <a:schemeClr val="accent6">
                          <a:lumMod val="60000"/>
                          <a:lumOff val="40000"/>
                        </a:schemeClr>
                      </a:solidFill>
                      <a:prstDash val="dashDot"/>
                      <a:round/>
                      <a:headEnd type="none" w="med" len="med"/>
                      <a:tailEnd type="none" w="med" len="med"/>
                    </a:lnR>
                    <a:solidFill>
                      <a:schemeClr val="bg1">
                        <a:lumMod val="95000"/>
                      </a:schemeClr>
                    </a:solidFill>
                  </a:tcPr>
                </a:tc>
                <a:tc>
                  <a:txBody>
                    <a:bodyPr/>
                    <a:lstStyle/>
                    <a:p>
                      <a:endParaRPr lang="en-US" dirty="0"/>
                    </a:p>
                  </a:txBody>
                  <a:tcPr>
                    <a:lnL w="19050" cap="flat" cmpd="sng" algn="ctr">
                      <a:solidFill>
                        <a:schemeClr val="accent6">
                          <a:lumMod val="60000"/>
                          <a:lumOff val="40000"/>
                        </a:schemeClr>
                      </a:solidFill>
                      <a:prstDash val="dashDot"/>
                      <a:round/>
                      <a:headEnd type="none" w="med" len="med"/>
                      <a:tailEnd type="none" w="med" len="med"/>
                    </a:lnL>
                    <a:lnR w="19050" cap="flat" cmpd="sng" algn="ctr">
                      <a:solidFill>
                        <a:schemeClr val="accent2">
                          <a:lumMod val="40000"/>
                          <a:lumOff val="60000"/>
                        </a:schemeClr>
                      </a:solidFill>
                      <a:prstDash val="dashDot"/>
                      <a:round/>
                      <a:headEnd type="none" w="med" len="med"/>
                      <a:tailEnd type="none" w="med" len="med"/>
                    </a:lnR>
                    <a:solidFill>
                      <a:schemeClr val="bg1">
                        <a:lumMod val="95000"/>
                      </a:schemeClr>
                    </a:solidFill>
                  </a:tcPr>
                </a:tc>
                <a:tc>
                  <a:txBody>
                    <a:bodyPr/>
                    <a:lstStyle/>
                    <a:p>
                      <a:endParaRPr lang="en-US" dirty="0"/>
                    </a:p>
                  </a:txBody>
                  <a:tcPr>
                    <a:lnL w="19050" cap="flat" cmpd="sng" algn="ctr">
                      <a:solidFill>
                        <a:schemeClr val="accent2">
                          <a:lumMod val="40000"/>
                          <a:lumOff val="60000"/>
                        </a:schemeClr>
                      </a:solidFill>
                      <a:prstDash val="dashDot"/>
                      <a:round/>
                      <a:headEnd type="none" w="med" len="med"/>
                      <a:tailEnd type="none" w="med" len="med"/>
                    </a:lnL>
                    <a:solidFill>
                      <a:schemeClr val="bg1">
                        <a:lumMod val="95000"/>
                      </a:schemeClr>
                    </a:solidFill>
                  </a:tcPr>
                </a:tc>
                <a:extLst>
                  <a:ext uri="{0D108BD9-81ED-4DB2-BD59-A6C34878D82A}">
                    <a16:rowId xmlns:a16="http://schemas.microsoft.com/office/drawing/2014/main" val="1106969151"/>
                  </a:ext>
                </a:extLst>
              </a:tr>
              <a:tr h="6082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t>Key Activities </a:t>
                      </a:r>
                    </a:p>
                  </a:txBody>
                  <a:tcPr marL="182880" anchor="ctr">
                    <a:lnR w="19050" cap="flat" cmpd="sng" algn="ctr">
                      <a:solidFill>
                        <a:schemeClr val="accent1">
                          <a:lumMod val="60000"/>
                          <a:lumOff val="40000"/>
                        </a:schemeClr>
                      </a:solidFill>
                      <a:prstDash val="dashDot"/>
                      <a:round/>
                      <a:headEnd type="none" w="med" len="med"/>
                      <a:tailEnd type="none" w="med" len="med"/>
                    </a:lnR>
                  </a:tcPr>
                </a:tc>
                <a:tc>
                  <a:txBody>
                    <a:bodyPr/>
                    <a:lstStyle/>
                    <a:p>
                      <a:endParaRPr lang="en-US" dirty="0"/>
                    </a:p>
                  </a:txBody>
                  <a:tcPr>
                    <a:lnL w="19050" cap="flat" cmpd="sng" algn="ctr">
                      <a:solidFill>
                        <a:schemeClr val="accent1">
                          <a:lumMod val="60000"/>
                          <a:lumOff val="40000"/>
                        </a:schemeClr>
                      </a:solidFill>
                      <a:prstDash val="dashDot"/>
                      <a:round/>
                      <a:headEnd type="none" w="med" len="med"/>
                      <a:tailEnd type="none" w="med" len="med"/>
                    </a:lnL>
                    <a:lnR w="19050" cap="flat" cmpd="sng" algn="ctr">
                      <a:solidFill>
                        <a:schemeClr val="accent6">
                          <a:lumMod val="60000"/>
                          <a:lumOff val="40000"/>
                        </a:schemeClr>
                      </a:solidFill>
                      <a:prstDash val="dashDot"/>
                      <a:round/>
                      <a:headEnd type="none" w="med" len="med"/>
                      <a:tailEnd type="none" w="med" len="med"/>
                    </a:lnR>
                  </a:tcPr>
                </a:tc>
                <a:tc>
                  <a:txBody>
                    <a:bodyPr/>
                    <a:lstStyle/>
                    <a:p>
                      <a:endParaRPr lang="en-US" dirty="0"/>
                    </a:p>
                  </a:txBody>
                  <a:tcPr>
                    <a:lnL w="19050" cap="flat" cmpd="sng" algn="ctr">
                      <a:solidFill>
                        <a:schemeClr val="accent6">
                          <a:lumMod val="60000"/>
                          <a:lumOff val="40000"/>
                        </a:schemeClr>
                      </a:solidFill>
                      <a:prstDash val="dashDot"/>
                      <a:round/>
                      <a:headEnd type="none" w="med" len="med"/>
                      <a:tailEnd type="none" w="med" len="med"/>
                    </a:lnL>
                    <a:lnR w="19050" cap="flat" cmpd="sng" algn="ctr">
                      <a:solidFill>
                        <a:schemeClr val="accent2">
                          <a:lumMod val="40000"/>
                          <a:lumOff val="60000"/>
                        </a:schemeClr>
                      </a:solidFill>
                      <a:prstDash val="dashDot"/>
                      <a:round/>
                      <a:headEnd type="none" w="med" len="med"/>
                      <a:tailEnd type="none" w="med" len="med"/>
                    </a:lnR>
                  </a:tcPr>
                </a:tc>
                <a:tc>
                  <a:txBody>
                    <a:bodyPr/>
                    <a:lstStyle/>
                    <a:p>
                      <a:endParaRPr lang="en-US" dirty="0"/>
                    </a:p>
                  </a:txBody>
                  <a:tcPr>
                    <a:lnL w="19050" cap="flat" cmpd="sng" algn="ctr">
                      <a:solidFill>
                        <a:schemeClr val="accent2">
                          <a:lumMod val="40000"/>
                          <a:lumOff val="60000"/>
                        </a:schemeClr>
                      </a:solidFill>
                      <a:prstDash val="dashDot"/>
                      <a:round/>
                      <a:headEnd type="none" w="med" len="med"/>
                      <a:tailEnd type="none" w="med" len="med"/>
                    </a:lnL>
                  </a:tcPr>
                </a:tc>
                <a:extLst>
                  <a:ext uri="{0D108BD9-81ED-4DB2-BD59-A6C34878D82A}">
                    <a16:rowId xmlns:a16="http://schemas.microsoft.com/office/drawing/2014/main" val="285574209"/>
                  </a:ext>
                </a:extLst>
              </a:tr>
              <a:tr h="6082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Key Activities </a:t>
                      </a:r>
                    </a:p>
                  </a:txBody>
                  <a:tcPr marL="182880" anchor="ctr">
                    <a:lnR w="19050" cap="flat" cmpd="sng" algn="ctr">
                      <a:solidFill>
                        <a:schemeClr val="accent1">
                          <a:lumMod val="60000"/>
                          <a:lumOff val="40000"/>
                        </a:schemeClr>
                      </a:solidFill>
                      <a:prstDash val="dashDot"/>
                      <a:round/>
                      <a:headEnd type="none" w="med" len="med"/>
                      <a:tailEnd type="none" w="med" len="med"/>
                    </a:lnR>
                    <a:solidFill>
                      <a:schemeClr val="bg1">
                        <a:lumMod val="95000"/>
                      </a:schemeClr>
                    </a:solidFill>
                  </a:tcPr>
                </a:tc>
                <a:tc>
                  <a:txBody>
                    <a:bodyPr/>
                    <a:lstStyle/>
                    <a:p>
                      <a:endParaRPr lang="en-US" dirty="0"/>
                    </a:p>
                  </a:txBody>
                  <a:tcPr>
                    <a:lnL w="19050" cap="flat" cmpd="sng" algn="ctr">
                      <a:solidFill>
                        <a:schemeClr val="accent1">
                          <a:lumMod val="60000"/>
                          <a:lumOff val="40000"/>
                        </a:schemeClr>
                      </a:solidFill>
                      <a:prstDash val="dashDot"/>
                      <a:round/>
                      <a:headEnd type="none" w="med" len="med"/>
                      <a:tailEnd type="none" w="med" len="med"/>
                    </a:lnL>
                    <a:lnR w="19050" cap="flat" cmpd="sng" algn="ctr">
                      <a:solidFill>
                        <a:schemeClr val="accent6">
                          <a:lumMod val="60000"/>
                          <a:lumOff val="40000"/>
                        </a:schemeClr>
                      </a:solidFill>
                      <a:prstDash val="dashDot"/>
                      <a:round/>
                      <a:headEnd type="none" w="med" len="med"/>
                      <a:tailEnd type="none" w="med" len="med"/>
                    </a:lnR>
                    <a:solidFill>
                      <a:schemeClr val="bg1">
                        <a:lumMod val="95000"/>
                      </a:schemeClr>
                    </a:solidFill>
                  </a:tcPr>
                </a:tc>
                <a:tc>
                  <a:txBody>
                    <a:bodyPr/>
                    <a:lstStyle/>
                    <a:p>
                      <a:pPr algn="l"/>
                      <a:r>
                        <a:rPr lang="en-US" sz="1100" b="1" dirty="0">
                          <a:solidFill>
                            <a:schemeClr val="tx1">
                              <a:lumMod val="75000"/>
                              <a:lumOff val="25000"/>
                            </a:schemeClr>
                          </a:solidFill>
                          <a:latin typeface="Century Gothic" panose="020B0502020202020204" pitchFamily="34" charset="0"/>
                        </a:rPr>
                        <a:t>Venue Secured</a:t>
                      </a:r>
                    </a:p>
                  </a:txBody>
                  <a:tcPr marL="457200" anchor="ctr">
                    <a:lnL w="19050" cap="flat" cmpd="sng" algn="ctr">
                      <a:solidFill>
                        <a:schemeClr val="accent6">
                          <a:lumMod val="60000"/>
                          <a:lumOff val="40000"/>
                        </a:schemeClr>
                      </a:solidFill>
                      <a:prstDash val="dashDot"/>
                      <a:round/>
                      <a:headEnd type="none" w="med" len="med"/>
                      <a:tailEnd type="none" w="med" len="med"/>
                    </a:lnL>
                    <a:lnR w="19050" cap="flat" cmpd="sng" algn="ctr">
                      <a:solidFill>
                        <a:schemeClr val="accent2">
                          <a:lumMod val="40000"/>
                          <a:lumOff val="60000"/>
                        </a:schemeClr>
                      </a:solidFill>
                      <a:prstDash val="dashDot"/>
                      <a:round/>
                      <a:headEnd type="none" w="med" len="med"/>
                      <a:tailEnd type="none" w="med" len="med"/>
                    </a:lnR>
                    <a:solidFill>
                      <a:schemeClr val="bg1">
                        <a:lumMod val="95000"/>
                      </a:schemeClr>
                    </a:solidFill>
                  </a:tcPr>
                </a:tc>
                <a:tc>
                  <a:txBody>
                    <a:bodyPr/>
                    <a:lstStyle/>
                    <a:p>
                      <a:endParaRPr lang="en-US" dirty="0"/>
                    </a:p>
                  </a:txBody>
                  <a:tcPr>
                    <a:lnL w="19050" cap="flat" cmpd="sng" algn="ctr">
                      <a:solidFill>
                        <a:schemeClr val="accent2">
                          <a:lumMod val="40000"/>
                          <a:lumOff val="60000"/>
                        </a:schemeClr>
                      </a:solidFill>
                      <a:prstDash val="dashDot"/>
                      <a:round/>
                      <a:headEnd type="none" w="med" len="med"/>
                      <a:tailEnd type="none" w="med" len="med"/>
                    </a:lnL>
                    <a:solidFill>
                      <a:schemeClr val="bg1">
                        <a:lumMod val="95000"/>
                      </a:schemeClr>
                    </a:solidFill>
                  </a:tcPr>
                </a:tc>
                <a:extLst>
                  <a:ext uri="{0D108BD9-81ED-4DB2-BD59-A6C34878D82A}">
                    <a16:rowId xmlns:a16="http://schemas.microsoft.com/office/drawing/2014/main" val="1598998543"/>
                  </a:ext>
                </a:extLst>
              </a:tr>
              <a:tr h="6082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Key Activities </a:t>
                      </a:r>
                    </a:p>
                  </a:txBody>
                  <a:tcPr marL="182880" anchor="ctr">
                    <a:lnR w="19050" cap="flat" cmpd="sng" algn="ctr">
                      <a:solidFill>
                        <a:schemeClr val="accent1">
                          <a:lumMod val="60000"/>
                          <a:lumOff val="40000"/>
                        </a:schemeClr>
                      </a:solidFill>
                      <a:prstDash val="dashDot"/>
                      <a:round/>
                      <a:headEnd type="none" w="med" len="med"/>
                      <a:tailEnd type="none" w="med" len="med"/>
                    </a:lnR>
                  </a:tcPr>
                </a:tc>
                <a:tc>
                  <a:txBody>
                    <a:bodyPr/>
                    <a:lstStyle/>
                    <a:p>
                      <a:endParaRPr lang="en-US" dirty="0"/>
                    </a:p>
                  </a:txBody>
                  <a:tcPr>
                    <a:lnL w="19050" cap="flat" cmpd="sng" algn="ctr">
                      <a:solidFill>
                        <a:schemeClr val="accent1">
                          <a:lumMod val="60000"/>
                          <a:lumOff val="40000"/>
                        </a:schemeClr>
                      </a:solidFill>
                      <a:prstDash val="dashDot"/>
                      <a:round/>
                      <a:headEnd type="none" w="med" len="med"/>
                      <a:tailEnd type="none" w="med" len="med"/>
                    </a:lnL>
                    <a:lnR w="19050" cap="flat" cmpd="sng" algn="ctr">
                      <a:solidFill>
                        <a:schemeClr val="accent6">
                          <a:lumMod val="60000"/>
                          <a:lumOff val="40000"/>
                        </a:schemeClr>
                      </a:solidFill>
                      <a:prstDash val="dashDot"/>
                      <a:round/>
                      <a:headEnd type="none" w="med" len="med"/>
                      <a:tailEnd type="none" w="med" len="med"/>
                    </a:lnR>
                  </a:tcPr>
                </a:tc>
                <a:tc>
                  <a:txBody>
                    <a:bodyPr/>
                    <a:lstStyle/>
                    <a:p>
                      <a:endParaRPr lang="en-US" dirty="0"/>
                    </a:p>
                  </a:txBody>
                  <a:tcPr>
                    <a:lnL w="19050" cap="flat" cmpd="sng" algn="ctr">
                      <a:solidFill>
                        <a:schemeClr val="accent6">
                          <a:lumMod val="60000"/>
                          <a:lumOff val="40000"/>
                        </a:schemeClr>
                      </a:solidFill>
                      <a:prstDash val="dashDot"/>
                      <a:round/>
                      <a:headEnd type="none" w="med" len="med"/>
                      <a:tailEnd type="none" w="med" len="med"/>
                    </a:lnL>
                    <a:lnR w="19050" cap="flat" cmpd="sng" algn="ctr">
                      <a:solidFill>
                        <a:schemeClr val="accent2">
                          <a:lumMod val="40000"/>
                          <a:lumOff val="60000"/>
                        </a:schemeClr>
                      </a:solidFill>
                      <a:prstDash val="dashDot"/>
                      <a:round/>
                      <a:headEnd type="none" w="med" len="med"/>
                      <a:tailEnd type="none" w="med" len="med"/>
                    </a:lnR>
                  </a:tcPr>
                </a:tc>
                <a:tc>
                  <a:txBody>
                    <a:bodyPr/>
                    <a:lstStyle/>
                    <a:p>
                      <a:endParaRPr lang="en-US" dirty="0"/>
                    </a:p>
                  </a:txBody>
                  <a:tcPr>
                    <a:lnL w="19050" cap="flat" cmpd="sng" algn="ctr">
                      <a:solidFill>
                        <a:schemeClr val="accent2">
                          <a:lumMod val="40000"/>
                          <a:lumOff val="60000"/>
                        </a:schemeClr>
                      </a:solidFill>
                      <a:prstDash val="dashDot"/>
                      <a:round/>
                      <a:headEnd type="none" w="med" len="med"/>
                      <a:tailEnd type="none" w="med" len="med"/>
                    </a:lnL>
                  </a:tcPr>
                </a:tc>
                <a:extLst>
                  <a:ext uri="{0D108BD9-81ED-4DB2-BD59-A6C34878D82A}">
                    <a16:rowId xmlns:a16="http://schemas.microsoft.com/office/drawing/2014/main" val="2470984574"/>
                  </a:ext>
                </a:extLst>
              </a:tr>
              <a:tr h="6082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Key Activities </a:t>
                      </a:r>
                    </a:p>
                  </a:txBody>
                  <a:tcPr marL="182880" anchor="ctr">
                    <a:lnR w="19050" cap="flat" cmpd="sng" algn="ctr">
                      <a:solidFill>
                        <a:schemeClr val="accent1">
                          <a:lumMod val="60000"/>
                          <a:lumOff val="40000"/>
                        </a:schemeClr>
                      </a:solidFill>
                      <a:prstDash val="dashDot"/>
                      <a:round/>
                      <a:headEnd type="none" w="med" len="med"/>
                      <a:tailEnd type="none" w="med" len="med"/>
                    </a:lnR>
                    <a:solidFill>
                      <a:schemeClr val="bg1">
                        <a:lumMod val="95000"/>
                      </a:schemeClr>
                    </a:solidFill>
                  </a:tcPr>
                </a:tc>
                <a:tc>
                  <a:txBody>
                    <a:bodyPr/>
                    <a:lstStyle/>
                    <a:p>
                      <a:endParaRPr lang="en-US" dirty="0"/>
                    </a:p>
                  </a:txBody>
                  <a:tcPr>
                    <a:lnL w="19050" cap="flat" cmpd="sng" algn="ctr">
                      <a:solidFill>
                        <a:schemeClr val="accent1">
                          <a:lumMod val="60000"/>
                          <a:lumOff val="40000"/>
                        </a:schemeClr>
                      </a:solidFill>
                      <a:prstDash val="dashDot"/>
                      <a:round/>
                      <a:headEnd type="none" w="med" len="med"/>
                      <a:tailEnd type="none" w="med" len="med"/>
                    </a:lnL>
                    <a:lnR w="19050" cap="flat" cmpd="sng" algn="ctr">
                      <a:solidFill>
                        <a:schemeClr val="accent6">
                          <a:lumMod val="60000"/>
                          <a:lumOff val="40000"/>
                        </a:schemeClr>
                      </a:solidFill>
                      <a:prstDash val="dashDot"/>
                      <a:round/>
                      <a:headEnd type="none" w="med" len="med"/>
                      <a:tailEnd type="none" w="med" len="med"/>
                    </a:lnR>
                    <a:solidFill>
                      <a:schemeClr val="bg1">
                        <a:lumMod val="95000"/>
                      </a:schemeClr>
                    </a:solidFill>
                  </a:tcPr>
                </a:tc>
                <a:tc>
                  <a:txBody>
                    <a:bodyPr/>
                    <a:lstStyle/>
                    <a:p>
                      <a:pPr algn="l"/>
                      <a:r>
                        <a:rPr lang="en-US" sz="1100" b="1" dirty="0">
                          <a:solidFill>
                            <a:schemeClr val="tx1">
                              <a:lumMod val="75000"/>
                              <a:lumOff val="25000"/>
                            </a:schemeClr>
                          </a:solidFill>
                          <a:latin typeface="Century Gothic" panose="020B0502020202020204" pitchFamily="34" charset="0"/>
                        </a:rPr>
                        <a:t>Marketing Launched</a:t>
                      </a:r>
                    </a:p>
                  </a:txBody>
                  <a:tcPr marL="1645920" anchor="ctr">
                    <a:lnL w="19050" cap="flat" cmpd="sng" algn="ctr">
                      <a:solidFill>
                        <a:schemeClr val="accent6">
                          <a:lumMod val="60000"/>
                          <a:lumOff val="40000"/>
                        </a:schemeClr>
                      </a:solidFill>
                      <a:prstDash val="dashDot"/>
                      <a:round/>
                      <a:headEnd type="none" w="med" len="med"/>
                      <a:tailEnd type="none" w="med" len="med"/>
                    </a:lnL>
                    <a:lnR w="19050" cap="flat" cmpd="sng" algn="ctr">
                      <a:solidFill>
                        <a:schemeClr val="accent2">
                          <a:lumMod val="40000"/>
                          <a:lumOff val="60000"/>
                        </a:schemeClr>
                      </a:solidFill>
                      <a:prstDash val="dashDot"/>
                      <a:round/>
                      <a:headEnd type="none" w="med" len="med"/>
                      <a:tailEnd type="none" w="med" len="med"/>
                    </a:lnR>
                    <a:solidFill>
                      <a:schemeClr val="bg1">
                        <a:lumMod val="95000"/>
                      </a:schemeClr>
                    </a:solidFill>
                  </a:tcPr>
                </a:tc>
                <a:tc>
                  <a:txBody>
                    <a:bodyPr/>
                    <a:lstStyle/>
                    <a:p>
                      <a:endParaRPr lang="en-US" dirty="0"/>
                    </a:p>
                  </a:txBody>
                  <a:tcPr>
                    <a:lnL w="19050" cap="flat" cmpd="sng" algn="ctr">
                      <a:solidFill>
                        <a:schemeClr val="accent2">
                          <a:lumMod val="40000"/>
                          <a:lumOff val="60000"/>
                        </a:schemeClr>
                      </a:solidFill>
                      <a:prstDash val="dashDot"/>
                      <a:round/>
                      <a:headEnd type="none" w="med" len="med"/>
                      <a:tailEnd type="none" w="med" len="med"/>
                    </a:lnL>
                    <a:solidFill>
                      <a:schemeClr val="bg1">
                        <a:lumMod val="95000"/>
                      </a:schemeClr>
                    </a:solidFill>
                  </a:tcPr>
                </a:tc>
                <a:extLst>
                  <a:ext uri="{0D108BD9-81ED-4DB2-BD59-A6C34878D82A}">
                    <a16:rowId xmlns:a16="http://schemas.microsoft.com/office/drawing/2014/main" val="3174995589"/>
                  </a:ext>
                </a:extLst>
              </a:tr>
              <a:tr h="6082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Key Activities </a:t>
                      </a:r>
                    </a:p>
                  </a:txBody>
                  <a:tcPr marL="182880" anchor="ctr">
                    <a:lnR w="19050" cap="flat" cmpd="sng" algn="ctr">
                      <a:solidFill>
                        <a:schemeClr val="accent1">
                          <a:lumMod val="60000"/>
                          <a:lumOff val="40000"/>
                        </a:schemeClr>
                      </a:solidFill>
                      <a:prstDash val="dashDot"/>
                      <a:round/>
                      <a:headEnd type="none" w="med" len="med"/>
                      <a:tailEnd type="none" w="med" len="med"/>
                    </a:lnR>
                  </a:tcPr>
                </a:tc>
                <a:tc>
                  <a:txBody>
                    <a:bodyPr/>
                    <a:lstStyle/>
                    <a:p>
                      <a:endParaRPr lang="en-US" dirty="0"/>
                    </a:p>
                  </a:txBody>
                  <a:tcPr>
                    <a:lnL w="19050" cap="flat" cmpd="sng" algn="ctr">
                      <a:solidFill>
                        <a:schemeClr val="accent1">
                          <a:lumMod val="60000"/>
                          <a:lumOff val="40000"/>
                        </a:schemeClr>
                      </a:solidFill>
                      <a:prstDash val="dashDot"/>
                      <a:round/>
                      <a:headEnd type="none" w="med" len="med"/>
                      <a:tailEnd type="none" w="med" len="med"/>
                    </a:lnL>
                    <a:lnR w="19050" cap="flat" cmpd="sng" algn="ctr">
                      <a:solidFill>
                        <a:schemeClr val="accent6">
                          <a:lumMod val="60000"/>
                          <a:lumOff val="40000"/>
                        </a:schemeClr>
                      </a:solidFill>
                      <a:prstDash val="dashDot"/>
                      <a:round/>
                      <a:headEnd type="none" w="med" len="med"/>
                      <a:tailEnd type="none" w="med" len="med"/>
                    </a:lnR>
                  </a:tcPr>
                </a:tc>
                <a:tc>
                  <a:txBody>
                    <a:bodyPr/>
                    <a:lstStyle/>
                    <a:p>
                      <a:endParaRPr lang="en-US" dirty="0"/>
                    </a:p>
                  </a:txBody>
                  <a:tcPr>
                    <a:lnL w="19050" cap="flat" cmpd="sng" algn="ctr">
                      <a:solidFill>
                        <a:schemeClr val="accent6">
                          <a:lumMod val="60000"/>
                          <a:lumOff val="40000"/>
                        </a:schemeClr>
                      </a:solidFill>
                      <a:prstDash val="dashDot"/>
                      <a:round/>
                      <a:headEnd type="none" w="med" len="med"/>
                      <a:tailEnd type="none" w="med" len="med"/>
                    </a:lnL>
                    <a:lnR w="19050" cap="flat" cmpd="sng" algn="ctr">
                      <a:solidFill>
                        <a:schemeClr val="accent2">
                          <a:lumMod val="40000"/>
                          <a:lumOff val="60000"/>
                        </a:schemeClr>
                      </a:solidFill>
                      <a:prstDash val="dashDot"/>
                      <a:round/>
                      <a:headEnd type="none" w="med" len="med"/>
                      <a:tailEnd type="none" w="med" len="med"/>
                    </a:lnR>
                  </a:tcPr>
                </a:tc>
                <a:tc>
                  <a:txBody>
                    <a:bodyPr/>
                    <a:lstStyle/>
                    <a:p>
                      <a:endParaRPr lang="en-US" dirty="0"/>
                    </a:p>
                  </a:txBody>
                  <a:tcPr>
                    <a:lnL w="19050" cap="flat" cmpd="sng" algn="ctr">
                      <a:solidFill>
                        <a:schemeClr val="accent2">
                          <a:lumMod val="40000"/>
                          <a:lumOff val="60000"/>
                        </a:schemeClr>
                      </a:solidFill>
                      <a:prstDash val="dashDot"/>
                      <a:round/>
                      <a:headEnd type="none" w="med" len="med"/>
                      <a:tailEnd type="none" w="med" len="med"/>
                    </a:lnL>
                  </a:tcPr>
                </a:tc>
                <a:extLst>
                  <a:ext uri="{0D108BD9-81ED-4DB2-BD59-A6C34878D82A}">
                    <a16:rowId xmlns:a16="http://schemas.microsoft.com/office/drawing/2014/main" val="909471886"/>
                  </a:ext>
                </a:extLst>
              </a:tr>
              <a:tr h="6082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Key Activities </a:t>
                      </a:r>
                    </a:p>
                  </a:txBody>
                  <a:tcPr marL="182880" anchor="ctr">
                    <a:lnR w="19050" cap="flat" cmpd="sng" algn="ctr">
                      <a:solidFill>
                        <a:schemeClr val="accent1">
                          <a:lumMod val="60000"/>
                          <a:lumOff val="40000"/>
                        </a:schemeClr>
                      </a:solidFill>
                      <a:prstDash val="dashDot"/>
                      <a:round/>
                      <a:headEnd type="none" w="med" len="med"/>
                      <a:tailEnd type="none" w="med" len="med"/>
                    </a:lnR>
                    <a:solidFill>
                      <a:schemeClr val="bg1">
                        <a:lumMod val="95000"/>
                      </a:schemeClr>
                    </a:solidFill>
                  </a:tcPr>
                </a:tc>
                <a:tc>
                  <a:txBody>
                    <a:bodyPr/>
                    <a:lstStyle/>
                    <a:p>
                      <a:endParaRPr lang="en-US" dirty="0"/>
                    </a:p>
                  </a:txBody>
                  <a:tcPr>
                    <a:lnL w="19050" cap="flat" cmpd="sng" algn="ctr">
                      <a:solidFill>
                        <a:schemeClr val="accent1">
                          <a:lumMod val="60000"/>
                          <a:lumOff val="40000"/>
                        </a:schemeClr>
                      </a:solidFill>
                      <a:prstDash val="dashDot"/>
                      <a:round/>
                      <a:headEnd type="none" w="med" len="med"/>
                      <a:tailEnd type="none" w="med" len="med"/>
                    </a:lnL>
                    <a:lnR w="19050" cap="flat" cmpd="sng" algn="ctr">
                      <a:solidFill>
                        <a:schemeClr val="accent6">
                          <a:lumMod val="60000"/>
                          <a:lumOff val="40000"/>
                        </a:schemeClr>
                      </a:solidFill>
                      <a:prstDash val="dashDot"/>
                      <a:round/>
                      <a:headEnd type="none" w="med" len="med"/>
                      <a:tailEnd type="none" w="med" len="med"/>
                    </a:lnR>
                    <a:solidFill>
                      <a:schemeClr val="bg1">
                        <a:lumMod val="95000"/>
                      </a:schemeClr>
                    </a:solidFill>
                  </a:tcPr>
                </a:tc>
                <a:tc>
                  <a:txBody>
                    <a:bodyPr/>
                    <a:lstStyle/>
                    <a:p>
                      <a:endParaRPr lang="en-US" dirty="0"/>
                    </a:p>
                  </a:txBody>
                  <a:tcPr>
                    <a:lnL w="19050" cap="flat" cmpd="sng" algn="ctr">
                      <a:solidFill>
                        <a:schemeClr val="accent6">
                          <a:lumMod val="60000"/>
                          <a:lumOff val="40000"/>
                        </a:schemeClr>
                      </a:solidFill>
                      <a:prstDash val="dashDot"/>
                      <a:round/>
                      <a:headEnd type="none" w="med" len="med"/>
                      <a:tailEnd type="none" w="med" len="med"/>
                    </a:lnL>
                    <a:lnR w="19050" cap="flat" cmpd="sng" algn="ctr">
                      <a:solidFill>
                        <a:schemeClr val="bg2">
                          <a:lumMod val="90000"/>
                        </a:schemeClr>
                      </a:solidFill>
                      <a:prstDash val="dashDot"/>
                      <a:round/>
                      <a:headEnd type="none" w="med" len="med"/>
                      <a:tailEnd type="none" w="med" len="med"/>
                    </a:lnR>
                    <a:solidFill>
                      <a:schemeClr val="bg1">
                        <a:lumMod val="95000"/>
                      </a:schemeClr>
                    </a:solidFill>
                  </a:tcPr>
                </a:tc>
                <a:tc>
                  <a:txBody>
                    <a:bodyPr/>
                    <a:lstStyle/>
                    <a:p>
                      <a:endParaRPr lang="en-US" dirty="0"/>
                    </a:p>
                  </a:txBody>
                  <a:tcPr>
                    <a:lnL w="19050" cap="flat" cmpd="sng" algn="ctr">
                      <a:solidFill>
                        <a:schemeClr val="bg2">
                          <a:lumMod val="90000"/>
                        </a:schemeClr>
                      </a:solidFill>
                      <a:prstDash val="dashDot"/>
                      <a:round/>
                      <a:headEnd type="none" w="med" len="med"/>
                      <a:tailEnd type="none" w="med" len="med"/>
                    </a:lnL>
                    <a:solidFill>
                      <a:schemeClr val="bg1">
                        <a:lumMod val="95000"/>
                      </a:schemeClr>
                    </a:solidFill>
                  </a:tcPr>
                </a:tc>
                <a:extLst>
                  <a:ext uri="{0D108BD9-81ED-4DB2-BD59-A6C34878D82A}">
                    <a16:rowId xmlns:a16="http://schemas.microsoft.com/office/drawing/2014/main" val="1468838185"/>
                  </a:ext>
                </a:extLst>
              </a:tr>
              <a:tr h="6082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Key Activities </a:t>
                      </a:r>
                    </a:p>
                  </a:txBody>
                  <a:tcPr marL="182880" anchor="ctr">
                    <a:lnR w="19050" cap="flat" cmpd="sng" algn="ctr">
                      <a:solidFill>
                        <a:schemeClr val="accent1">
                          <a:lumMod val="60000"/>
                          <a:lumOff val="40000"/>
                        </a:schemeClr>
                      </a:solidFill>
                      <a:prstDash val="dashDot"/>
                      <a:round/>
                      <a:headEnd type="none" w="med" len="med"/>
                      <a:tailEnd type="none" w="med" len="med"/>
                    </a:lnR>
                  </a:tcPr>
                </a:tc>
                <a:tc>
                  <a:txBody>
                    <a:bodyPr/>
                    <a:lstStyle/>
                    <a:p>
                      <a:endParaRPr lang="en-US" dirty="0"/>
                    </a:p>
                  </a:txBody>
                  <a:tcPr>
                    <a:lnL w="19050" cap="flat" cmpd="sng" algn="ctr">
                      <a:solidFill>
                        <a:schemeClr val="accent1">
                          <a:lumMod val="60000"/>
                          <a:lumOff val="40000"/>
                        </a:schemeClr>
                      </a:solidFill>
                      <a:prstDash val="dashDot"/>
                      <a:round/>
                      <a:headEnd type="none" w="med" len="med"/>
                      <a:tailEnd type="none" w="med" len="med"/>
                    </a:lnL>
                    <a:lnR w="19050" cap="flat" cmpd="sng" algn="ctr">
                      <a:solidFill>
                        <a:schemeClr val="accent6">
                          <a:lumMod val="60000"/>
                          <a:lumOff val="40000"/>
                        </a:schemeClr>
                      </a:solidFill>
                      <a:prstDash val="dashDot"/>
                      <a:round/>
                      <a:headEnd type="none" w="med" len="med"/>
                      <a:tailEnd type="none" w="med" len="med"/>
                    </a:lnR>
                  </a:tcPr>
                </a:tc>
                <a:tc>
                  <a:txBody>
                    <a:bodyPr/>
                    <a:lstStyle/>
                    <a:p>
                      <a:endParaRPr lang="en-US" dirty="0"/>
                    </a:p>
                  </a:txBody>
                  <a:tcPr>
                    <a:lnL w="19050" cap="flat" cmpd="sng" algn="ctr">
                      <a:solidFill>
                        <a:schemeClr val="accent6">
                          <a:lumMod val="60000"/>
                          <a:lumOff val="40000"/>
                        </a:schemeClr>
                      </a:solidFill>
                      <a:prstDash val="dashDot"/>
                      <a:round/>
                      <a:headEnd type="none" w="med" len="med"/>
                      <a:tailEnd type="none" w="med" len="med"/>
                    </a:lnL>
                    <a:lnR w="19050" cap="flat" cmpd="sng" algn="ctr">
                      <a:solidFill>
                        <a:schemeClr val="accent2">
                          <a:lumMod val="40000"/>
                          <a:lumOff val="60000"/>
                        </a:schemeClr>
                      </a:solidFill>
                      <a:prstDash val="dashDot"/>
                      <a:round/>
                      <a:headEnd type="none" w="med" len="med"/>
                      <a:tailEnd type="none" w="med" len="med"/>
                    </a:lnR>
                  </a:tcPr>
                </a:tc>
                <a:tc>
                  <a:txBody>
                    <a:bodyPr/>
                    <a:lstStyle/>
                    <a:p>
                      <a:r>
                        <a:rPr lang="en-US" sz="1200" dirty="0">
                          <a:solidFill>
                            <a:schemeClr val="tx1">
                              <a:lumMod val="75000"/>
                              <a:lumOff val="25000"/>
                            </a:schemeClr>
                          </a:solidFill>
                          <a:latin typeface="Century Gothic" panose="020B0502020202020204" pitchFamily="34" charset="0"/>
                        </a:rPr>
                        <a:t>  </a:t>
                      </a:r>
                      <a:r>
                        <a:rPr lang="en-US" sz="1200" b="1" dirty="0">
                          <a:solidFill>
                            <a:schemeClr val="tx1">
                              <a:lumMod val="75000"/>
                              <a:lumOff val="25000"/>
                            </a:schemeClr>
                          </a:solidFill>
                          <a:latin typeface="Century Gothic" panose="020B0502020202020204" pitchFamily="34" charset="0"/>
                        </a:rPr>
                        <a:t>Final Logistics</a:t>
                      </a:r>
                    </a:p>
                  </a:txBody>
                  <a:tcPr marL="2011680" anchor="ctr">
                    <a:lnL w="19050" cap="flat" cmpd="sng" algn="ctr">
                      <a:solidFill>
                        <a:schemeClr val="accent2">
                          <a:lumMod val="40000"/>
                          <a:lumOff val="60000"/>
                        </a:schemeClr>
                      </a:solidFill>
                      <a:prstDash val="dashDot"/>
                      <a:round/>
                      <a:headEnd type="none" w="med" len="med"/>
                      <a:tailEnd type="none" w="med" len="med"/>
                    </a:lnL>
                  </a:tcPr>
                </a:tc>
                <a:extLst>
                  <a:ext uri="{0D108BD9-81ED-4DB2-BD59-A6C34878D82A}">
                    <a16:rowId xmlns:a16="http://schemas.microsoft.com/office/drawing/2014/main" val="2341879545"/>
                  </a:ext>
                </a:extLst>
              </a:tr>
              <a:tr h="6082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Key Activities </a:t>
                      </a:r>
                    </a:p>
                  </a:txBody>
                  <a:tcPr marL="182880" anchor="ctr">
                    <a:lnR w="19050" cap="flat" cmpd="sng" algn="ctr">
                      <a:solidFill>
                        <a:schemeClr val="accent1">
                          <a:lumMod val="60000"/>
                          <a:lumOff val="40000"/>
                        </a:schemeClr>
                      </a:solidFill>
                      <a:prstDash val="dashDot"/>
                      <a:round/>
                      <a:headEnd type="none" w="med" len="med"/>
                      <a:tailEnd type="none" w="med" len="med"/>
                    </a:lnR>
                    <a:solidFill>
                      <a:schemeClr val="bg1">
                        <a:lumMod val="95000"/>
                      </a:schemeClr>
                    </a:solidFill>
                  </a:tcPr>
                </a:tc>
                <a:tc>
                  <a:txBody>
                    <a:bodyPr/>
                    <a:lstStyle/>
                    <a:p>
                      <a:endParaRPr lang="en-US" dirty="0"/>
                    </a:p>
                  </a:txBody>
                  <a:tcPr>
                    <a:lnL w="19050" cap="flat" cmpd="sng" algn="ctr">
                      <a:solidFill>
                        <a:schemeClr val="accent1">
                          <a:lumMod val="60000"/>
                          <a:lumOff val="40000"/>
                        </a:schemeClr>
                      </a:solidFill>
                      <a:prstDash val="dashDot"/>
                      <a:round/>
                      <a:headEnd type="none" w="med" len="med"/>
                      <a:tailEnd type="none" w="med" len="med"/>
                    </a:lnL>
                    <a:lnR w="19050" cap="flat" cmpd="sng" algn="ctr">
                      <a:solidFill>
                        <a:schemeClr val="accent6">
                          <a:lumMod val="60000"/>
                          <a:lumOff val="40000"/>
                        </a:schemeClr>
                      </a:solidFill>
                      <a:prstDash val="dashDot"/>
                      <a:round/>
                      <a:headEnd type="none" w="med" len="med"/>
                      <a:tailEnd type="none" w="med" len="med"/>
                    </a:lnR>
                    <a:solidFill>
                      <a:schemeClr val="bg1">
                        <a:lumMod val="95000"/>
                      </a:schemeClr>
                    </a:solidFill>
                  </a:tcPr>
                </a:tc>
                <a:tc>
                  <a:txBody>
                    <a:bodyPr/>
                    <a:lstStyle/>
                    <a:p>
                      <a:endParaRPr lang="en-US" dirty="0"/>
                    </a:p>
                  </a:txBody>
                  <a:tcPr>
                    <a:lnL w="19050" cap="flat" cmpd="sng" algn="ctr">
                      <a:solidFill>
                        <a:schemeClr val="accent6">
                          <a:lumMod val="60000"/>
                          <a:lumOff val="40000"/>
                        </a:schemeClr>
                      </a:solidFill>
                      <a:prstDash val="dashDot"/>
                      <a:round/>
                      <a:headEnd type="none" w="med" len="med"/>
                      <a:tailEnd type="none" w="med" len="med"/>
                    </a:lnL>
                    <a:lnR w="19050" cap="flat" cmpd="sng" algn="ctr">
                      <a:solidFill>
                        <a:schemeClr val="accent2">
                          <a:lumMod val="40000"/>
                          <a:lumOff val="60000"/>
                        </a:schemeClr>
                      </a:solidFill>
                      <a:prstDash val="dashDot"/>
                      <a:round/>
                      <a:headEnd type="none" w="med" len="med"/>
                      <a:tailEnd type="none" w="med" len="med"/>
                    </a:lnR>
                    <a:solidFill>
                      <a:schemeClr val="bg1">
                        <a:lumMod val="95000"/>
                      </a:schemeClr>
                    </a:solidFill>
                  </a:tcPr>
                </a:tc>
                <a:tc>
                  <a:txBody>
                    <a:bodyPr/>
                    <a:lstStyle/>
                    <a:p>
                      <a:endParaRPr lang="en-US" dirty="0"/>
                    </a:p>
                  </a:txBody>
                  <a:tcPr>
                    <a:lnL w="19050" cap="flat" cmpd="sng" algn="ctr">
                      <a:solidFill>
                        <a:schemeClr val="accent2">
                          <a:lumMod val="40000"/>
                          <a:lumOff val="60000"/>
                        </a:schemeClr>
                      </a:solidFill>
                      <a:prstDash val="dashDot"/>
                      <a:round/>
                      <a:headEnd type="none" w="med" len="med"/>
                      <a:tailEnd type="none" w="med" len="med"/>
                    </a:lnL>
                    <a:solidFill>
                      <a:schemeClr val="bg1">
                        <a:lumMod val="95000"/>
                      </a:schemeClr>
                    </a:solidFill>
                  </a:tcPr>
                </a:tc>
                <a:extLst>
                  <a:ext uri="{0D108BD9-81ED-4DB2-BD59-A6C34878D82A}">
                    <a16:rowId xmlns:a16="http://schemas.microsoft.com/office/drawing/2014/main" val="837802349"/>
                  </a:ext>
                </a:extLst>
              </a:tr>
            </a:tbl>
          </a:graphicData>
        </a:graphic>
      </p:graphicFrame>
      <p:sp>
        <p:nvSpPr>
          <p:cNvPr id="8" name="Pentagon 7">
            <a:extLst>
              <a:ext uri="{FF2B5EF4-FFF2-40B4-BE49-F238E27FC236}">
                <a16:creationId xmlns:a16="http://schemas.microsoft.com/office/drawing/2014/main" id="{9150BBF4-D9BA-BF97-ED4A-AF428B4F598E}"/>
              </a:ext>
            </a:extLst>
          </p:cNvPr>
          <p:cNvSpPr/>
          <p:nvPr/>
        </p:nvSpPr>
        <p:spPr>
          <a:xfrm>
            <a:off x="2363015" y="1170126"/>
            <a:ext cx="2279737" cy="313151"/>
          </a:xfrm>
          <a:prstGeom prst="homePlate">
            <a:avLst/>
          </a:prstGeom>
          <a:solidFill>
            <a:schemeClr val="accent1">
              <a:lumMod val="20000"/>
              <a:lumOff val="80000"/>
            </a:schemeClr>
          </a:solidFill>
          <a:ln w="254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75000"/>
                    <a:lumOff val="25000"/>
                  </a:schemeClr>
                </a:solidFill>
                <a:latin typeface="Century Gothic" panose="020B0502020202020204" pitchFamily="34" charset="0"/>
              </a:rPr>
              <a:t>Confirm venue</a:t>
            </a:r>
          </a:p>
        </p:txBody>
      </p:sp>
      <p:sp>
        <p:nvSpPr>
          <p:cNvPr id="11" name="Pentagon 10">
            <a:extLst>
              <a:ext uri="{FF2B5EF4-FFF2-40B4-BE49-F238E27FC236}">
                <a16:creationId xmlns:a16="http://schemas.microsoft.com/office/drawing/2014/main" id="{9E6730F8-88D4-74D8-E520-37F6D8236DD1}"/>
              </a:ext>
            </a:extLst>
          </p:cNvPr>
          <p:cNvSpPr/>
          <p:nvPr/>
        </p:nvSpPr>
        <p:spPr>
          <a:xfrm>
            <a:off x="2720238" y="1762532"/>
            <a:ext cx="2279737" cy="313151"/>
          </a:xfrm>
          <a:prstGeom prst="homePlate">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75000"/>
                    <a:lumOff val="25000"/>
                  </a:schemeClr>
                </a:solidFill>
                <a:latin typeface="Century Gothic" panose="020B0502020202020204" pitchFamily="34" charset="0"/>
              </a:rPr>
              <a:t>Draft budget</a:t>
            </a:r>
          </a:p>
        </p:txBody>
      </p:sp>
      <p:sp>
        <p:nvSpPr>
          <p:cNvPr id="12" name="Pentagon 11">
            <a:extLst>
              <a:ext uri="{FF2B5EF4-FFF2-40B4-BE49-F238E27FC236}">
                <a16:creationId xmlns:a16="http://schemas.microsoft.com/office/drawing/2014/main" id="{D572D241-CBBB-7016-05ED-7A8AF2C35C0C}"/>
              </a:ext>
            </a:extLst>
          </p:cNvPr>
          <p:cNvSpPr/>
          <p:nvPr/>
        </p:nvSpPr>
        <p:spPr>
          <a:xfrm>
            <a:off x="3022948" y="2413018"/>
            <a:ext cx="2279737" cy="313151"/>
          </a:xfrm>
          <a:prstGeom prst="homePlate">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75000"/>
                    <a:lumOff val="25000"/>
                  </a:schemeClr>
                </a:solidFill>
                <a:latin typeface="Century Gothic" panose="020B0502020202020204" pitchFamily="34" charset="0"/>
              </a:rPr>
              <a:t>Select vendors</a:t>
            </a:r>
          </a:p>
        </p:txBody>
      </p:sp>
      <p:sp>
        <p:nvSpPr>
          <p:cNvPr id="13" name="Pentagon 12">
            <a:extLst>
              <a:ext uri="{FF2B5EF4-FFF2-40B4-BE49-F238E27FC236}">
                <a16:creationId xmlns:a16="http://schemas.microsoft.com/office/drawing/2014/main" id="{39F7385E-96D9-F41D-F4AB-39FBC4A2F3A0}"/>
              </a:ext>
            </a:extLst>
          </p:cNvPr>
          <p:cNvSpPr/>
          <p:nvPr/>
        </p:nvSpPr>
        <p:spPr>
          <a:xfrm>
            <a:off x="5422648" y="3012283"/>
            <a:ext cx="2279737" cy="313151"/>
          </a:xfrm>
          <a:prstGeom prst="homePlate">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75000"/>
                    <a:lumOff val="25000"/>
                  </a:schemeClr>
                </a:solidFill>
                <a:latin typeface="Century Gothic" panose="020B0502020202020204" pitchFamily="34" charset="0"/>
              </a:rPr>
              <a:t>Launch marketing</a:t>
            </a:r>
          </a:p>
        </p:txBody>
      </p:sp>
      <p:sp>
        <p:nvSpPr>
          <p:cNvPr id="14" name="Pentagon 13">
            <a:extLst>
              <a:ext uri="{FF2B5EF4-FFF2-40B4-BE49-F238E27FC236}">
                <a16:creationId xmlns:a16="http://schemas.microsoft.com/office/drawing/2014/main" id="{BEEB3E48-3E66-740A-C91F-EB0E66F6FA58}"/>
              </a:ext>
            </a:extLst>
          </p:cNvPr>
          <p:cNvSpPr/>
          <p:nvPr/>
        </p:nvSpPr>
        <p:spPr>
          <a:xfrm>
            <a:off x="3176542" y="3631871"/>
            <a:ext cx="3395676" cy="313151"/>
          </a:xfrm>
          <a:prstGeom prst="homePlate">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75000"/>
                    <a:lumOff val="25000"/>
                  </a:schemeClr>
                </a:solidFill>
                <a:latin typeface="Century Gothic" panose="020B0502020202020204" pitchFamily="34" charset="0"/>
              </a:rPr>
              <a:t>Confirm speakers</a:t>
            </a:r>
          </a:p>
        </p:txBody>
      </p:sp>
      <p:sp>
        <p:nvSpPr>
          <p:cNvPr id="15" name="Pentagon 14">
            <a:extLst>
              <a:ext uri="{FF2B5EF4-FFF2-40B4-BE49-F238E27FC236}">
                <a16:creationId xmlns:a16="http://schemas.microsoft.com/office/drawing/2014/main" id="{8A7D4DD3-A9AE-4CFA-AF99-46D26FD9011C}"/>
              </a:ext>
            </a:extLst>
          </p:cNvPr>
          <p:cNvSpPr/>
          <p:nvPr/>
        </p:nvSpPr>
        <p:spPr>
          <a:xfrm>
            <a:off x="6340590" y="4206537"/>
            <a:ext cx="2279737" cy="313151"/>
          </a:xfrm>
          <a:prstGeom prst="homePlate">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75000"/>
                    <a:lumOff val="25000"/>
                  </a:schemeClr>
                </a:solidFill>
                <a:latin typeface="Century Gothic" panose="020B0502020202020204" pitchFamily="34" charset="0"/>
              </a:rPr>
              <a:t>Develop website</a:t>
            </a:r>
          </a:p>
        </p:txBody>
      </p:sp>
      <p:sp>
        <p:nvSpPr>
          <p:cNvPr id="16" name="Pentagon 15">
            <a:extLst>
              <a:ext uri="{FF2B5EF4-FFF2-40B4-BE49-F238E27FC236}">
                <a16:creationId xmlns:a16="http://schemas.microsoft.com/office/drawing/2014/main" id="{EE3F831E-4444-5BFF-2D8B-13D5FA8FC6FF}"/>
              </a:ext>
            </a:extLst>
          </p:cNvPr>
          <p:cNvSpPr/>
          <p:nvPr/>
        </p:nvSpPr>
        <p:spPr>
          <a:xfrm>
            <a:off x="7480458" y="4847844"/>
            <a:ext cx="2678149" cy="313151"/>
          </a:xfrm>
          <a:prstGeom prst="homePlate">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75000"/>
                    <a:lumOff val="25000"/>
                  </a:schemeClr>
                </a:solidFill>
                <a:latin typeface="Century Gothic" panose="020B0502020202020204" pitchFamily="34" charset="0"/>
              </a:rPr>
              <a:t>Open registration</a:t>
            </a:r>
          </a:p>
        </p:txBody>
      </p:sp>
      <p:sp>
        <p:nvSpPr>
          <p:cNvPr id="17" name="Pentagon 16">
            <a:extLst>
              <a:ext uri="{FF2B5EF4-FFF2-40B4-BE49-F238E27FC236}">
                <a16:creationId xmlns:a16="http://schemas.microsoft.com/office/drawing/2014/main" id="{C893616E-5BBF-FCE3-6CF4-1F8EBB83FD94}"/>
              </a:ext>
            </a:extLst>
          </p:cNvPr>
          <p:cNvSpPr/>
          <p:nvPr/>
        </p:nvSpPr>
        <p:spPr>
          <a:xfrm>
            <a:off x="8056802" y="5461528"/>
            <a:ext cx="2279737" cy="313151"/>
          </a:xfrm>
          <a:prstGeom prst="homePlate">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75000"/>
                    <a:lumOff val="25000"/>
                  </a:schemeClr>
                </a:solidFill>
                <a:latin typeface="Century Gothic" panose="020B0502020202020204" pitchFamily="34" charset="0"/>
              </a:rPr>
              <a:t>Finalize logistics</a:t>
            </a:r>
          </a:p>
        </p:txBody>
      </p:sp>
      <p:sp>
        <p:nvSpPr>
          <p:cNvPr id="18" name="Pentagon 17">
            <a:extLst>
              <a:ext uri="{FF2B5EF4-FFF2-40B4-BE49-F238E27FC236}">
                <a16:creationId xmlns:a16="http://schemas.microsoft.com/office/drawing/2014/main" id="{DEFFB316-03AF-2586-2B81-B53E66FA8297}"/>
              </a:ext>
            </a:extLst>
          </p:cNvPr>
          <p:cNvSpPr/>
          <p:nvPr/>
        </p:nvSpPr>
        <p:spPr>
          <a:xfrm>
            <a:off x="9331011" y="6075212"/>
            <a:ext cx="2279737" cy="313151"/>
          </a:xfrm>
          <a:prstGeom prst="homePlate">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lumMod val="75000"/>
                    <a:lumOff val="25000"/>
                  </a:schemeClr>
                </a:solidFill>
                <a:latin typeface="Century Gothic" panose="020B0502020202020204" pitchFamily="34" charset="0"/>
              </a:rPr>
              <a:t>Prepare materials</a:t>
            </a:r>
          </a:p>
        </p:txBody>
      </p:sp>
      <p:sp>
        <p:nvSpPr>
          <p:cNvPr id="2" name="7-Point Star 1">
            <a:extLst>
              <a:ext uri="{FF2B5EF4-FFF2-40B4-BE49-F238E27FC236}">
                <a16:creationId xmlns:a16="http://schemas.microsoft.com/office/drawing/2014/main" id="{9F91FE08-21D5-CB73-31A3-868E0A4C80B3}"/>
              </a:ext>
            </a:extLst>
          </p:cNvPr>
          <p:cNvSpPr/>
          <p:nvPr/>
        </p:nvSpPr>
        <p:spPr>
          <a:xfrm>
            <a:off x="5601221" y="2479658"/>
            <a:ext cx="162837" cy="179870"/>
          </a:xfrm>
          <a:prstGeom prst="star7">
            <a:avLst/>
          </a:prstGeom>
          <a:solidFill>
            <a:srgbClr val="5DBBD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7-Point Star 3">
            <a:extLst>
              <a:ext uri="{FF2B5EF4-FFF2-40B4-BE49-F238E27FC236}">
                <a16:creationId xmlns:a16="http://schemas.microsoft.com/office/drawing/2014/main" id="{3EF07A0A-33D3-A0B8-2DAC-DF1D15AAAE6A}"/>
              </a:ext>
            </a:extLst>
          </p:cNvPr>
          <p:cNvSpPr/>
          <p:nvPr/>
        </p:nvSpPr>
        <p:spPr>
          <a:xfrm>
            <a:off x="6778668" y="3676050"/>
            <a:ext cx="162837" cy="179870"/>
          </a:xfrm>
          <a:prstGeom prst="star7">
            <a:avLst/>
          </a:prstGeom>
          <a:solidFill>
            <a:srgbClr val="7ED39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7-Point Star 4">
            <a:extLst>
              <a:ext uri="{FF2B5EF4-FFF2-40B4-BE49-F238E27FC236}">
                <a16:creationId xmlns:a16="http://schemas.microsoft.com/office/drawing/2014/main" id="{1068D5AB-2EC3-1CAC-8EA6-78B8AEA32440}"/>
              </a:ext>
            </a:extLst>
          </p:cNvPr>
          <p:cNvSpPr/>
          <p:nvPr/>
        </p:nvSpPr>
        <p:spPr>
          <a:xfrm>
            <a:off x="10493768" y="5528168"/>
            <a:ext cx="162837" cy="179870"/>
          </a:xfrm>
          <a:prstGeom prst="star7">
            <a:avLst/>
          </a:prstGeom>
          <a:solidFill>
            <a:schemeClr val="accent2">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a:extLst>
              <a:ext uri="{FF2B5EF4-FFF2-40B4-BE49-F238E27FC236}">
                <a16:creationId xmlns:a16="http://schemas.microsoft.com/office/drawing/2014/main" id="{55E782BC-0CEC-94E7-2E6D-BF8369332A5E}"/>
              </a:ext>
            </a:extLst>
          </p:cNvPr>
          <p:cNvSpPr/>
          <p:nvPr/>
        </p:nvSpPr>
        <p:spPr>
          <a:xfrm>
            <a:off x="2363015" y="37711"/>
            <a:ext cx="2860109" cy="599764"/>
          </a:xfrm>
          <a:prstGeom prst="roundRect">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b="1" dirty="0">
                <a:latin typeface="Century Gothic" panose="020B0502020202020204" pitchFamily="34" charset="0"/>
              </a:rPr>
              <a:t>90 DAYS PRIOR</a:t>
            </a:r>
          </a:p>
        </p:txBody>
      </p:sp>
      <p:sp>
        <p:nvSpPr>
          <p:cNvPr id="7" name="Rounded Rectangle 6">
            <a:extLst>
              <a:ext uri="{FF2B5EF4-FFF2-40B4-BE49-F238E27FC236}">
                <a16:creationId xmlns:a16="http://schemas.microsoft.com/office/drawing/2014/main" id="{C49089A9-3013-D89D-47EB-7FA2D1A2311F}"/>
              </a:ext>
            </a:extLst>
          </p:cNvPr>
          <p:cNvSpPr/>
          <p:nvPr/>
        </p:nvSpPr>
        <p:spPr>
          <a:xfrm>
            <a:off x="5601221" y="37711"/>
            <a:ext cx="2860109" cy="599764"/>
          </a:xfrm>
          <a:prstGeom prst="round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b="1" dirty="0">
                <a:latin typeface="Century Gothic" panose="020B0502020202020204" pitchFamily="34" charset="0"/>
              </a:rPr>
              <a:t>60 DAYS PRIOR</a:t>
            </a:r>
          </a:p>
        </p:txBody>
      </p:sp>
      <p:sp>
        <p:nvSpPr>
          <p:cNvPr id="9" name="Rounded Rectangle 8">
            <a:extLst>
              <a:ext uri="{FF2B5EF4-FFF2-40B4-BE49-F238E27FC236}">
                <a16:creationId xmlns:a16="http://schemas.microsoft.com/office/drawing/2014/main" id="{A4E41D2F-DDC1-087A-221A-846BAEA3AA0E}"/>
              </a:ext>
            </a:extLst>
          </p:cNvPr>
          <p:cNvSpPr/>
          <p:nvPr/>
        </p:nvSpPr>
        <p:spPr>
          <a:xfrm>
            <a:off x="8819532" y="37711"/>
            <a:ext cx="2860109" cy="599764"/>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b="1" dirty="0">
                <a:latin typeface="Century Gothic" panose="020B0502020202020204" pitchFamily="34" charset="0"/>
              </a:rPr>
              <a:t>30 DAYS PRIOR</a:t>
            </a:r>
          </a:p>
        </p:txBody>
      </p:sp>
      <p:cxnSp>
        <p:nvCxnSpPr>
          <p:cNvPr id="19" name="Straight Connector 18">
            <a:extLst>
              <a:ext uri="{FF2B5EF4-FFF2-40B4-BE49-F238E27FC236}">
                <a16:creationId xmlns:a16="http://schemas.microsoft.com/office/drawing/2014/main" id="{EEF95709-EE33-CF38-C0D8-C090E18A92AE}"/>
              </a:ext>
            </a:extLst>
          </p:cNvPr>
          <p:cNvCxnSpPr>
            <a:cxnSpLocks/>
          </p:cNvCxnSpPr>
          <p:nvPr/>
        </p:nvCxnSpPr>
        <p:spPr>
          <a:xfrm>
            <a:off x="3657600" y="637475"/>
            <a:ext cx="0" cy="391439"/>
          </a:xfrm>
          <a:prstGeom prst="line">
            <a:avLst/>
          </a:prstGeom>
          <a:ln w="25400">
            <a:prstDash val="dash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EF69272-727E-A523-36A7-38F205C1982E}"/>
              </a:ext>
            </a:extLst>
          </p:cNvPr>
          <p:cNvCxnSpPr>
            <a:cxnSpLocks/>
          </p:cNvCxnSpPr>
          <p:nvPr/>
        </p:nvCxnSpPr>
        <p:spPr>
          <a:xfrm>
            <a:off x="10158607" y="637474"/>
            <a:ext cx="0" cy="391439"/>
          </a:xfrm>
          <a:prstGeom prst="line">
            <a:avLst/>
          </a:prstGeom>
          <a:ln w="25400">
            <a:solidFill>
              <a:schemeClr val="accent2">
                <a:lumMod val="40000"/>
                <a:lumOff val="60000"/>
              </a:schemeClr>
            </a:solidFill>
            <a:prstDash val="dash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BE709A01-10D1-8A42-8DE5-2B610306ABA4}"/>
              </a:ext>
            </a:extLst>
          </p:cNvPr>
          <p:cNvCxnSpPr>
            <a:cxnSpLocks/>
          </p:cNvCxnSpPr>
          <p:nvPr/>
        </p:nvCxnSpPr>
        <p:spPr>
          <a:xfrm>
            <a:off x="6941505" y="637475"/>
            <a:ext cx="0" cy="391439"/>
          </a:xfrm>
          <a:prstGeom prst="line">
            <a:avLst/>
          </a:prstGeom>
          <a:ln w="25400">
            <a:solidFill>
              <a:schemeClr val="accent6">
                <a:lumMod val="60000"/>
                <a:lumOff val="40000"/>
              </a:schemeClr>
            </a:solidFill>
            <a:prstDash val="dash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1037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0AC44026-2A50-4B18-9335-71F7C3698EF7}" vid="{627BE862-221D-4A98-B64A-0C8EDBA5BD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393</TotalTime>
  <Words>555</Words>
  <Application>Microsoft Macintosh PowerPoint</Application>
  <PresentationFormat>Widescreen</PresentationFormat>
  <Paragraphs>113</Paragraphs>
  <Slides>5</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Megan Herchold</cp:lastModifiedBy>
  <cp:revision>40</cp:revision>
  <cp:lastPrinted>2020-08-31T22:23:58Z</cp:lastPrinted>
  <dcterms:created xsi:type="dcterms:W3CDTF">2020-10-13T17:45:05Z</dcterms:created>
  <dcterms:modified xsi:type="dcterms:W3CDTF">2024-08-22T03:00:05Z</dcterms:modified>
</cp:coreProperties>
</file>