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4"/>
  </p:notesMasterIdLst>
  <p:sldIdLst>
    <p:sldId id="342" r:id="rId2"/>
    <p:sldId id="355" r:id="rId3"/>
    <p:sldId id="356" r:id="rId4"/>
    <p:sldId id="365" r:id="rId5"/>
    <p:sldId id="357" r:id="rId6"/>
    <p:sldId id="366" r:id="rId7"/>
    <p:sldId id="367" r:id="rId8"/>
    <p:sldId id="368" r:id="rId9"/>
    <p:sldId id="369" r:id="rId10"/>
    <p:sldId id="370" r:id="rId11"/>
    <p:sldId id="364" r:id="rId12"/>
    <p:sldId id="29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D9B6"/>
    <a:srgbClr val="DCF4F2"/>
    <a:srgbClr val="2B8D84"/>
    <a:srgbClr val="39BDB0"/>
    <a:srgbClr val="013064"/>
    <a:srgbClr val="A1E3DD"/>
    <a:srgbClr val="9CA58C"/>
    <a:srgbClr val="CBD6B5"/>
    <a:srgbClr val="654105"/>
    <a:srgbClr val="7C50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4286CA-CF96-4961-9485-CDA4C3438D65}" v="5" dt="2024-07-11T22:28:28.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7" d="100"/>
          <a:sy n="127" d="100"/>
        </p:scale>
        <p:origin x="616" y="192"/>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1"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7/13/24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12</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7/13/24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7/13/24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7/13/24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7/13/24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7/13/24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7/13/24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hyperlink" Target="https://www.smartsheet.com/try-it?trp=12095&amp;utm_source=template-powerpoint&amp;utm_medium=content&amp;utm_campaign=Example+Sports+Event+Proposal-powerpoint-12095&amp;lpa=Example+Sports+Event+Proposal+powerpoint+12095"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erial view of players running in soccer field">
            <a:extLst>
              <a:ext uri="{FF2B5EF4-FFF2-40B4-BE49-F238E27FC236}">
                <a16:creationId xmlns:a16="http://schemas.microsoft.com/office/drawing/2014/main" id="{7D547EB1-1706-F587-68FF-AAB17A4009C2}"/>
              </a:ext>
            </a:extLst>
          </p:cNvPr>
          <p:cNvPicPr>
            <a:picLocks noChangeAspect="1"/>
          </p:cNvPicPr>
          <p:nvPr/>
        </p:nvPicPr>
        <p:blipFill>
          <a:blip r:embed="rId2">
            <a:alphaModFix amt="27000"/>
            <a:duotone>
              <a:schemeClr val="accent4">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4" name="Picture 3">
            <a:hlinkClick r:id="rId4"/>
            <a:extLst>
              <a:ext uri="{FF2B5EF4-FFF2-40B4-BE49-F238E27FC236}">
                <a16:creationId xmlns:a16="http://schemas.microsoft.com/office/drawing/2014/main" id="{4AEB8225-3AA8-AF48-AD51-3F5F53316D6B}"/>
              </a:ext>
            </a:extLst>
          </p:cNvPr>
          <p:cNvPicPr>
            <a:picLocks noChangeAspect="1"/>
          </p:cNvPicPr>
          <p:nvPr/>
        </p:nvPicPr>
        <p:blipFill>
          <a:blip r:embed="rId5"/>
          <a:srcRect/>
          <a:stretch/>
        </p:blipFill>
        <p:spPr>
          <a:xfrm>
            <a:off x="8412822" y="400145"/>
            <a:ext cx="3404347" cy="677108"/>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8" y="400145"/>
            <a:ext cx="6290236" cy="892552"/>
          </a:xfrm>
          <a:prstGeom prst="rect">
            <a:avLst/>
          </a:prstGeom>
          <a:noFill/>
        </p:spPr>
        <p:txBody>
          <a:bodyPr wrap="square" rtlCol="0">
            <a:spAutoFit/>
          </a:bodyPr>
          <a:lstStyle/>
          <a:p>
            <a:r>
              <a:rPr lang="en-US" sz="2600" b="1" dirty="0">
                <a:solidFill>
                  <a:schemeClr val="tx1">
                    <a:lumMod val="65000"/>
                    <a:lumOff val="35000"/>
                  </a:schemeClr>
                </a:solidFill>
                <a:latin typeface="Century Gothic" panose="020B0502020202020204" pitchFamily="34" charset="0"/>
              </a:rPr>
              <a:t>Sports Event Proposal Presentation Template Example</a:t>
            </a:r>
          </a:p>
        </p:txBody>
      </p:sp>
      <p:sp>
        <p:nvSpPr>
          <p:cNvPr id="2" name="TextBox 1">
            <a:extLst>
              <a:ext uri="{FF2B5EF4-FFF2-40B4-BE49-F238E27FC236}">
                <a16:creationId xmlns:a16="http://schemas.microsoft.com/office/drawing/2014/main" id="{FF52D5F1-171D-DD9F-AAC4-B41DC75DE343}"/>
              </a:ext>
            </a:extLst>
          </p:cNvPr>
          <p:cNvSpPr txBox="1"/>
          <p:nvPr/>
        </p:nvSpPr>
        <p:spPr>
          <a:xfrm>
            <a:off x="4574877" y="2008326"/>
            <a:ext cx="6415488" cy="1261884"/>
          </a:xfrm>
          <a:prstGeom prst="rect">
            <a:avLst/>
          </a:prstGeom>
          <a:noFill/>
        </p:spPr>
        <p:txBody>
          <a:bodyPr wrap="square" rtlCol="0">
            <a:spAutoFit/>
          </a:bodyPr>
          <a:lstStyle/>
          <a:p>
            <a:r>
              <a:rPr lang="en-US" sz="3800" dirty="0">
                <a:solidFill>
                  <a:schemeClr val="tx1">
                    <a:lumMod val="65000"/>
                    <a:lumOff val="35000"/>
                  </a:schemeClr>
                </a:solidFill>
                <a:latin typeface="Century Gothic" panose="020B0502020202020204" pitchFamily="34" charset="0"/>
              </a:rPr>
              <a:t>Soccer Academy Event Proposal</a:t>
            </a:r>
          </a:p>
        </p:txBody>
      </p:sp>
      <p:sp>
        <p:nvSpPr>
          <p:cNvPr id="8" name="TextBox 7">
            <a:extLst>
              <a:ext uri="{FF2B5EF4-FFF2-40B4-BE49-F238E27FC236}">
                <a16:creationId xmlns:a16="http://schemas.microsoft.com/office/drawing/2014/main" id="{2860755A-3DA2-B02E-BDAB-612E67095E2B}"/>
              </a:ext>
            </a:extLst>
          </p:cNvPr>
          <p:cNvSpPr txBox="1"/>
          <p:nvPr/>
        </p:nvSpPr>
        <p:spPr>
          <a:xfrm>
            <a:off x="330307" y="6439597"/>
            <a:ext cx="3574866" cy="276999"/>
          </a:xfrm>
          <a:prstGeom prst="rect">
            <a:avLst/>
          </a:prstGeom>
          <a:noFill/>
        </p:spPr>
        <p:txBody>
          <a:bodyPr wrap="square" rtlCol="0">
            <a:spAutoFit/>
          </a:bodyPr>
          <a:lstStyle/>
          <a:p>
            <a:r>
              <a:rPr lang="en-US" sz="1200" i="1" dirty="0">
                <a:solidFill>
                  <a:schemeClr val="tx1">
                    <a:lumMod val="65000"/>
                    <a:lumOff val="35000"/>
                  </a:schemeClr>
                </a:solidFill>
                <a:latin typeface="Century Gothic" panose="020B0502020202020204" pitchFamily="34" charset="0"/>
              </a:rPr>
              <a:t>Replace with image related to your event.</a:t>
            </a:r>
          </a:p>
        </p:txBody>
      </p:sp>
      <p:sp>
        <p:nvSpPr>
          <p:cNvPr id="9" name="TextBox 8">
            <a:extLst>
              <a:ext uri="{FF2B5EF4-FFF2-40B4-BE49-F238E27FC236}">
                <a16:creationId xmlns:a16="http://schemas.microsoft.com/office/drawing/2014/main" id="{6045839C-986E-CB74-52B0-8750B55F87D5}"/>
              </a:ext>
            </a:extLst>
          </p:cNvPr>
          <p:cNvSpPr txBox="1"/>
          <p:nvPr/>
        </p:nvSpPr>
        <p:spPr>
          <a:xfrm>
            <a:off x="4614583" y="4108381"/>
            <a:ext cx="8256735"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Date: July 15-20, 20XX</a:t>
            </a:r>
          </a:p>
          <a:p>
            <a:r>
              <a:rPr lang="en-US" dirty="0">
                <a:solidFill>
                  <a:schemeClr val="tx1">
                    <a:lumMod val="65000"/>
                    <a:lumOff val="35000"/>
                  </a:schemeClr>
                </a:solidFill>
                <a:latin typeface="Century Gothic" panose="020B0502020202020204" pitchFamily="34" charset="0"/>
              </a:rPr>
              <a:t>Event Location: Greenfield Sports Complex</a:t>
            </a:r>
          </a:p>
          <a:p>
            <a:r>
              <a:rPr lang="en-US" dirty="0">
                <a:solidFill>
                  <a:schemeClr val="tx1">
                    <a:lumMod val="65000"/>
                    <a:lumOff val="35000"/>
                  </a:schemeClr>
                </a:solidFill>
                <a:latin typeface="Century Gothic" panose="020B0502020202020204" pitchFamily="34" charset="0"/>
              </a:rPr>
              <a:t>Organization: Greenfield Soccer Academy</a:t>
            </a:r>
          </a:p>
        </p:txBody>
      </p:sp>
      <p:grpSp>
        <p:nvGrpSpPr>
          <p:cNvPr id="12" name="Group 11">
            <a:extLst>
              <a:ext uri="{FF2B5EF4-FFF2-40B4-BE49-F238E27FC236}">
                <a16:creationId xmlns:a16="http://schemas.microsoft.com/office/drawing/2014/main" id="{E3BC537D-0F72-A7BE-524C-3492173F96A8}"/>
              </a:ext>
            </a:extLst>
          </p:cNvPr>
          <p:cNvGrpSpPr/>
          <p:nvPr/>
        </p:nvGrpSpPr>
        <p:grpSpPr>
          <a:xfrm>
            <a:off x="10114995" y="4940801"/>
            <a:ext cx="1937758" cy="1809350"/>
            <a:chOff x="8330044" y="3939191"/>
            <a:chExt cx="1937758" cy="1809350"/>
          </a:xfrm>
          <a:solidFill>
            <a:schemeClr val="tx1">
              <a:lumMod val="65000"/>
              <a:lumOff val="35000"/>
            </a:schemeClr>
          </a:solidFill>
          <a:effectLst>
            <a:outerShdw blurRad="50800" dist="38100" algn="l" rotWithShape="0">
              <a:prstClr val="black">
                <a:alpha val="40000"/>
              </a:prstClr>
            </a:outerShdw>
          </a:effectLst>
        </p:grpSpPr>
        <p:sp>
          <p:nvSpPr>
            <p:cNvPr id="10" name="Hexagon 9">
              <a:extLst>
                <a:ext uri="{FF2B5EF4-FFF2-40B4-BE49-F238E27FC236}">
                  <a16:creationId xmlns:a16="http://schemas.microsoft.com/office/drawing/2014/main" id="{C8EFCF31-80AD-C75E-2982-444BE7131CA0}"/>
                </a:ext>
              </a:extLst>
            </p:cNvPr>
            <p:cNvSpPr/>
            <p:nvPr/>
          </p:nvSpPr>
          <p:spPr>
            <a:xfrm>
              <a:off x="8330044" y="3939191"/>
              <a:ext cx="1937758" cy="1809350"/>
            </a:xfrm>
            <a:prstGeom prst="star5">
              <a:avLst/>
            </a:prstGeom>
            <a:grp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E3A385E-9AB6-1C86-AC94-21AF80EBF1EB}"/>
                </a:ext>
              </a:extLst>
            </p:cNvPr>
            <p:cNvSpPr txBox="1"/>
            <p:nvPr/>
          </p:nvSpPr>
          <p:spPr>
            <a:xfrm>
              <a:off x="8481832" y="4512740"/>
              <a:ext cx="1634182" cy="908864"/>
            </a:xfrm>
            <a:prstGeom prst="ellipse">
              <a:avLst/>
            </a:prstGeom>
            <a:noFill/>
            <a:ln>
              <a:noFill/>
            </a:ln>
          </p:spPr>
          <p:txBody>
            <a:bodyPr wrap="square" rtlCol="0">
              <a:spAutoFit/>
            </a:bodyPr>
            <a:lstStyle/>
            <a:p>
              <a:pPr algn="ctr"/>
              <a:r>
                <a:rPr lang="en-US" sz="1200" b="1" dirty="0">
                  <a:solidFill>
                    <a:schemeClr val="bg1"/>
                  </a:solidFill>
                  <a:latin typeface="Century Gothic" panose="020B0502020202020204" pitchFamily="34" charset="0"/>
                </a:rPr>
                <a:t>GREENFIELD SOCCER ACADEMY</a:t>
              </a:r>
            </a:p>
          </p:txBody>
        </p:sp>
      </p:grpSp>
      <p:sp>
        <p:nvSpPr>
          <p:cNvPr id="3" name="TextBox 2">
            <a:extLst>
              <a:ext uri="{FF2B5EF4-FFF2-40B4-BE49-F238E27FC236}">
                <a16:creationId xmlns:a16="http://schemas.microsoft.com/office/drawing/2014/main" id="{EE9B9E52-C2A1-4AD9-4CC8-8C1A5B1B8DC4}"/>
              </a:ext>
            </a:extLst>
          </p:cNvPr>
          <p:cNvSpPr txBox="1"/>
          <p:nvPr/>
        </p:nvSpPr>
        <p:spPr>
          <a:xfrm>
            <a:off x="4574877" y="3198167"/>
            <a:ext cx="6415488" cy="461665"/>
          </a:xfrm>
          <a:prstGeom prst="rect">
            <a:avLst/>
          </a:prstGeom>
          <a:noFill/>
        </p:spPr>
        <p:txBody>
          <a:bodyPr wrap="square" rtlCol="0">
            <a:spAutoFit/>
          </a:bodyPr>
          <a:lstStyle/>
          <a:p>
            <a:r>
              <a:rPr lang="en-US" sz="2400" i="1" dirty="0">
                <a:solidFill>
                  <a:schemeClr val="tx1">
                    <a:lumMod val="50000"/>
                    <a:lumOff val="50000"/>
                  </a:schemeClr>
                </a:solidFill>
                <a:latin typeface="Century Gothic" panose="020B0502020202020204" pitchFamily="34" charset="0"/>
              </a:rPr>
              <a:t>Youth Soccer Skills Camp</a:t>
            </a:r>
          </a:p>
        </p:txBody>
      </p:sp>
      <p:pic>
        <p:nvPicPr>
          <p:cNvPr id="7" name="Picture 6" descr="Soccer ball in goal">
            <a:extLst>
              <a:ext uri="{FF2B5EF4-FFF2-40B4-BE49-F238E27FC236}">
                <a16:creationId xmlns:a16="http://schemas.microsoft.com/office/drawing/2014/main" id="{8F2D020B-9328-3377-7638-AD7E3CDCF69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16920" y="2102550"/>
            <a:ext cx="4258416" cy="2838251"/>
          </a:xfrm>
          <a:prstGeom prst="rect">
            <a:avLst/>
          </a:prstGeom>
        </p:spPr>
      </p:pic>
    </p:spTree>
    <p:extLst>
      <p:ext uri="{BB962C8B-B14F-4D97-AF65-F5344CB8AC3E}">
        <p14:creationId xmlns:p14="http://schemas.microsoft.com/office/powerpoint/2010/main" val="15085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8. RISK MANAGEMENT</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2502114646"/>
              </p:ext>
            </p:extLst>
          </p:nvPr>
        </p:nvGraphicFramePr>
        <p:xfrm>
          <a:off x="266262" y="866810"/>
          <a:ext cx="11631450" cy="5473603"/>
        </p:xfrm>
        <a:graphic>
          <a:graphicData uri="http://schemas.openxmlformats.org/drawingml/2006/table">
            <a:tbl>
              <a:tblPr firstRow="1" bandRow="1">
                <a:tableStyleId>{5C22544A-7EE6-4342-B048-85BDC9FD1C3A}</a:tableStyleId>
              </a:tblPr>
              <a:tblGrid>
                <a:gridCol w="3877150">
                  <a:extLst>
                    <a:ext uri="{9D8B030D-6E8A-4147-A177-3AD203B41FA5}">
                      <a16:colId xmlns:a16="http://schemas.microsoft.com/office/drawing/2014/main" val="879879310"/>
                    </a:ext>
                  </a:extLst>
                </a:gridCol>
                <a:gridCol w="3877150">
                  <a:extLst>
                    <a:ext uri="{9D8B030D-6E8A-4147-A177-3AD203B41FA5}">
                      <a16:colId xmlns:a16="http://schemas.microsoft.com/office/drawing/2014/main" val="2420682684"/>
                    </a:ext>
                  </a:extLst>
                </a:gridCol>
                <a:gridCol w="3877150">
                  <a:extLst>
                    <a:ext uri="{9D8B030D-6E8A-4147-A177-3AD203B41FA5}">
                      <a16:colId xmlns:a16="http://schemas.microsoft.com/office/drawing/2014/main" val="450534939"/>
                    </a:ext>
                  </a:extLst>
                </a:gridCol>
              </a:tblGrid>
              <a:tr h="1190768">
                <a:tc>
                  <a:txBody>
                    <a:bodyPr/>
                    <a:lstStyle/>
                    <a:p>
                      <a:pPr algn="ctr"/>
                      <a:r>
                        <a:rPr lang="en-US" sz="1400" b="1" dirty="0">
                          <a:solidFill>
                            <a:schemeClr val="tx1">
                              <a:lumMod val="50000"/>
                              <a:lumOff val="50000"/>
                            </a:schemeClr>
                          </a:solidFill>
                          <a:latin typeface="Century Gothic" panose="020B0502020202020204" pitchFamily="34" charset="0"/>
                        </a:rPr>
                        <a:t>RISK ASSESSMENT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400" b="1" dirty="0">
                          <a:solidFill>
                            <a:schemeClr val="tx1">
                              <a:lumMod val="50000"/>
                              <a:lumOff val="50000"/>
                            </a:schemeClr>
                          </a:solidFill>
                          <a:latin typeface="Century Gothic" panose="020B0502020202020204" pitchFamily="34" charset="0"/>
                        </a:rPr>
                        <a:t>MITIGATION STRATEGIES</a:t>
                      </a:r>
                      <a:endParaRPr lang="en-US" sz="1400" b="0" dirty="0">
                        <a:solidFill>
                          <a:schemeClr val="tx1">
                            <a:lumMod val="50000"/>
                            <a:lumOff val="50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algn="ctr"/>
                      <a:r>
                        <a:rPr lang="en-US" sz="1400" b="1" dirty="0">
                          <a:solidFill>
                            <a:schemeClr val="tx1">
                              <a:lumMod val="50000"/>
                              <a:lumOff val="50000"/>
                            </a:schemeClr>
                          </a:solidFill>
                          <a:latin typeface="Century Gothic" panose="020B0502020202020204" pitchFamily="34" charset="0"/>
                        </a:rPr>
                        <a:t>CONTINGENCY PLANS</a:t>
                      </a:r>
                      <a:endParaRPr lang="en-US" sz="1400" b="0" dirty="0">
                        <a:solidFill>
                          <a:schemeClr val="tx1">
                            <a:lumMod val="50000"/>
                            <a:lumOff val="50000"/>
                          </a:schemeClr>
                        </a:solidFill>
                        <a:latin typeface="Century Gothic" panose="020B0502020202020204" pitchFamily="34" charset="0"/>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900887935"/>
                  </a:ext>
                </a:extLst>
              </a:tr>
              <a:tr h="428283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50000"/>
                              <a:lumOff val="50000"/>
                            </a:schemeClr>
                          </a:solidFill>
                          <a:latin typeface="Century Gothic" panose="020B0502020202020204" pitchFamily="34" charset="0"/>
                        </a:rPr>
                        <a:t>Weather-related disruptions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50000"/>
                              <a:lumOff val="50000"/>
                            </a:schemeClr>
                          </a:solidFill>
                          <a:latin typeface="Century Gothic" panose="020B0502020202020204" pitchFamily="34" charset="0"/>
                        </a:rPr>
                        <a:t>Injuries or medical emergencies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50000"/>
                              <a:lumOff val="50000"/>
                            </a:schemeClr>
                          </a:solidFill>
                          <a:latin typeface="Century Gothic" panose="020B0502020202020204" pitchFamily="34" charset="0"/>
                        </a:rPr>
                        <a:t>Low participant turnout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285750" indent="-285750" algn="l">
                        <a:buFont typeface="Arial" panose="020B0604020202020204" pitchFamily="34" charset="0"/>
                        <a:buChar char="•"/>
                      </a:pPr>
                      <a:endParaRPr lang="en-US" sz="1400" b="0" dirty="0">
                        <a:solidFill>
                          <a:schemeClr val="tx1">
                            <a:lumMod val="50000"/>
                            <a:lumOff val="50000"/>
                          </a:schemeClr>
                        </a:solidFill>
                        <a:latin typeface="Century Gothic" panose="020B0502020202020204" pitchFamily="34" charset="0"/>
                      </a:endParaRPr>
                    </a:p>
                    <a:p>
                      <a:pPr marL="285750" indent="-285750" algn="l">
                        <a:buFont typeface="Arial" panose="020B0604020202020204" pitchFamily="34" charset="0"/>
                        <a:buChar char="•"/>
                      </a:pPr>
                      <a:r>
                        <a:rPr lang="en-US" sz="1400" b="0" dirty="0">
                          <a:solidFill>
                            <a:schemeClr val="tx1">
                              <a:lumMod val="50000"/>
                              <a:lumOff val="50000"/>
                            </a:schemeClr>
                          </a:solidFill>
                          <a:latin typeface="Century Gothic" panose="020B0502020202020204" pitchFamily="34" charset="0"/>
                        </a:rPr>
                        <a:t>Backup indoor venues</a:t>
                      </a:r>
                    </a:p>
                    <a:p>
                      <a:pPr marL="285750" indent="-285750" algn="l">
                        <a:buFont typeface="Arial" panose="020B0604020202020204" pitchFamily="34" charset="0"/>
                        <a:buChar char="•"/>
                      </a:pPr>
                      <a:r>
                        <a:rPr lang="en-US" sz="1400" b="0" dirty="0">
                          <a:solidFill>
                            <a:schemeClr val="tx1">
                              <a:lumMod val="50000"/>
                              <a:lumOff val="50000"/>
                            </a:schemeClr>
                          </a:solidFill>
                          <a:latin typeface="Century Gothic" panose="020B0502020202020204" pitchFamily="34" charset="0"/>
                        </a:rPr>
                        <a:t>On-site medical staff</a:t>
                      </a:r>
                    </a:p>
                    <a:p>
                      <a:pPr marL="285750" indent="-285750" algn="l">
                        <a:buFont typeface="Arial" panose="020B0604020202020204" pitchFamily="34" charset="0"/>
                        <a:buChar char="•"/>
                      </a:pPr>
                      <a:r>
                        <a:rPr lang="en-US" sz="1400" b="0" dirty="0">
                          <a:solidFill>
                            <a:schemeClr val="tx1">
                              <a:lumMod val="50000"/>
                              <a:lumOff val="50000"/>
                            </a:schemeClr>
                          </a:solidFill>
                          <a:latin typeface="Century Gothic" panose="020B0502020202020204" pitchFamily="34" charset="0"/>
                        </a:rPr>
                        <a:t>Extensive marketing to boost registrations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50000"/>
                              <a:lumOff val="50000"/>
                            </a:schemeClr>
                          </a:solidFill>
                          <a:latin typeface="Century Gothic" panose="020B0502020202020204" pitchFamily="34" charset="0"/>
                        </a:rPr>
                        <a:t>Rain dates for outdoor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50000"/>
                              <a:lumOff val="50000"/>
                            </a:schemeClr>
                          </a:solidFill>
                          <a:latin typeface="Century Gothic" panose="020B0502020202020204" pitchFamily="34" charset="0"/>
                        </a:rPr>
                        <a:t>Insurance coverage for accidents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dirty="0">
                          <a:solidFill>
                            <a:schemeClr val="tx1">
                              <a:lumMod val="50000"/>
                              <a:lumOff val="50000"/>
                            </a:schemeClr>
                          </a:solidFill>
                          <a:latin typeface="Century Gothic" panose="020B0502020202020204" pitchFamily="34" charset="0"/>
                        </a:rPr>
                        <a:t>Flexible refund policies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353366089"/>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4" name="Straight Connector 3">
            <a:extLst>
              <a:ext uri="{FF2B5EF4-FFF2-40B4-BE49-F238E27FC236}">
                <a16:creationId xmlns:a16="http://schemas.microsoft.com/office/drawing/2014/main" id="{D7381B8B-1A79-E309-6FE4-05DA169F61E6}"/>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751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erial view of players running in soccer field">
            <a:extLst>
              <a:ext uri="{FF2B5EF4-FFF2-40B4-BE49-F238E27FC236}">
                <a16:creationId xmlns:a16="http://schemas.microsoft.com/office/drawing/2014/main" id="{15526484-52FE-782B-138F-53AACAF09EDA}"/>
              </a:ext>
            </a:extLst>
          </p:cNvPr>
          <p:cNvPicPr>
            <a:picLocks noChangeAspect="1"/>
          </p:cNvPicPr>
          <p:nvPr/>
        </p:nvPicPr>
        <p:blipFill>
          <a:blip r:embed="rId2">
            <a:alphaModFix amt="27000"/>
            <a:duotone>
              <a:schemeClr val="accent4">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Lst>
          </a:blip>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B022EF56-95E4-4632-B100-AF270B580929}"/>
              </a:ext>
            </a:extLst>
          </p:cNvPr>
          <p:cNvSpPr/>
          <p:nvPr/>
        </p:nvSpPr>
        <p:spPr>
          <a:xfrm>
            <a:off x="313508" y="5504476"/>
            <a:ext cx="9494726" cy="907546"/>
          </a:xfrm>
          <a:prstGeom prst="rect">
            <a:avLst/>
          </a:prstGeom>
          <a:solidFill>
            <a:schemeClr val="accent4">
              <a:lumMod val="20000"/>
              <a:lumOff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D11F34D-B8C6-9C8B-71D2-BC0EBAFA67AF}"/>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9. CONCLUSION AND CALL TO ACTION</a:t>
            </a:r>
            <a:endParaRPr lang="en-US" sz="1600" dirty="0">
              <a:solidFill>
                <a:schemeClr val="tx1">
                  <a:lumMod val="65000"/>
                  <a:lumOff val="35000"/>
                </a:schemeClr>
              </a:solidFill>
              <a:latin typeface="Century Gothic" panose="020B0502020202020204" pitchFamily="34" charset="0"/>
            </a:endParaRPr>
          </a:p>
        </p:txBody>
      </p:sp>
      <p:sp>
        <p:nvSpPr>
          <p:cNvPr id="11" name="TextBox 10">
            <a:extLst>
              <a:ext uri="{FF2B5EF4-FFF2-40B4-BE49-F238E27FC236}">
                <a16:creationId xmlns:a16="http://schemas.microsoft.com/office/drawing/2014/main" id="{CF9F8977-70BD-947B-6A9B-ED258C48594F}"/>
              </a:ext>
            </a:extLst>
          </p:cNvPr>
          <p:cNvSpPr txBox="1"/>
          <p:nvPr/>
        </p:nvSpPr>
        <p:spPr>
          <a:xfrm>
            <a:off x="5191447" y="1358136"/>
            <a:ext cx="6530871" cy="1200329"/>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Summary</a:t>
            </a:r>
            <a:r>
              <a:rPr lang="en-US" dirty="0">
                <a:solidFill>
                  <a:schemeClr val="tx1">
                    <a:lumMod val="65000"/>
                    <a:lumOff val="35000"/>
                  </a:schemeClr>
                </a:solidFill>
                <a:latin typeface="Century Gothic" panose="020B0502020202020204" pitchFamily="34" charset="0"/>
              </a:rPr>
              <a:t>: The Greenfield Soccer Academy Youth Skills Camp is an excellent opportunity for young athletes to develop their skills, make new friends, and enjoy the sport of soccer in a supportive environment.</a:t>
            </a:r>
          </a:p>
        </p:txBody>
      </p:sp>
      <p:sp>
        <p:nvSpPr>
          <p:cNvPr id="5" name="TextBox 4">
            <a:extLst>
              <a:ext uri="{FF2B5EF4-FFF2-40B4-BE49-F238E27FC236}">
                <a16:creationId xmlns:a16="http://schemas.microsoft.com/office/drawing/2014/main" id="{1FB8C0CA-D2DA-4A3D-860C-BD932DFF0C06}"/>
              </a:ext>
            </a:extLst>
          </p:cNvPr>
          <p:cNvSpPr txBox="1"/>
          <p:nvPr/>
        </p:nvSpPr>
        <p:spPr>
          <a:xfrm>
            <a:off x="5191446" y="3538176"/>
            <a:ext cx="6530871" cy="923330"/>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Call to Action</a:t>
            </a:r>
            <a:r>
              <a:rPr lang="en-US" dirty="0">
                <a:solidFill>
                  <a:schemeClr val="tx1">
                    <a:lumMod val="65000"/>
                    <a:lumOff val="35000"/>
                  </a:schemeClr>
                </a:solidFill>
                <a:latin typeface="Century Gothic" panose="020B0502020202020204" pitchFamily="34" charset="0"/>
              </a:rPr>
              <a:t>: Join us in making this event a success! Register your child today or become a sponsor and support our community's youth.</a:t>
            </a:r>
          </a:p>
        </p:txBody>
      </p:sp>
      <p:sp>
        <p:nvSpPr>
          <p:cNvPr id="6" name="TextBox 5">
            <a:extLst>
              <a:ext uri="{FF2B5EF4-FFF2-40B4-BE49-F238E27FC236}">
                <a16:creationId xmlns:a16="http://schemas.microsoft.com/office/drawing/2014/main" id="{D2C08C3D-9E3A-5E20-4018-E1F43DB24954}"/>
              </a:ext>
            </a:extLst>
          </p:cNvPr>
          <p:cNvSpPr txBox="1"/>
          <p:nvPr/>
        </p:nvSpPr>
        <p:spPr>
          <a:xfrm>
            <a:off x="391066" y="5681851"/>
            <a:ext cx="6415488" cy="323165"/>
          </a:xfrm>
          <a:prstGeom prst="rect">
            <a:avLst/>
          </a:prstGeom>
          <a:noFill/>
        </p:spPr>
        <p:txBody>
          <a:bodyPr wrap="square" rtlCol="0">
            <a:spAutoFit/>
          </a:bodyPr>
          <a:lstStyle/>
          <a:p>
            <a:r>
              <a:rPr lang="en-US" sz="1500" dirty="0">
                <a:solidFill>
                  <a:schemeClr val="tx1">
                    <a:lumMod val="65000"/>
                    <a:lumOff val="35000"/>
                  </a:schemeClr>
                </a:solidFill>
                <a:latin typeface="Century Gothic" panose="020B0502020202020204" pitchFamily="34" charset="0"/>
              </a:rPr>
              <a:t>SOCCER ACADEMY EVENT PROPOSAL</a:t>
            </a:r>
          </a:p>
        </p:txBody>
      </p:sp>
      <p:sp>
        <p:nvSpPr>
          <p:cNvPr id="15" name="TextBox 14">
            <a:extLst>
              <a:ext uri="{FF2B5EF4-FFF2-40B4-BE49-F238E27FC236}">
                <a16:creationId xmlns:a16="http://schemas.microsoft.com/office/drawing/2014/main" id="{3D45862B-3167-8D65-4780-3AD8CB2A3B28}"/>
              </a:ext>
            </a:extLst>
          </p:cNvPr>
          <p:cNvSpPr txBox="1"/>
          <p:nvPr/>
        </p:nvSpPr>
        <p:spPr>
          <a:xfrm>
            <a:off x="391066" y="6029897"/>
            <a:ext cx="6415488" cy="323165"/>
          </a:xfrm>
          <a:prstGeom prst="rect">
            <a:avLst/>
          </a:prstGeom>
          <a:noFill/>
        </p:spPr>
        <p:txBody>
          <a:bodyPr wrap="square" rtlCol="0">
            <a:spAutoFit/>
          </a:bodyPr>
          <a:lstStyle/>
          <a:p>
            <a:r>
              <a:rPr lang="en-US" sz="1500" i="1" dirty="0">
                <a:solidFill>
                  <a:schemeClr val="tx1">
                    <a:lumMod val="50000"/>
                    <a:lumOff val="50000"/>
                  </a:schemeClr>
                </a:solidFill>
                <a:latin typeface="Century Gothic" panose="020B0502020202020204" pitchFamily="34" charset="0"/>
              </a:rPr>
              <a:t>Youth Soccer Skills Camp</a:t>
            </a:r>
          </a:p>
        </p:txBody>
      </p:sp>
      <p:grpSp>
        <p:nvGrpSpPr>
          <p:cNvPr id="20" name="Group 19">
            <a:extLst>
              <a:ext uri="{FF2B5EF4-FFF2-40B4-BE49-F238E27FC236}">
                <a16:creationId xmlns:a16="http://schemas.microsoft.com/office/drawing/2014/main" id="{C1445C3C-1D66-04F0-43E8-959A82F316C8}"/>
              </a:ext>
            </a:extLst>
          </p:cNvPr>
          <p:cNvGrpSpPr/>
          <p:nvPr/>
        </p:nvGrpSpPr>
        <p:grpSpPr>
          <a:xfrm>
            <a:off x="10031238" y="4744899"/>
            <a:ext cx="1937758" cy="1809350"/>
            <a:chOff x="8330044" y="3939191"/>
            <a:chExt cx="1937758" cy="1809350"/>
          </a:xfrm>
          <a:solidFill>
            <a:schemeClr val="tx1">
              <a:lumMod val="65000"/>
              <a:lumOff val="35000"/>
            </a:schemeClr>
          </a:solidFill>
          <a:effectLst>
            <a:outerShdw blurRad="50800" dist="38100" algn="l" rotWithShape="0">
              <a:prstClr val="black">
                <a:alpha val="40000"/>
              </a:prstClr>
            </a:outerShdw>
          </a:effectLst>
        </p:grpSpPr>
        <p:sp>
          <p:nvSpPr>
            <p:cNvPr id="21" name="Hexagon 9">
              <a:extLst>
                <a:ext uri="{FF2B5EF4-FFF2-40B4-BE49-F238E27FC236}">
                  <a16:creationId xmlns:a16="http://schemas.microsoft.com/office/drawing/2014/main" id="{F9163C5D-38FB-AB84-020E-462C09521E6B}"/>
                </a:ext>
              </a:extLst>
            </p:cNvPr>
            <p:cNvSpPr/>
            <p:nvPr/>
          </p:nvSpPr>
          <p:spPr>
            <a:xfrm>
              <a:off x="8330044" y="3939191"/>
              <a:ext cx="1937758" cy="1809350"/>
            </a:xfrm>
            <a:prstGeom prst="star5">
              <a:avLst/>
            </a:prstGeom>
            <a:grp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02420405-5BBC-B108-3F24-453C8708E36F}"/>
                </a:ext>
              </a:extLst>
            </p:cNvPr>
            <p:cNvSpPr txBox="1"/>
            <p:nvPr/>
          </p:nvSpPr>
          <p:spPr>
            <a:xfrm>
              <a:off x="8481832" y="4512740"/>
              <a:ext cx="1634182" cy="908864"/>
            </a:xfrm>
            <a:prstGeom prst="ellipse">
              <a:avLst/>
            </a:prstGeom>
            <a:noFill/>
            <a:ln>
              <a:noFill/>
            </a:ln>
          </p:spPr>
          <p:txBody>
            <a:bodyPr wrap="square" rtlCol="0">
              <a:spAutoFit/>
            </a:bodyPr>
            <a:lstStyle/>
            <a:p>
              <a:pPr algn="ctr"/>
              <a:r>
                <a:rPr lang="en-US" sz="1200" b="1" dirty="0">
                  <a:solidFill>
                    <a:schemeClr val="bg1"/>
                  </a:solidFill>
                  <a:latin typeface="Century Gothic" panose="020B0502020202020204" pitchFamily="34" charset="0"/>
                </a:rPr>
                <a:t>GREENFIELD SOCCER ACADEMY</a:t>
              </a:r>
            </a:p>
          </p:txBody>
        </p:sp>
      </p:grpSp>
      <p:pic>
        <p:nvPicPr>
          <p:cNvPr id="24" name="Picture 23" descr="Kids in soccer team">
            <a:extLst>
              <a:ext uri="{FF2B5EF4-FFF2-40B4-BE49-F238E27FC236}">
                <a16:creationId xmlns:a16="http://schemas.microsoft.com/office/drawing/2014/main" id="{AF76DBD4-C192-5AD3-57BE-050703BADCDA}"/>
              </a:ext>
            </a:extLst>
          </p:cNvPr>
          <p:cNvPicPr>
            <a:picLocks noChangeAspect="1"/>
          </p:cNvPicPr>
          <p:nvPr/>
        </p:nvPicPr>
        <p:blipFill>
          <a:blip r:embed="rId4"/>
          <a:stretch>
            <a:fillRect/>
          </a:stretch>
        </p:blipFill>
        <p:spPr>
          <a:xfrm>
            <a:off x="313508" y="1358136"/>
            <a:ext cx="4659321" cy="3106214"/>
          </a:xfrm>
          <a:prstGeom prst="rect">
            <a:avLst/>
          </a:prstGeom>
        </p:spPr>
      </p:pic>
    </p:spTree>
    <p:extLst>
      <p:ext uri="{BB962C8B-B14F-4D97-AF65-F5344CB8AC3E}">
        <p14:creationId xmlns:p14="http://schemas.microsoft.com/office/powerpoint/2010/main" val="2442841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1213C6-929C-63DC-CAE2-3AE56BDB7F24}"/>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CONTENTS</a:t>
            </a:r>
            <a:endParaRPr lang="en-US" sz="1600" dirty="0">
              <a:solidFill>
                <a:schemeClr val="tx1">
                  <a:lumMod val="65000"/>
                  <a:lumOff val="3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808FFD0-70EE-010E-F4F3-644CE571EE22}"/>
              </a:ext>
            </a:extLst>
          </p:cNvPr>
          <p:cNvSpPr txBox="1"/>
          <p:nvPr/>
        </p:nvSpPr>
        <p:spPr>
          <a:xfrm>
            <a:off x="2419351" y="1785820"/>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OVERVIEW</a:t>
            </a:r>
          </a:p>
        </p:txBody>
      </p:sp>
      <p:sp>
        <p:nvSpPr>
          <p:cNvPr id="6" name="TextBox 5">
            <a:extLst>
              <a:ext uri="{FF2B5EF4-FFF2-40B4-BE49-F238E27FC236}">
                <a16:creationId xmlns:a16="http://schemas.microsoft.com/office/drawing/2014/main" id="{A9A1EE7E-CBF5-7402-C26A-77C35D0F1E17}"/>
              </a:ext>
            </a:extLst>
          </p:cNvPr>
          <p:cNvSpPr txBox="1"/>
          <p:nvPr/>
        </p:nvSpPr>
        <p:spPr>
          <a:xfrm>
            <a:off x="1895147" y="1724418"/>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1</a:t>
            </a:r>
            <a:endParaRPr lang="en-US" sz="1600" b="1" dirty="0">
              <a:solidFill>
                <a:schemeClr val="tx1">
                  <a:lumMod val="65000"/>
                  <a:lumOff val="35000"/>
                </a:schemeClr>
              </a:solidFill>
              <a:latin typeface="Century Gothic" panose="020B0502020202020204" pitchFamily="34" charset="0"/>
            </a:endParaRPr>
          </a:p>
        </p:txBody>
      </p:sp>
      <p:sp>
        <p:nvSpPr>
          <p:cNvPr id="14" name="TextBox 13">
            <a:extLst>
              <a:ext uri="{FF2B5EF4-FFF2-40B4-BE49-F238E27FC236}">
                <a16:creationId xmlns:a16="http://schemas.microsoft.com/office/drawing/2014/main" id="{4DB88848-906C-8856-4883-2DCAFB6BE3FF}"/>
              </a:ext>
            </a:extLst>
          </p:cNvPr>
          <p:cNvSpPr txBox="1"/>
          <p:nvPr/>
        </p:nvSpPr>
        <p:spPr>
          <a:xfrm>
            <a:off x="2419351" y="2909205"/>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DETAILS</a:t>
            </a:r>
          </a:p>
        </p:txBody>
      </p:sp>
      <p:sp>
        <p:nvSpPr>
          <p:cNvPr id="15" name="TextBox 14">
            <a:extLst>
              <a:ext uri="{FF2B5EF4-FFF2-40B4-BE49-F238E27FC236}">
                <a16:creationId xmlns:a16="http://schemas.microsoft.com/office/drawing/2014/main" id="{719F7F35-A047-7205-7E71-0955B057F236}"/>
              </a:ext>
            </a:extLst>
          </p:cNvPr>
          <p:cNvSpPr txBox="1"/>
          <p:nvPr/>
        </p:nvSpPr>
        <p:spPr>
          <a:xfrm>
            <a:off x="1895147" y="290920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2</a:t>
            </a:r>
            <a:endParaRPr lang="en-US" sz="1600" b="1" dirty="0">
              <a:solidFill>
                <a:schemeClr val="tx1">
                  <a:lumMod val="65000"/>
                  <a:lumOff val="35000"/>
                </a:schemeClr>
              </a:solidFill>
              <a:latin typeface="Century Gothic" panose="020B0502020202020204" pitchFamily="34" charset="0"/>
            </a:endParaRPr>
          </a:p>
        </p:txBody>
      </p:sp>
      <p:sp>
        <p:nvSpPr>
          <p:cNvPr id="16" name="TextBox 15">
            <a:extLst>
              <a:ext uri="{FF2B5EF4-FFF2-40B4-BE49-F238E27FC236}">
                <a16:creationId xmlns:a16="http://schemas.microsoft.com/office/drawing/2014/main" id="{E00BEED8-B366-58E4-F519-DEA58EF791BC}"/>
              </a:ext>
            </a:extLst>
          </p:cNvPr>
          <p:cNvSpPr txBox="1"/>
          <p:nvPr/>
        </p:nvSpPr>
        <p:spPr>
          <a:xfrm>
            <a:off x="2419351" y="4094134"/>
            <a:ext cx="2971800"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EVENT HIGHLIGHTS</a:t>
            </a:r>
          </a:p>
        </p:txBody>
      </p:sp>
      <p:sp>
        <p:nvSpPr>
          <p:cNvPr id="17" name="TextBox 16">
            <a:extLst>
              <a:ext uri="{FF2B5EF4-FFF2-40B4-BE49-F238E27FC236}">
                <a16:creationId xmlns:a16="http://schemas.microsoft.com/office/drawing/2014/main" id="{1CDA9122-F2F5-AB18-4B89-44DC0247A94E}"/>
              </a:ext>
            </a:extLst>
          </p:cNvPr>
          <p:cNvSpPr txBox="1"/>
          <p:nvPr/>
        </p:nvSpPr>
        <p:spPr>
          <a:xfrm>
            <a:off x="1895147" y="4094134"/>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3</a:t>
            </a:r>
            <a:endParaRPr lang="en-US" sz="1600" b="1" dirty="0">
              <a:solidFill>
                <a:schemeClr val="tx1">
                  <a:lumMod val="65000"/>
                  <a:lumOff val="35000"/>
                </a:schemeClr>
              </a:solidFill>
              <a:latin typeface="Century Gothic" panose="020B0502020202020204" pitchFamily="34" charset="0"/>
            </a:endParaRPr>
          </a:p>
        </p:txBody>
      </p:sp>
      <p:sp>
        <p:nvSpPr>
          <p:cNvPr id="18" name="TextBox 17">
            <a:extLst>
              <a:ext uri="{FF2B5EF4-FFF2-40B4-BE49-F238E27FC236}">
                <a16:creationId xmlns:a16="http://schemas.microsoft.com/office/drawing/2014/main" id="{DCF07B7B-0B19-4730-8363-7DDB2881617C}"/>
              </a:ext>
            </a:extLst>
          </p:cNvPr>
          <p:cNvSpPr txBox="1"/>
          <p:nvPr/>
        </p:nvSpPr>
        <p:spPr>
          <a:xfrm>
            <a:off x="2419351" y="5127373"/>
            <a:ext cx="297180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MARKETING AND PROMOTION</a:t>
            </a:r>
          </a:p>
        </p:txBody>
      </p:sp>
      <p:sp>
        <p:nvSpPr>
          <p:cNvPr id="19" name="TextBox 18">
            <a:extLst>
              <a:ext uri="{FF2B5EF4-FFF2-40B4-BE49-F238E27FC236}">
                <a16:creationId xmlns:a16="http://schemas.microsoft.com/office/drawing/2014/main" id="{68CC8BCB-DA32-6162-3440-3E876EAE7862}"/>
              </a:ext>
            </a:extLst>
          </p:cNvPr>
          <p:cNvSpPr txBox="1"/>
          <p:nvPr/>
        </p:nvSpPr>
        <p:spPr>
          <a:xfrm>
            <a:off x="1895147" y="5127373"/>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4</a:t>
            </a:r>
            <a:endParaRPr lang="en-US" sz="1600" b="1" dirty="0">
              <a:solidFill>
                <a:schemeClr val="tx1">
                  <a:lumMod val="65000"/>
                  <a:lumOff val="35000"/>
                </a:schemeClr>
              </a:solidFill>
              <a:latin typeface="Century Gothic" panose="020B0502020202020204" pitchFamily="34" charset="0"/>
            </a:endParaRPr>
          </a:p>
        </p:txBody>
      </p:sp>
      <p:sp>
        <p:nvSpPr>
          <p:cNvPr id="22" name="TextBox 21">
            <a:extLst>
              <a:ext uri="{FF2B5EF4-FFF2-40B4-BE49-F238E27FC236}">
                <a16:creationId xmlns:a16="http://schemas.microsoft.com/office/drawing/2014/main" id="{0B4A0E54-12F4-B792-F8BD-E86619A3C4F3}"/>
              </a:ext>
            </a:extLst>
          </p:cNvPr>
          <p:cNvSpPr txBox="1"/>
          <p:nvPr/>
        </p:nvSpPr>
        <p:spPr>
          <a:xfrm>
            <a:off x="6902859" y="1735565"/>
            <a:ext cx="3672167" cy="923330"/>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SPONSORSHIP OPPORTUNITIES (Optional depending on audience)</a:t>
            </a:r>
          </a:p>
        </p:txBody>
      </p:sp>
      <p:sp>
        <p:nvSpPr>
          <p:cNvPr id="23" name="TextBox 22">
            <a:extLst>
              <a:ext uri="{FF2B5EF4-FFF2-40B4-BE49-F238E27FC236}">
                <a16:creationId xmlns:a16="http://schemas.microsoft.com/office/drawing/2014/main" id="{7ED91C19-6D62-6992-3CE9-8C3E50D9B7C7}"/>
              </a:ext>
            </a:extLst>
          </p:cNvPr>
          <p:cNvSpPr txBox="1"/>
          <p:nvPr/>
        </p:nvSpPr>
        <p:spPr>
          <a:xfrm>
            <a:off x="6198784" y="1735565"/>
            <a:ext cx="452486"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5</a:t>
            </a:r>
            <a:endParaRPr lang="en-US" sz="1600" b="1" dirty="0">
              <a:solidFill>
                <a:schemeClr val="tx1">
                  <a:lumMod val="65000"/>
                  <a:lumOff val="35000"/>
                </a:schemeClr>
              </a:solidFill>
              <a:latin typeface="Century Gothic" panose="020B0502020202020204" pitchFamily="34" charset="0"/>
            </a:endParaRPr>
          </a:p>
        </p:txBody>
      </p:sp>
      <p:sp>
        <p:nvSpPr>
          <p:cNvPr id="24" name="TextBox 23">
            <a:extLst>
              <a:ext uri="{FF2B5EF4-FFF2-40B4-BE49-F238E27FC236}">
                <a16:creationId xmlns:a16="http://schemas.microsoft.com/office/drawing/2014/main" id="{BEC12D96-8839-6F26-BB3C-727244C5E636}"/>
              </a:ext>
            </a:extLst>
          </p:cNvPr>
          <p:cNvSpPr txBox="1"/>
          <p:nvPr/>
        </p:nvSpPr>
        <p:spPr>
          <a:xfrm>
            <a:off x="6902860" y="2795849"/>
            <a:ext cx="2791928"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LOGISTICS AND PLANNING</a:t>
            </a:r>
          </a:p>
        </p:txBody>
      </p:sp>
      <p:sp>
        <p:nvSpPr>
          <p:cNvPr id="25" name="TextBox 24">
            <a:extLst>
              <a:ext uri="{FF2B5EF4-FFF2-40B4-BE49-F238E27FC236}">
                <a16:creationId xmlns:a16="http://schemas.microsoft.com/office/drawing/2014/main" id="{644EFF3D-2590-E884-A6AD-74533994456A}"/>
              </a:ext>
            </a:extLst>
          </p:cNvPr>
          <p:cNvSpPr txBox="1"/>
          <p:nvPr/>
        </p:nvSpPr>
        <p:spPr>
          <a:xfrm>
            <a:off x="6096000" y="2795849"/>
            <a:ext cx="730660"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6</a:t>
            </a:r>
            <a:endParaRPr lang="en-US" sz="1600" b="1" dirty="0">
              <a:solidFill>
                <a:schemeClr val="tx1">
                  <a:lumMod val="65000"/>
                  <a:lumOff val="3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08FDF008-2795-C96D-2D64-F92887AD3AC3}"/>
              </a:ext>
            </a:extLst>
          </p:cNvPr>
          <p:cNvSpPr txBox="1"/>
          <p:nvPr/>
        </p:nvSpPr>
        <p:spPr>
          <a:xfrm>
            <a:off x="6902860" y="3958740"/>
            <a:ext cx="2872610" cy="646331"/>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BUDGET AND FINANCIALS</a:t>
            </a:r>
          </a:p>
        </p:txBody>
      </p:sp>
      <p:sp>
        <p:nvSpPr>
          <p:cNvPr id="27" name="TextBox 26">
            <a:extLst>
              <a:ext uri="{FF2B5EF4-FFF2-40B4-BE49-F238E27FC236}">
                <a16:creationId xmlns:a16="http://schemas.microsoft.com/office/drawing/2014/main" id="{66E8E115-29D9-4C57-FD9F-4E9A950162A1}"/>
              </a:ext>
            </a:extLst>
          </p:cNvPr>
          <p:cNvSpPr txBox="1"/>
          <p:nvPr/>
        </p:nvSpPr>
        <p:spPr>
          <a:xfrm>
            <a:off x="6210641" y="3951584"/>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7</a:t>
            </a:r>
            <a:endParaRPr lang="en-US" sz="1600" b="1" dirty="0">
              <a:solidFill>
                <a:schemeClr val="tx1">
                  <a:lumMod val="65000"/>
                  <a:lumOff val="35000"/>
                </a:schemeClr>
              </a:solidFill>
              <a:latin typeface="Century Gothic" panose="020B0502020202020204" pitchFamily="34" charset="0"/>
            </a:endParaRPr>
          </a:p>
        </p:txBody>
      </p:sp>
      <p:sp>
        <p:nvSpPr>
          <p:cNvPr id="3" name="TextBox 2">
            <a:extLst>
              <a:ext uri="{FF2B5EF4-FFF2-40B4-BE49-F238E27FC236}">
                <a16:creationId xmlns:a16="http://schemas.microsoft.com/office/drawing/2014/main" id="{16AFC671-44F1-FB00-95BA-5872B76E1980}"/>
              </a:ext>
            </a:extLst>
          </p:cNvPr>
          <p:cNvSpPr txBox="1"/>
          <p:nvPr/>
        </p:nvSpPr>
        <p:spPr>
          <a:xfrm>
            <a:off x="6891003" y="5130065"/>
            <a:ext cx="5100507"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RISK MANAGEMENT</a:t>
            </a:r>
          </a:p>
        </p:txBody>
      </p:sp>
      <p:sp>
        <p:nvSpPr>
          <p:cNvPr id="4" name="TextBox 3">
            <a:extLst>
              <a:ext uri="{FF2B5EF4-FFF2-40B4-BE49-F238E27FC236}">
                <a16:creationId xmlns:a16="http://schemas.microsoft.com/office/drawing/2014/main" id="{F33E3D6C-B9FA-60EF-2FD9-EFFE58E9F38B}"/>
              </a:ext>
            </a:extLst>
          </p:cNvPr>
          <p:cNvSpPr txBox="1"/>
          <p:nvPr/>
        </p:nvSpPr>
        <p:spPr>
          <a:xfrm>
            <a:off x="6207820" y="5039032"/>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8</a:t>
            </a:r>
            <a:endParaRPr lang="en-US" sz="1600" b="1" dirty="0">
              <a:solidFill>
                <a:schemeClr val="tx1">
                  <a:lumMod val="65000"/>
                  <a:lumOff val="3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04418513-2663-05C7-2C74-CBF7A181DCFF}"/>
              </a:ext>
            </a:extLst>
          </p:cNvPr>
          <p:cNvSpPr txBox="1"/>
          <p:nvPr/>
        </p:nvSpPr>
        <p:spPr>
          <a:xfrm>
            <a:off x="6891003" y="6106194"/>
            <a:ext cx="4659866" cy="369332"/>
          </a:xfrm>
          <a:prstGeom prst="rect">
            <a:avLst/>
          </a:prstGeom>
          <a:noFill/>
        </p:spPr>
        <p:txBody>
          <a:bodyPr wrap="square" rtlCol="0">
            <a:spAutoFit/>
          </a:bodyPr>
          <a:lstStyle/>
          <a:p>
            <a:r>
              <a:rPr lang="en-US" dirty="0">
                <a:solidFill>
                  <a:schemeClr val="tx1">
                    <a:lumMod val="65000"/>
                    <a:lumOff val="35000"/>
                  </a:schemeClr>
                </a:solidFill>
                <a:latin typeface="Century Gothic" panose="020B0502020202020204" pitchFamily="34" charset="0"/>
              </a:rPr>
              <a:t>CONCLUSION AND CALL TO ACTION</a:t>
            </a:r>
          </a:p>
        </p:txBody>
      </p:sp>
      <p:sp>
        <p:nvSpPr>
          <p:cNvPr id="10" name="TextBox 9">
            <a:extLst>
              <a:ext uri="{FF2B5EF4-FFF2-40B4-BE49-F238E27FC236}">
                <a16:creationId xmlns:a16="http://schemas.microsoft.com/office/drawing/2014/main" id="{576E6DCE-AFE0-9702-B4F0-E06C12681872}"/>
              </a:ext>
            </a:extLst>
          </p:cNvPr>
          <p:cNvSpPr txBox="1"/>
          <p:nvPr/>
        </p:nvSpPr>
        <p:spPr>
          <a:xfrm>
            <a:off x="6198784" y="6029250"/>
            <a:ext cx="616019" cy="523220"/>
          </a:xfrm>
          <a:prstGeom prst="rect">
            <a:avLst/>
          </a:prstGeom>
          <a:noFill/>
        </p:spPr>
        <p:txBody>
          <a:bodyPr wrap="square" rtlCol="0">
            <a:spAutoFit/>
          </a:bodyPr>
          <a:lstStyle/>
          <a:p>
            <a:pPr algn="ctr"/>
            <a:r>
              <a:rPr lang="en-US" sz="2800" b="1" dirty="0">
                <a:solidFill>
                  <a:schemeClr val="tx1">
                    <a:lumMod val="65000"/>
                    <a:lumOff val="35000"/>
                  </a:schemeClr>
                </a:solidFill>
                <a:latin typeface="Century Gothic" panose="020B0502020202020204" pitchFamily="34" charset="0"/>
              </a:rPr>
              <a:t>9</a:t>
            </a:r>
            <a:endParaRPr lang="en-US" sz="1600" b="1" dirty="0">
              <a:solidFill>
                <a:schemeClr val="tx1">
                  <a:lumMod val="65000"/>
                  <a:lumOff val="35000"/>
                </a:schemeClr>
              </a:solidFill>
              <a:latin typeface="Century Gothic" panose="020B0502020202020204" pitchFamily="34" charset="0"/>
            </a:endParaRPr>
          </a:p>
        </p:txBody>
      </p:sp>
      <p:pic>
        <p:nvPicPr>
          <p:cNvPr id="12" name="Graphic 11" descr="Soccer Goal with solid fill">
            <a:extLst>
              <a:ext uri="{FF2B5EF4-FFF2-40B4-BE49-F238E27FC236}">
                <a16:creationId xmlns:a16="http://schemas.microsoft.com/office/drawing/2014/main" id="{CC5D9DC7-39DF-32EB-FC37-4FA17B7C38C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29335" y="23791"/>
            <a:ext cx="1498121" cy="1498121"/>
          </a:xfrm>
          <a:prstGeom prst="rect">
            <a:avLst/>
          </a:prstGeom>
        </p:spPr>
      </p:pic>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Aerial view of players running in soccer field">
            <a:extLst>
              <a:ext uri="{FF2B5EF4-FFF2-40B4-BE49-F238E27FC236}">
                <a16:creationId xmlns:a16="http://schemas.microsoft.com/office/drawing/2014/main" id="{694BF56B-0776-7D61-FABB-C8339B79773D}"/>
              </a:ext>
            </a:extLst>
          </p:cNvPr>
          <p:cNvPicPr>
            <a:picLocks noChangeAspect="1"/>
          </p:cNvPicPr>
          <p:nvPr/>
        </p:nvPicPr>
        <p:blipFill>
          <a:blip r:embed="rId2">
            <a:alphaModFix amt="27000"/>
            <a:duotone>
              <a:schemeClr val="accent4">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1. EVENT OVERVIEW</a:t>
            </a:r>
            <a:endParaRPr lang="en-US" sz="1600" dirty="0">
              <a:solidFill>
                <a:schemeClr val="tx1">
                  <a:lumMod val="65000"/>
                  <a:lumOff val="3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3B841E6A-6525-0D12-5A27-08048B0227BF}"/>
              </a:ext>
            </a:extLst>
          </p:cNvPr>
          <p:cNvSpPr txBox="1"/>
          <p:nvPr/>
        </p:nvSpPr>
        <p:spPr>
          <a:xfrm>
            <a:off x="817516" y="996858"/>
            <a:ext cx="10912929"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Event Name</a:t>
            </a:r>
            <a:r>
              <a:rPr lang="en-US" dirty="0">
                <a:solidFill>
                  <a:schemeClr val="tx1">
                    <a:lumMod val="65000"/>
                    <a:lumOff val="35000"/>
                  </a:schemeClr>
                </a:solidFill>
                <a:latin typeface="Century Gothic" panose="020B0502020202020204" pitchFamily="34" charset="0"/>
              </a:rPr>
              <a:t>: Greenfield Soccer Academy Youth Skills Camp</a:t>
            </a:r>
          </a:p>
        </p:txBody>
      </p:sp>
      <p:grpSp>
        <p:nvGrpSpPr>
          <p:cNvPr id="5" name="Group 4">
            <a:extLst>
              <a:ext uri="{FF2B5EF4-FFF2-40B4-BE49-F238E27FC236}">
                <a16:creationId xmlns:a16="http://schemas.microsoft.com/office/drawing/2014/main" id="{4F22FF3E-A2B6-1D50-C77A-925E2C63ABE9}"/>
              </a:ext>
            </a:extLst>
          </p:cNvPr>
          <p:cNvGrpSpPr/>
          <p:nvPr/>
        </p:nvGrpSpPr>
        <p:grpSpPr>
          <a:xfrm>
            <a:off x="149678" y="951445"/>
            <a:ext cx="518159" cy="531222"/>
            <a:chOff x="189413" y="951445"/>
            <a:chExt cx="518159" cy="531222"/>
          </a:xfrm>
        </p:grpSpPr>
        <p:sp>
          <p:nvSpPr>
            <p:cNvPr id="12" name="Rectangle 11">
              <a:extLst>
                <a:ext uri="{FF2B5EF4-FFF2-40B4-BE49-F238E27FC236}">
                  <a16:creationId xmlns:a16="http://schemas.microsoft.com/office/drawing/2014/main" id="{ED701EB7-EFFC-BF09-0C3F-4FA49BD5DAAE}"/>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Whistle with solid fill">
              <a:extLst>
                <a:ext uri="{FF2B5EF4-FFF2-40B4-BE49-F238E27FC236}">
                  <a16:creationId xmlns:a16="http://schemas.microsoft.com/office/drawing/2014/main" id="{AEC48DEE-8E95-F070-7F75-1C7FA72F388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18" name="TextBox 17">
            <a:extLst>
              <a:ext uri="{FF2B5EF4-FFF2-40B4-BE49-F238E27FC236}">
                <a16:creationId xmlns:a16="http://schemas.microsoft.com/office/drawing/2014/main" id="{31AB28EF-B42E-AA9D-EE33-57E6176B1477}"/>
              </a:ext>
            </a:extLst>
          </p:cNvPr>
          <p:cNvSpPr txBox="1"/>
          <p:nvPr/>
        </p:nvSpPr>
        <p:spPr>
          <a:xfrm>
            <a:off x="817516" y="2446421"/>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Purpose</a:t>
            </a:r>
            <a:r>
              <a:rPr lang="en-US" dirty="0">
                <a:solidFill>
                  <a:schemeClr val="tx1">
                    <a:lumMod val="65000"/>
                    <a:lumOff val="35000"/>
                  </a:schemeClr>
                </a:solidFill>
                <a:latin typeface="Century Gothic" panose="020B0502020202020204" pitchFamily="34" charset="0"/>
              </a:rPr>
              <a:t>: To develop soccer skills and promote physical fitness among youth participants.</a:t>
            </a:r>
          </a:p>
        </p:txBody>
      </p:sp>
      <p:grpSp>
        <p:nvGrpSpPr>
          <p:cNvPr id="20" name="Group 19">
            <a:extLst>
              <a:ext uri="{FF2B5EF4-FFF2-40B4-BE49-F238E27FC236}">
                <a16:creationId xmlns:a16="http://schemas.microsoft.com/office/drawing/2014/main" id="{CF44EEAA-0071-DFE4-A128-6DCCDB554EB0}"/>
              </a:ext>
            </a:extLst>
          </p:cNvPr>
          <p:cNvGrpSpPr/>
          <p:nvPr/>
        </p:nvGrpSpPr>
        <p:grpSpPr>
          <a:xfrm>
            <a:off x="149679" y="2401008"/>
            <a:ext cx="518159" cy="531222"/>
            <a:chOff x="189413" y="951445"/>
            <a:chExt cx="518159" cy="531222"/>
          </a:xfrm>
        </p:grpSpPr>
        <p:sp>
          <p:nvSpPr>
            <p:cNvPr id="21" name="Rectangle 20">
              <a:extLst>
                <a:ext uri="{FF2B5EF4-FFF2-40B4-BE49-F238E27FC236}">
                  <a16:creationId xmlns:a16="http://schemas.microsoft.com/office/drawing/2014/main" id="{8E2F921D-7D6C-FFF8-92CE-D4BF744B5A9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Whistle with solid fill">
              <a:extLst>
                <a:ext uri="{FF2B5EF4-FFF2-40B4-BE49-F238E27FC236}">
                  <a16:creationId xmlns:a16="http://schemas.microsoft.com/office/drawing/2014/main" id="{8504EE90-5538-6E23-BA0F-8974D082D0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31" name="TextBox 30">
            <a:extLst>
              <a:ext uri="{FF2B5EF4-FFF2-40B4-BE49-F238E27FC236}">
                <a16:creationId xmlns:a16="http://schemas.microsoft.com/office/drawing/2014/main" id="{2CDC4BFA-6BC9-58DF-F475-141F59E61C20}"/>
              </a:ext>
            </a:extLst>
          </p:cNvPr>
          <p:cNvSpPr txBox="1"/>
          <p:nvPr/>
        </p:nvSpPr>
        <p:spPr>
          <a:xfrm>
            <a:off x="829172" y="3811002"/>
            <a:ext cx="10533655" cy="147732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Objectives</a:t>
            </a:r>
            <a:r>
              <a:rPr lang="en-US" dirty="0">
                <a:solidFill>
                  <a:schemeClr val="tx1">
                    <a:lumMod val="65000"/>
                    <a:lumOff val="35000"/>
                  </a:schemeClr>
                </a:solidFill>
                <a:latin typeface="Century Gothic" panose="020B0502020202020204" pitchFamily="34" charset="0"/>
              </a:rPr>
              <a:t>:</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Enhance soccer techniques and game understanding</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Promote teamwork and sportsmanship</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Provide a fun and engaging environment for young athletes</a:t>
            </a:r>
          </a:p>
          <a:p>
            <a:endParaRPr lang="en-US" dirty="0">
              <a:solidFill>
                <a:schemeClr val="tx1">
                  <a:lumMod val="65000"/>
                  <a:lumOff val="35000"/>
                </a:schemeClr>
              </a:solidFill>
              <a:latin typeface="Century Gothic" panose="020B0502020202020204" pitchFamily="34" charset="0"/>
            </a:endParaRPr>
          </a:p>
        </p:txBody>
      </p:sp>
      <p:sp>
        <p:nvSpPr>
          <p:cNvPr id="32" name="TextBox 31">
            <a:extLst>
              <a:ext uri="{FF2B5EF4-FFF2-40B4-BE49-F238E27FC236}">
                <a16:creationId xmlns:a16="http://schemas.microsoft.com/office/drawing/2014/main" id="{8A9FF48B-D582-6BAB-57FF-1A3E31670A92}"/>
              </a:ext>
            </a:extLst>
          </p:cNvPr>
          <p:cNvSpPr txBox="1"/>
          <p:nvPr/>
        </p:nvSpPr>
        <p:spPr>
          <a:xfrm>
            <a:off x="829172" y="5456472"/>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Tagline</a:t>
            </a:r>
            <a:r>
              <a:rPr lang="en-US" dirty="0">
                <a:solidFill>
                  <a:schemeClr val="tx1">
                    <a:lumMod val="65000"/>
                    <a:lumOff val="35000"/>
                  </a:schemeClr>
                </a:solidFill>
                <a:latin typeface="Century Gothic" panose="020B0502020202020204" pitchFamily="34" charset="0"/>
              </a:rPr>
              <a:t>: "Kick, Learn, Grow"</a:t>
            </a:r>
          </a:p>
        </p:txBody>
      </p:sp>
      <p:grpSp>
        <p:nvGrpSpPr>
          <p:cNvPr id="33" name="Group 32">
            <a:extLst>
              <a:ext uri="{FF2B5EF4-FFF2-40B4-BE49-F238E27FC236}">
                <a16:creationId xmlns:a16="http://schemas.microsoft.com/office/drawing/2014/main" id="{C5CB4FA9-EBED-0A62-21AA-0A3EDAFE801C}"/>
              </a:ext>
            </a:extLst>
          </p:cNvPr>
          <p:cNvGrpSpPr/>
          <p:nvPr/>
        </p:nvGrpSpPr>
        <p:grpSpPr>
          <a:xfrm>
            <a:off x="152944" y="3878918"/>
            <a:ext cx="518159" cy="531222"/>
            <a:chOff x="189413" y="951445"/>
            <a:chExt cx="518159" cy="531222"/>
          </a:xfrm>
        </p:grpSpPr>
        <p:sp>
          <p:nvSpPr>
            <p:cNvPr id="34" name="Rectangle 33">
              <a:extLst>
                <a:ext uri="{FF2B5EF4-FFF2-40B4-BE49-F238E27FC236}">
                  <a16:creationId xmlns:a16="http://schemas.microsoft.com/office/drawing/2014/main" id="{17712E67-DF8B-5183-8B36-3C12E8A61BD5}"/>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Whistle with solid fill">
              <a:extLst>
                <a:ext uri="{FF2B5EF4-FFF2-40B4-BE49-F238E27FC236}">
                  <a16:creationId xmlns:a16="http://schemas.microsoft.com/office/drawing/2014/main" id="{6A6EC785-6550-5998-C2AB-7B51AE69CAB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grpSp>
        <p:nvGrpSpPr>
          <p:cNvPr id="36" name="Group 35">
            <a:extLst>
              <a:ext uri="{FF2B5EF4-FFF2-40B4-BE49-F238E27FC236}">
                <a16:creationId xmlns:a16="http://schemas.microsoft.com/office/drawing/2014/main" id="{BD513D88-A208-AAA3-8B85-17CDA205E983}"/>
              </a:ext>
            </a:extLst>
          </p:cNvPr>
          <p:cNvGrpSpPr/>
          <p:nvPr/>
        </p:nvGrpSpPr>
        <p:grpSpPr>
          <a:xfrm>
            <a:off x="176384" y="5375527"/>
            <a:ext cx="518159" cy="531222"/>
            <a:chOff x="189413" y="951445"/>
            <a:chExt cx="518159" cy="531222"/>
          </a:xfrm>
        </p:grpSpPr>
        <p:sp>
          <p:nvSpPr>
            <p:cNvPr id="37" name="Rectangle 36">
              <a:extLst>
                <a:ext uri="{FF2B5EF4-FFF2-40B4-BE49-F238E27FC236}">
                  <a16:creationId xmlns:a16="http://schemas.microsoft.com/office/drawing/2014/main" id="{6D34FCCA-E71D-054C-D511-0BA6500F3157}"/>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descr="Whistle with solid fill">
              <a:extLst>
                <a:ext uri="{FF2B5EF4-FFF2-40B4-BE49-F238E27FC236}">
                  <a16:creationId xmlns:a16="http://schemas.microsoft.com/office/drawing/2014/main" id="{3741EBFB-02E5-3195-2979-BD8F27AB689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pic>
        <p:nvPicPr>
          <p:cNvPr id="40" name="Graphic 39" descr="Whistle outline">
            <a:extLst>
              <a:ext uri="{FF2B5EF4-FFF2-40B4-BE49-F238E27FC236}">
                <a16:creationId xmlns:a16="http://schemas.microsoft.com/office/drawing/2014/main" id="{1456329A-4653-834E-47D8-2E34920BC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5699" y="5120188"/>
            <a:ext cx="1749972" cy="1749972"/>
          </a:xfrm>
          <a:prstGeom prst="rect">
            <a:avLst/>
          </a:prstGeom>
        </p:spPr>
      </p:pic>
    </p:spTree>
    <p:extLst>
      <p:ext uri="{BB962C8B-B14F-4D97-AF65-F5344CB8AC3E}">
        <p14:creationId xmlns:p14="http://schemas.microsoft.com/office/powerpoint/2010/main" val="79665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players running in soccer field">
            <a:extLst>
              <a:ext uri="{FF2B5EF4-FFF2-40B4-BE49-F238E27FC236}">
                <a16:creationId xmlns:a16="http://schemas.microsoft.com/office/drawing/2014/main" id="{A4707C39-BFD4-9749-842D-6C4C4F35C162}"/>
              </a:ext>
            </a:extLst>
          </p:cNvPr>
          <p:cNvPicPr>
            <a:picLocks noChangeAspect="1"/>
          </p:cNvPicPr>
          <p:nvPr/>
        </p:nvPicPr>
        <p:blipFill>
          <a:blip r:embed="rId2">
            <a:alphaModFix amt="27000"/>
            <a:duotone>
              <a:schemeClr val="bg2">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8" y="111009"/>
            <a:ext cx="7406152"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2. EVENT DETAILS</a:t>
            </a:r>
            <a:endParaRPr lang="en-US" sz="1600" dirty="0">
              <a:solidFill>
                <a:schemeClr val="tx1">
                  <a:lumMod val="65000"/>
                  <a:lumOff val="35000"/>
                </a:schemeClr>
              </a:solidFill>
              <a:latin typeface="Century Gothic" panose="020B0502020202020204" pitchFamily="34" charset="0"/>
            </a:endParaRPr>
          </a:p>
        </p:txBody>
      </p:sp>
      <p:sp>
        <p:nvSpPr>
          <p:cNvPr id="2" name="TextBox 1">
            <a:extLst>
              <a:ext uri="{FF2B5EF4-FFF2-40B4-BE49-F238E27FC236}">
                <a16:creationId xmlns:a16="http://schemas.microsoft.com/office/drawing/2014/main" id="{3B841E6A-6525-0D12-5A27-08048B0227BF}"/>
              </a:ext>
            </a:extLst>
          </p:cNvPr>
          <p:cNvSpPr txBox="1"/>
          <p:nvPr/>
        </p:nvSpPr>
        <p:spPr>
          <a:xfrm>
            <a:off x="817516" y="996858"/>
            <a:ext cx="10912929"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Date and Time</a:t>
            </a:r>
            <a:r>
              <a:rPr lang="en-US" dirty="0">
                <a:solidFill>
                  <a:schemeClr val="tx1">
                    <a:lumMod val="65000"/>
                    <a:lumOff val="35000"/>
                  </a:schemeClr>
                </a:solidFill>
                <a:latin typeface="Century Gothic" panose="020B0502020202020204" pitchFamily="34" charset="0"/>
              </a:rPr>
              <a:t>: July 15-20, 20XX | 9:00 AM - 4:00 PM</a:t>
            </a:r>
          </a:p>
        </p:txBody>
      </p:sp>
      <p:grpSp>
        <p:nvGrpSpPr>
          <p:cNvPr id="5" name="Group 4">
            <a:extLst>
              <a:ext uri="{FF2B5EF4-FFF2-40B4-BE49-F238E27FC236}">
                <a16:creationId xmlns:a16="http://schemas.microsoft.com/office/drawing/2014/main" id="{4F22FF3E-A2B6-1D50-C77A-925E2C63ABE9}"/>
              </a:ext>
            </a:extLst>
          </p:cNvPr>
          <p:cNvGrpSpPr/>
          <p:nvPr/>
        </p:nvGrpSpPr>
        <p:grpSpPr>
          <a:xfrm>
            <a:off x="149678" y="951445"/>
            <a:ext cx="518159" cy="531222"/>
            <a:chOff x="189413" y="951445"/>
            <a:chExt cx="518159" cy="531222"/>
          </a:xfrm>
        </p:grpSpPr>
        <p:sp>
          <p:nvSpPr>
            <p:cNvPr id="12" name="Rectangle 11">
              <a:extLst>
                <a:ext uri="{FF2B5EF4-FFF2-40B4-BE49-F238E27FC236}">
                  <a16:creationId xmlns:a16="http://schemas.microsoft.com/office/drawing/2014/main" id="{ED701EB7-EFFC-BF09-0C3F-4FA49BD5DAAE}"/>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descr="Whistle with solid fill">
              <a:extLst>
                <a:ext uri="{FF2B5EF4-FFF2-40B4-BE49-F238E27FC236}">
                  <a16:creationId xmlns:a16="http://schemas.microsoft.com/office/drawing/2014/main" id="{AEC48DEE-8E95-F070-7F75-1C7FA72F388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18" name="TextBox 17">
            <a:extLst>
              <a:ext uri="{FF2B5EF4-FFF2-40B4-BE49-F238E27FC236}">
                <a16:creationId xmlns:a16="http://schemas.microsoft.com/office/drawing/2014/main" id="{31AB28EF-B42E-AA9D-EE33-57E6176B1477}"/>
              </a:ext>
            </a:extLst>
          </p:cNvPr>
          <p:cNvSpPr txBox="1"/>
          <p:nvPr/>
        </p:nvSpPr>
        <p:spPr>
          <a:xfrm>
            <a:off x="817516" y="2446421"/>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Venue</a:t>
            </a:r>
            <a:r>
              <a:rPr lang="en-US" dirty="0">
                <a:solidFill>
                  <a:schemeClr val="tx1">
                    <a:lumMod val="65000"/>
                    <a:lumOff val="35000"/>
                  </a:schemeClr>
                </a:solidFill>
                <a:latin typeface="Century Gothic" panose="020B0502020202020204" pitchFamily="34" charset="0"/>
              </a:rPr>
              <a:t>: Greenfield Sports Complex, 123 Soccer Lane, Greenfield</a:t>
            </a:r>
          </a:p>
        </p:txBody>
      </p:sp>
      <p:grpSp>
        <p:nvGrpSpPr>
          <p:cNvPr id="20" name="Group 19">
            <a:extLst>
              <a:ext uri="{FF2B5EF4-FFF2-40B4-BE49-F238E27FC236}">
                <a16:creationId xmlns:a16="http://schemas.microsoft.com/office/drawing/2014/main" id="{CF44EEAA-0071-DFE4-A128-6DCCDB554EB0}"/>
              </a:ext>
            </a:extLst>
          </p:cNvPr>
          <p:cNvGrpSpPr/>
          <p:nvPr/>
        </p:nvGrpSpPr>
        <p:grpSpPr>
          <a:xfrm>
            <a:off x="149679" y="2401008"/>
            <a:ext cx="518159" cy="531222"/>
            <a:chOff x="189413" y="951445"/>
            <a:chExt cx="518159" cy="531222"/>
          </a:xfrm>
        </p:grpSpPr>
        <p:sp>
          <p:nvSpPr>
            <p:cNvPr id="21" name="Rectangle 20">
              <a:extLst>
                <a:ext uri="{FF2B5EF4-FFF2-40B4-BE49-F238E27FC236}">
                  <a16:creationId xmlns:a16="http://schemas.microsoft.com/office/drawing/2014/main" id="{8E2F921D-7D6C-FFF8-92CE-D4BF744B5A9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Graphic 21" descr="Whistle with solid fill">
              <a:extLst>
                <a:ext uri="{FF2B5EF4-FFF2-40B4-BE49-F238E27FC236}">
                  <a16:creationId xmlns:a16="http://schemas.microsoft.com/office/drawing/2014/main" id="{8504EE90-5538-6E23-BA0F-8974D082D058}"/>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sp>
        <p:nvSpPr>
          <p:cNvPr id="31" name="TextBox 30">
            <a:extLst>
              <a:ext uri="{FF2B5EF4-FFF2-40B4-BE49-F238E27FC236}">
                <a16:creationId xmlns:a16="http://schemas.microsoft.com/office/drawing/2014/main" id="{2CDC4BFA-6BC9-58DF-F475-141F59E61C20}"/>
              </a:ext>
            </a:extLst>
          </p:cNvPr>
          <p:cNvSpPr txBox="1"/>
          <p:nvPr/>
        </p:nvSpPr>
        <p:spPr>
          <a:xfrm>
            <a:off x="829172" y="3959863"/>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Participants</a:t>
            </a:r>
            <a:r>
              <a:rPr lang="en-US" dirty="0">
                <a:solidFill>
                  <a:schemeClr val="tx1">
                    <a:lumMod val="65000"/>
                    <a:lumOff val="35000"/>
                  </a:schemeClr>
                </a:solidFill>
                <a:latin typeface="Century Gothic" panose="020B0502020202020204" pitchFamily="34" charset="0"/>
              </a:rPr>
              <a:t>: Boys and girls aged 8-16</a:t>
            </a:r>
          </a:p>
        </p:txBody>
      </p:sp>
      <p:sp>
        <p:nvSpPr>
          <p:cNvPr id="32" name="TextBox 31">
            <a:extLst>
              <a:ext uri="{FF2B5EF4-FFF2-40B4-BE49-F238E27FC236}">
                <a16:creationId xmlns:a16="http://schemas.microsoft.com/office/drawing/2014/main" id="{8A9FF48B-D582-6BAB-57FF-1A3E31670A92}"/>
              </a:ext>
            </a:extLst>
          </p:cNvPr>
          <p:cNvSpPr txBox="1"/>
          <p:nvPr/>
        </p:nvSpPr>
        <p:spPr>
          <a:xfrm>
            <a:off x="817516" y="5284989"/>
            <a:ext cx="10533655" cy="1754326"/>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Event Schedule</a:t>
            </a:r>
            <a:r>
              <a:rPr lang="en-US" dirty="0">
                <a:solidFill>
                  <a:schemeClr val="tx1">
                    <a:lumMod val="65000"/>
                    <a:lumOff val="35000"/>
                  </a:schemeClr>
                </a:solidFill>
                <a:latin typeface="Century Gothic" panose="020B0502020202020204" pitchFamily="34" charset="0"/>
              </a:rPr>
              <a:t>:</a:t>
            </a:r>
          </a:p>
          <a:p>
            <a:r>
              <a:rPr lang="en-US" sz="1200" dirty="0">
                <a:solidFill>
                  <a:schemeClr val="tx1">
                    <a:lumMod val="65000"/>
                    <a:lumOff val="35000"/>
                  </a:schemeClr>
                </a:solidFill>
                <a:latin typeface="Century Gothic" panose="020B0502020202020204" pitchFamily="34" charset="0"/>
              </a:rPr>
              <a:t>Day 1: Registration, Orientation, Basic Drills</a:t>
            </a:r>
          </a:p>
          <a:p>
            <a:r>
              <a:rPr lang="en-US" sz="1200" dirty="0">
                <a:solidFill>
                  <a:schemeClr val="tx1">
                    <a:lumMod val="65000"/>
                    <a:lumOff val="35000"/>
                  </a:schemeClr>
                </a:solidFill>
                <a:latin typeface="Century Gothic" panose="020B0502020202020204" pitchFamily="34" charset="0"/>
              </a:rPr>
              <a:t>Day 2: Passing and Dribbling Skills</a:t>
            </a:r>
          </a:p>
          <a:p>
            <a:r>
              <a:rPr lang="en-US" sz="1200" dirty="0">
                <a:solidFill>
                  <a:schemeClr val="tx1">
                    <a:lumMod val="65000"/>
                    <a:lumOff val="35000"/>
                  </a:schemeClr>
                </a:solidFill>
                <a:latin typeface="Century Gothic" panose="020B0502020202020204" pitchFamily="34" charset="0"/>
              </a:rPr>
              <a:t>Day 3: Shooting Techniques and Defense Strategies</a:t>
            </a:r>
          </a:p>
          <a:p>
            <a:r>
              <a:rPr lang="en-US" sz="1200" dirty="0">
                <a:solidFill>
                  <a:schemeClr val="tx1">
                    <a:lumMod val="65000"/>
                    <a:lumOff val="35000"/>
                  </a:schemeClr>
                </a:solidFill>
                <a:latin typeface="Century Gothic" panose="020B0502020202020204" pitchFamily="34" charset="0"/>
              </a:rPr>
              <a:t>Day 4: Teamwork Exercises and Mini-Games</a:t>
            </a:r>
          </a:p>
          <a:p>
            <a:r>
              <a:rPr lang="en-US" sz="1200" dirty="0">
                <a:solidFill>
                  <a:schemeClr val="tx1">
                    <a:lumMod val="65000"/>
                    <a:lumOff val="35000"/>
                  </a:schemeClr>
                </a:solidFill>
                <a:latin typeface="Century Gothic" panose="020B0502020202020204" pitchFamily="34" charset="0"/>
              </a:rPr>
              <a:t>Day 5: Advanced Skills and Strategy Sessions</a:t>
            </a:r>
          </a:p>
          <a:p>
            <a:r>
              <a:rPr lang="en-US" sz="1200" dirty="0">
                <a:solidFill>
                  <a:schemeClr val="tx1">
                    <a:lumMod val="65000"/>
                    <a:lumOff val="35000"/>
                  </a:schemeClr>
                </a:solidFill>
                <a:latin typeface="Century Gothic" panose="020B0502020202020204" pitchFamily="34" charset="0"/>
              </a:rPr>
              <a:t>Day 6: Final Tournament and Award Ceremony</a:t>
            </a:r>
          </a:p>
          <a:p>
            <a:endParaRPr lang="en-US" dirty="0">
              <a:solidFill>
                <a:schemeClr val="tx1">
                  <a:lumMod val="65000"/>
                  <a:lumOff val="35000"/>
                </a:schemeClr>
              </a:solidFill>
              <a:latin typeface="Century Gothic" panose="020B0502020202020204" pitchFamily="34" charset="0"/>
            </a:endParaRPr>
          </a:p>
        </p:txBody>
      </p:sp>
      <p:grpSp>
        <p:nvGrpSpPr>
          <p:cNvPr id="33" name="Group 32">
            <a:extLst>
              <a:ext uri="{FF2B5EF4-FFF2-40B4-BE49-F238E27FC236}">
                <a16:creationId xmlns:a16="http://schemas.microsoft.com/office/drawing/2014/main" id="{C5CB4FA9-EBED-0A62-21AA-0A3EDAFE801C}"/>
              </a:ext>
            </a:extLst>
          </p:cNvPr>
          <p:cNvGrpSpPr/>
          <p:nvPr/>
        </p:nvGrpSpPr>
        <p:grpSpPr>
          <a:xfrm>
            <a:off x="152944" y="3878918"/>
            <a:ext cx="518159" cy="531222"/>
            <a:chOff x="189413" y="951445"/>
            <a:chExt cx="518159" cy="531222"/>
          </a:xfrm>
        </p:grpSpPr>
        <p:sp>
          <p:nvSpPr>
            <p:cNvPr id="34" name="Rectangle 33">
              <a:extLst>
                <a:ext uri="{FF2B5EF4-FFF2-40B4-BE49-F238E27FC236}">
                  <a16:creationId xmlns:a16="http://schemas.microsoft.com/office/drawing/2014/main" id="{17712E67-DF8B-5183-8B36-3C12E8A61BD5}"/>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Graphic 34" descr="Whistle with solid fill">
              <a:extLst>
                <a:ext uri="{FF2B5EF4-FFF2-40B4-BE49-F238E27FC236}">
                  <a16:creationId xmlns:a16="http://schemas.microsoft.com/office/drawing/2014/main" id="{6A6EC785-6550-5998-C2AB-7B51AE69CAB9}"/>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grpSp>
        <p:nvGrpSpPr>
          <p:cNvPr id="36" name="Group 35">
            <a:extLst>
              <a:ext uri="{FF2B5EF4-FFF2-40B4-BE49-F238E27FC236}">
                <a16:creationId xmlns:a16="http://schemas.microsoft.com/office/drawing/2014/main" id="{BD513D88-A208-AAA3-8B85-17CDA205E983}"/>
              </a:ext>
            </a:extLst>
          </p:cNvPr>
          <p:cNvGrpSpPr/>
          <p:nvPr/>
        </p:nvGrpSpPr>
        <p:grpSpPr>
          <a:xfrm>
            <a:off x="176384" y="5375527"/>
            <a:ext cx="518159" cy="531222"/>
            <a:chOff x="189413" y="951445"/>
            <a:chExt cx="518159" cy="531222"/>
          </a:xfrm>
        </p:grpSpPr>
        <p:sp>
          <p:nvSpPr>
            <p:cNvPr id="37" name="Rectangle 36">
              <a:extLst>
                <a:ext uri="{FF2B5EF4-FFF2-40B4-BE49-F238E27FC236}">
                  <a16:creationId xmlns:a16="http://schemas.microsoft.com/office/drawing/2014/main" id="{6D34FCCA-E71D-054C-D511-0BA6500F3157}"/>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8" name="Graphic 37" descr="Whistle with solid fill">
              <a:extLst>
                <a:ext uri="{FF2B5EF4-FFF2-40B4-BE49-F238E27FC236}">
                  <a16:creationId xmlns:a16="http://schemas.microsoft.com/office/drawing/2014/main" id="{3741EBFB-02E5-3195-2979-BD8F27AB6890}"/>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299358" y="1067922"/>
              <a:ext cx="298268" cy="298268"/>
            </a:xfrm>
            <a:prstGeom prst="rect">
              <a:avLst/>
            </a:prstGeom>
          </p:spPr>
        </p:pic>
      </p:grpSp>
      <p:pic>
        <p:nvPicPr>
          <p:cNvPr id="40" name="Graphic 39" descr="Whistle outline">
            <a:extLst>
              <a:ext uri="{FF2B5EF4-FFF2-40B4-BE49-F238E27FC236}">
                <a16:creationId xmlns:a16="http://schemas.microsoft.com/office/drawing/2014/main" id="{1456329A-4653-834E-47D8-2E34920BC7D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55699" y="5120188"/>
            <a:ext cx="1749972" cy="1749972"/>
          </a:xfrm>
          <a:prstGeom prst="rect">
            <a:avLst/>
          </a:prstGeom>
        </p:spPr>
      </p:pic>
    </p:spTree>
    <p:extLst>
      <p:ext uri="{BB962C8B-B14F-4D97-AF65-F5344CB8AC3E}">
        <p14:creationId xmlns:p14="http://schemas.microsoft.com/office/powerpoint/2010/main" val="278939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players running in soccer field">
            <a:extLst>
              <a:ext uri="{FF2B5EF4-FFF2-40B4-BE49-F238E27FC236}">
                <a16:creationId xmlns:a16="http://schemas.microsoft.com/office/drawing/2014/main" id="{912A79E3-5DB5-432F-624A-366B076F6767}"/>
              </a:ext>
            </a:extLst>
          </p:cNvPr>
          <p:cNvPicPr>
            <a:picLocks noChangeAspect="1"/>
          </p:cNvPicPr>
          <p:nvPr/>
        </p:nvPicPr>
        <p:blipFill>
          <a:blip r:embed="rId2">
            <a:alphaModFix amt="27000"/>
            <a:duotone>
              <a:schemeClr val="accent5">
                <a:shade val="45000"/>
                <a:satMod val="135000"/>
              </a:schemeClr>
              <a:prstClr val="white"/>
            </a:duotone>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3. EVENT HIGHLIGHTS</a:t>
            </a:r>
            <a:endParaRPr lang="en-US" sz="1600" dirty="0">
              <a:solidFill>
                <a:schemeClr val="tx1">
                  <a:lumMod val="65000"/>
                  <a:lumOff val="35000"/>
                </a:schemeClr>
              </a:solidFill>
              <a:latin typeface="Century Gothic" panose="020B0502020202020204" pitchFamily="34" charset="0"/>
            </a:endParaRPr>
          </a:p>
        </p:txBody>
      </p:sp>
      <p:grpSp>
        <p:nvGrpSpPr>
          <p:cNvPr id="12" name="Group 11">
            <a:extLst>
              <a:ext uri="{FF2B5EF4-FFF2-40B4-BE49-F238E27FC236}">
                <a16:creationId xmlns:a16="http://schemas.microsoft.com/office/drawing/2014/main" id="{9D605588-771D-D0D0-8F93-2C00A01B6786}"/>
              </a:ext>
            </a:extLst>
          </p:cNvPr>
          <p:cNvGrpSpPr/>
          <p:nvPr/>
        </p:nvGrpSpPr>
        <p:grpSpPr>
          <a:xfrm>
            <a:off x="170907" y="1580917"/>
            <a:ext cx="518159" cy="531222"/>
            <a:chOff x="189413" y="951445"/>
            <a:chExt cx="518159" cy="531222"/>
          </a:xfrm>
        </p:grpSpPr>
        <p:sp>
          <p:nvSpPr>
            <p:cNvPr id="6" name="Rectangle 5">
              <a:extLst>
                <a:ext uri="{FF2B5EF4-FFF2-40B4-BE49-F238E27FC236}">
                  <a16:creationId xmlns:a16="http://schemas.microsoft.com/office/drawing/2014/main" id="{9652C817-1C0D-E55C-8958-1C90B07D0186}"/>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Bullseye with solid fill">
              <a:extLst>
                <a:ext uri="{FF2B5EF4-FFF2-40B4-BE49-F238E27FC236}">
                  <a16:creationId xmlns:a16="http://schemas.microsoft.com/office/drawing/2014/main" id="{1B7801EA-FEDF-8A01-F4BD-73F88B4DD03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58" y="1067922"/>
              <a:ext cx="298268" cy="298268"/>
            </a:xfrm>
            <a:prstGeom prst="rect">
              <a:avLst/>
            </a:prstGeom>
          </p:spPr>
        </p:pic>
      </p:grpSp>
      <p:grpSp>
        <p:nvGrpSpPr>
          <p:cNvPr id="18" name="Group 17">
            <a:extLst>
              <a:ext uri="{FF2B5EF4-FFF2-40B4-BE49-F238E27FC236}">
                <a16:creationId xmlns:a16="http://schemas.microsoft.com/office/drawing/2014/main" id="{949894ED-70B8-6AE9-B989-2505408DE9A0}"/>
              </a:ext>
            </a:extLst>
          </p:cNvPr>
          <p:cNvGrpSpPr/>
          <p:nvPr/>
        </p:nvGrpSpPr>
        <p:grpSpPr>
          <a:xfrm>
            <a:off x="149679" y="3112986"/>
            <a:ext cx="518159" cy="531222"/>
            <a:chOff x="189413" y="951445"/>
            <a:chExt cx="518159" cy="531222"/>
          </a:xfrm>
        </p:grpSpPr>
        <p:sp>
          <p:nvSpPr>
            <p:cNvPr id="19" name="Rectangle 18">
              <a:extLst>
                <a:ext uri="{FF2B5EF4-FFF2-40B4-BE49-F238E27FC236}">
                  <a16:creationId xmlns:a16="http://schemas.microsoft.com/office/drawing/2014/main" id="{01B58E9E-6CDE-BD0D-71B4-C3735D719C3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Bullseye with solid fill">
              <a:extLst>
                <a:ext uri="{FF2B5EF4-FFF2-40B4-BE49-F238E27FC236}">
                  <a16:creationId xmlns:a16="http://schemas.microsoft.com/office/drawing/2014/main" id="{BFD6C467-82A4-6E9E-3CC9-A73090B140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58" y="1067922"/>
              <a:ext cx="298268" cy="298268"/>
            </a:xfrm>
            <a:prstGeom prst="rect">
              <a:avLst/>
            </a:prstGeom>
          </p:spPr>
        </p:pic>
      </p:grpSp>
      <p:grpSp>
        <p:nvGrpSpPr>
          <p:cNvPr id="22" name="Group 21">
            <a:extLst>
              <a:ext uri="{FF2B5EF4-FFF2-40B4-BE49-F238E27FC236}">
                <a16:creationId xmlns:a16="http://schemas.microsoft.com/office/drawing/2014/main" id="{46C81649-BA1E-C9D8-8E36-C9AD9FE49557}"/>
              </a:ext>
            </a:extLst>
          </p:cNvPr>
          <p:cNvGrpSpPr/>
          <p:nvPr/>
        </p:nvGrpSpPr>
        <p:grpSpPr>
          <a:xfrm>
            <a:off x="170907" y="4913736"/>
            <a:ext cx="518159" cy="531222"/>
            <a:chOff x="189413" y="951445"/>
            <a:chExt cx="518159" cy="531222"/>
          </a:xfrm>
        </p:grpSpPr>
        <p:sp>
          <p:nvSpPr>
            <p:cNvPr id="23" name="Rectangle 22">
              <a:extLst>
                <a:ext uri="{FF2B5EF4-FFF2-40B4-BE49-F238E27FC236}">
                  <a16:creationId xmlns:a16="http://schemas.microsoft.com/office/drawing/2014/main" id="{E56F9C6D-4103-90A2-37D1-5EA0A21C405D}"/>
                </a:ext>
              </a:extLst>
            </p:cNvPr>
            <p:cNvSpPr/>
            <p:nvPr/>
          </p:nvSpPr>
          <p:spPr>
            <a:xfrm>
              <a:off x="189413" y="951445"/>
              <a:ext cx="518159" cy="531222"/>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3" descr="Bullseye with solid fill">
              <a:extLst>
                <a:ext uri="{FF2B5EF4-FFF2-40B4-BE49-F238E27FC236}">
                  <a16:creationId xmlns:a16="http://schemas.microsoft.com/office/drawing/2014/main" id="{55D54073-ACDA-DB51-C09F-FDDA30DAF3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9358" y="1067922"/>
              <a:ext cx="298268" cy="298268"/>
            </a:xfrm>
            <a:prstGeom prst="rect">
              <a:avLst/>
            </a:prstGeom>
          </p:spPr>
        </p:pic>
      </p:grpSp>
      <p:sp>
        <p:nvSpPr>
          <p:cNvPr id="7" name="TextBox 6">
            <a:extLst>
              <a:ext uri="{FF2B5EF4-FFF2-40B4-BE49-F238E27FC236}">
                <a16:creationId xmlns:a16="http://schemas.microsoft.com/office/drawing/2014/main" id="{3B1C44B6-8EF9-2C39-AF8F-628CB61C7596}"/>
              </a:ext>
            </a:extLst>
          </p:cNvPr>
          <p:cNvSpPr txBox="1"/>
          <p:nvPr/>
        </p:nvSpPr>
        <p:spPr>
          <a:xfrm>
            <a:off x="973454" y="1493987"/>
            <a:ext cx="10912929" cy="147732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Key Attractions</a:t>
            </a:r>
            <a:r>
              <a:rPr lang="en-US" dirty="0">
                <a:solidFill>
                  <a:schemeClr val="tx1">
                    <a:lumMod val="65000"/>
                    <a:lumOff val="35000"/>
                  </a:schemeClr>
                </a:solidFill>
                <a:latin typeface="Century Gothic" panose="020B0502020202020204" pitchFamily="34" charset="0"/>
              </a:rPr>
              <a:t>: </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Special guest appearances by professional soccer players</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Personalized coaching from certified trainers</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Fun activities including skill challenges and friendly matches</a:t>
            </a:r>
          </a:p>
          <a:p>
            <a:endParaRPr lang="en-US" dirty="0">
              <a:solidFill>
                <a:schemeClr val="tx1">
                  <a:lumMod val="65000"/>
                  <a:lumOff val="35000"/>
                </a:schemeClr>
              </a:solidFill>
              <a:latin typeface="Century Gothic" panose="020B0502020202020204" pitchFamily="34" charset="0"/>
            </a:endParaRPr>
          </a:p>
        </p:txBody>
      </p:sp>
      <p:sp>
        <p:nvSpPr>
          <p:cNvPr id="8" name="TextBox 7">
            <a:extLst>
              <a:ext uri="{FF2B5EF4-FFF2-40B4-BE49-F238E27FC236}">
                <a16:creationId xmlns:a16="http://schemas.microsoft.com/office/drawing/2014/main" id="{4ED77E94-2743-9B54-357D-B86E4BA33829}"/>
              </a:ext>
            </a:extLst>
          </p:cNvPr>
          <p:cNvSpPr txBox="1"/>
          <p:nvPr/>
        </p:nvSpPr>
        <p:spPr>
          <a:xfrm>
            <a:off x="817516" y="3158399"/>
            <a:ext cx="10533655" cy="1200329"/>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Unique Selling Points</a:t>
            </a:r>
            <a:r>
              <a:rPr lang="en-US" dirty="0">
                <a:solidFill>
                  <a:schemeClr val="tx1">
                    <a:lumMod val="65000"/>
                    <a:lumOff val="35000"/>
                  </a:schemeClr>
                </a:solidFill>
                <a:latin typeface="Century Gothic" panose="020B0502020202020204" pitchFamily="34" charset="0"/>
              </a:rPr>
              <a:t>: </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Comprehensive training program tailored to different skill levels</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Focus on both physical and mental aspects of soccer</a:t>
            </a:r>
          </a:p>
          <a:p>
            <a:pPr marL="285750" indent="-285750">
              <a:buFont typeface="Arial" panose="020B0604020202020204" pitchFamily="34" charset="0"/>
              <a:buChar char="•"/>
            </a:pPr>
            <a:r>
              <a:rPr lang="en-US" dirty="0">
                <a:solidFill>
                  <a:schemeClr val="tx1">
                    <a:lumMod val="65000"/>
                    <a:lumOff val="35000"/>
                  </a:schemeClr>
                </a:solidFill>
                <a:latin typeface="Century Gothic" panose="020B0502020202020204" pitchFamily="34" charset="0"/>
              </a:rPr>
              <a:t>Opportunity to be scouted for local youth leagues</a:t>
            </a:r>
          </a:p>
        </p:txBody>
      </p:sp>
      <p:sp>
        <p:nvSpPr>
          <p:cNvPr id="9" name="TextBox 8">
            <a:extLst>
              <a:ext uri="{FF2B5EF4-FFF2-40B4-BE49-F238E27FC236}">
                <a16:creationId xmlns:a16="http://schemas.microsoft.com/office/drawing/2014/main" id="{1B3C3215-E9EB-4989-EBA3-39196836EF24}"/>
              </a:ext>
            </a:extLst>
          </p:cNvPr>
          <p:cNvSpPr txBox="1"/>
          <p:nvPr/>
        </p:nvSpPr>
        <p:spPr>
          <a:xfrm>
            <a:off x="829172" y="4994681"/>
            <a:ext cx="1053365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Past Successes</a:t>
            </a:r>
            <a:r>
              <a:rPr lang="en-US" dirty="0">
                <a:solidFill>
                  <a:schemeClr val="tx1">
                    <a:lumMod val="65000"/>
                    <a:lumOff val="35000"/>
                  </a:schemeClr>
                </a:solidFill>
                <a:latin typeface="Century Gothic" panose="020B0502020202020204" pitchFamily="34" charset="0"/>
              </a:rPr>
              <a:t>: Last year's camp saw a </a:t>
            </a:r>
            <a:r>
              <a:rPr lang="en-US" b="1" dirty="0">
                <a:solidFill>
                  <a:schemeClr val="accent1"/>
                </a:solidFill>
                <a:latin typeface="Century Gothic" panose="020B0502020202020204" pitchFamily="34" charset="0"/>
              </a:rPr>
              <a:t>95% </a:t>
            </a:r>
            <a:r>
              <a:rPr lang="en-US" dirty="0">
                <a:solidFill>
                  <a:schemeClr val="tx1">
                    <a:lumMod val="65000"/>
                    <a:lumOff val="35000"/>
                  </a:schemeClr>
                </a:solidFill>
                <a:latin typeface="Century Gothic" panose="020B0502020202020204" pitchFamily="34" charset="0"/>
              </a:rPr>
              <a:t>satisfaction rate from participants and parents.</a:t>
            </a:r>
          </a:p>
        </p:txBody>
      </p:sp>
    </p:spTree>
    <p:extLst>
      <p:ext uri="{BB962C8B-B14F-4D97-AF65-F5344CB8AC3E}">
        <p14:creationId xmlns:p14="http://schemas.microsoft.com/office/powerpoint/2010/main" val="3043765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4. MARKETING AND PROMOTION</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2820812021"/>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MARKETING PLAN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	Social media campaigns on Facebook, Instagram, and Twitter</a:t>
                      </a:r>
                    </a:p>
                    <a:p>
                      <a:r>
                        <a:rPr lang="en-US" sz="1400" b="0" dirty="0">
                          <a:solidFill>
                            <a:schemeClr val="tx1">
                              <a:lumMod val="50000"/>
                              <a:lumOff val="50000"/>
                            </a:schemeClr>
                          </a:solidFill>
                          <a:latin typeface="Century Gothic" panose="020B0502020202020204" pitchFamily="34" charset="0"/>
                        </a:rPr>
                        <a:t>●	Email newsletters to local schools and soccer clubs</a:t>
                      </a:r>
                    </a:p>
                    <a:p>
                      <a:r>
                        <a:rPr lang="en-US" sz="1400" b="0" dirty="0">
                          <a:solidFill>
                            <a:schemeClr val="tx1">
                              <a:lumMod val="50000"/>
                              <a:lumOff val="50000"/>
                            </a:schemeClr>
                          </a:solidFill>
                          <a:latin typeface="Century Gothic" panose="020B0502020202020204" pitchFamily="34" charset="0"/>
                        </a:rPr>
                        <a:t>●	Flyers and posters distributed in community centers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CHANNELS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	Social Media: Facebook, Instagram, Twitter</a:t>
                      </a:r>
                    </a:p>
                    <a:p>
                      <a:r>
                        <a:rPr lang="en-US" sz="1400" b="0" dirty="0">
                          <a:solidFill>
                            <a:schemeClr val="tx1">
                              <a:lumMod val="50000"/>
                              <a:lumOff val="50000"/>
                            </a:schemeClr>
                          </a:solidFill>
                          <a:latin typeface="Century Gothic" panose="020B0502020202020204" pitchFamily="34" charset="0"/>
                        </a:rPr>
                        <a:t>●	Email: Weekly newsletters and updates</a:t>
                      </a:r>
                    </a:p>
                    <a:p>
                      <a:r>
                        <a:rPr lang="en-US" sz="1400" b="0" dirty="0">
                          <a:solidFill>
                            <a:schemeClr val="tx1">
                              <a:lumMod val="50000"/>
                              <a:lumOff val="50000"/>
                            </a:schemeClr>
                          </a:solidFill>
                          <a:latin typeface="Century Gothic" panose="020B0502020202020204" pitchFamily="34" charset="0"/>
                        </a:rPr>
                        <a:t>●	Print Media: Local newspapers and community bulletin boards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PARTNERSHIPS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Collaboration with local sports stores and community organizations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PROMOTIONAL ACTIVITIES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	Early bird discounts</a:t>
                      </a:r>
                    </a:p>
                    <a:p>
                      <a:r>
                        <a:rPr lang="en-US" sz="1400" b="0" dirty="0">
                          <a:solidFill>
                            <a:schemeClr val="tx1">
                              <a:lumMod val="50000"/>
                              <a:lumOff val="50000"/>
                            </a:schemeClr>
                          </a:solidFill>
                          <a:latin typeface="Century Gothic" panose="020B0502020202020204" pitchFamily="34" charset="0"/>
                        </a:rPr>
                        <a:t>●	Referral programs</a:t>
                      </a:r>
                    </a:p>
                    <a:p>
                      <a:r>
                        <a:rPr lang="en-US" sz="1400" b="0" dirty="0">
                          <a:solidFill>
                            <a:schemeClr val="tx1">
                              <a:lumMod val="50000"/>
                              <a:lumOff val="50000"/>
                            </a:schemeClr>
                          </a:solidFill>
                          <a:latin typeface="Century Gothic" panose="020B0502020202020204" pitchFamily="34" charset="0"/>
                        </a:rPr>
                        <a:t>●	Free merchandise for the first 50 registrants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584742561"/>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13" name="Straight Connector 12">
            <a:extLst>
              <a:ext uri="{FF2B5EF4-FFF2-40B4-BE49-F238E27FC236}">
                <a16:creationId xmlns:a16="http://schemas.microsoft.com/office/drawing/2014/main" id="{305A6579-8B4F-79BA-5827-07D99E329255}"/>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0173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81467"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5. SPONSORSHIP OPPORTUNITIES (Optional depending on audience)</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307932442"/>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SPONSORSHIP TIERS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pPr marL="342900" indent="-342900">
                        <a:buFont typeface="+mj-lt"/>
                        <a:buAutoNum type="arabicPeriod"/>
                      </a:pPr>
                      <a:r>
                        <a:rPr lang="en-US" sz="1400" b="0" dirty="0">
                          <a:solidFill>
                            <a:schemeClr val="tx1">
                              <a:lumMod val="50000"/>
                              <a:lumOff val="50000"/>
                            </a:schemeClr>
                          </a:solidFill>
                          <a:latin typeface="Century Gothic" panose="020B0502020202020204" pitchFamily="34" charset="0"/>
                        </a:rPr>
                        <a:t>Gold Sponsor: $5,000 (Logo on all promotional materials, banner at the event, VIP passes)</a:t>
                      </a:r>
                    </a:p>
                    <a:p>
                      <a:pPr marL="342900" indent="-342900">
                        <a:buFont typeface="+mj-lt"/>
                        <a:buAutoNum type="arabicPeriod"/>
                      </a:pPr>
                      <a:r>
                        <a:rPr lang="en-US" sz="1400" b="0" dirty="0">
                          <a:solidFill>
                            <a:schemeClr val="tx1">
                              <a:lumMod val="50000"/>
                              <a:lumOff val="50000"/>
                            </a:schemeClr>
                          </a:solidFill>
                          <a:latin typeface="Century Gothic" panose="020B0502020202020204" pitchFamily="34" charset="0"/>
                        </a:rPr>
                        <a:t>Silver Sponsor: $2,500 (Logo on promotional materials, booth at the event)</a:t>
                      </a:r>
                    </a:p>
                    <a:p>
                      <a:pPr marL="342900" indent="-342900">
                        <a:buFont typeface="+mj-lt"/>
                        <a:buAutoNum type="arabicPeriod"/>
                      </a:pPr>
                      <a:r>
                        <a:rPr lang="en-US" sz="1400" b="0" dirty="0">
                          <a:solidFill>
                            <a:schemeClr val="tx1">
                              <a:lumMod val="50000"/>
                              <a:lumOff val="50000"/>
                            </a:schemeClr>
                          </a:solidFill>
                          <a:latin typeface="Century Gothic" panose="020B0502020202020204" pitchFamily="34" charset="0"/>
                        </a:rPr>
                        <a:t>Bronze Sponsor: $1,000 (Logo on event program, mention in thank-you email)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BENEFITS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	Increased brand visibility</a:t>
                      </a:r>
                    </a:p>
                    <a:p>
                      <a:r>
                        <a:rPr lang="en-US" sz="1400" b="0" dirty="0">
                          <a:solidFill>
                            <a:schemeClr val="tx1">
                              <a:lumMod val="50000"/>
                              <a:lumOff val="50000"/>
                            </a:schemeClr>
                          </a:solidFill>
                          <a:latin typeface="Century Gothic" panose="020B0502020202020204" pitchFamily="34" charset="0"/>
                        </a:rPr>
                        <a:t>●	Community engagement</a:t>
                      </a:r>
                    </a:p>
                    <a:p>
                      <a:r>
                        <a:rPr lang="en-US" sz="1400" b="0" dirty="0">
                          <a:solidFill>
                            <a:schemeClr val="tx1">
                              <a:lumMod val="50000"/>
                              <a:lumOff val="50000"/>
                            </a:schemeClr>
                          </a:solidFill>
                          <a:latin typeface="Century Gothic" panose="020B0502020202020204" pitchFamily="34" charset="0"/>
                        </a:rPr>
                        <a:t>●	Positive association with youth sports and healthy lifestyles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EXPOSURE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	Logos on jerseys, banners, and promotional materials</a:t>
                      </a:r>
                    </a:p>
                    <a:p>
                      <a:r>
                        <a:rPr lang="en-US" sz="1400" b="0" dirty="0">
                          <a:solidFill>
                            <a:schemeClr val="tx1">
                              <a:lumMod val="50000"/>
                              <a:lumOff val="50000"/>
                            </a:schemeClr>
                          </a:solidFill>
                          <a:latin typeface="Century Gothic" panose="020B0502020202020204" pitchFamily="34" charset="0"/>
                        </a:rPr>
                        <a:t>●	Mentions in social media posts and press releases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CONTACT INFORMATION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tc>
                  <a:txBody>
                    <a:bodyPr/>
                    <a:lstStyle/>
                    <a:p>
                      <a:r>
                        <a:rPr lang="en-US" sz="1400" b="0" dirty="0">
                          <a:solidFill>
                            <a:schemeClr val="tx1">
                              <a:lumMod val="50000"/>
                              <a:lumOff val="50000"/>
                            </a:schemeClr>
                          </a:solidFill>
                          <a:latin typeface="Century Gothic" panose="020B0502020202020204" pitchFamily="34" charset="0"/>
                        </a:rPr>
                        <a:t>Contact Lori Garcia for sponsorship inquiries at 123-456-7890.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584742561"/>
                  </a:ext>
                </a:extLst>
              </a:tr>
            </a:tbl>
          </a:graphicData>
        </a:graphic>
      </p:graphicFrame>
      <p:cxnSp>
        <p:nvCxnSpPr>
          <p:cNvPr id="4" name="Straight Connector 3">
            <a:extLst>
              <a:ext uri="{FF2B5EF4-FFF2-40B4-BE49-F238E27FC236}">
                <a16:creationId xmlns:a16="http://schemas.microsoft.com/office/drawing/2014/main" id="{FE82DABE-BC49-C19C-DB36-4DDBA35FD8B8}"/>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05315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6. LOGISTICS AND PLANNING</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3988184538"/>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EVENT TEAM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r>
                        <a:rPr lang="en-US" sz="1400" b="0" dirty="0">
                          <a:solidFill>
                            <a:schemeClr val="tx1">
                              <a:lumMod val="50000"/>
                              <a:lumOff val="50000"/>
                            </a:schemeClr>
                          </a:solidFill>
                          <a:latin typeface="Century Gothic" panose="020B0502020202020204" pitchFamily="34" charset="0"/>
                        </a:rPr>
                        <a:t>●	Event Manager: Jane B.</a:t>
                      </a:r>
                    </a:p>
                    <a:p>
                      <a:r>
                        <a:rPr lang="en-US" sz="1400" b="0" dirty="0">
                          <a:solidFill>
                            <a:schemeClr val="tx1">
                              <a:lumMod val="50000"/>
                              <a:lumOff val="50000"/>
                            </a:schemeClr>
                          </a:solidFill>
                          <a:latin typeface="Century Gothic" panose="020B0502020202020204" pitchFamily="34" charset="0"/>
                        </a:rPr>
                        <a:t>●	Head Coach: Mike J.</a:t>
                      </a:r>
                    </a:p>
                    <a:p>
                      <a:r>
                        <a:rPr lang="en-US" sz="1400" b="0" dirty="0">
                          <a:solidFill>
                            <a:schemeClr val="tx1">
                              <a:lumMod val="50000"/>
                              <a:lumOff val="50000"/>
                            </a:schemeClr>
                          </a:solidFill>
                          <a:latin typeface="Century Gothic" panose="020B0502020202020204" pitchFamily="34" charset="0"/>
                        </a:rPr>
                        <a:t>●	Logistics Coordinator: Sarah L.</a:t>
                      </a:r>
                    </a:p>
                    <a:p>
                      <a:r>
                        <a:rPr lang="en-US" sz="1400" b="0" dirty="0">
                          <a:solidFill>
                            <a:schemeClr val="tx1">
                              <a:lumMod val="50000"/>
                              <a:lumOff val="50000"/>
                            </a:schemeClr>
                          </a:solidFill>
                          <a:latin typeface="Century Gothic" panose="020B0502020202020204" pitchFamily="34" charset="0"/>
                        </a:rPr>
                        <a:t>●	Marketing Lead: Emily 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LOGISTICS PLAN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pPr marL="342900" indent="-342900">
                        <a:buFont typeface="+mj-lt"/>
                        <a:buAutoNum type="arabicPeriod"/>
                      </a:pPr>
                      <a:r>
                        <a:rPr lang="en-US" sz="1400" b="0" dirty="0">
                          <a:solidFill>
                            <a:schemeClr val="tx1">
                              <a:lumMod val="50000"/>
                              <a:lumOff val="50000"/>
                            </a:schemeClr>
                          </a:solidFill>
                          <a:latin typeface="Century Gothic" panose="020B0502020202020204" pitchFamily="34" charset="0"/>
                        </a:rPr>
                        <a:t>Transportation: Shuttle services from key locations</a:t>
                      </a:r>
                    </a:p>
                    <a:p>
                      <a:pPr marL="342900" indent="-342900">
                        <a:buFont typeface="+mj-lt"/>
                        <a:buAutoNum type="arabicPeriod"/>
                      </a:pPr>
                      <a:r>
                        <a:rPr lang="en-US" sz="1400" b="0" dirty="0">
                          <a:solidFill>
                            <a:schemeClr val="tx1">
                              <a:lumMod val="50000"/>
                              <a:lumOff val="50000"/>
                            </a:schemeClr>
                          </a:solidFill>
                          <a:latin typeface="Century Gothic" panose="020B0502020202020204" pitchFamily="34" charset="0"/>
                        </a:rPr>
                        <a:t>Accommodations: Partnership with local hotels for discounted rates</a:t>
                      </a:r>
                    </a:p>
                    <a:p>
                      <a:pPr marL="342900" indent="-342900">
                        <a:buFont typeface="+mj-lt"/>
                        <a:buAutoNum type="arabicPeriod"/>
                      </a:pPr>
                      <a:r>
                        <a:rPr lang="en-US" sz="1400" b="0" dirty="0">
                          <a:solidFill>
                            <a:schemeClr val="tx1">
                              <a:lumMod val="50000"/>
                              <a:lumOff val="50000"/>
                            </a:schemeClr>
                          </a:solidFill>
                          <a:latin typeface="Century Gothic" panose="020B0502020202020204" pitchFamily="34" charset="0"/>
                        </a:rPr>
                        <a:t>Security: Professional security personnel on-site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PERMITS AND LICENSES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r>
                        <a:rPr lang="en-US" sz="1400" b="0" dirty="0">
                          <a:solidFill>
                            <a:schemeClr val="tx1">
                              <a:lumMod val="50000"/>
                              <a:lumOff val="50000"/>
                            </a:schemeClr>
                          </a:solidFill>
                          <a:latin typeface="Century Gothic" panose="020B0502020202020204" pitchFamily="34" charset="0"/>
                        </a:rPr>
                        <a:t>All necessary permits for the venue and activities have been secured.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SAFETY MEASURES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tc>
                  <a:txBody>
                    <a:bodyPr/>
                    <a:lstStyle/>
                    <a:p>
                      <a:r>
                        <a:rPr lang="en-US" sz="1400" b="0" dirty="0">
                          <a:solidFill>
                            <a:schemeClr val="tx1">
                              <a:lumMod val="50000"/>
                              <a:lumOff val="50000"/>
                            </a:schemeClr>
                          </a:solidFill>
                          <a:latin typeface="Century Gothic" panose="020B0502020202020204" pitchFamily="34" charset="0"/>
                        </a:rPr>
                        <a:t>First aid stations, hydration points, and emergency protocols in place.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584742561"/>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4" name="Straight Connector 3">
            <a:extLst>
              <a:ext uri="{FF2B5EF4-FFF2-40B4-BE49-F238E27FC236}">
                <a16:creationId xmlns:a16="http://schemas.microsoft.com/office/drawing/2014/main" id="{E82A7ACD-B497-EC4E-A24E-01F004D14B48}"/>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66522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65AB95-8984-CD54-0126-5B69ADB6BE63}"/>
              </a:ext>
            </a:extLst>
          </p:cNvPr>
          <p:cNvSpPr txBox="1"/>
          <p:nvPr/>
        </p:nvSpPr>
        <p:spPr>
          <a:xfrm>
            <a:off x="161597" y="111009"/>
            <a:ext cx="11838949" cy="523220"/>
          </a:xfrm>
          <a:prstGeom prst="rect">
            <a:avLst/>
          </a:prstGeom>
          <a:noFill/>
        </p:spPr>
        <p:txBody>
          <a:bodyPr wrap="square" rtlCol="0">
            <a:spAutoFit/>
          </a:bodyPr>
          <a:lstStyle/>
          <a:p>
            <a:r>
              <a:rPr lang="en-US" sz="2800" dirty="0">
                <a:solidFill>
                  <a:schemeClr val="tx1">
                    <a:lumMod val="65000"/>
                    <a:lumOff val="35000"/>
                  </a:schemeClr>
                </a:solidFill>
                <a:latin typeface="Century Gothic" panose="020B0502020202020204" pitchFamily="34" charset="0"/>
              </a:rPr>
              <a:t>7. BUDGET AND FINANCIALS</a:t>
            </a:r>
            <a:endParaRPr lang="en-US" sz="1600" dirty="0">
              <a:solidFill>
                <a:schemeClr val="tx1">
                  <a:lumMod val="65000"/>
                  <a:lumOff val="35000"/>
                </a:schemeClr>
              </a:solidFill>
              <a:latin typeface="Century Gothic" panose="020B0502020202020204" pitchFamily="34" charset="0"/>
            </a:endParaRPr>
          </a:p>
        </p:txBody>
      </p:sp>
      <p:graphicFrame>
        <p:nvGraphicFramePr>
          <p:cNvPr id="2" name="Table 1">
            <a:extLst>
              <a:ext uri="{FF2B5EF4-FFF2-40B4-BE49-F238E27FC236}">
                <a16:creationId xmlns:a16="http://schemas.microsoft.com/office/drawing/2014/main" id="{22B00D2B-991F-D646-0590-6BEFBAFD3B51}"/>
              </a:ext>
            </a:extLst>
          </p:cNvPr>
          <p:cNvGraphicFramePr>
            <a:graphicFrameLocks noGrp="1"/>
          </p:cNvGraphicFramePr>
          <p:nvPr>
            <p:extLst>
              <p:ext uri="{D42A27DB-BD31-4B8C-83A1-F6EECF244321}">
                <p14:modId xmlns:p14="http://schemas.microsoft.com/office/powerpoint/2010/main" val="4008703314"/>
              </p:ext>
            </p:extLst>
          </p:nvPr>
        </p:nvGraphicFramePr>
        <p:xfrm>
          <a:off x="266262" y="866810"/>
          <a:ext cx="11631448" cy="5586540"/>
        </p:xfrm>
        <a:graphic>
          <a:graphicData uri="http://schemas.openxmlformats.org/drawingml/2006/table">
            <a:tbl>
              <a:tblPr firstRow="1" bandRow="1">
                <a:tableStyleId>{5C22544A-7EE6-4342-B048-85BDC9FD1C3A}</a:tableStyleId>
              </a:tblPr>
              <a:tblGrid>
                <a:gridCol w="3153526">
                  <a:extLst>
                    <a:ext uri="{9D8B030D-6E8A-4147-A177-3AD203B41FA5}">
                      <a16:colId xmlns:a16="http://schemas.microsoft.com/office/drawing/2014/main" val="879879310"/>
                    </a:ext>
                  </a:extLst>
                </a:gridCol>
                <a:gridCol w="8477922">
                  <a:extLst>
                    <a:ext uri="{9D8B030D-6E8A-4147-A177-3AD203B41FA5}">
                      <a16:colId xmlns:a16="http://schemas.microsoft.com/office/drawing/2014/main" val="2420682684"/>
                    </a:ext>
                  </a:extLst>
                </a:gridCol>
              </a:tblGrid>
              <a:tr h="1396635">
                <a:tc>
                  <a:txBody>
                    <a:bodyPr/>
                    <a:lstStyle/>
                    <a:p>
                      <a:pPr algn="r"/>
                      <a:r>
                        <a:rPr lang="en-US" sz="1400" b="1" dirty="0">
                          <a:solidFill>
                            <a:schemeClr val="tx1">
                              <a:lumMod val="50000"/>
                              <a:lumOff val="50000"/>
                            </a:schemeClr>
                          </a:solidFill>
                          <a:latin typeface="Century Gothic" panose="020B0502020202020204" pitchFamily="34" charset="0"/>
                        </a:rPr>
                        <a:t>BUDGET OVERVIEW</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Total Budget: $30,000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9008879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INCOME SOURCES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	Registration Fees: $15,000</a:t>
                      </a:r>
                    </a:p>
                    <a:p>
                      <a:r>
                        <a:rPr lang="en-US" sz="1400" b="0" dirty="0">
                          <a:solidFill>
                            <a:schemeClr val="tx1">
                              <a:lumMod val="50000"/>
                              <a:lumOff val="50000"/>
                            </a:schemeClr>
                          </a:solidFill>
                          <a:latin typeface="Century Gothic" panose="020B0502020202020204" pitchFamily="34" charset="0"/>
                        </a:rPr>
                        <a:t>●	Sponsorships: $10,000</a:t>
                      </a:r>
                    </a:p>
                    <a:p>
                      <a:r>
                        <a:rPr lang="en-US" sz="1400" b="0" dirty="0">
                          <a:solidFill>
                            <a:schemeClr val="tx1">
                              <a:lumMod val="50000"/>
                              <a:lumOff val="50000"/>
                            </a:schemeClr>
                          </a:solidFill>
                          <a:latin typeface="Century Gothic" panose="020B0502020202020204" pitchFamily="34" charset="0"/>
                        </a:rPr>
                        <a:t>●	Merchandise Sales: $5,000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3353366089"/>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EXPENSES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	Venue Rental: $5,000</a:t>
                      </a:r>
                    </a:p>
                    <a:p>
                      <a:r>
                        <a:rPr lang="en-US" sz="1400" b="0" dirty="0">
                          <a:solidFill>
                            <a:schemeClr val="tx1">
                              <a:lumMod val="50000"/>
                              <a:lumOff val="50000"/>
                            </a:schemeClr>
                          </a:solidFill>
                          <a:latin typeface="Century Gothic" panose="020B0502020202020204" pitchFamily="34" charset="0"/>
                        </a:rPr>
                        <a:t>●	Equipment and Supplies: $7,000</a:t>
                      </a:r>
                    </a:p>
                    <a:p>
                      <a:r>
                        <a:rPr lang="en-US" sz="1400" b="0" dirty="0">
                          <a:solidFill>
                            <a:schemeClr val="tx1">
                              <a:lumMod val="50000"/>
                              <a:lumOff val="50000"/>
                            </a:schemeClr>
                          </a:solidFill>
                          <a:latin typeface="Century Gothic" panose="020B0502020202020204" pitchFamily="34" charset="0"/>
                        </a:rPr>
                        <a:t>●	Marketing and Promotion: $3,000</a:t>
                      </a:r>
                    </a:p>
                    <a:p>
                      <a:r>
                        <a:rPr lang="en-US" sz="1400" b="0" dirty="0">
                          <a:solidFill>
                            <a:schemeClr val="tx1">
                              <a:lumMod val="50000"/>
                              <a:lumOff val="50000"/>
                            </a:schemeClr>
                          </a:solidFill>
                          <a:latin typeface="Century Gothic" panose="020B0502020202020204" pitchFamily="34" charset="0"/>
                        </a:rPr>
                        <a:t>●	Staff Salaries: $10,000</a:t>
                      </a:r>
                    </a:p>
                    <a:p>
                      <a:r>
                        <a:rPr lang="en-US" sz="1400" b="0" dirty="0">
                          <a:solidFill>
                            <a:schemeClr val="tx1">
                              <a:lumMod val="50000"/>
                              <a:lumOff val="50000"/>
                            </a:schemeClr>
                          </a:solidFill>
                          <a:latin typeface="Century Gothic" panose="020B0502020202020204" pitchFamily="34" charset="0"/>
                        </a:rPr>
                        <a:t>●	Miscellaneous: $5,000</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1619229035"/>
                  </a:ext>
                </a:extLst>
              </a:tr>
              <a:tr h="1396635">
                <a:tc>
                  <a:txBody>
                    <a:bodyPr/>
                    <a:lstStyle/>
                    <a:p>
                      <a:pPr algn="r"/>
                      <a:r>
                        <a:rPr lang="en-US" sz="1400" b="1" dirty="0">
                          <a:solidFill>
                            <a:schemeClr val="tx1">
                              <a:lumMod val="50000"/>
                              <a:lumOff val="50000"/>
                            </a:schemeClr>
                          </a:solidFill>
                          <a:latin typeface="Century Gothic" panose="020B0502020202020204" pitchFamily="34" charset="0"/>
                        </a:rPr>
                        <a:t>FINANCIAL PROJECTIONS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tc>
                  <a:txBody>
                    <a:bodyPr/>
                    <a:lstStyle/>
                    <a:p>
                      <a:r>
                        <a:rPr lang="en-US" sz="1400" b="0" dirty="0">
                          <a:solidFill>
                            <a:schemeClr val="tx1">
                              <a:lumMod val="50000"/>
                              <a:lumOff val="50000"/>
                            </a:schemeClr>
                          </a:solidFill>
                          <a:latin typeface="Century Gothic" panose="020B0502020202020204" pitchFamily="34" charset="0"/>
                        </a:rPr>
                        <a:t>●	Projected profit: $5,000 after all expenses.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BD9B6"/>
                    </a:solidFill>
                  </a:tcPr>
                </a:tc>
                <a:extLst>
                  <a:ext uri="{0D108BD9-81ED-4DB2-BD59-A6C34878D82A}">
                    <a16:rowId xmlns:a16="http://schemas.microsoft.com/office/drawing/2014/main" val="584742561"/>
                  </a:ext>
                </a:extLst>
              </a:tr>
            </a:tbl>
          </a:graphicData>
        </a:graphic>
      </p:graphicFrame>
      <p:pic>
        <p:nvPicPr>
          <p:cNvPr id="10" name="Graphic 9" descr="Whistle with solid fill">
            <a:extLst>
              <a:ext uri="{FF2B5EF4-FFF2-40B4-BE49-F238E27FC236}">
                <a16:creationId xmlns:a16="http://schemas.microsoft.com/office/drawing/2014/main" id="{9974251A-61B6-3DDD-9290-647A55EA0165}"/>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220050" y="65820"/>
            <a:ext cx="677660" cy="677660"/>
          </a:xfrm>
          <a:prstGeom prst="rect">
            <a:avLst/>
          </a:prstGeom>
        </p:spPr>
      </p:pic>
      <p:cxnSp>
        <p:nvCxnSpPr>
          <p:cNvPr id="4" name="Straight Connector 3">
            <a:extLst>
              <a:ext uri="{FF2B5EF4-FFF2-40B4-BE49-F238E27FC236}">
                <a16:creationId xmlns:a16="http://schemas.microsoft.com/office/drawing/2014/main" id="{D7381B8B-1A79-E309-6FE4-05DA169F61E6}"/>
              </a:ext>
            </a:extLst>
          </p:cNvPr>
          <p:cNvCxnSpPr/>
          <p:nvPr/>
        </p:nvCxnSpPr>
        <p:spPr>
          <a:xfrm>
            <a:off x="266262" y="6684579"/>
            <a:ext cx="11631448" cy="0"/>
          </a:xfrm>
          <a:prstGeom prst="line">
            <a:avLst/>
          </a:prstGeom>
          <a:ln w="1905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441127"/>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377</TotalTime>
  <Words>909</Words>
  <Application>Microsoft Macintosh PowerPoint</Application>
  <PresentationFormat>Widescreen</PresentationFormat>
  <Paragraphs>138</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Brittany Johnston</cp:lastModifiedBy>
  <cp:revision>30</cp:revision>
  <dcterms:created xsi:type="dcterms:W3CDTF">2022-05-22T18:55:25Z</dcterms:created>
  <dcterms:modified xsi:type="dcterms:W3CDTF">2024-07-14T07:14:17Z</dcterms:modified>
</cp:coreProperties>
</file>