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7" r:id="rId2"/>
    <p:sldId id="299" r:id="rId3"/>
    <p:sldId id="300" r:id="rId4"/>
    <p:sldId id="301"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3DF"/>
    <a:srgbClr val="EF8B47"/>
    <a:srgbClr val="8EA9DB"/>
    <a:srgbClr val="32A5DE"/>
    <a:srgbClr val="0099FF"/>
    <a:srgbClr val="F9DC7C"/>
    <a:srgbClr val="F2A16A"/>
    <a:srgbClr val="68BCE6"/>
    <a:srgbClr val="FFD757"/>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83" autoAdjust="0"/>
    <p:restoredTop sz="94684"/>
  </p:normalViewPr>
  <p:slideViewPr>
    <p:cSldViewPr snapToGrid="0">
      <p:cViewPr varScale="1">
        <p:scale>
          <a:sx n="106" d="100"/>
          <a:sy n="106" d="100"/>
        </p:scale>
        <p:origin x="9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smartsheet.com/try-it?trp=12107&amp;utm_source=template-powerpoint&amp;utm_medium=content&amp;utm_campaign=Sample+Simple+Escalation+Matrix-powerpoint-12107&amp;lpa=Sample+Simple+Escalation+Matrix+powerpoint+12107"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1000">
              <a:schemeClr val="accent3">
                <a:lumMod val="20000"/>
                <a:lumOff val="80000"/>
              </a:schemeClr>
            </a:gs>
            <a:gs pos="88000">
              <a:schemeClr val="bg1">
                <a:lumMod val="65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1596083"/>
            <a:ext cx="4145142" cy="4631396"/>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br>
              <a:rPr lang="en-US" sz="1600" b="1" i="0" u="none" strike="noStrike" dirty="0">
                <a:solidFill>
                  <a:srgbClr val="000000"/>
                </a:solidFill>
                <a:effectLst/>
                <a:latin typeface="Century Gothic" panose="020B0502020202020204" pitchFamily="34" charset="0"/>
              </a:rPr>
            </a:br>
            <a:r>
              <a:rPr lang="en-US" sz="1600" dirty="0">
                <a:solidFill>
                  <a:srgbClr val="000000"/>
                </a:solidFill>
                <a:latin typeface="Century Gothic" panose="020B0502020202020204" pitchFamily="34" charset="0"/>
              </a:rPr>
              <a:t>Use this template for straightforward, small-scale projects when you need to document a clear escalation path that is easy to follow.</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Templates Features: </a:t>
            </a:r>
            <a:br>
              <a:rPr lang="en-US" sz="1600" b="1" i="0" u="none" strike="noStrike" dirty="0">
                <a:solidFill>
                  <a:srgbClr val="000000"/>
                </a:solidFill>
                <a:effectLst/>
                <a:latin typeface="Century Gothic" panose="020B0502020202020204" pitchFamily="34" charset="0"/>
              </a:rPr>
            </a:br>
            <a:r>
              <a:rPr lang="en-US" sz="1600" i="0" u="none" strike="noStrike" dirty="0">
                <a:solidFill>
                  <a:srgbClr val="000000"/>
                </a:solidFill>
                <a:effectLst/>
                <a:latin typeface="Century Gothic" panose="020B0502020202020204" pitchFamily="34" charset="0"/>
              </a:rPr>
              <a:t>This template includes space for you to document the severity level of each project or individual issue (e.g., Critical, Urgent, Important, or Normal). You can also use this template to document the phase and specific escalation workflow.</a:t>
            </a:r>
          </a:p>
        </p:txBody>
      </p:sp>
      <p:pic>
        <p:nvPicPr>
          <p:cNvPr id="90" name="Google Shape;90;p13">
            <a:hlinkClick r:id="rId3"/>
          </p:cNvPr>
          <p:cNvPicPr preferRelativeResize="0"/>
          <p:nvPr/>
        </p:nvPicPr>
        <p:blipFill>
          <a:blip r:embed="rId4">
            <a:alphaModFix/>
          </a:blip>
          <a:stretch>
            <a:fillRect/>
          </a:stretch>
        </p:blipFill>
        <p:spPr>
          <a:xfrm>
            <a:off x="7969937" y="362206"/>
            <a:ext cx="3744624" cy="744775"/>
          </a:xfrm>
          <a:prstGeom prst="rect">
            <a:avLst/>
          </a:prstGeom>
          <a:noFill/>
          <a:ln>
            <a:noFill/>
          </a:ln>
        </p:spPr>
      </p:pic>
      <p:sp>
        <p:nvSpPr>
          <p:cNvPr id="91" name="Google Shape;91;p13"/>
          <p:cNvSpPr txBox="1"/>
          <p:nvPr/>
        </p:nvSpPr>
        <p:spPr>
          <a:xfrm>
            <a:off x="361543" y="343967"/>
            <a:ext cx="6978823" cy="116952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3200" b="1" dirty="0">
                <a:solidFill>
                  <a:srgbClr val="011033"/>
                </a:solidFill>
                <a:latin typeface="Century Gothic"/>
                <a:ea typeface="Century Gothic"/>
                <a:cs typeface="Century Gothic"/>
                <a:sym typeface="Century Gothic"/>
              </a:rPr>
              <a:t>Simple Escalation Matrix Template Example</a:t>
            </a:r>
            <a:endParaRPr sz="3200" b="1" dirty="0">
              <a:solidFill>
                <a:srgbClr val="011033"/>
              </a:solidFill>
              <a:latin typeface="Century Gothic"/>
              <a:ea typeface="Century Gothic"/>
              <a:cs typeface="Century Gothic"/>
              <a:sym typeface="Century Gothic"/>
            </a:endParaRPr>
          </a:p>
        </p:txBody>
      </p:sp>
      <p:pic>
        <p:nvPicPr>
          <p:cNvPr id="4" name="Picture 3">
            <a:extLst>
              <a:ext uri="{FF2B5EF4-FFF2-40B4-BE49-F238E27FC236}">
                <a16:creationId xmlns:a16="http://schemas.microsoft.com/office/drawing/2014/main" id="{90E9DC94-2D20-13A9-EA36-68B14BBB2147}"/>
              </a:ext>
            </a:extLst>
          </p:cNvPr>
          <p:cNvPicPr>
            <a:picLocks noChangeAspect="1"/>
          </p:cNvPicPr>
          <p:nvPr/>
        </p:nvPicPr>
        <p:blipFill>
          <a:blip r:embed="rId5"/>
          <a:stretch>
            <a:fillRect/>
          </a:stretch>
        </p:blipFill>
        <p:spPr>
          <a:xfrm>
            <a:off x="6083300" y="3422650"/>
            <a:ext cx="25400" cy="12700"/>
          </a:xfrm>
          <a:prstGeom prst="rect">
            <a:avLst/>
          </a:prstGeom>
        </p:spPr>
      </p:pic>
      <p:pic>
        <p:nvPicPr>
          <p:cNvPr id="11" name="Picture 10" descr="A chart with colorful squares&#10;&#10;Description automatically generated with medium confidence">
            <a:extLst>
              <a:ext uri="{FF2B5EF4-FFF2-40B4-BE49-F238E27FC236}">
                <a16:creationId xmlns:a16="http://schemas.microsoft.com/office/drawing/2014/main" id="{924A215D-E0AE-5C05-A858-9ADF0166A4E6}"/>
              </a:ext>
            </a:extLst>
          </p:cNvPr>
          <p:cNvPicPr>
            <a:picLocks noChangeAspect="1"/>
          </p:cNvPicPr>
          <p:nvPr/>
        </p:nvPicPr>
        <p:blipFill rotWithShape="1">
          <a:blip r:embed="rId6">
            <a:extLst>
              <a:ext uri="{28A0092B-C50C-407E-A947-70E740481C1C}">
                <a14:useLocalDpi xmlns:a14="http://schemas.microsoft.com/office/drawing/2010/main" val="0"/>
              </a:ext>
            </a:extLst>
          </a:blip>
          <a:srcRect l="2813" t="13670" r="13196" b="1534"/>
          <a:stretch/>
        </p:blipFill>
        <p:spPr>
          <a:xfrm>
            <a:off x="4755210" y="1371919"/>
            <a:ext cx="5170312" cy="2936772"/>
          </a:xfrm>
          <a:prstGeom prst="rect">
            <a:avLst/>
          </a:prstGeom>
          <a:effectLst>
            <a:outerShdw blurRad="98928" dir="2700000" sx="101000" sy="101000" algn="tl" rotWithShape="0">
              <a:prstClr val="black">
                <a:alpha val="40000"/>
              </a:prstClr>
            </a:outerShdw>
          </a:effectLst>
        </p:spPr>
      </p:pic>
      <p:pic>
        <p:nvPicPr>
          <p:cNvPr id="9" name="Picture 8" descr="A table of a diagram&#10;&#10;Description automatically generated with medium confidence">
            <a:extLst>
              <a:ext uri="{FF2B5EF4-FFF2-40B4-BE49-F238E27FC236}">
                <a16:creationId xmlns:a16="http://schemas.microsoft.com/office/drawing/2014/main" id="{5DCA004A-7A8B-038C-F80F-F0EBD5B48B25}"/>
              </a:ext>
            </a:extLst>
          </p:cNvPr>
          <p:cNvPicPr>
            <a:picLocks noChangeAspect="1"/>
          </p:cNvPicPr>
          <p:nvPr/>
        </p:nvPicPr>
        <p:blipFill rotWithShape="1">
          <a:blip r:embed="rId7">
            <a:extLst>
              <a:ext uri="{28A0092B-C50C-407E-A947-70E740481C1C}">
                <a14:useLocalDpi xmlns:a14="http://schemas.microsoft.com/office/drawing/2010/main" val="0"/>
              </a:ext>
            </a:extLst>
          </a:blip>
          <a:srcRect l="970" t="14010" r="1039" b="9162"/>
          <a:stretch/>
        </p:blipFill>
        <p:spPr>
          <a:xfrm>
            <a:off x="6010322" y="2652247"/>
            <a:ext cx="6032031" cy="2667851"/>
          </a:xfrm>
          <a:prstGeom prst="rect">
            <a:avLst/>
          </a:prstGeom>
          <a:effectLst>
            <a:outerShdw blurRad="98928" dir="2700000" sx="101000" sy="101000" algn="tl" rotWithShape="0">
              <a:prstClr val="black">
                <a:alpha val="40000"/>
              </a:prstClr>
            </a:outerShdw>
          </a:effectLst>
        </p:spPr>
      </p:pic>
      <p:pic>
        <p:nvPicPr>
          <p:cNvPr id="7" name="Picture 6" descr="A diagram of a company&#10;&#10;Description automatically generated">
            <a:extLst>
              <a:ext uri="{FF2B5EF4-FFF2-40B4-BE49-F238E27FC236}">
                <a16:creationId xmlns:a16="http://schemas.microsoft.com/office/drawing/2014/main" id="{F38075E8-B210-4E10-20FA-348FDD29ED73}"/>
              </a:ext>
            </a:extLst>
          </p:cNvPr>
          <p:cNvPicPr>
            <a:picLocks noChangeAspect="1"/>
          </p:cNvPicPr>
          <p:nvPr/>
        </p:nvPicPr>
        <p:blipFill rotWithShape="1">
          <a:blip r:embed="rId8">
            <a:extLst>
              <a:ext uri="{28A0092B-C50C-407E-A947-70E740481C1C}">
                <a14:useLocalDpi xmlns:a14="http://schemas.microsoft.com/office/drawing/2010/main" val="0"/>
              </a:ext>
            </a:extLst>
          </a:blip>
          <a:srcRect l="1359" t="16094" r="3023" b="6704"/>
          <a:stretch/>
        </p:blipFill>
        <p:spPr>
          <a:xfrm>
            <a:off x="5504396" y="3979064"/>
            <a:ext cx="5886077" cy="2673809"/>
          </a:xfrm>
          <a:prstGeom prst="rect">
            <a:avLst/>
          </a:prstGeom>
          <a:effectLst>
            <a:outerShdw blurRad="98928" dir="2700000" sx="101000" sy="101000" algn="tl"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6887360" cy="523220"/>
          </a:xfrm>
          <a:prstGeom prst="rect">
            <a:avLst/>
          </a:prstGeom>
          <a:noFill/>
        </p:spPr>
        <p:txBody>
          <a:bodyPr wrap="square">
            <a:spAutoFit/>
          </a:bodyPr>
          <a:lstStyle/>
          <a:p>
            <a:pPr rtl="0">
              <a:spcBef>
                <a:spcPts val="0"/>
              </a:spcBef>
              <a:spcAft>
                <a:spcPts val="0"/>
              </a:spcAft>
            </a:pPr>
            <a:r>
              <a:rPr lang="fr-FR" sz="2800" b="1" dirty="0">
                <a:solidFill>
                  <a:srgbClr val="011033"/>
                </a:solidFill>
                <a:latin typeface="Century Gothic"/>
                <a:ea typeface="Century Gothic"/>
                <a:cs typeface="Century Gothic"/>
                <a:sym typeface="Century Gothic"/>
              </a:rPr>
              <a:t>Simple Escalation Matrix Example</a:t>
            </a:r>
            <a:endParaRPr lang="en-US" sz="2800" dirty="0"/>
          </a:p>
        </p:txBody>
      </p:sp>
      <p:sp>
        <p:nvSpPr>
          <p:cNvPr id="3" name="TextBox 2">
            <a:extLst>
              <a:ext uri="{FF2B5EF4-FFF2-40B4-BE49-F238E27FC236}">
                <a16:creationId xmlns:a16="http://schemas.microsoft.com/office/drawing/2014/main" id="{F771D92A-7D23-60DC-B10B-337B332505F7}"/>
              </a:ext>
            </a:extLst>
          </p:cNvPr>
          <p:cNvSpPr txBox="1"/>
          <p:nvPr/>
        </p:nvSpPr>
        <p:spPr>
          <a:xfrm>
            <a:off x="335560" y="643117"/>
            <a:ext cx="8345301" cy="292388"/>
          </a:xfrm>
          <a:prstGeom prst="rect">
            <a:avLst/>
          </a:prstGeom>
          <a:noFill/>
        </p:spPr>
        <p:txBody>
          <a:bodyPr wrap="square">
            <a:spAutoFit/>
          </a:bodyPr>
          <a:lstStyle/>
          <a:p>
            <a:r>
              <a:rPr lang="en-US" sz="1300" b="0" i="0" u="none" strike="noStrike" dirty="0">
                <a:solidFill>
                  <a:srgbClr val="595959"/>
                </a:solidFill>
                <a:effectLst/>
                <a:highlight>
                  <a:srgbClr val="FFFFFF"/>
                </a:highlight>
                <a:latin typeface="Century Gothic" panose="020B0502020202020204" pitchFamily="34" charset="0"/>
              </a:rPr>
              <a:t>You can edit this text, customize it with your escalation process details, and change the font or style.</a:t>
            </a:r>
            <a:r>
              <a:rPr lang="en-US" sz="1300" dirty="0"/>
              <a:t> </a:t>
            </a:r>
          </a:p>
        </p:txBody>
      </p:sp>
      <p:graphicFrame>
        <p:nvGraphicFramePr>
          <p:cNvPr id="4" name="Table 3">
            <a:extLst>
              <a:ext uri="{FF2B5EF4-FFF2-40B4-BE49-F238E27FC236}">
                <a16:creationId xmlns:a16="http://schemas.microsoft.com/office/drawing/2014/main" id="{35CEE1F2-8CC9-7C01-36C2-3A0E2BF564B1}"/>
              </a:ext>
            </a:extLst>
          </p:cNvPr>
          <p:cNvGraphicFramePr>
            <a:graphicFrameLocks noGrp="1"/>
          </p:cNvGraphicFramePr>
          <p:nvPr>
            <p:extLst>
              <p:ext uri="{D42A27DB-BD31-4B8C-83A1-F6EECF244321}">
                <p14:modId xmlns:p14="http://schemas.microsoft.com/office/powerpoint/2010/main" val="3964242944"/>
              </p:ext>
            </p:extLst>
          </p:nvPr>
        </p:nvGraphicFramePr>
        <p:xfrm>
          <a:off x="1968091" y="1087150"/>
          <a:ext cx="8255815" cy="2490546"/>
        </p:xfrm>
        <a:graphic>
          <a:graphicData uri="http://schemas.openxmlformats.org/drawingml/2006/table">
            <a:tbl>
              <a:tblPr/>
              <a:tblGrid>
                <a:gridCol w="682203">
                  <a:extLst>
                    <a:ext uri="{9D8B030D-6E8A-4147-A177-3AD203B41FA5}">
                      <a16:colId xmlns:a16="http://schemas.microsoft.com/office/drawing/2014/main" val="2294429020"/>
                    </a:ext>
                  </a:extLst>
                </a:gridCol>
                <a:gridCol w="450948">
                  <a:extLst>
                    <a:ext uri="{9D8B030D-6E8A-4147-A177-3AD203B41FA5}">
                      <a16:colId xmlns:a16="http://schemas.microsoft.com/office/drawing/2014/main" val="1365030514"/>
                    </a:ext>
                  </a:extLst>
                </a:gridCol>
                <a:gridCol w="1780666">
                  <a:extLst>
                    <a:ext uri="{9D8B030D-6E8A-4147-A177-3AD203B41FA5}">
                      <a16:colId xmlns:a16="http://schemas.microsoft.com/office/drawing/2014/main" val="3498662468"/>
                    </a:ext>
                  </a:extLst>
                </a:gridCol>
                <a:gridCol w="1780666">
                  <a:extLst>
                    <a:ext uri="{9D8B030D-6E8A-4147-A177-3AD203B41FA5}">
                      <a16:colId xmlns:a16="http://schemas.microsoft.com/office/drawing/2014/main" val="3507590247"/>
                    </a:ext>
                  </a:extLst>
                </a:gridCol>
                <a:gridCol w="1780666">
                  <a:extLst>
                    <a:ext uri="{9D8B030D-6E8A-4147-A177-3AD203B41FA5}">
                      <a16:colId xmlns:a16="http://schemas.microsoft.com/office/drawing/2014/main" val="1570924643"/>
                    </a:ext>
                  </a:extLst>
                </a:gridCol>
                <a:gridCol w="1780666">
                  <a:extLst>
                    <a:ext uri="{9D8B030D-6E8A-4147-A177-3AD203B41FA5}">
                      <a16:colId xmlns:a16="http://schemas.microsoft.com/office/drawing/2014/main" val="3274667194"/>
                    </a:ext>
                  </a:extLst>
                </a:gridCol>
              </a:tblGrid>
              <a:tr h="435241">
                <a:tc>
                  <a:txBody>
                    <a:bodyPr/>
                    <a:lstStyle/>
                    <a:p>
                      <a:pPr algn="l" fontAlgn="ctr"/>
                      <a:endParaRPr lang="en-US" sz="1400" b="0" i="0" u="none" strike="noStrike">
                        <a:solidFill>
                          <a:srgbClr val="000000"/>
                        </a:solidFill>
                        <a:effectLst/>
                        <a:latin typeface="Century Gothic" panose="020B0502020202020204" pitchFamily="34" charset="0"/>
                      </a:endParaRPr>
                    </a:p>
                  </a:txBody>
                  <a:tcPr marL="95250" marR="6350" marT="6350" marB="0" anchor="ctr">
                    <a:lnL>
                      <a:noFill/>
                    </a:lnL>
                    <a:lnR>
                      <a:noFill/>
                    </a:lnR>
                    <a:lnT>
                      <a:noFill/>
                    </a:lnT>
                    <a:lnB>
                      <a:noFill/>
                    </a:lnB>
                    <a:noFill/>
                  </a:tcPr>
                </a:tc>
                <a:tc>
                  <a:txBody>
                    <a:bodyPr/>
                    <a:lstStyle/>
                    <a:p>
                      <a:pPr algn="l" fontAlgn="ctr"/>
                      <a:endParaRPr lang="en-US" sz="1400" b="0" i="0" u="none" strike="noStrike">
                        <a:solidFill>
                          <a:srgbClr val="000000"/>
                        </a:solidFill>
                        <a:effectLst/>
                        <a:latin typeface="Century Gothic" panose="020B0502020202020204" pitchFamily="34" charset="0"/>
                      </a:endParaRPr>
                    </a:p>
                  </a:txBody>
                  <a:tcPr marL="95250" marR="6350" marT="6350" marB="0" anchor="ctr">
                    <a:lnL>
                      <a:noFill/>
                    </a:lnL>
                    <a:lnR w="6350" cap="flat" cmpd="sng" algn="ctr">
                      <a:solidFill>
                        <a:srgbClr val="A6A6A6"/>
                      </a:solidFill>
                      <a:prstDash val="solid"/>
                      <a:round/>
                      <a:headEnd type="none" w="med" len="med"/>
                      <a:tailEnd type="none" w="med" len="med"/>
                    </a:lnR>
                    <a:lnT>
                      <a:noFill/>
                    </a:lnT>
                    <a:lnB>
                      <a:noFill/>
                    </a:lnB>
                    <a:noFill/>
                  </a:tcPr>
                </a:tc>
                <a:tc gridSpan="4">
                  <a:txBody>
                    <a:bodyPr/>
                    <a:lstStyle/>
                    <a:p>
                      <a:pPr algn="ctr" fontAlgn="ctr"/>
                      <a:r>
                        <a:rPr lang="en-US" sz="1400" b="0" i="0" u="none" strike="noStrike">
                          <a:solidFill>
                            <a:srgbClr val="000000"/>
                          </a:solidFill>
                          <a:effectLst/>
                          <a:latin typeface="Century Gothic" panose="020B0502020202020204" pitchFamily="34" charset="0"/>
                        </a:rPr>
                        <a:t>PROJECT STATE</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93212785"/>
                  </a:ext>
                </a:extLst>
              </a:tr>
              <a:tr h="411061">
                <a:tc>
                  <a:txBody>
                    <a:bodyPr/>
                    <a:lstStyle/>
                    <a:p>
                      <a:pPr algn="l" fontAlgn="ctr"/>
                      <a:r>
                        <a:rPr lang="en-US" sz="1400" b="0" i="0" u="none" strike="noStrike">
                          <a:solidFill>
                            <a:srgbClr val="000000"/>
                          </a:solidFill>
                          <a:effectLst/>
                          <a:latin typeface="Century Gothic" panose="020B0502020202020204" pitchFamily="34" charset="0"/>
                        </a:rPr>
                        <a:t> </a:t>
                      </a:r>
                    </a:p>
                  </a:txBody>
                  <a:tcPr marL="95250" marR="6350" marT="6350" marB="0" anchor="ctr">
                    <a:lnL>
                      <a:noFill/>
                    </a:lnL>
                    <a:lnR>
                      <a:noFill/>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entury Gothic" panose="020B0502020202020204" pitchFamily="34" charset="0"/>
                        </a:rPr>
                        <a:t> </a:t>
                      </a:r>
                    </a:p>
                  </a:txBody>
                  <a:tcPr marL="95250" marR="6350" marT="6350" marB="0" anchor="ctr">
                    <a:lnL>
                      <a:noFill/>
                    </a:lnL>
                    <a:lnR w="6350" cap="flat" cmpd="sng" algn="ctr">
                      <a:solidFill>
                        <a:srgbClr val="A6A6A6"/>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S1</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S2</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S3</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S4</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172544098"/>
                  </a:ext>
                </a:extLst>
              </a:tr>
              <a:tr h="411061">
                <a:tc rowSpan="4">
                  <a:txBody>
                    <a:bodyPr/>
                    <a:lstStyle/>
                    <a:p>
                      <a:pPr algn="ctr" fontAlgn="ctr"/>
                      <a:r>
                        <a:rPr lang="en-US" sz="1400" b="0" i="0" u="none" strike="noStrike">
                          <a:solidFill>
                            <a:srgbClr val="000000"/>
                          </a:solidFill>
                          <a:effectLst/>
                          <a:latin typeface="Century Gothic" panose="020B0502020202020204" pitchFamily="34" charset="0"/>
                        </a:rPr>
                        <a:t>PHASES</a:t>
                      </a:r>
                    </a:p>
                  </a:txBody>
                  <a:tcPr marL="6350" marR="6350" marT="6350" marB="0" vert="vert27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0CECE"/>
                    </a:solidFill>
                  </a:tcPr>
                </a:tc>
                <a:tc>
                  <a:txBody>
                    <a:bodyPr/>
                    <a:lstStyle/>
                    <a:p>
                      <a:pPr algn="ctr" fontAlgn="ctr"/>
                      <a:r>
                        <a:rPr lang="en-US" sz="1400" b="0" i="0" u="none" strike="noStrike">
                          <a:solidFill>
                            <a:srgbClr val="000000"/>
                          </a:solidFill>
                          <a:effectLst/>
                          <a:latin typeface="Century Gothic" panose="020B0502020202020204" pitchFamily="34" charset="0"/>
                        </a:rPr>
                        <a:t>P1</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latin typeface="Century Gothic" panose="020B0502020202020204" pitchFamily="34" charset="0"/>
                        </a:rPr>
                        <a:t>Critical</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4F4F"/>
                    </a:solidFill>
                  </a:tcPr>
                </a:tc>
                <a:tc>
                  <a:txBody>
                    <a:bodyPr/>
                    <a:lstStyle/>
                    <a:p>
                      <a:pPr algn="ctr" fontAlgn="ctr"/>
                      <a:r>
                        <a:rPr lang="en-US" sz="1400" b="0" i="0" u="none" strike="noStrike">
                          <a:solidFill>
                            <a:srgbClr val="000000"/>
                          </a:solidFill>
                          <a:effectLst/>
                          <a:latin typeface="Century Gothic" panose="020B0502020202020204" pitchFamily="34" charset="0"/>
                        </a:rPr>
                        <a:t>Critical</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4F4F"/>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ctr" fontAlgn="ctr"/>
                      <a:r>
                        <a:rPr lang="en-US" sz="1400" b="0" i="0" u="none" strike="noStrike">
                          <a:solidFill>
                            <a:srgbClr val="000000"/>
                          </a:solidFill>
                          <a:effectLst/>
                          <a:latin typeface="Century Gothic" panose="020B0502020202020204" pitchFamily="34" charset="0"/>
                        </a:rPr>
                        <a:t>Important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extLst>
                  <a:ext uri="{0D108BD9-81ED-4DB2-BD59-A6C34878D82A}">
                    <a16:rowId xmlns:a16="http://schemas.microsoft.com/office/drawing/2014/main" val="69406947"/>
                  </a:ext>
                </a:extLst>
              </a:tr>
              <a:tr h="411061">
                <a:tc vMerge="1">
                  <a:txBody>
                    <a:bodyPr/>
                    <a:lstStyle/>
                    <a:p>
                      <a:endParaRPr lang="en-US"/>
                    </a:p>
                  </a:txBody>
                  <a:tcPr/>
                </a:tc>
                <a:tc>
                  <a:txBody>
                    <a:bodyPr/>
                    <a:lstStyle/>
                    <a:p>
                      <a:pPr algn="ctr" fontAlgn="ctr"/>
                      <a:r>
                        <a:rPr lang="en-US" sz="1400" b="0" i="0" u="none" strike="noStrike">
                          <a:solidFill>
                            <a:srgbClr val="000000"/>
                          </a:solidFill>
                          <a:effectLst/>
                          <a:latin typeface="Century Gothic" panose="020B0502020202020204" pitchFamily="34" charset="0"/>
                        </a:rPr>
                        <a:t>P2</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Critical</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4F4F"/>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ctr" fontAlgn="ctr"/>
                      <a:r>
                        <a:rPr lang="en-US" sz="1400" b="0" i="0" u="none" strike="noStrike">
                          <a:solidFill>
                            <a:srgbClr val="000000"/>
                          </a:solidFill>
                          <a:effectLst/>
                          <a:latin typeface="Century Gothic" panose="020B0502020202020204" pitchFamily="34" charset="0"/>
                        </a:rPr>
                        <a:t>Important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extLst>
                  <a:ext uri="{0D108BD9-81ED-4DB2-BD59-A6C34878D82A}">
                    <a16:rowId xmlns:a16="http://schemas.microsoft.com/office/drawing/2014/main" val="3751954385"/>
                  </a:ext>
                </a:extLst>
              </a:tr>
              <a:tr h="411061">
                <a:tc vMerge="1">
                  <a:txBody>
                    <a:bodyPr/>
                    <a:lstStyle/>
                    <a:p>
                      <a:endParaRPr lang="en-US"/>
                    </a:p>
                  </a:txBody>
                  <a:tcPr/>
                </a:tc>
                <a:tc>
                  <a:txBody>
                    <a:bodyPr/>
                    <a:lstStyle/>
                    <a:p>
                      <a:pPr algn="ctr" fontAlgn="ctr"/>
                      <a:r>
                        <a:rPr lang="en-US" sz="1400" b="0" i="0" u="none" strike="noStrike">
                          <a:solidFill>
                            <a:srgbClr val="000000"/>
                          </a:solidFill>
                          <a:effectLst/>
                          <a:latin typeface="Century Gothic" panose="020B0502020202020204" pitchFamily="34" charset="0"/>
                        </a:rPr>
                        <a:t>P3</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ctr" fontAlgn="ctr"/>
                      <a:r>
                        <a:rPr lang="en-US" sz="1400" b="0" i="0" u="none" strike="noStrike">
                          <a:solidFill>
                            <a:srgbClr val="000000"/>
                          </a:solidFill>
                          <a:effectLst/>
                          <a:latin typeface="Century Gothic" panose="020B0502020202020204" pitchFamily="34" charset="0"/>
                        </a:rPr>
                        <a:t>Important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ctr" fontAlgn="ctr"/>
                      <a:r>
                        <a:rPr lang="en-US" sz="1400" b="0" i="0" u="none" strike="noStrike">
                          <a:solidFill>
                            <a:srgbClr val="000000"/>
                          </a:solidFill>
                          <a:effectLst/>
                          <a:latin typeface="Century Gothic" panose="020B0502020202020204" pitchFamily="34" charset="0"/>
                        </a:rPr>
                        <a:t>Normal</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0AD47"/>
                    </a:solidFill>
                  </a:tcPr>
                </a:tc>
                <a:extLst>
                  <a:ext uri="{0D108BD9-81ED-4DB2-BD59-A6C34878D82A}">
                    <a16:rowId xmlns:a16="http://schemas.microsoft.com/office/drawing/2014/main" val="485610095"/>
                  </a:ext>
                </a:extLst>
              </a:tr>
              <a:tr h="411061">
                <a:tc vMerge="1">
                  <a:txBody>
                    <a:bodyPr/>
                    <a:lstStyle/>
                    <a:p>
                      <a:endParaRPr lang="en-US"/>
                    </a:p>
                  </a:txBody>
                  <a:tcPr/>
                </a:tc>
                <a:tc>
                  <a:txBody>
                    <a:bodyPr/>
                    <a:lstStyle/>
                    <a:p>
                      <a:pPr algn="ctr" fontAlgn="ctr"/>
                      <a:r>
                        <a:rPr lang="en-US" sz="1400" b="0" i="0" u="none" strike="noStrike">
                          <a:solidFill>
                            <a:srgbClr val="000000"/>
                          </a:solidFill>
                          <a:effectLst/>
                          <a:latin typeface="Century Gothic" panose="020B0502020202020204" pitchFamily="34" charset="0"/>
                        </a:rPr>
                        <a:t>P4</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1400" b="0" i="0" u="none" strike="noStrike">
                          <a:solidFill>
                            <a:srgbClr val="000000"/>
                          </a:solidFill>
                          <a:effectLst/>
                          <a:latin typeface="Century Gothic" panose="020B0502020202020204" pitchFamily="34" charset="0"/>
                        </a:rPr>
                        <a:t>Important</a:t>
                      </a:r>
                    </a:p>
                  </a:txBody>
                  <a:tcPr marL="6350" marR="6350" marT="6350" marB="0" anchor="ctr">
                    <a:lnL w="6350" cap="flat" cmpd="sng" algn="ctr">
                      <a:solidFill>
                        <a:srgbClr val="A6A6A6"/>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1400" b="0" i="0" u="none" strike="noStrike">
                          <a:solidFill>
                            <a:srgbClr val="000000"/>
                          </a:solidFill>
                          <a:effectLst/>
                          <a:latin typeface="Century Gothic" panose="020B0502020202020204" pitchFamily="34" charset="0"/>
                        </a:rPr>
                        <a:t>Urgent</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ctr" fontAlgn="ctr"/>
                      <a:r>
                        <a:rPr lang="en-US" sz="1400" b="0" i="0" u="none" strike="noStrike">
                          <a:solidFill>
                            <a:srgbClr val="000000"/>
                          </a:solidFill>
                          <a:effectLst/>
                          <a:latin typeface="Century Gothic" panose="020B0502020202020204" pitchFamily="34" charset="0"/>
                        </a:rPr>
                        <a:t>Normal</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0AD47"/>
                    </a:solidFill>
                  </a:tcPr>
                </a:tc>
                <a:tc>
                  <a:txBody>
                    <a:bodyPr/>
                    <a:lstStyle/>
                    <a:p>
                      <a:pPr algn="ctr" fontAlgn="ctr"/>
                      <a:r>
                        <a:rPr lang="en-US" sz="1400" b="0" i="0" u="none" strike="noStrike" dirty="0">
                          <a:solidFill>
                            <a:srgbClr val="000000"/>
                          </a:solidFill>
                          <a:effectLst/>
                          <a:latin typeface="Century Gothic" panose="020B0502020202020204" pitchFamily="34" charset="0"/>
                        </a:rPr>
                        <a:t>Normal</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0AD47"/>
                    </a:solidFill>
                  </a:tcPr>
                </a:tc>
                <a:extLst>
                  <a:ext uri="{0D108BD9-81ED-4DB2-BD59-A6C34878D82A}">
                    <a16:rowId xmlns:a16="http://schemas.microsoft.com/office/drawing/2014/main" val="1137893666"/>
                  </a:ext>
                </a:extLst>
              </a:tr>
            </a:tbl>
          </a:graphicData>
        </a:graphic>
      </p:graphicFrame>
      <p:graphicFrame>
        <p:nvGraphicFramePr>
          <p:cNvPr id="6" name="Table 5">
            <a:extLst>
              <a:ext uri="{FF2B5EF4-FFF2-40B4-BE49-F238E27FC236}">
                <a16:creationId xmlns:a16="http://schemas.microsoft.com/office/drawing/2014/main" id="{12C27798-EB56-CD56-1E1E-0CBED21FABC1}"/>
              </a:ext>
            </a:extLst>
          </p:cNvPr>
          <p:cNvGraphicFramePr>
            <a:graphicFrameLocks noGrp="1"/>
          </p:cNvGraphicFramePr>
          <p:nvPr>
            <p:extLst>
              <p:ext uri="{D42A27DB-BD31-4B8C-83A1-F6EECF244321}">
                <p14:modId xmlns:p14="http://schemas.microsoft.com/office/powerpoint/2010/main" val="3508300734"/>
              </p:ext>
            </p:extLst>
          </p:nvPr>
        </p:nvGraphicFramePr>
        <p:xfrm>
          <a:off x="630621" y="3793139"/>
          <a:ext cx="9593285" cy="2590800"/>
        </p:xfrm>
        <a:graphic>
          <a:graphicData uri="http://schemas.openxmlformats.org/drawingml/2006/table">
            <a:tbl>
              <a:tblPr/>
              <a:tblGrid>
                <a:gridCol w="1321473">
                  <a:extLst>
                    <a:ext uri="{9D8B030D-6E8A-4147-A177-3AD203B41FA5}">
                      <a16:colId xmlns:a16="http://schemas.microsoft.com/office/drawing/2014/main" val="1445985838"/>
                    </a:ext>
                  </a:extLst>
                </a:gridCol>
                <a:gridCol w="8271812">
                  <a:extLst>
                    <a:ext uri="{9D8B030D-6E8A-4147-A177-3AD203B41FA5}">
                      <a16:colId xmlns:a16="http://schemas.microsoft.com/office/drawing/2014/main" val="3393151175"/>
                    </a:ext>
                  </a:extLst>
                </a:gridCol>
              </a:tblGrid>
              <a:tr h="647700">
                <a:tc>
                  <a:txBody>
                    <a:bodyPr/>
                    <a:lstStyle/>
                    <a:p>
                      <a:pPr algn="l" fontAlgn="ctr"/>
                      <a:r>
                        <a:rPr lang="en-US" sz="1400" b="0" i="0" u="none" strike="noStrike">
                          <a:solidFill>
                            <a:srgbClr val="000000"/>
                          </a:solidFill>
                          <a:effectLst/>
                          <a:latin typeface="Century Gothic" panose="020B0502020202020204" pitchFamily="34" charset="0"/>
                        </a:rPr>
                        <a:t>Critical</a:t>
                      </a:r>
                    </a:p>
                  </a:txBody>
                  <a:tcPr marL="95250" marR="6350" marT="6350" marB="0" anchor="ctr">
                    <a:lnL>
                      <a:noFill/>
                    </a:lnL>
                    <a:lnR w="6350" cap="flat" cmpd="sng" algn="ctr">
                      <a:solidFill>
                        <a:srgbClr val="A6A6A6"/>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4F4F"/>
                    </a:solidFill>
                  </a:tcPr>
                </a:tc>
                <a:tc>
                  <a:txBody>
                    <a:bodyPr/>
                    <a:lstStyle/>
                    <a:p>
                      <a:pPr algn="l" fontAlgn="ctr"/>
                      <a:r>
                        <a:rPr lang="en-US" sz="1400" b="0" i="0" u="none" strike="noStrike" dirty="0">
                          <a:solidFill>
                            <a:srgbClr val="000000"/>
                          </a:solidFill>
                          <a:effectLst/>
                          <a:latin typeface="Century Gothic" panose="020B0502020202020204" pitchFamily="34" charset="0"/>
                        </a:rPr>
                        <a:t>At Positive Charge, a "Critical" escalation presents immediate risk to system operations, requiring urgent attention to prevent extensive downtime.</a:t>
                      </a:r>
                    </a:p>
                  </a:txBody>
                  <a:tcPr marL="18288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2744191478"/>
                  </a:ext>
                </a:extLst>
              </a:tr>
              <a:tr h="647700">
                <a:tc>
                  <a:txBody>
                    <a:bodyPr/>
                    <a:lstStyle/>
                    <a:p>
                      <a:pPr algn="l" fontAlgn="ctr"/>
                      <a:r>
                        <a:rPr lang="en-US" sz="1400" b="0" i="0" u="none" strike="noStrike">
                          <a:solidFill>
                            <a:srgbClr val="000000"/>
                          </a:solidFill>
                          <a:effectLst/>
                          <a:latin typeface="Century Gothic" panose="020B0502020202020204" pitchFamily="34" charset="0"/>
                        </a:rPr>
                        <a:t>Urgent</a:t>
                      </a:r>
                    </a:p>
                  </a:txBody>
                  <a:tcPr marL="95250" marR="6350" marT="6350" marB="0" anchor="ctr">
                    <a:lnL>
                      <a:noFill/>
                    </a:lnL>
                    <a:lnR w="6350" cap="flat" cmpd="sng" algn="ctr">
                      <a:solidFill>
                        <a:srgbClr val="A6A6A6"/>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ctr"/>
                      <a:r>
                        <a:rPr lang="en-US" sz="1400" b="0" i="0" u="none" strike="noStrike" dirty="0">
                          <a:solidFill>
                            <a:srgbClr val="000000"/>
                          </a:solidFill>
                          <a:effectLst/>
                          <a:latin typeface="Century Gothic" panose="020B0502020202020204" pitchFamily="34" charset="0"/>
                        </a:rPr>
                        <a:t>An "Urgent" stage at Positive Charge indicates significant impact on functionality or service, necessitating prompt action to restore full service.</a:t>
                      </a:r>
                    </a:p>
                  </a:txBody>
                  <a:tcPr marL="18288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2935420651"/>
                  </a:ext>
                </a:extLst>
              </a:tr>
              <a:tr h="647700">
                <a:tc>
                  <a:txBody>
                    <a:bodyPr/>
                    <a:lstStyle/>
                    <a:p>
                      <a:pPr algn="l" fontAlgn="ctr"/>
                      <a:r>
                        <a:rPr lang="en-US" sz="1400" b="0" i="0" u="none" strike="noStrike">
                          <a:solidFill>
                            <a:srgbClr val="000000"/>
                          </a:solidFill>
                          <a:effectLst/>
                          <a:latin typeface="Century Gothic" panose="020B0502020202020204" pitchFamily="34" charset="0"/>
                        </a:rPr>
                        <a:t>Important</a:t>
                      </a:r>
                    </a:p>
                  </a:txBody>
                  <a:tcPr marL="95250" marR="6350" marT="6350" marB="0" anchor="ctr">
                    <a:lnL w="6350" cap="flat" cmpd="sng" algn="ctr">
                      <a:solidFill>
                        <a:srgbClr val="BFBFBF"/>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l" fontAlgn="ctr"/>
                      <a:r>
                        <a:rPr lang="en-US" sz="1400" b="0" i="0" u="none" strike="noStrike" dirty="0">
                          <a:solidFill>
                            <a:srgbClr val="000000"/>
                          </a:solidFill>
                          <a:effectLst/>
                          <a:latin typeface="Century Gothic" panose="020B0502020202020204" pitchFamily="34" charset="0"/>
                        </a:rPr>
                        <a:t>For Positive Charge, an "Important" escalation denotes issues that affect performance but don't critically impair operations, and that should be prioritized for timely resolution.</a:t>
                      </a:r>
                    </a:p>
                  </a:txBody>
                  <a:tcPr marL="18288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1081532646"/>
                  </a:ext>
                </a:extLst>
              </a:tr>
              <a:tr h="647700">
                <a:tc>
                  <a:txBody>
                    <a:bodyPr/>
                    <a:lstStyle/>
                    <a:p>
                      <a:pPr algn="l" fontAlgn="ctr"/>
                      <a:r>
                        <a:rPr lang="en-US" sz="1400" b="0" i="0" u="none" strike="noStrike">
                          <a:solidFill>
                            <a:srgbClr val="000000"/>
                          </a:solidFill>
                          <a:effectLst/>
                          <a:latin typeface="Century Gothic" panose="020B0502020202020204" pitchFamily="34" charset="0"/>
                        </a:rPr>
                        <a:t>Normal</a:t>
                      </a:r>
                    </a:p>
                  </a:txBody>
                  <a:tcPr marL="95250" marR="6350" marT="6350" marB="0" anchor="ctr">
                    <a:lnL w="6350" cap="flat" cmpd="sng" algn="ctr">
                      <a:solidFill>
                        <a:srgbClr val="BFBFBF"/>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0AD47"/>
                    </a:solidFill>
                  </a:tcPr>
                </a:tc>
                <a:tc>
                  <a:txBody>
                    <a:bodyPr/>
                    <a:lstStyle/>
                    <a:p>
                      <a:pPr algn="l" fontAlgn="ctr"/>
                      <a:r>
                        <a:rPr lang="en-US" sz="1400" b="0" i="0" u="none" strike="noStrike" dirty="0">
                          <a:solidFill>
                            <a:srgbClr val="000000"/>
                          </a:solidFill>
                          <a:effectLst/>
                          <a:latin typeface="Century Gothic" panose="020B0502020202020204" pitchFamily="34" charset="0"/>
                        </a:rPr>
                        <a:t>At Positive Charge, a "Normal" escalation refers to routine issues that have minimal impact on operations and can be resolved through standard support processes.</a:t>
                      </a:r>
                    </a:p>
                  </a:txBody>
                  <a:tcPr marL="182880" marT="635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2129312235"/>
                  </a:ext>
                </a:extLst>
              </a:tr>
            </a:tbl>
          </a:graphicData>
        </a:graphic>
      </p:graphicFrame>
    </p:spTree>
    <p:extLst>
      <p:ext uri="{BB962C8B-B14F-4D97-AF65-F5344CB8AC3E}">
        <p14:creationId xmlns:p14="http://schemas.microsoft.com/office/powerpoint/2010/main" val="221549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C417BAEF-7B0B-19B0-974D-A12574539003}"/>
              </a:ext>
            </a:extLst>
          </p:cNvPr>
          <p:cNvGraphicFramePr>
            <a:graphicFrameLocks noGrp="1"/>
          </p:cNvGraphicFramePr>
          <p:nvPr>
            <p:extLst>
              <p:ext uri="{D42A27DB-BD31-4B8C-83A1-F6EECF244321}">
                <p14:modId xmlns:p14="http://schemas.microsoft.com/office/powerpoint/2010/main" val="2887026675"/>
              </p:ext>
            </p:extLst>
          </p:nvPr>
        </p:nvGraphicFramePr>
        <p:xfrm>
          <a:off x="378903" y="1241837"/>
          <a:ext cx="11434194" cy="4537550"/>
        </p:xfrm>
        <a:graphic>
          <a:graphicData uri="http://schemas.openxmlformats.org/drawingml/2006/table">
            <a:tbl>
              <a:tblPr firstRow="1" firstCol="1" bandRow="1"/>
              <a:tblGrid>
                <a:gridCol w="1428583">
                  <a:extLst>
                    <a:ext uri="{9D8B030D-6E8A-4147-A177-3AD203B41FA5}">
                      <a16:colId xmlns:a16="http://schemas.microsoft.com/office/drawing/2014/main" val="1845594425"/>
                    </a:ext>
                  </a:extLst>
                </a:gridCol>
                <a:gridCol w="1429373">
                  <a:extLst>
                    <a:ext uri="{9D8B030D-6E8A-4147-A177-3AD203B41FA5}">
                      <a16:colId xmlns:a16="http://schemas.microsoft.com/office/drawing/2014/main" val="2622472647"/>
                    </a:ext>
                  </a:extLst>
                </a:gridCol>
                <a:gridCol w="1429373">
                  <a:extLst>
                    <a:ext uri="{9D8B030D-6E8A-4147-A177-3AD203B41FA5}">
                      <a16:colId xmlns:a16="http://schemas.microsoft.com/office/drawing/2014/main" val="3028039852"/>
                    </a:ext>
                  </a:extLst>
                </a:gridCol>
                <a:gridCol w="1429373">
                  <a:extLst>
                    <a:ext uri="{9D8B030D-6E8A-4147-A177-3AD203B41FA5}">
                      <a16:colId xmlns:a16="http://schemas.microsoft.com/office/drawing/2014/main" val="4138004897"/>
                    </a:ext>
                  </a:extLst>
                </a:gridCol>
                <a:gridCol w="1429373">
                  <a:extLst>
                    <a:ext uri="{9D8B030D-6E8A-4147-A177-3AD203B41FA5}">
                      <a16:colId xmlns:a16="http://schemas.microsoft.com/office/drawing/2014/main" val="3808359168"/>
                    </a:ext>
                  </a:extLst>
                </a:gridCol>
                <a:gridCol w="1429373">
                  <a:extLst>
                    <a:ext uri="{9D8B030D-6E8A-4147-A177-3AD203B41FA5}">
                      <a16:colId xmlns:a16="http://schemas.microsoft.com/office/drawing/2014/main" val="3654276862"/>
                    </a:ext>
                  </a:extLst>
                </a:gridCol>
                <a:gridCol w="1429373">
                  <a:extLst>
                    <a:ext uri="{9D8B030D-6E8A-4147-A177-3AD203B41FA5}">
                      <a16:colId xmlns:a16="http://schemas.microsoft.com/office/drawing/2014/main" val="2147069316"/>
                    </a:ext>
                  </a:extLst>
                </a:gridCol>
                <a:gridCol w="1429373">
                  <a:extLst>
                    <a:ext uri="{9D8B030D-6E8A-4147-A177-3AD203B41FA5}">
                      <a16:colId xmlns:a16="http://schemas.microsoft.com/office/drawing/2014/main" val="3002154604"/>
                    </a:ext>
                  </a:extLst>
                </a:gridCol>
              </a:tblGrid>
              <a:tr h="276633">
                <a:tc>
                  <a:txBody>
                    <a:bodyPr/>
                    <a:lstStyle/>
                    <a:p>
                      <a:pPr marL="0" marR="0" algn="ctr">
                        <a:lnSpc>
                          <a:spcPct val="107000"/>
                        </a:lnSpc>
                        <a:spcBef>
                          <a:spcPts val="0"/>
                        </a:spcBef>
                        <a:spcAft>
                          <a:spcPts val="0"/>
                        </a:spcAft>
                      </a:pPr>
                      <a:r>
                        <a:rPr lang="en-US" sz="1050">
                          <a:effectLst/>
                          <a:latin typeface="Century Gothic" panose="020B0502020202020204" pitchFamily="34" charset="0"/>
                          <a:ea typeface="Calibri" panose="020F0502020204030204" pitchFamily="34" charset="0"/>
                          <a:cs typeface="Calibri" panose="020F0502020204030204" pitchFamily="34" charset="0"/>
                        </a:rPr>
                        <a:t> </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lnL>
                      <a:noFill/>
                    </a:lnL>
                    <a:lnR w="12700" cap="flat" cmpd="sng" algn="ctr">
                      <a:solidFill>
                        <a:srgbClr val="595959"/>
                      </a:solidFill>
                      <a:prstDash val="solid"/>
                      <a:round/>
                      <a:headEnd type="none" w="med" len="med"/>
                      <a:tailEnd type="none" w="med" len="med"/>
                    </a:lnR>
                    <a:lnT>
                      <a:noFill/>
                    </a:lnT>
                    <a:lnB>
                      <a:noFill/>
                    </a:lnB>
                    <a:noFill/>
                  </a:tcPr>
                </a:tc>
                <a:tc>
                  <a:txBody>
                    <a:bodyPr/>
                    <a:lstStyle/>
                    <a:p>
                      <a:pPr marL="0" marR="0" algn="ctr">
                        <a:lnSpc>
                          <a:spcPct val="107000"/>
                        </a:lnSpc>
                        <a:spcBef>
                          <a:spcPts val="0"/>
                        </a:spcBef>
                        <a:spcAft>
                          <a:spcPts val="0"/>
                        </a:spcAft>
                      </a:pPr>
                      <a:r>
                        <a:rPr lang="en-US" sz="105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1</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FF4F4F"/>
                    </a:solidFill>
                  </a:tcPr>
                </a:tc>
                <a:tc>
                  <a:txBody>
                    <a:bodyPr/>
                    <a:lstStyle/>
                    <a:p>
                      <a:pPr marL="0" marR="0" algn="ctr">
                        <a:lnSpc>
                          <a:spcPct val="107000"/>
                        </a:lnSpc>
                        <a:spcBef>
                          <a:spcPts val="0"/>
                        </a:spcBef>
                        <a:spcAft>
                          <a:spcPts val="0"/>
                        </a:spcAft>
                      </a:pPr>
                      <a:r>
                        <a:rPr lang="en-US" sz="105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2</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ED7D31"/>
                    </a:solidFill>
                  </a:tcPr>
                </a:tc>
                <a:tc>
                  <a:txBody>
                    <a:bodyPr/>
                    <a:lstStyle/>
                    <a:p>
                      <a:pPr marL="0" marR="0" algn="ctr">
                        <a:lnSpc>
                          <a:spcPct val="107000"/>
                        </a:lnSpc>
                        <a:spcBef>
                          <a:spcPts val="0"/>
                        </a:spcBef>
                        <a:spcAft>
                          <a:spcPts val="0"/>
                        </a:spcAft>
                      </a:pPr>
                      <a:r>
                        <a:rPr lang="en-US" sz="105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3</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F4B084"/>
                    </a:solidFill>
                  </a:tcPr>
                </a:tc>
                <a:tc>
                  <a:txBody>
                    <a:bodyPr/>
                    <a:lstStyle/>
                    <a:p>
                      <a:pPr marL="0" marR="0" algn="ctr">
                        <a:lnSpc>
                          <a:spcPct val="107000"/>
                        </a:lnSpc>
                        <a:spcBef>
                          <a:spcPts val="0"/>
                        </a:spcBef>
                        <a:spcAft>
                          <a:spcPts val="0"/>
                        </a:spcAft>
                      </a:pPr>
                      <a:r>
                        <a:rPr lang="en-US" sz="105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4</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FFE699"/>
                    </a:solidFill>
                  </a:tcPr>
                </a:tc>
                <a:tc>
                  <a:txBody>
                    <a:bodyPr/>
                    <a:lstStyle/>
                    <a:p>
                      <a:pPr marL="0" marR="0" algn="ctr">
                        <a:lnSpc>
                          <a:spcPct val="107000"/>
                        </a:lnSpc>
                        <a:spcBef>
                          <a:spcPts val="0"/>
                        </a:spcBef>
                        <a:spcAft>
                          <a:spcPts val="0"/>
                        </a:spcAft>
                      </a:pPr>
                      <a:r>
                        <a:rPr lang="en-US" sz="105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5</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B4C6E7"/>
                    </a:solidFill>
                  </a:tcPr>
                </a:tc>
                <a:tc>
                  <a:txBody>
                    <a:bodyPr/>
                    <a:lstStyle/>
                    <a:p>
                      <a:pPr marL="0" marR="0" algn="ctr">
                        <a:lnSpc>
                          <a:spcPct val="107000"/>
                        </a:lnSpc>
                        <a:spcBef>
                          <a:spcPts val="0"/>
                        </a:spcBef>
                        <a:spcAft>
                          <a:spcPts val="0"/>
                        </a:spcAft>
                      </a:pPr>
                      <a:r>
                        <a:rPr lang="en-US" sz="105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6</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BDD7EE"/>
                    </a:solidFill>
                  </a:tcPr>
                </a:tc>
                <a:tc>
                  <a:txBody>
                    <a:bodyPr/>
                    <a:lstStyle/>
                    <a:p>
                      <a:pPr marL="0" marR="0" algn="ctr">
                        <a:lnSpc>
                          <a:spcPct val="107000"/>
                        </a:lnSpc>
                        <a:spcBef>
                          <a:spcPts val="0"/>
                        </a:spcBef>
                        <a:spcAft>
                          <a:spcPts val="0"/>
                        </a:spcAft>
                      </a:pPr>
                      <a:r>
                        <a:rPr lang="en-US" sz="105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Level 7</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C6E0B4"/>
                    </a:solidFill>
                  </a:tcPr>
                </a:tc>
                <a:extLst>
                  <a:ext uri="{0D108BD9-81ED-4DB2-BD59-A6C34878D82A}">
                    <a16:rowId xmlns:a16="http://schemas.microsoft.com/office/drawing/2014/main" val="2378640895"/>
                  </a:ext>
                </a:extLst>
              </a:tr>
              <a:tr h="1275064">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45295" marR="45295" marT="0" marB="0">
                    <a:lnL>
                      <a:noFill/>
                    </a:lnL>
                    <a:lnR w="12700" cap="flat" cmpd="sng" algn="ctr">
                      <a:solidFill>
                        <a:srgbClr val="595959"/>
                      </a:solidFill>
                      <a:prstDash val="solid"/>
                      <a:round/>
                      <a:headEnd type="none" w="med" len="med"/>
                      <a:tailEnd type="none" w="med" len="med"/>
                    </a:lnR>
                    <a:lnT>
                      <a:noFill/>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Immediate action is required due to potential system failure or significant financial loss.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High-priority issues affecting major functionalities need resolution within hours.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Moderate-urgency problems impacting several users must be addressed within one business day.</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Low-urgency issues affecting limited users should be resolved within three business days.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Minor problems with negligible impact should be resolved within the standard response time of one week</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Scheduled updates or enhancements can be integrated during regular update cycles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Long-term improvements or requests are planned and implemented as part of strategic upgrades.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noFill/>
                  </a:tcPr>
                </a:tc>
                <a:extLst>
                  <a:ext uri="{0D108BD9-81ED-4DB2-BD59-A6C34878D82A}">
                    <a16:rowId xmlns:a16="http://schemas.microsoft.com/office/drawing/2014/main" val="1218210568"/>
                  </a:ext>
                </a:extLst>
              </a:tr>
              <a:tr h="486941">
                <a:tc rowSpan="2">
                  <a:txBody>
                    <a:bodyPr/>
                    <a:lstStyle/>
                    <a:p>
                      <a:pPr marL="0" marR="0" algn="ctr">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Navigating Through Escalation Levels at Positive Charge: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 Detailed Matrix</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8EA9DB"/>
                    </a:solidFill>
                  </a:tcPr>
                </a:tc>
                <a:tc>
                  <a:txBody>
                    <a:bodyPr/>
                    <a:lstStyle/>
                    <a:p>
                      <a:pPr marL="0" marR="0" algn="ctr">
                        <a:lnSpc>
                          <a:spcPct val="107000"/>
                        </a:lnSpc>
                        <a:spcBef>
                          <a:spcPts val="0"/>
                        </a:spcBef>
                        <a:spcAft>
                          <a:spcPts val="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Immediate Response Required</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High Priority</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Moderate Urgency</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Low Urgency</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Minor Issues</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Scheduled Enhancements</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Strategic Improvements</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extLst>
                  <a:ext uri="{0D108BD9-81ED-4DB2-BD59-A6C34878D82A}">
                    <a16:rowId xmlns:a16="http://schemas.microsoft.com/office/drawing/2014/main" val="687450903"/>
                  </a:ext>
                </a:extLst>
              </a:tr>
              <a:tr h="980315">
                <a:tc vMerge="1">
                  <a:txBody>
                    <a:bodyPr/>
                    <a:lstStyle/>
                    <a:p>
                      <a:endParaRPr lang="en-US"/>
                    </a:p>
                  </a:txBody>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Address system failures to prevent significant disruptions.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Resolve critical functionalities within hours to maintain service integrity.</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Address user-impacting issues by the next business day.</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Tackle limited user issues within three days.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Handle within standard one-week response time.</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Incorporate updates in our regular maintenance cycles.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Plan and execute as part of long-term enhancements.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extLst>
                  <a:ext uri="{0D108BD9-81ED-4DB2-BD59-A6C34878D82A}">
                    <a16:rowId xmlns:a16="http://schemas.microsoft.com/office/drawing/2014/main" val="2295196433"/>
                  </a:ext>
                </a:extLst>
              </a:tr>
              <a:tr h="414948">
                <a:tc rowSpan="2">
                  <a:txBody>
                    <a:bodyPr/>
                    <a:lstStyle/>
                    <a:p>
                      <a:pPr marL="0" marR="0" algn="ctr">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Understanding the Escalation Ladder at Positive Charge: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From Immediate to Routine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92D050"/>
                    </a:solid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Immediate</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Urgent</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Prompt</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Routine</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Standard</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Regular</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tc>
                  <a:txBody>
                    <a:bodyPr/>
                    <a:lstStyle/>
                    <a:p>
                      <a:pPr marL="0" marR="0" algn="ctr">
                        <a:lnSpc>
                          <a:spcPct val="107000"/>
                        </a:lnSpc>
                        <a:spcBef>
                          <a:spcPts val="0"/>
                        </a:spcBef>
                        <a:spcAft>
                          <a:spcPts val="0"/>
                        </a:spcAft>
                      </a:pPr>
                      <a:r>
                        <a:rPr lang="en-US" sz="1000" b="1">
                          <a:effectLst/>
                          <a:latin typeface="Century Gothic" panose="020B0502020202020204" pitchFamily="34" charset="0"/>
                          <a:ea typeface="Calibri" panose="020F0502020204030204" pitchFamily="34" charset="0"/>
                          <a:cs typeface="Times New Roman" panose="02020603050405020304" pitchFamily="18" charset="0"/>
                        </a:rPr>
                        <a:t>Planned</a:t>
                      </a:r>
                      <a:endParaRPr lang="en-US"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45295" marR="45295" marT="0"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12700" cap="flat" cmpd="sng" algn="ctr">
                      <a:solidFill>
                        <a:srgbClr val="595959"/>
                      </a:solidFill>
                      <a:prstDash val="dot"/>
                      <a:round/>
                      <a:headEnd type="none" w="med" len="med"/>
                      <a:tailEnd type="none" w="med" len="med"/>
                    </a:lnB>
                    <a:noFill/>
                  </a:tcPr>
                </a:tc>
                <a:extLst>
                  <a:ext uri="{0D108BD9-81ED-4DB2-BD59-A6C34878D82A}">
                    <a16:rowId xmlns:a16="http://schemas.microsoft.com/office/drawing/2014/main" val="881880596"/>
                  </a:ext>
                </a:extLst>
              </a:tr>
              <a:tr h="1103649">
                <a:tc vMerge="1">
                  <a:txBody>
                    <a:bodyPr/>
                    <a:lstStyle/>
                    <a:p>
                      <a:endParaRPr lang="en-US"/>
                    </a:p>
                  </a:txBody>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Critical system issues demand urgent attention.</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Issues impacting major functionalities require quick fixes.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Moderate-impact issues should be resolved within a day.</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Limited impact concerns are addressed within three business days.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The standard resolution timeline of one week applies.</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a:effectLst/>
                          <a:latin typeface="Century Gothic" panose="020B0502020202020204" pitchFamily="34" charset="0"/>
                          <a:ea typeface="Calibri" panose="020F0502020204030204" pitchFamily="34" charset="0"/>
                          <a:cs typeface="Times New Roman" panose="02020603050405020304" pitchFamily="18" charset="0"/>
                        </a:rPr>
                        <a:t>System enhancements can be integrated into a regular cycle.</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tc>
                  <a:txBody>
                    <a:bodyPr/>
                    <a:lstStyle/>
                    <a:p>
                      <a:pPr marL="0" marR="0">
                        <a:lnSpc>
                          <a:spcPct val="107000"/>
                        </a:lnSpc>
                        <a:spcBef>
                          <a:spcPts val="120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Ongoing system improvements should be implemented strategically.</a:t>
                      </a:r>
                    </a:p>
                  </a:txBody>
                  <a:tcPr marL="45295" marR="45295" marT="91440" marB="0">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dot"/>
                      <a:round/>
                      <a:headEnd type="none" w="med" len="med"/>
                      <a:tailEnd type="none" w="med" len="med"/>
                    </a:lnT>
                    <a:lnB w="12700" cap="flat" cmpd="sng" algn="ctr">
                      <a:solidFill>
                        <a:srgbClr val="595959"/>
                      </a:solidFill>
                      <a:prstDash val="solid"/>
                      <a:round/>
                      <a:headEnd type="none" w="med" len="med"/>
                      <a:tailEnd type="none" w="med" len="med"/>
                    </a:lnB>
                    <a:noFill/>
                  </a:tcPr>
                </a:tc>
                <a:extLst>
                  <a:ext uri="{0D108BD9-81ED-4DB2-BD59-A6C34878D82A}">
                    <a16:rowId xmlns:a16="http://schemas.microsoft.com/office/drawing/2014/main" val="4002604986"/>
                  </a:ext>
                </a:extLst>
              </a:tr>
            </a:tbl>
          </a:graphicData>
        </a:graphic>
      </p:graphicFrame>
      <p:sp>
        <p:nvSpPr>
          <p:cNvPr id="2" name="TextBox 1">
            <a:extLst>
              <a:ext uri="{FF2B5EF4-FFF2-40B4-BE49-F238E27FC236}">
                <a16:creationId xmlns:a16="http://schemas.microsoft.com/office/drawing/2014/main" id="{6D218E6F-27AE-67FC-9EC0-EB672B928CCC}"/>
              </a:ext>
            </a:extLst>
          </p:cNvPr>
          <p:cNvSpPr txBox="1"/>
          <p:nvPr/>
        </p:nvSpPr>
        <p:spPr>
          <a:xfrm>
            <a:off x="335561" y="172798"/>
            <a:ext cx="6887360" cy="523220"/>
          </a:xfrm>
          <a:prstGeom prst="rect">
            <a:avLst/>
          </a:prstGeom>
          <a:noFill/>
        </p:spPr>
        <p:txBody>
          <a:bodyPr wrap="square">
            <a:spAutoFit/>
          </a:bodyPr>
          <a:lstStyle/>
          <a:p>
            <a:pPr rtl="0">
              <a:spcBef>
                <a:spcPts val="0"/>
              </a:spcBef>
              <a:spcAft>
                <a:spcPts val="0"/>
              </a:spcAft>
            </a:pPr>
            <a:r>
              <a:rPr lang="fr-FR" sz="2800" b="1" dirty="0">
                <a:solidFill>
                  <a:srgbClr val="011033"/>
                </a:solidFill>
                <a:latin typeface="Century Gothic"/>
                <a:ea typeface="Century Gothic"/>
                <a:cs typeface="Century Gothic"/>
                <a:sym typeface="Century Gothic"/>
              </a:rPr>
              <a:t>Simple Escalation Matrix Example</a:t>
            </a:r>
            <a:endParaRPr lang="en-US" sz="2800" dirty="0"/>
          </a:p>
        </p:txBody>
      </p:sp>
      <p:sp>
        <p:nvSpPr>
          <p:cNvPr id="4" name="TextBox 3">
            <a:extLst>
              <a:ext uri="{FF2B5EF4-FFF2-40B4-BE49-F238E27FC236}">
                <a16:creationId xmlns:a16="http://schemas.microsoft.com/office/drawing/2014/main" id="{B9C668B2-B422-4303-755E-370A3F41EADE}"/>
              </a:ext>
            </a:extLst>
          </p:cNvPr>
          <p:cNvSpPr txBox="1"/>
          <p:nvPr/>
        </p:nvSpPr>
        <p:spPr>
          <a:xfrm>
            <a:off x="335560" y="643117"/>
            <a:ext cx="8345301" cy="292388"/>
          </a:xfrm>
          <a:prstGeom prst="rect">
            <a:avLst/>
          </a:prstGeom>
          <a:noFill/>
        </p:spPr>
        <p:txBody>
          <a:bodyPr wrap="square">
            <a:spAutoFit/>
          </a:bodyPr>
          <a:lstStyle/>
          <a:p>
            <a:r>
              <a:rPr lang="en-US" sz="1300" b="0" i="0" u="none" strike="noStrike" dirty="0">
                <a:solidFill>
                  <a:srgbClr val="595959"/>
                </a:solidFill>
                <a:effectLst/>
                <a:highlight>
                  <a:srgbClr val="FFFFFF"/>
                </a:highlight>
                <a:latin typeface="Century Gothic" panose="020B0502020202020204" pitchFamily="34" charset="0"/>
              </a:rPr>
              <a:t>You can edit this text, customize it with your escalation process details, and change the font or style.</a:t>
            </a:r>
            <a:r>
              <a:rPr lang="en-US" sz="1300" dirty="0"/>
              <a:t> </a:t>
            </a:r>
          </a:p>
        </p:txBody>
      </p:sp>
    </p:spTree>
    <p:extLst>
      <p:ext uri="{BB962C8B-B14F-4D97-AF65-F5344CB8AC3E}">
        <p14:creationId xmlns:p14="http://schemas.microsoft.com/office/powerpoint/2010/main" val="2416432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0000000-0008-0000-0200-0000C70E0000}"/>
              </a:ext>
            </a:extLst>
          </p:cNvPr>
          <p:cNvGrpSpPr/>
          <p:nvPr/>
        </p:nvGrpSpPr>
        <p:grpSpPr>
          <a:xfrm>
            <a:off x="398098" y="1358298"/>
            <a:ext cx="11395805" cy="4661523"/>
            <a:chOff x="0" y="0"/>
            <a:chExt cx="11395805" cy="4632388"/>
          </a:xfrm>
        </p:grpSpPr>
        <p:sp>
          <p:nvSpPr>
            <p:cNvPr id="4" name="Rectangle 14">
              <a:extLst>
                <a:ext uri="{FF2B5EF4-FFF2-40B4-BE49-F238E27FC236}">
                  <a16:creationId xmlns:a16="http://schemas.microsoft.com/office/drawing/2014/main" id="{00000000-0008-0000-0200-0000C80E0000}"/>
                </a:ext>
              </a:extLst>
            </p:cNvPr>
            <p:cNvSpPr/>
            <p:nvPr/>
          </p:nvSpPr>
          <p:spPr>
            <a:xfrm>
              <a:off x="0" y="1895883"/>
              <a:ext cx="1534886" cy="1860773"/>
            </a:xfrm>
            <a:custGeom>
              <a:avLst/>
              <a:gdLst>
                <a:gd name="connsiteX0" fmla="*/ 255819 w 1534886"/>
                <a:gd name="connsiteY0" fmla="*/ 0 h 1860773"/>
                <a:gd name="connsiteX1" fmla="*/ 1279067 w 1534886"/>
                <a:gd name="connsiteY1" fmla="*/ 0 h 1860773"/>
                <a:gd name="connsiteX2" fmla="*/ 1534886 w 1534886"/>
                <a:gd name="connsiteY2" fmla="*/ 255819 h 1860773"/>
                <a:gd name="connsiteX3" fmla="*/ 1534886 w 1534886"/>
                <a:gd name="connsiteY3" fmla="*/ 1860773 h 1860773"/>
                <a:gd name="connsiteX4" fmla="*/ 1534886 w 1534886"/>
                <a:gd name="connsiteY4" fmla="*/ 1860773 h 1860773"/>
                <a:gd name="connsiteX5" fmla="*/ 0 w 1534886"/>
                <a:gd name="connsiteY5" fmla="*/ 1860773 h 1860773"/>
                <a:gd name="connsiteX6" fmla="*/ 0 w 1534886"/>
                <a:gd name="connsiteY6" fmla="*/ 1860773 h 1860773"/>
                <a:gd name="connsiteX7" fmla="*/ 0 w 1534886"/>
                <a:gd name="connsiteY7" fmla="*/ 255819 h 1860773"/>
                <a:gd name="connsiteX8" fmla="*/ 255819 w 1534886"/>
                <a:gd name="connsiteY8" fmla="*/ 0 h 1860773"/>
                <a:gd name="connsiteX0" fmla="*/ 255819 w 1534886"/>
                <a:gd name="connsiteY0" fmla="*/ 0 h 1860773"/>
                <a:gd name="connsiteX1" fmla="*/ 1279067 w 1534886"/>
                <a:gd name="connsiteY1" fmla="*/ 0 h 1860773"/>
                <a:gd name="connsiteX2" fmla="*/ 1534886 w 1534886"/>
                <a:gd name="connsiteY2" fmla="*/ 255819 h 1860773"/>
                <a:gd name="connsiteX3" fmla="*/ 1534886 w 1534886"/>
                <a:gd name="connsiteY3" fmla="*/ 1860773 h 1860773"/>
                <a:gd name="connsiteX4" fmla="*/ 1534886 w 1534886"/>
                <a:gd name="connsiteY4" fmla="*/ 1860773 h 1860773"/>
                <a:gd name="connsiteX5" fmla="*/ 0 w 1534886"/>
                <a:gd name="connsiteY5" fmla="*/ 1860773 h 1860773"/>
                <a:gd name="connsiteX6" fmla="*/ 0 w 1534886"/>
                <a:gd name="connsiteY6" fmla="*/ 1860773 h 1860773"/>
                <a:gd name="connsiteX7" fmla="*/ 0 w 1534886"/>
                <a:gd name="connsiteY7" fmla="*/ 255819 h 1860773"/>
                <a:gd name="connsiteX8" fmla="*/ 255819 w 1534886"/>
                <a:gd name="connsiteY8" fmla="*/ 0 h 1860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886" h="1860773">
                  <a:moveTo>
                    <a:pt x="255819" y="0"/>
                  </a:moveTo>
                  <a:lnTo>
                    <a:pt x="1279067" y="0"/>
                  </a:lnTo>
                  <a:cubicBezTo>
                    <a:pt x="1420352" y="0"/>
                    <a:pt x="1534886" y="114534"/>
                    <a:pt x="1534886" y="255819"/>
                  </a:cubicBezTo>
                  <a:lnTo>
                    <a:pt x="1534886" y="1860773"/>
                  </a:lnTo>
                  <a:lnTo>
                    <a:pt x="1534886" y="1860773"/>
                  </a:lnTo>
                  <a:lnTo>
                    <a:pt x="0" y="1860773"/>
                  </a:lnTo>
                  <a:lnTo>
                    <a:pt x="0" y="1860773"/>
                  </a:lnTo>
                  <a:lnTo>
                    <a:pt x="0" y="255819"/>
                  </a:lnTo>
                  <a:cubicBezTo>
                    <a:pt x="0" y="114534"/>
                    <a:pt x="114534" y="0"/>
                    <a:pt x="255819" y="0"/>
                  </a:cubicBezTo>
                  <a:close/>
                </a:path>
              </a:pathLst>
            </a:cu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b"/>
              <a:endParaRPr lang="en-US" sz="1100" b="0" i="0" u="none" strike="noStrike">
                <a:solidFill>
                  <a:srgbClr val="000000"/>
                </a:solidFill>
                <a:effectLst/>
                <a:latin typeface="Century Gothic" panose="020B0502020202020204" pitchFamily="34" charset="0"/>
              </a:endParaRPr>
            </a:p>
          </p:txBody>
        </p:sp>
        <p:sp>
          <p:nvSpPr>
            <p:cNvPr id="6" name="Rectangle 15">
              <a:extLst>
                <a:ext uri="{FF2B5EF4-FFF2-40B4-BE49-F238E27FC236}">
                  <a16:creationId xmlns:a16="http://schemas.microsoft.com/office/drawing/2014/main" id="{00000000-0008-0000-0200-0000C90E0000}"/>
                </a:ext>
              </a:extLst>
            </p:cNvPr>
            <p:cNvSpPr/>
            <p:nvPr/>
          </p:nvSpPr>
          <p:spPr>
            <a:xfrm>
              <a:off x="2360429" y="973335"/>
              <a:ext cx="1542749" cy="1860206"/>
            </a:xfrm>
            <a:prstGeom prst="round2Same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b"/>
              <a:endParaRPr lang="en-US" sz="1100" b="0" i="0" u="none" strike="noStrike">
                <a:solidFill>
                  <a:srgbClr val="000000"/>
                </a:solidFill>
                <a:effectLst/>
                <a:latin typeface="Century Gothic" panose="020B0502020202020204" pitchFamily="34" charset="0"/>
              </a:endParaRPr>
            </a:p>
          </p:txBody>
        </p:sp>
        <p:sp>
          <p:nvSpPr>
            <p:cNvPr id="8" name="Rectangle 17">
              <a:extLst>
                <a:ext uri="{FF2B5EF4-FFF2-40B4-BE49-F238E27FC236}">
                  <a16:creationId xmlns:a16="http://schemas.microsoft.com/office/drawing/2014/main" id="{00000000-0008-0000-0200-0000CA0E0000}"/>
                </a:ext>
              </a:extLst>
            </p:cNvPr>
            <p:cNvSpPr/>
            <p:nvPr/>
          </p:nvSpPr>
          <p:spPr>
            <a:xfrm>
              <a:off x="4727089" y="1890516"/>
              <a:ext cx="1534886" cy="1866072"/>
            </a:xfrm>
            <a:custGeom>
              <a:avLst/>
              <a:gdLst>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 name="connsiteX0" fmla="*/ 255819 w 1534886"/>
                <a:gd name="connsiteY0" fmla="*/ 5366 h 1866072"/>
                <a:gd name="connsiteX1" fmla="*/ 1279067 w 1534886"/>
                <a:gd name="connsiteY1" fmla="*/ 5366 h 1866072"/>
                <a:gd name="connsiteX2" fmla="*/ 1534886 w 1534886"/>
                <a:gd name="connsiteY2" fmla="*/ 261185 h 1866072"/>
                <a:gd name="connsiteX3" fmla="*/ 1534886 w 1534886"/>
                <a:gd name="connsiteY3" fmla="*/ 1866072 h 1866072"/>
                <a:gd name="connsiteX4" fmla="*/ 1534886 w 1534886"/>
                <a:gd name="connsiteY4" fmla="*/ 1866072 h 1866072"/>
                <a:gd name="connsiteX5" fmla="*/ 0 w 1534886"/>
                <a:gd name="connsiteY5" fmla="*/ 1866072 h 1866072"/>
                <a:gd name="connsiteX6" fmla="*/ 0 w 1534886"/>
                <a:gd name="connsiteY6" fmla="*/ 1866072 h 1866072"/>
                <a:gd name="connsiteX7" fmla="*/ 0 w 1534886"/>
                <a:gd name="connsiteY7" fmla="*/ 261185 h 1866072"/>
                <a:gd name="connsiteX8" fmla="*/ 255819 w 1534886"/>
                <a:gd name="connsiteY8" fmla="*/ 5366 h 1866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886" h="1866072">
                  <a:moveTo>
                    <a:pt x="255819" y="5366"/>
                  </a:moveTo>
                  <a:cubicBezTo>
                    <a:pt x="238762" y="12986"/>
                    <a:pt x="1280884" y="-9874"/>
                    <a:pt x="1279067" y="5366"/>
                  </a:cubicBezTo>
                  <a:cubicBezTo>
                    <a:pt x="1420352" y="5366"/>
                    <a:pt x="1534886" y="119900"/>
                    <a:pt x="1534886" y="261185"/>
                  </a:cubicBezTo>
                  <a:lnTo>
                    <a:pt x="1534886" y="1866072"/>
                  </a:lnTo>
                  <a:lnTo>
                    <a:pt x="1534886" y="1866072"/>
                  </a:lnTo>
                  <a:lnTo>
                    <a:pt x="0" y="1866072"/>
                  </a:lnTo>
                  <a:lnTo>
                    <a:pt x="0" y="1866072"/>
                  </a:lnTo>
                  <a:lnTo>
                    <a:pt x="0" y="261185"/>
                  </a:lnTo>
                  <a:cubicBezTo>
                    <a:pt x="0" y="119900"/>
                    <a:pt x="114534" y="5366"/>
                    <a:pt x="255819" y="5366"/>
                  </a:cubicBezTo>
                  <a:close/>
                </a:path>
              </a:pathLst>
            </a:cu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b"/>
              <a:endParaRPr lang="en-US" sz="1100" b="0" i="0" u="none" strike="noStrike">
                <a:solidFill>
                  <a:srgbClr val="000000"/>
                </a:solidFill>
                <a:effectLst/>
                <a:latin typeface="Century Gothic" panose="020B0502020202020204" pitchFamily="34" charset="0"/>
              </a:endParaRPr>
            </a:p>
          </p:txBody>
        </p:sp>
        <p:sp>
          <p:nvSpPr>
            <p:cNvPr id="9" name="Rectangle 19">
              <a:extLst>
                <a:ext uri="{FF2B5EF4-FFF2-40B4-BE49-F238E27FC236}">
                  <a16:creationId xmlns:a16="http://schemas.microsoft.com/office/drawing/2014/main" id="{00000000-0008-0000-0200-0000CB0E0000}"/>
                </a:ext>
              </a:extLst>
            </p:cNvPr>
            <p:cNvSpPr/>
            <p:nvPr/>
          </p:nvSpPr>
          <p:spPr>
            <a:xfrm>
              <a:off x="9456770" y="1895951"/>
              <a:ext cx="1534886" cy="1860706"/>
            </a:xfrm>
            <a:custGeom>
              <a:avLst/>
              <a:gdLst>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 name="connsiteX0" fmla="*/ 255819 w 1534886"/>
                <a:gd name="connsiteY0" fmla="*/ 0 h 1860706"/>
                <a:gd name="connsiteX1" fmla="*/ 1279067 w 1534886"/>
                <a:gd name="connsiteY1" fmla="*/ 0 h 1860706"/>
                <a:gd name="connsiteX2" fmla="*/ 1534886 w 1534886"/>
                <a:gd name="connsiteY2" fmla="*/ 255819 h 1860706"/>
                <a:gd name="connsiteX3" fmla="*/ 1534886 w 1534886"/>
                <a:gd name="connsiteY3" fmla="*/ 1860706 h 1860706"/>
                <a:gd name="connsiteX4" fmla="*/ 1534886 w 1534886"/>
                <a:gd name="connsiteY4" fmla="*/ 1860706 h 1860706"/>
                <a:gd name="connsiteX5" fmla="*/ 0 w 1534886"/>
                <a:gd name="connsiteY5" fmla="*/ 1860706 h 1860706"/>
                <a:gd name="connsiteX6" fmla="*/ 0 w 1534886"/>
                <a:gd name="connsiteY6" fmla="*/ 1860706 h 1860706"/>
                <a:gd name="connsiteX7" fmla="*/ 0 w 1534886"/>
                <a:gd name="connsiteY7" fmla="*/ 255819 h 1860706"/>
                <a:gd name="connsiteX8" fmla="*/ 255819 w 1534886"/>
                <a:gd name="connsiteY8" fmla="*/ 0 h 1860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886" h="1860706">
                  <a:moveTo>
                    <a:pt x="255819" y="0"/>
                  </a:moveTo>
                  <a:lnTo>
                    <a:pt x="1279067" y="0"/>
                  </a:lnTo>
                  <a:cubicBezTo>
                    <a:pt x="1420352" y="0"/>
                    <a:pt x="1534886" y="114534"/>
                    <a:pt x="1534886" y="255819"/>
                  </a:cubicBezTo>
                  <a:lnTo>
                    <a:pt x="1534886" y="1860706"/>
                  </a:lnTo>
                  <a:lnTo>
                    <a:pt x="1534886" y="1860706"/>
                  </a:lnTo>
                  <a:lnTo>
                    <a:pt x="0" y="1860706"/>
                  </a:lnTo>
                  <a:lnTo>
                    <a:pt x="0" y="1860706"/>
                  </a:lnTo>
                  <a:lnTo>
                    <a:pt x="0" y="255819"/>
                  </a:lnTo>
                  <a:cubicBezTo>
                    <a:pt x="0" y="114534"/>
                    <a:pt x="114534" y="0"/>
                    <a:pt x="255819" y="0"/>
                  </a:cubicBezTo>
                  <a:close/>
                </a:path>
              </a:pathLst>
            </a:custGeom>
            <a:no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b"/>
              <a:endParaRPr lang="en-US" sz="1100" b="0" i="0" u="none" strike="noStrike">
                <a:solidFill>
                  <a:srgbClr val="000000"/>
                </a:solidFill>
                <a:effectLst/>
                <a:latin typeface="Century Gothic" panose="020B0502020202020204" pitchFamily="34" charset="0"/>
              </a:endParaRPr>
            </a:p>
          </p:txBody>
        </p:sp>
        <p:cxnSp>
          <p:nvCxnSpPr>
            <p:cNvPr id="10" name="Straight Arrow Connector 9">
              <a:extLst>
                <a:ext uri="{FF2B5EF4-FFF2-40B4-BE49-F238E27FC236}">
                  <a16:creationId xmlns:a16="http://schemas.microsoft.com/office/drawing/2014/main" id="{00000000-0008-0000-0200-0000CC0E0000}"/>
                </a:ext>
              </a:extLst>
            </p:cNvPr>
            <p:cNvCxnSpPr>
              <a:cxnSpLocks/>
              <a:stCxn id="4" idx="2"/>
              <a:endCxn id="6" idx="2"/>
            </p:cNvCxnSpPr>
            <p:nvPr/>
          </p:nvCxnSpPr>
          <p:spPr>
            <a:xfrm flipV="1">
              <a:off x="1534886" y="1903438"/>
              <a:ext cx="825543" cy="248264"/>
            </a:xfrm>
            <a:prstGeom prst="straightConnector1">
              <a:avLst/>
            </a:prstGeom>
            <a:ln>
              <a:solidFill>
                <a:srgbClr val="00B050"/>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00000000-0008-0000-0200-0000CD0E0000}"/>
                </a:ext>
              </a:extLst>
            </p:cNvPr>
            <p:cNvCxnSpPr>
              <a:cxnSpLocks/>
              <a:stCxn id="6" idx="0"/>
              <a:endCxn id="8" idx="7"/>
            </p:cNvCxnSpPr>
            <p:nvPr/>
          </p:nvCxnSpPr>
          <p:spPr>
            <a:xfrm>
              <a:off x="3903178" y="1903439"/>
              <a:ext cx="823911" cy="248262"/>
            </a:xfrm>
            <a:prstGeom prst="straightConnector1">
              <a:avLst/>
            </a:prstGeom>
            <a:ln>
              <a:solidFill>
                <a:schemeClr val="tx2">
                  <a:lumMod val="50000"/>
                  <a:lumOff val="50000"/>
                </a:schemeClr>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00000000-0008-0000-0200-0000CE0E0000}"/>
                </a:ext>
              </a:extLst>
            </p:cNvPr>
            <p:cNvCxnSpPr>
              <a:cxnSpLocks/>
              <a:stCxn id="8" idx="2"/>
              <a:endCxn id="13" idx="2"/>
            </p:cNvCxnSpPr>
            <p:nvPr/>
          </p:nvCxnSpPr>
          <p:spPr>
            <a:xfrm flipV="1">
              <a:off x="6261976" y="1899747"/>
              <a:ext cx="833077" cy="251955"/>
            </a:xfrm>
            <a:prstGeom prst="straightConnector1">
              <a:avLst/>
            </a:prstGeom>
            <a:ln>
              <a:solidFill>
                <a:schemeClr val="accent2"/>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3" name="Rectangle 15">
              <a:extLst>
                <a:ext uri="{FF2B5EF4-FFF2-40B4-BE49-F238E27FC236}">
                  <a16:creationId xmlns:a16="http://schemas.microsoft.com/office/drawing/2014/main" id="{00000000-0008-0000-0200-0000CF0E0000}"/>
                </a:ext>
              </a:extLst>
            </p:cNvPr>
            <p:cNvSpPr/>
            <p:nvPr/>
          </p:nvSpPr>
          <p:spPr>
            <a:xfrm>
              <a:off x="7095053" y="969393"/>
              <a:ext cx="1538246" cy="1860706"/>
            </a:xfrm>
            <a:prstGeom prst="round2SameRect">
              <a:avLst/>
            </a:prstGeom>
            <a:noFill/>
            <a:ln>
              <a:solidFill>
                <a:srgbClr val="DE104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b"/>
              <a:endParaRPr lang="en-US" sz="1100" b="0" i="0" u="none" strike="noStrike">
                <a:solidFill>
                  <a:srgbClr val="000000"/>
                </a:solidFill>
                <a:effectLst/>
                <a:latin typeface="Century Gothic" panose="020B0502020202020204" pitchFamily="34" charset="0"/>
              </a:endParaRPr>
            </a:p>
          </p:txBody>
        </p:sp>
        <p:cxnSp>
          <p:nvCxnSpPr>
            <p:cNvPr id="14" name="Straight Arrow Connector 13">
              <a:extLst>
                <a:ext uri="{FF2B5EF4-FFF2-40B4-BE49-F238E27FC236}">
                  <a16:creationId xmlns:a16="http://schemas.microsoft.com/office/drawing/2014/main" id="{00000000-0008-0000-0200-0000D00E0000}"/>
                </a:ext>
              </a:extLst>
            </p:cNvPr>
            <p:cNvCxnSpPr>
              <a:cxnSpLocks/>
              <a:stCxn id="13" idx="0"/>
              <a:endCxn id="9" idx="7"/>
            </p:cNvCxnSpPr>
            <p:nvPr/>
          </p:nvCxnSpPr>
          <p:spPr>
            <a:xfrm>
              <a:off x="8633299" y="1899746"/>
              <a:ext cx="823471" cy="252024"/>
            </a:xfrm>
            <a:prstGeom prst="straightConnector1">
              <a:avLst/>
            </a:prstGeom>
            <a:ln>
              <a:solidFill>
                <a:srgbClr val="DE104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5" name="Rectangle 14">
              <a:extLst>
                <a:ext uri="{FF2B5EF4-FFF2-40B4-BE49-F238E27FC236}">
                  <a16:creationId xmlns:a16="http://schemas.microsoft.com/office/drawing/2014/main" id="{00000000-0008-0000-0200-0000D10E0000}"/>
                </a:ext>
              </a:extLst>
            </p:cNvPr>
            <p:cNvSpPr/>
            <p:nvPr/>
          </p:nvSpPr>
          <p:spPr>
            <a:xfrm>
              <a:off x="2367964" y="2803588"/>
              <a:ext cx="1922561" cy="18288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
              <a:r>
                <a:rPr lang="en-US" sz="1200" u="none" strike="noStrike">
                  <a:solidFill>
                    <a:schemeClr val="tx1"/>
                  </a:solidFill>
                  <a:effectLst/>
                  <a:latin typeface="Century Gothic" panose="020B0502020202020204" pitchFamily="34" charset="0"/>
                </a:rPr>
                <a:t>The Supervisor</a:t>
              </a:r>
              <a:r>
                <a:rPr lang="en-US" sz="1200" u="none" strike="noStrike" baseline="0">
                  <a:solidFill>
                    <a:schemeClr val="tx1"/>
                  </a:solidFill>
                  <a:effectLst/>
                  <a:latin typeface="Century Gothic" panose="020B0502020202020204" pitchFamily="34" charset="0"/>
                </a:rPr>
                <a:t> r</a:t>
              </a:r>
              <a:r>
                <a:rPr lang="en-US" sz="1200" u="none" strike="noStrike">
                  <a:solidFill>
                    <a:schemeClr val="tx1"/>
                  </a:solidFill>
                  <a:effectLst/>
                  <a:latin typeface="Century Gothic" panose="020B0502020202020204" pitchFamily="34" charset="0"/>
                </a:rPr>
                <a:t>eviews escalated issues, providing additional expertise and deciding if further escalation to the Manager is necessary.</a:t>
              </a:r>
              <a:endParaRPr lang="en-US" sz="1200" b="0" i="0" u="none" strike="noStrike">
                <a:solidFill>
                  <a:schemeClr val="tx1"/>
                </a:solidFill>
                <a:effectLst/>
                <a:latin typeface="Century Gothic" panose="020B0502020202020204" pitchFamily="34" charset="0"/>
              </a:endParaRPr>
            </a:p>
          </p:txBody>
        </p:sp>
        <p:sp>
          <p:nvSpPr>
            <p:cNvPr id="16" name="Rectangle 15">
              <a:extLst>
                <a:ext uri="{FF2B5EF4-FFF2-40B4-BE49-F238E27FC236}">
                  <a16:creationId xmlns:a16="http://schemas.microsoft.com/office/drawing/2014/main" id="{00000000-0008-0000-0200-0000D20E0000}"/>
                </a:ext>
              </a:extLst>
            </p:cNvPr>
            <p:cNvSpPr/>
            <p:nvPr/>
          </p:nvSpPr>
          <p:spPr>
            <a:xfrm>
              <a:off x="0" y="0"/>
              <a:ext cx="1922561" cy="18288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
              <a:r>
                <a:rPr lang="en-US" sz="1200" u="none" strike="noStrike">
                  <a:solidFill>
                    <a:schemeClr val="tx1"/>
                  </a:solidFill>
                  <a:effectLst/>
                  <a:latin typeface="Century Gothic" panose="020B0502020202020204" pitchFamily="34" charset="0"/>
                </a:rPr>
                <a:t>As the initial point of contact, the Representative assesses and addresses basic issues, escalating complex cases to the Supervisor.</a:t>
              </a:r>
              <a:endParaRPr lang="en-US" sz="1200" b="0" i="0" u="none" strike="noStrike">
                <a:solidFill>
                  <a:schemeClr val="tx1"/>
                </a:solidFill>
                <a:effectLst/>
                <a:latin typeface="Century Gothic" panose="020B0502020202020204" pitchFamily="34" charset="0"/>
              </a:endParaRPr>
            </a:p>
          </p:txBody>
        </p:sp>
        <p:sp>
          <p:nvSpPr>
            <p:cNvPr id="17" name="Rectangle 16">
              <a:extLst>
                <a:ext uri="{FF2B5EF4-FFF2-40B4-BE49-F238E27FC236}">
                  <a16:creationId xmlns:a16="http://schemas.microsoft.com/office/drawing/2014/main" id="{00000000-0008-0000-0200-0000D30E0000}"/>
                </a:ext>
              </a:extLst>
            </p:cNvPr>
            <p:cNvSpPr/>
            <p:nvPr/>
          </p:nvSpPr>
          <p:spPr>
            <a:xfrm>
              <a:off x="7091355" y="2803588"/>
              <a:ext cx="1922561" cy="18288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
              <a:r>
                <a:rPr lang="en-US" sz="1200" u="none" strike="noStrike">
                  <a:solidFill>
                    <a:schemeClr val="tx1"/>
                  </a:solidFill>
                  <a:effectLst/>
                  <a:latin typeface="Century Gothic" panose="020B0502020202020204" pitchFamily="34" charset="0"/>
                </a:rPr>
                <a:t>The Director</a:t>
              </a:r>
              <a:r>
                <a:rPr lang="en-US" sz="1200" u="none" strike="noStrike" baseline="0">
                  <a:solidFill>
                    <a:schemeClr val="tx1"/>
                  </a:solidFill>
                  <a:effectLst/>
                  <a:latin typeface="Century Gothic" panose="020B0502020202020204" pitchFamily="34" charset="0"/>
                </a:rPr>
                <a:t> o</a:t>
              </a:r>
              <a:r>
                <a:rPr lang="en-US" sz="1200" u="none" strike="noStrike">
                  <a:solidFill>
                    <a:schemeClr val="tx1"/>
                  </a:solidFill>
                  <a:effectLst/>
                  <a:latin typeface="Century Gothic" panose="020B0502020202020204" pitchFamily="34" charset="0"/>
                </a:rPr>
                <a:t>versees significant escalations, making strategic decisions and potentially involving the Vice President for critical, company-wide issues.</a:t>
              </a:r>
            </a:p>
          </p:txBody>
        </p:sp>
        <p:sp>
          <p:nvSpPr>
            <p:cNvPr id="18" name="Rectangle 17">
              <a:extLst>
                <a:ext uri="{FF2B5EF4-FFF2-40B4-BE49-F238E27FC236}">
                  <a16:creationId xmlns:a16="http://schemas.microsoft.com/office/drawing/2014/main" id="{00000000-0008-0000-0200-0000D40E0000}"/>
                </a:ext>
              </a:extLst>
            </p:cNvPr>
            <p:cNvSpPr/>
            <p:nvPr/>
          </p:nvSpPr>
          <p:spPr>
            <a:xfrm>
              <a:off x="4733954" y="0"/>
              <a:ext cx="1922561" cy="18288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
              <a:r>
                <a:rPr lang="en-US" sz="1200" u="none" strike="noStrike">
                  <a:solidFill>
                    <a:schemeClr val="tx1"/>
                  </a:solidFill>
                  <a:effectLst/>
                  <a:latin typeface="Century Gothic" panose="020B0502020202020204" pitchFamily="34" charset="0"/>
                </a:rPr>
                <a:t>The Manager handles high-impact or unresolved issues from the Supervisor, with authority to mobilize additional resources or escalate to the Director.</a:t>
              </a:r>
              <a:endParaRPr lang="en-US" sz="1200" b="0" i="0" u="none" strike="noStrike">
                <a:solidFill>
                  <a:schemeClr val="tx1"/>
                </a:solidFill>
                <a:effectLst/>
                <a:latin typeface="Century Gothic" panose="020B0502020202020204" pitchFamily="34" charset="0"/>
              </a:endParaRPr>
            </a:p>
          </p:txBody>
        </p:sp>
        <p:sp>
          <p:nvSpPr>
            <p:cNvPr id="19" name="Rectangle 18">
              <a:extLst>
                <a:ext uri="{FF2B5EF4-FFF2-40B4-BE49-F238E27FC236}">
                  <a16:creationId xmlns:a16="http://schemas.microsoft.com/office/drawing/2014/main" id="{00000000-0008-0000-0200-0000D50E0000}"/>
                </a:ext>
              </a:extLst>
            </p:cNvPr>
            <p:cNvSpPr/>
            <p:nvPr/>
          </p:nvSpPr>
          <p:spPr>
            <a:xfrm>
              <a:off x="9473244" y="0"/>
              <a:ext cx="1922561" cy="18288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
              <a:r>
                <a:rPr lang="en-US" sz="1200" u="none" strike="noStrike">
                  <a:solidFill>
                    <a:schemeClr val="tx1"/>
                  </a:solidFill>
                  <a:effectLst/>
                  <a:latin typeface="Century Gothic" panose="020B0502020202020204" pitchFamily="34" charset="0"/>
                </a:rPr>
                <a:t>As the final escalation point, the Vice President addresses company-critical problems, ensuring compliance and alignment with organizational goals.</a:t>
              </a:r>
              <a:endParaRPr lang="en-US" sz="1200" b="0" i="0" u="none" strike="noStrike">
                <a:solidFill>
                  <a:schemeClr val="tx1"/>
                </a:solidFill>
                <a:effectLst/>
                <a:latin typeface="Century Gothic" panose="020B0502020202020204" pitchFamily="34" charset="0"/>
              </a:endParaRPr>
            </a:p>
          </p:txBody>
        </p:sp>
        <p:sp>
          <p:nvSpPr>
            <p:cNvPr id="20" name="Rectangle 19">
              <a:extLst>
                <a:ext uri="{FF2B5EF4-FFF2-40B4-BE49-F238E27FC236}">
                  <a16:creationId xmlns:a16="http://schemas.microsoft.com/office/drawing/2014/main" id="{00000000-0008-0000-0200-0000D60E0000}"/>
                </a:ext>
              </a:extLst>
            </p:cNvPr>
            <p:cNvSpPr/>
            <p:nvPr/>
          </p:nvSpPr>
          <p:spPr>
            <a:xfrm>
              <a:off x="7424" y="3179778"/>
              <a:ext cx="1520037" cy="576879"/>
            </a:xfrm>
            <a:prstGeom prst="rect">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b"/>
              <a:r>
                <a:rPr lang="en-US" sz="1200" u="none" strike="noStrike">
                  <a:effectLst/>
                  <a:latin typeface="Century Gothic" panose="020B0502020202020204" pitchFamily="34" charset="0"/>
                </a:rPr>
                <a:t>Customer Support Representative</a:t>
              </a:r>
              <a:endParaRPr lang="en-US" sz="1200" b="0" i="0" u="none" strike="noStrike">
                <a:solidFill>
                  <a:srgbClr val="000000"/>
                </a:solidFill>
                <a:effectLst/>
                <a:latin typeface="Century Gothic" panose="020B0502020202020204" pitchFamily="34" charset="0"/>
              </a:endParaRPr>
            </a:p>
          </p:txBody>
        </p:sp>
        <p:sp>
          <p:nvSpPr>
            <p:cNvPr id="21" name="Rectangle 75">
              <a:extLst>
                <a:ext uri="{FF2B5EF4-FFF2-40B4-BE49-F238E27FC236}">
                  <a16:creationId xmlns:a16="http://schemas.microsoft.com/office/drawing/2014/main" id="{00000000-0008-0000-0200-0000D70E0000}"/>
                </a:ext>
              </a:extLst>
            </p:cNvPr>
            <p:cNvSpPr/>
            <p:nvPr/>
          </p:nvSpPr>
          <p:spPr>
            <a:xfrm>
              <a:off x="2362779" y="2257218"/>
              <a:ext cx="1538246" cy="576879"/>
            </a:xfrm>
            <a:custGeom>
              <a:avLst/>
              <a:gdLst>
                <a:gd name="connsiteX0" fmla="*/ 0 w 1534886"/>
                <a:gd name="connsiteY0" fmla="*/ 0 h 576879"/>
                <a:gd name="connsiteX1" fmla="*/ 1534886 w 1534886"/>
                <a:gd name="connsiteY1" fmla="*/ 0 h 576879"/>
                <a:gd name="connsiteX2" fmla="*/ 1534886 w 1534886"/>
                <a:gd name="connsiteY2" fmla="*/ 576879 h 576879"/>
                <a:gd name="connsiteX3" fmla="*/ 0 w 1534886"/>
                <a:gd name="connsiteY3" fmla="*/ 576879 h 576879"/>
                <a:gd name="connsiteX4" fmla="*/ 0 w 1534886"/>
                <a:gd name="connsiteY4" fmla="*/ 0 h 576879"/>
                <a:gd name="connsiteX0" fmla="*/ 0 w 1534886"/>
                <a:gd name="connsiteY0" fmla="*/ 0 h 576879"/>
                <a:gd name="connsiteX1" fmla="*/ 1534886 w 1534886"/>
                <a:gd name="connsiteY1" fmla="*/ 0 h 576879"/>
                <a:gd name="connsiteX2" fmla="*/ 1534886 w 1534886"/>
                <a:gd name="connsiteY2" fmla="*/ 576879 h 576879"/>
                <a:gd name="connsiteX3" fmla="*/ 0 w 1534886"/>
                <a:gd name="connsiteY3" fmla="*/ 576879 h 576879"/>
                <a:gd name="connsiteX4" fmla="*/ 0 w 1534886"/>
                <a:gd name="connsiteY4" fmla="*/ 0 h 5768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886" h="576879">
                  <a:moveTo>
                    <a:pt x="0" y="0"/>
                  </a:moveTo>
                  <a:lnTo>
                    <a:pt x="1534886" y="0"/>
                  </a:lnTo>
                  <a:lnTo>
                    <a:pt x="1534886" y="576879"/>
                  </a:lnTo>
                  <a:lnTo>
                    <a:pt x="0" y="576879"/>
                  </a:lnTo>
                  <a:lnTo>
                    <a:pt x="0" y="0"/>
                  </a:lnTo>
                  <a:close/>
                </a:path>
              </a:pathLst>
            </a:cu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b"/>
              <a:r>
                <a:rPr lang="en-US" sz="1200" u="none" strike="noStrike">
                  <a:effectLst/>
                  <a:latin typeface="Century Gothic" panose="020B0502020202020204" pitchFamily="34" charset="0"/>
                </a:rPr>
                <a:t>Supervisor</a:t>
              </a:r>
              <a:endParaRPr lang="en-US" sz="1200" b="0" i="0" u="none" strike="noStrike">
                <a:solidFill>
                  <a:srgbClr val="000000"/>
                </a:solidFill>
                <a:effectLst/>
                <a:latin typeface="Century Gothic" panose="020B0502020202020204" pitchFamily="34" charset="0"/>
              </a:endParaRPr>
            </a:p>
          </p:txBody>
        </p:sp>
        <p:sp>
          <p:nvSpPr>
            <p:cNvPr id="22" name="Rectangle 21">
              <a:extLst>
                <a:ext uri="{FF2B5EF4-FFF2-40B4-BE49-F238E27FC236}">
                  <a16:creationId xmlns:a16="http://schemas.microsoft.com/office/drawing/2014/main" id="{00000000-0008-0000-0200-0000D80E0000}"/>
                </a:ext>
              </a:extLst>
            </p:cNvPr>
            <p:cNvSpPr/>
            <p:nvPr/>
          </p:nvSpPr>
          <p:spPr>
            <a:xfrm>
              <a:off x="4727089" y="3179777"/>
              <a:ext cx="1534886" cy="576879"/>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b"/>
              <a:r>
                <a:rPr lang="en-US" sz="1200" u="none" strike="noStrike">
                  <a:effectLst/>
                  <a:latin typeface="Century Gothic" panose="020B0502020202020204" pitchFamily="34" charset="0"/>
                </a:rPr>
                <a:t>Manager</a:t>
              </a:r>
              <a:endParaRPr lang="en-US" sz="1200" b="0" i="0" u="none" strike="noStrike">
                <a:solidFill>
                  <a:srgbClr val="000000"/>
                </a:solidFill>
                <a:effectLst/>
                <a:latin typeface="Century Gothic" panose="020B0502020202020204" pitchFamily="34" charset="0"/>
              </a:endParaRPr>
            </a:p>
          </p:txBody>
        </p:sp>
        <p:sp>
          <p:nvSpPr>
            <p:cNvPr id="23" name="Rectangle 77">
              <a:extLst>
                <a:ext uri="{FF2B5EF4-FFF2-40B4-BE49-F238E27FC236}">
                  <a16:creationId xmlns:a16="http://schemas.microsoft.com/office/drawing/2014/main" id="{00000000-0008-0000-0200-0000D90E0000}"/>
                </a:ext>
              </a:extLst>
            </p:cNvPr>
            <p:cNvSpPr/>
            <p:nvPr/>
          </p:nvSpPr>
          <p:spPr>
            <a:xfrm>
              <a:off x="7098413" y="2253276"/>
              <a:ext cx="1534886" cy="586053"/>
            </a:xfrm>
            <a:custGeom>
              <a:avLst/>
              <a:gdLst>
                <a:gd name="connsiteX0" fmla="*/ 0 w 1534886"/>
                <a:gd name="connsiteY0" fmla="*/ 0 h 576879"/>
                <a:gd name="connsiteX1" fmla="*/ 1534886 w 1534886"/>
                <a:gd name="connsiteY1" fmla="*/ 0 h 576879"/>
                <a:gd name="connsiteX2" fmla="*/ 1534886 w 1534886"/>
                <a:gd name="connsiteY2" fmla="*/ 576879 h 576879"/>
                <a:gd name="connsiteX3" fmla="*/ 0 w 1534886"/>
                <a:gd name="connsiteY3" fmla="*/ 576879 h 576879"/>
                <a:gd name="connsiteX4" fmla="*/ 0 w 1534886"/>
                <a:gd name="connsiteY4" fmla="*/ 0 h 576879"/>
                <a:gd name="connsiteX0" fmla="*/ 0 w 1534886"/>
                <a:gd name="connsiteY0" fmla="*/ 0 h 576879"/>
                <a:gd name="connsiteX1" fmla="*/ 1534886 w 1534886"/>
                <a:gd name="connsiteY1" fmla="*/ 0 h 576879"/>
                <a:gd name="connsiteX2" fmla="*/ 1534886 w 1534886"/>
                <a:gd name="connsiteY2" fmla="*/ 576879 h 576879"/>
                <a:gd name="connsiteX3" fmla="*/ 0 w 1534886"/>
                <a:gd name="connsiteY3" fmla="*/ 576879 h 576879"/>
                <a:gd name="connsiteX4" fmla="*/ 0 w 1534886"/>
                <a:gd name="connsiteY4" fmla="*/ 0 h 576879"/>
                <a:gd name="connsiteX0" fmla="*/ 0 w 1534886"/>
                <a:gd name="connsiteY0" fmla="*/ 0 h 580265"/>
                <a:gd name="connsiteX1" fmla="*/ 1534886 w 1534886"/>
                <a:gd name="connsiteY1" fmla="*/ 0 h 580265"/>
                <a:gd name="connsiteX2" fmla="*/ 1534886 w 1534886"/>
                <a:gd name="connsiteY2" fmla="*/ 576879 h 580265"/>
                <a:gd name="connsiteX3" fmla="*/ 0 w 1534886"/>
                <a:gd name="connsiteY3" fmla="*/ 576879 h 580265"/>
                <a:gd name="connsiteX4" fmla="*/ 0 w 1534886"/>
                <a:gd name="connsiteY4" fmla="*/ 0 h 5802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886" h="580265">
                  <a:moveTo>
                    <a:pt x="0" y="0"/>
                  </a:moveTo>
                  <a:lnTo>
                    <a:pt x="1534886" y="0"/>
                  </a:lnTo>
                  <a:lnTo>
                    <a:pt x="1534886" y="576879"/>
                  </a:lnTo>
                  <a:cubicBezTo>
                    <a:pt x="1526177" y="584499"/>
                    <a:pt x="511629" y="576879"/>
                    <a:pt x="0" y="576879"/>
                  </a:cubicBezTo>
                  <a:lnTo>
                    <a:pt x="0" y="0"/>
                  </a:lnTo>
                  <a:close/>
                </a:path>
              </a:pathLst>
            </a:custGeom>
            <a:solidFill>
              <a:srgbClr val="DE1041"/>
            </a:solidFill>
            <a:ln>
              <a:solidFill>
                <a:srgbClr val="DE104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b"/>
              <a:r>
                <a:rPr lang="en-US" sz="1200" u="none" strike="noStrike">
                  <a:effectLst/>
                  <a:latin typeface="Century Gothic" panose="020B0502020202020204" pitchFamily="34" charset="0"/>
                </a:rPr>
                <a:t>Director</a:t>
              </a:r>
              <a:endParaRPr lang="en-US" sz="1200" b="0" i="0" u="none" strike="noStrike">
                <a:solidFill>
                  <a:srgbClr val="000000"/>
                </a:solidFill>
                <a:effectLst/>
                <a:latin typeface="Century Gothic" panose="020B0502020202020204" pitchFamily="34" charset="0"/>
              </a:endParaRPr>
            </a:p>
          </p:txBody>
        </p:sp>
        <p:sp>
          <p:nvSpPr>
            <p:cNvPr id="24" name="Rectangle 23">
              <a:extLst>
                <a:ext uri="{FF2B5EF4-FFF2-40B4-BE49-F238E27FC236}">
                  <a16:creationId xmlns:a16="http://schemas.microsoft.com/office/drawing/2014/main" id="{00000000-0008-0000-0200-0000DA0E0000}"/>
                </a:ext>
              </a:extLst>
            </p:cNvPr>
            <p:cNvSpPr/>
            <p:nvPr/>
          </p:nvSpPr>
          <p:spPr>
            <a:xfrm>
              <a:off x="9456770" y="3179778"/>
              <a:ext cx="1534886" cy="576879"/>
            </a:xfrm>
            <a:prstGeom prst="rect">
              <a:avLst/>
            </a:prstGeom>
            <a:solidFill>
              <a:schemeClr val="bg2">
                <a:lumMod val="50000"/>
              </a:schemeClr>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b"/>
              <a:r>
                <a:rPr lang="en-US" sz="1200" u="none" strike="noStrike">
                  <a:effectLst/>
                  <a:latin typeface="Century Gothic" panose="020B0502020202020204" pitchFamily="34" charset="0"/>
                </a:rPr>
                <a:t>Vice President</a:t>
              </a:r>
              <a:endParaRPr lang="en-US" sz="1200" b="0" i="0" u="none" strike="noStrike">
                <a:solidFill>
                  <a:srgbClr val="000000"/>
                </a:solidFill>
                <a:effectLst/>
                <a:latin typeface="Century Gothic" panose="020B0502020202020204" pitchFamily="34" charset="0"/>
              </a:endParaRPr>
            </a:p>
          </p:txBody>
        </p:sp>
        <p:pic>
          <p:nvPicPr>
            <p:cNvPr id="25" name="Graphic 98" descr="Male profile outline">
              <a:extLst>
                <a:ext uri="{FF2B5EF4-FFF2-40B4-BE49-F238E27FC236}">
                  <a16:creationId xmlns:a16="http://schemas.microsoft.com/office/drawing/2014/main" id="{00000000-0008-0000-0200-0000DB0E000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168" y="2083470"/>
              <a:ext cx="1330547" cy="1330547"/>
            </a:xfrm>
            <a:prstGeom prst="rect">
              <a:avLst/>
            </a:prstGeom>
          </p:spPr>
        </p:pic>
        <p:pic>
          <p:nvPicPr>
            <p:cNvPr id="26" name="Graphic 100" descr="Office worker female with solid fill">
              <a:extLst>
                <a:ext uri="{FF2B5EF4-FFF2-40B4-BE49-F238E27FC236}">
                  <a16:creationId xmlns:a16="http://schemas.microsoft.com/office/drawing/2014/main" id="{00000000-0008-0000-0200-0000DC0E000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98599" y="1103558"/>
              <a:ext cx="1330547" cy="1330547"/>
            </a:xfrm>
            <a:prstGeom prst="rect">
              <a:avLst/>
            </a:prstGeom>
          </p:spPr>
        </p:pic>
        <p:pic>
          <p:nvPicPr>
            <p:cNvPr id="27" name="Graphic 102" descr="Office worker female outline">
              <a:extLst>
                <a:ext uri="{FF2B5EF4-FFF2-40B4-BE49-F238E27FC236}">
                  <a16:creationId xmlns:a16="http://schemas.microsoft.com/office/drawing/2014/main" id="{00000000-0008-0000-0200-0000DD0E000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58939" y="2083538"/>
              <a:ext cx="1330547" cy="1330547"/>
            </a:xfrm>
            <a:prstGeom prst="rect">
              <a:avLst/>
            </a:prstGeom>
          </p:spPr>
        </p:pic>
        <p:pic>
          <p:nvPicPr>
            <p:cNvPr id="28" name="Graphic 104" descr="Office worker male with solid fill">
              <a:extLst>
                <a:ext uri="{FF2B5EF4-FFF2-40B4-BE49-F238E27FC236}">
                  <a16:creationId xmlns:a16="http://schemas.microsoft.com/office/drawing/2014/main" id="{00000000-0008-0000-0200-0000DE0E00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468308" y="1107501"/>
              <a:ext cx="1330547" cy="1330547"/>
            </a:xfrm>
            <a:prstGeom prst="rect">
              <a:avLst/>
            </a:prstGeom>
          </p:spPr>
        </p:pic>
        <p:pic>
          <p:nvPicPr>
            <p:cNvPr id="29" name="Graphic 106" descr="Office worker male outline">
              <a:extLst>
                <a:ext uri="{FF2B5EF4-FFF2-40B4-BE49-F238E27FC236}">
                  <a16:creationId xmlns:a16="http://schemas.microsoft.com/office/drawing/2014/main" id="{00000000-0008-0000-0200-0000DF0E000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836651" y="2083469"/>
              <a:ext cx="1330547" cy="1330547"/>
            </a:xfrm>
            <a:prstGeom prst="rect">
              <a:avLst/>
            </a:prstGeom>
          </p:spPr>
        </p:pic>
        <p:cxnSp>
          <p:nvCxnSpPr>
            <p:cNvPr id="30" name="Straight Connector 29">
              <a:extLst>
                <a:ext uri="{FF2B5EF4-FFF2-40B4-BE49-F238E27FC236}">
                  <a16:creationId xmlns:a16="http://schemas.microsoft.com/office/drawing/2014/main" id="{00000000-0008-0000-0200-0000E00E0000}"/>
                </a:ext>
              </a:extLst>
            </p:cNvPr>
            <p:cNvCxnSpPr>
              <a:cxnSpLocks/>
            </p:cNvCxnSpPr>
            <p:nvPr/>
          </p:nvCxnSpPr>
          <p:spPr>
            <a:xfrm>
              <a:off x="0" y="0"/>
              <a:ext cx="0" cy="2333416"/>
            </a:xfrm>
            <a:prstGeom prst="line">
              <a:avLst/>
            </a:prstGeom>
            <a:ln>
              <a:solidFill>
                <a:srgbClr val="00B050"/>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31" name="Straight Connector 30">
              <a:extLst>
                <a:ext uri="{FF2B5EF4-FFF2-40B4-BE49-F238E27FC236}">
                  <a16:creationId xmlns:a16="http://schemas.microsoft.com/office/drawing/2014/main" id="{00000000-0008-0000-0200-0000E10E0000}"/>
                </a:ext>
              </a:extLst>
            </p:cNvPr>
            <p:cNvCxnSpPr>
              <a:cxnSpLocks/>
            </p:cNvCxnSpPr>
            <p:nvPr/>
          </p:nvCxnSpPr>
          <p:spPr>
            <a:xfrm>
              <a:off x="2360429" y="2791813"/>
              <a:ext cx="0" cy="1828800"/>
            </a:xfrm>
            <a:prstGeom prst="line">
              <a:avLst/>
            </a:prstGeom>
            <a:ln>
              <a:solidFill>
                <a:srgbClr val="00B0F0"/>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32" name="Straight Connector 31">
              <a:extLst>
                <a:ext uri="{FF2B5EF4-FFF2-40B4-BE49-F238E27FC236}">
                  <a16:creationId xmlns:a16="http://schemas.microsoft.com/office/drawing/2014/main" id="{00000000-0008-0000-0200-0000E20E0000}"/>
                </a:ext>
              </a:extLst>
            </p:cNvPr>
            <p:cNvCxnSpPr>
              <a:cxnSpLocks/>
            </p:cNvCxnSpPr>
            <p:nvPr/>
          </p:nvCxnSpPr>
          <p:spPr>
            <a:xfrm flipH="1">
              <a:off x="4727089" y="0"/>
              <a:ext cx="6866" cy="2151702"/>
            </a:xfrm>
            <a:prstGeom prst="line">
              <a:avLst/>
            </a:prstGeom>
            <a:ln>
              <a:solidFill>
                <a:srgbClr val="E97132"/>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33" name="Straight Connector 32">
              <a:extLst>
                <a:ext uri="{FF2B5EF4-FFF2-40B4-BE49-F238E27FC236}">
                  <a16:creationId xmlns:a16="http://schemas.microsoft.com/office/drawing/2014/main" id="{00000000-0008-0000-0200-0000E30E0000}"/>
                </a:ext>
              </a:extLst>
            </p:cNvPr>
            <p:cNvCxnSpPr>
              <a:cxnSpLocks/>
            </p:cNvCxnSpPr>
            <p:nvPr/>
          </p:nvCxnSpPr>
          <p:spPr>
            <a:xfrm>
              <a:off x="7095053" y="2803588"/>
              <a:ext cx="0" cy="1828800"/>
            </a:xfrm>
            <a:prstGeom prst="line">
              <a:avLst/>
            </a:prstGeom>
            <a:ln>
              <a:solidFill>
                <a:srgbClr val="DE1041"/>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34" name="Straight Connector 33">
              <a:extLst>
                <a:ext uri="{FF2B5EF4-FFF2-40B4-BE49-F238E27FC236}">
                  <a16:creationId xmlns:a16="http://schemas.microsoft.com/office/drawing/2014/main" id="{00000000-0008-0000-0200-0000E40E0000}"/>
                </a:ext>
              </a:extLst>
            </p:cNvPr>
            <p:cNvCxnSpPr>
              <a:cxnSpLocks/>
            </p:cNvCxnSpPr>
            <p:nvPr/>
          </p:nvCxnSpPr>
          <p:spPr>
            <a:xfrm>
              <a:off x="9456770" y="0"/>
              <a:ext cx="0" cy="2253276"/>
            </a:xfrm>
            <a:prstGeom prst="line">
              <a:avLst/>
            </a:prstGeom>
            <a:ln>
              <a:solidFill>
                <a:srgbClr val="747474"/>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grpSp>
      <p:sp>
        <p:nvSpPr>
          <p:cNvPr id="7" name="TextBox 6">
            <a:extLst>
              <a:ext uri="{FF2B5EF4-FFF2-40B4-BE49-F238E27FC236}">
                <a16:creationId xmlns:a16="http://schemas.microsoft.com/office/drawing/2014/main" id="{BA14C878-F532-D585-6921-378AD00C8FC6}"/>
              </a:ext>
            </a:extLst>
          </p:cNvPr>
          <p:cNvSpPr txBox="1"/>
          <p:nvPr/>
        </p:nvSpPr>
        <p:spPr>
          <a:xfrm>
            <a:off x="335561" y="172798"/>
            <a:ext cx="6887360" cy="523220"/>
          </a:xfrm>
          <a:prstGeom prst="rect">
            <a:avLst/>
          </a:prstGeom>
          <a:noFill/>
        </p:spPr>
        <p:txBody>
          <a:bodyPr wrap="square">
            <a:spAutoFit/>
          </a:bodyPr>
          <a:lstStyle/>
          <a:p>
            <a:pPr rtl="0">
              <a:spcBef>
                <a:spcPts val="0"/>
              </a:spcBef>
              <a:spcAft>
                <a:spcPts val="0"/>
              </a:spcAft>
            </a:pPr>
            <a:r>
              <a:rPr lang="fr-FR" sz="2800" b="1" dirty="0">
                <a:solidFill>
                  <a:srgbClr val="011033"/>
                </a:solidFill>
                <a:latin typeface="Century Gothic"/>
                <a:ea typeface="Century Gothic"/>
                <a:cs typeface="Century Gothic"/>
                <a:sym typeface="Century Gothic"/>
              </a:rPr>
              <a:t>Simple Escalation Matrix Example</a:t>
            </a:r>
            <a:endParaRPr lang="en-US" sz="2800" dirty="0"/>
          </a:p>
        </p:txBody>
      </p:sp>
      <p:sp>
        <p:nvSpPr>
          <p:cNvPr id="35" name="TextBox 34">
            <a:extLst>
              <a:ext uri="{FF2B5EF4-FFF2-40B4-BE49-F238E27FC236}">
                <a16:creationId xmlns:a16="http://schemas.microsoft.com/office/drawing/2014/main" id="{BC549CE6-0383-EF18-0DE0-ADFC082325F0}"/>
              </a:ext>
            </a:extLst>
          </p:cNvPr>
          <p:cNvSpPr txBox="1"/>
          <p:nvPr/>
        </p:nvSpPr>
        <p:spPr>
          <a:xfrm>
            <a:off x="335560" y="643117"/>
            <a:ext cx="8345301" cy="292388"/>
          </a:xfrm>
          <a:prstGeom prst="rect">
            <a:avLst/>
          </a:prstGeom>
          <a:noFill/>
        </p:spPr>
        <p:txBody>
          <a:bodyPr wrap="square">
            <a:spAutoFit/>
          </a:bodyPr>
          <a:lstStyle/>
          <a:p>
            <a:r>
              <a:rPr lang="en-US" sz="1300" b="0" i="0" u="none" strike="noStrike" dirty="0">
                <a:solidFill>
                  <a:srgbClr val="595959"/>
                </a:solidFill>
                <a:effectLst/>
                <a:highlight>
                  <a:srgbClr val="FFFFFF"/>
                </a:highlight>
                <a:latin typeface="Century Gothic" panose="020B0502020202020204" pitchFamily="34" charset="0"/>
              </a:rPr>
              <a:t>You can edit this text, customize it with your escalation process details, and change the font or style.</a:t>
            </a:r>
            <a:r>
              <a:rPr lang="en-US" sz="1300" dirty="0"/>
              <a:t> </a:t>
            </a:r>
          </a:p>
        </p:txBody>
      </p:sp>
    </p:spTree>
    <p:extLst>
      <p:ext uri="{BB962C8B-B14F-4D97-AF65-F5344CB8AC3E}">
        <p14:creationId xmlns:p14="http://schemas.microsoft.com/office/powerpoint/2010/main" val="888329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176</TotalTime>
  <Words>785</Words>
  <Application>Microsoft Macintosh PowerPoint</Application>
  <PresentationFormat>Widescreen</PresentationFormat>
  <Paragraphs>110</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Megan Herchold</cp:lastModifiedBy>
  <cp:revision>47</cp:revision>
  <dcterms:created xsi:type="dcterms:W3CDTF">2024-06-23T02:36:30Z</dcterms:created>
  <dcterms:modified xsi:type="dcterms:W3CDTF">2024-07-13T16:10:03Z</dcterms:modified>
</cp:coreProperties>
</file>