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9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3DF"/>
    <a:srgbClr val="EF8B47"/>
    <a:srgbClr val="8EA9DB"/>
    <a:srgbClr val="32A5DE"/>
    <a:srgbClr val="0099FF"/>
    <a:srgbClr val="F9DC7C"/>
    <a:srgbClr val="F2A16A"/>
    <a:srgbClr val="68BCE6"/>
    <a:srgbClr val="FFD757"/>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94651"/>
  </p:normalViewPr>
  <p:slideViewPr>
    <p:cSldViewPr snapToGrid="0">
      <p:cViewPr varScale="1">
        <p:scale>
          <a:sx n="105" d="100"/>
          <a:sy n="105" d="100"/>
        </p:scale>
        <p:origin x="9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07&amp;utm_source=template-powerpoint&amp;utm_medium=content&amp;utm_campaign=Sales+Escalation+Matrix-powerpoint-12107&amp;lpa=Sales+Escalation+Matrix+powerpoint+1210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51000">
              <a:srgbClr val="67A3DF">
                <a:lumMod val="82000"/>
                <a:lumOff val="18000"/>
              </a:srgbClr>
            </a:gs>
            <a:gs pos="92000">
              <a:srgbClr val="737373"/>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1596083"/>
            <a:ext cx="4145142" cy="4406399"/>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 </a:t>
            </a:r>
            <a:br>
              <a:rPr lang="en-US" sz="1400" b="1" i="0" u="none" strike="noStrike" dirty="0">
                <a:solidFill>
                  <a:srgbClr val="000000"/>
                </a:solidFill>
                <a:effectLst/>
                <a:latin typeface="Century Gothic" panose="020B0502020202020204" pitchFamily="34" charset="0"/>
              </a:rPr>
            </a:br>
            <a:r>
              <a:rPr lang="en-US" sz="1400" dirty="0">
                <a:solidFill>
                  <a:srgbClr val="000000"/>
                </a:solidFill>
                <a:latin typeface="Century Gothic" panose="020B0502020202020204" pitchFamily="34" charset="0"/>
              </a:rPr>
              <a:t>Use this template to systematically manage and escalate sales-related issues, ensuring that potential problems are addressed by the appropriate owner to minimize negative impacts on sales performance. </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Templates Features: </a:t>
            </a:r>
            <a:br>
              <a:rPr lang="en-US" sz="1400" b="1" i="0" u="none" strike="noStrike" dirty="0">
                <a:solidFill>
                  <a:srgbClr val="000000"/>
                </a:solidFill>
                <a:effectLst/>
                <a:latin typeface="Century Gothic" panose="020B0502020202020204" pitchFamily="34" charset="0"/>
              </a:rPr>
            </a:br>
            <a:r>
              <a:rPr lang="en-US" sz="1400" i="0" u="none" strike="noStrike" dirty="0">
                <a:solidFill>
                  <a:srgbClr val="000000"/>
                </a:solidFill>
                <a:effectLst/>
                <a:latin typeface="Century Gothic" panose="020B0502020202020204" pitchFamily="34" charset="0"/>
              </a:rPr>
              <a:t>This template includes columns for Escalation, Owner, Probability (1 lowest, 5 highest), Sales Impact, Score, and Mitigation, providing a structured approach to assess the likelihood and impact of issues and implement effective mitigation strategies.</a:t>
            </a:r>
          </a:p>
        </p:txBody>
      </p:sp>
      <p:pic>
        <p:nvPicPr>
          <p:cNvPr id="90" name="Google Shape;90;p13">
            <a:hlinkClick r:id="rId3"/>
          </p:cNvPr>
          <p:cNvPicPr preferRelativeResize="0"/>
          <p:nvPr/>
        </p:nvPicPr>
        <p:blipFill>
          <a:blip r:embed="rId4">
            <a:alphaModFix/>
          </a:blip>
          <a:stretch>
            <a:fillRect/>
          </a:stretch>
        </p:blipFill>
        <p:spPr>
          <a:xfrm>
            <a:off x="7969937" y="496430"/>
            <a:ext cx="3744624" cy="744775"/>
          </a:xfrm>
          <a:prstGeom prst="rect">
            <a:avLst/>
          </a:prstGeom>
          <a:noFill/>
          <a:ln>
            <a:noFill/>
          </a:ln>
        </p:spPr>
      </p:pic>
      <p:sp>
        <p:nvSpPr>
          <p:cNvPr id="91" name="Google Shape;91;p13"/>
          <p:cNvSpPr txBox="1"/>
          <p:nvPr/>
        </p:nvSpPr>
        <p:spPr>
          <a:xfrm>
            <a:off x="361544" y="258507"/>
            <a:ext cx="6718764" cy="67707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3200" b="1" dirty="0">
                <a:solidFill>
                  <a:srgbClr val="011033"/>
                </a:solidFill>
                <a:latin typeface="Century Gothic"/>
                <a:ea typeface="Century Gothic"/>
                <a:cs typeface="Century Gothic"/>
                <a:sym typeface="Century Gothic"/>
              </a:rPr>
              <a:t>Sales Escalation Matrix Template</a:t>
            </a:r>
            <a:endParaRPr sz="3200" b="1" dirty="0">
              <a:solidFill>
                <a:srgbClr val="011033"/>
              </a:solidFill>
              <a:latin typeface="Century Gothic"/>
              <a:ea typeface="Century Gothic"/>
              <a:cs typeface="Century Gothic"/>
              <a:sym typeface="Century Gothic"/>
            </a:endParaRPr>
          </a:p>
        </p:txBody>
      </p:sp>
      <p:pic>
        <p:nvPicPr>
          <p:cNvPr id="4" name="Picture 3">
            <a:extLst>
              <a:ext uri="{FF2B5EF4-FFF2-40B4-BE49-F238E27FC236}">
                <a16:creationId xmlns:a16="http://schemas.microsoft.com/office/drawing/2014/main" id="{551B7166-713E-8E75-0845-DABCEEDE3BEF}"/>
              </a:ext>
            </a:extLst>
          </p:cNvPr>
          <p:cNvPicPr>
            <a:picLocks noChangeAspect="1"/>
          </p:cNvPicPr>
          <p:nvPr/>
        </p:nvPicPr>
        <p:blipFill>
          <a:blip r:embed="rId5"/>
          <a:stretch>
            <a:fillRect/>
          </a:stretch>
        </p:blipFill>
        <p:spPr>
          <a:xfrm>
            <a:off x="5618561" y="2240279"/>
            <a:ext cx="6096000" cy="3080169"/>
          </a:xfrm>
          <a:prstGeom prst="rect">
            <a:avLst/>
          </a:prstGeom>
          <a:effectLst>
            <a:outerShdw blurRad="50800" dist="76200" dir="8100000" algn="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CC76685-8E47-54E6-A2FD-F2BF982AE558}"/>
              </a:ext>
            </a:extLst>
          </p:cNvPr>
          <p:cNvGraphicFramePr>
            <a:graphicFrameLocks noGrp="1"/>
          </p:cNvGraphicFramePr>
          <p:nvPr>
            <p:extLst>
              <p:ext uri="{D42A27DB-BD31-4B8C-83A1-F6EECF244321}">
                <p14:modId xmlns:p14="http://schemas.microsoft.com/office/powerpoint/2010/main" val="2524514218"/>
              </p:ext>
            </p:extLst>
          </p:nvPr>
        </p:nvGraphicFramePr>
        <p:xfrm>
          <a:off x="335561" y="763398"/>
          <a:ext cx="11492915" cy="5771627"/>
        </p:xfrm>
        <a:graphic>
          <a:graphicData uri="http://schemas.openxmlformats.org/drawingml/2006/table">
            <a:tbl>
              <a:tblPr firstRow="1" firstCol="1" bandRow="1"/>
              <a:tblGrid>
                <a:gridCol w="2295390">
                  <a:extLst>
                    <a:ext uri="{9D8B030D-6E8A-4147-A177-3AD203B41FA5}">
                      <a16:colId xmlns:a16="http://schemas.microsoft.com/office/drawing/2014/main" val="1527047560"/>
                    </a:ext>
                  </a:extLst>
                </a:gridCol>
                <a:gridCol w="2011959">
                  <a:extLst>
                    <a:ext uri="{9D8B030D-6E8A-4147-A177-3AD203B41FA5}">
                      <a16:colId xmlns:a16="http://schemas.microsoft.com/office/drawing/2014/main" val="3470005370"/>
                    </a:ext>
                  </a:extLst>
                </a:gridCol>
                <a:gridCol w="1437113">
                  <a:extLst>
                    <a:ext uri="{9D8B030D-6E8A-4147-A177-3AD203B41FA5}">
                      <a16:colId xmlns:a16="http://schemas.microsoft.com/office/drawing/2014/main" val="4037171865"/>
                    </a:ext>
                  </a:extLst>
                </a:gridCol>
                <a:gridCol w="1508969">
                  <a:extLst>
                    <a:ext uri="{9D8B030D-6E8A-4147-A177-3AD203B41FA5}">
                      <a16:colId xmlns:a16="http://schemas.microsoft.com/office/drawing/2014/main" val="1598818119"/>
                    </a:ext>
                  </a:extLst>
                </a:gridCol>
                <a:gridCol w="1796391">
                  <a:extLst>
                    <a:ext uri="{9D8B030D-6E8A-4147-A177-3AD203B41FA5}">
                      <a16:colId xmlns:a16="http://schemas.microsoft.com/office/drawing/2014/main" val="3844360737"/>
                    </a:ext>
                  </a:extLst>
                </a:gridCol>
                <a:gridCol w="2443093">
                  <a:extLst>
                    <a:ext uri="{9D8B030D-6E8A-4147-A177-3AD203B41FA5}">
                      <a16:colId xmlns:a16="http://schemas.microsoft.com/office/drawing/2014/main" val="3126137574"/>
                    </a:ext>
                  </a:extLst>
                </a:gridCol>
              </a:tblGrid>
              <a:tr h="947856">
                <a:tc>
                  <a:txBody>
                    <a:bodyPr/>
                    <a:lstStyle/>
                    <a:p>
                      <a:pPr marL="0" marR="0" algn="ctr">
                        <a:lnSpc>
                          <a:spcPct val="107000"/>
                        </a:lnSpc>
                        <a:spcBef>
                          <a:spcPts val="0"/>
                        </a:spcBef>
                        <a:spcAft>
                          <a:spcPts val="800"/>
                        </a:spcAft>
                      </a:pPr>
                      <a:r>
                        <a:rPr lang="en-US" sz="1050" b="1" dirty="0">
                          <a:solidFill>
                            <a:srgbClr val="000000"/>
                          </a:solidFill>
                          <a:effectLst/>
                          <a:highlight>
                            <a:srgbClr val="FFC000"/>
                          </a:highlight>
                          <a:latin typeface="Century Gothic" panose="020B0502020202020204" pitchFamily="34" charset="0"/>
                          <a:ea typeface="Calibri" panose="020F0502020204030204" pitchFamily="34" charset="0"/>
                          <a:cs typeface="Calibri" panose="020F0502020204030204" pitchFamily="34" charset="0"/>
                        </a:rPr>
                        <a:t>Escalation</a:t>
                      </a:r>
                      <a:endParaRPr lang="en-US" sz="1050" dirty="0">
                        <a:effectLst/>
                        <a:highlight>
                          <a:srgbClr val="FFC000"/>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91440" anchor="b">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C000"/>
                    </a:solidFill>
                  </a:tcPr>
                </a:tc>
                <a:tc>
                  <a:txBody>
                    <a:bodyPr/>
                    <a:lstStyle/>
                    <a:p>
                      <a:pPr marL="0" marR="0" algn="ctr">
                        <a:lnSpc>
                          <a:spcPct val="107000"/>
                        </a:lnSpc>
                        <a:spcBef>
                          <a:spcPts val="0"/>
                        </a:spcBef>
                        <a:spcAft>
                          <a:spcPts val="800"/>
                        </a:spcAft>
                      </a:pPr>
                      <a:r>
                        <a:rPr lang="en-US" sz="1050" b="1" dirty="0">
                          <a:solidFill>
                            <a:srgbClr val="000000"/>
                          </a:solidFill>
                          <a:effectLst/>
                          <a:highlight>
                            <a:srgbClr val="32A5DE"/>
                          </a:highlight>
                          <a:latin typeface="Century Gothic" panose="020B0502020202020204" pitchFamily="34" charset="0"/>
                          <a:ea typeface="Calibri" panose="020F0502020204030204" pitchFamily="34" charset="0"/>
                          <a:cs typeface="Calibri" panose="020F0502020204030204" pitchFamily="34" charset="0"/>
                        </a:rPr>
                        <a:t>Owner</a:t>
                      </a:r>
                      <a:endParaRPr lang="en-US" sz="1050" dirty="0">
                        <a:effectLst/>
                        <a:highlight>
                          <a:srgbClr val="32A5DE"/>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91440" anchor="b">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32A5DE"/>
                    </a:solidFill>
                  </a:tcPr>
                </a:tc>
                <a:tc>
                  <a:txBody>
                    <a:bodyPr/>
                    <a:lstStyle/>
                    <a:p>
                      <a:pPr marL="0" marR="0" algn="ctr">
                        <a:lnSpc>
                          <a:spcPct val="107000"/>
                        </a:lnSpc>
                        <a:spcBef>
                          <a:spcPts val="0"/>
                        </a:spcBef>
                        <a:spcAft>
                          <a:spcPts val="800"/>
                        </a:spcAft>
                      </a:pPr>
                      <a:r>
                        <a:rPr lang="en-US" sz="900" b="1">
                          <a:solidFill>
                            <a:srgbClr val="000000"/>
                          </a:solidFill>
                          <a:effectLst/>
                          <a:highlight>
                            <a:srgbClr val="EF8B47"/>
                          </a:highlight>
                          <a:latin typeface="Century Gothic" panose="020B0502020202020204" pitchFamily="34" charset="0"/>
                          <a:ea typeface="Calibri" panose="020F0502020204030204" pitchFamily="34" charset="0"/>
                          <a:cs typeface="Calibri" panose="020F0502020204030204" pitchFamily="34" charset="0"/>
                        </a:rPr>
                        <a:t>Probability </a:t>
                      </a:r>
                      <a:br>
                        <a:rPr lang="en-US" sz="900" b="1">
                          <a:solidFill>
                            <a:srgbClr val="000000"/>
                          </a:solidFill>
                          <a:effectLst/>
                          <a:highlight>
                            <a:srgbClr val="EF8B47"/>
                          </a:highlight>
                          <a:latin typeface="Century Gothic" panose="020B0502020202020204" pitchFamily="34" charset="0"/>
                          <a:ea typeface="Calibri" panose="020F0502020204030204" pitchFamily="34" charset="0"/>
                          <a:cs typeface="Calibri" panose="020F0502020204030204" pitchFamily="34" charset="0"/>
                        </a:rPr>
                      </a:br>
                      <a:r>
                        <a:rPr lang="en-US" sz="900" b="1">
                          <a:solidFill>
                            <a:srgbClr val="000000"/>
                          </a:solidFill>
                          <a:effectLst/>
                          <a:highlight>
                            <a:srgbClr val="EF8B47"/>
                          </a:highlight>
                          <a:latin typeface="Century Gothic" panose="020B0502020202020204" pitchFamily="34" charset="0"/>
                          <a:ea typeface="Calibri" panose="020F0502020204030204" pitchFamily="34" charset="0"/>
                          <a:cs typeface="Calibri" panose="020F0502020204030204" pitchFamily="34" charset="0"/>
                        </a:rPr>
                        <a:t>(1 - Lowest,</a:t>
                      </a:r>
                      <a:br>
                        <a:rPr lang="en-US" sz="900" b="1">
                          <a:solidFill>
                            <a:srgbClr val="000000"/>
                          </a:solidFill>
                          <a:effectLst/>
                          <a:highlight>
                            <a:srgbClr val="EF8B47"/>
                          </a:highlight>
                          <a:latin typeface="Century Gothic" panose="020B0502020202020204" pitchFamily="34" charset="0"/>
                          <a:ea typeface="Calibri" panose="020F0502020204030204" pitchFamily="34" charset="0"/>
                          <a:cs typeface="Calibri" panose="020F0502020204030204" pitchFamily="34" charset="0"/>
                        </a:rPr>
                      </a:br>
                      <a:r>
                        <a:rPr lang="en-US" sz="900" b="1">
                          <a:solidFill>
                            <a:srgbClr val="000000"/>
                          </a:solidFill>
                          <a:effectLst/>
                          <a:highlight>
                            <a:srgbClr val="EF8B47"/>
                          </a:highlight>
                          <a:latin typeface="Century Gothic" panose="020B0502020202020204" pitchFamily="34" charset="0"/>
                          <a:ea typeface="Calibri" panose="020F0502020204030204" pitchFamily="34" charset="0"/>
                          <a:cs typeface="Calibri" panose="020F0502020204030204" pitchFamily="34" charset="0"/>
                        </a:rPr>
                        <a:t>5 - Highest)</a:t>
                      </a:r>
                      <a:endParaRPr lang="en-US" sz="1050">
                        <a:effectLst/>
                        <a:highlight>
                          <a:srgbClr val="EF8B47"/>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91440" anchor="b">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F8B47"/>
                    </a:solidFill>
                  </a:tcPr>
                </a:tc>
                <a:tc>
                  <a:txBody>
                    <a:bodyPr/>
                    <a:lstStyle/>
                    <a:p>
                      <a:pPr marL="0" marR="0" algn="ctr">
                        <a:lnSpc>
                          <a:spcPct val="107000"/>
                        </a:lnSpc>
                        <a:spcBef>
                          <a:spcPts val="0"/>
                        </a:spcBef>
                        <a:spcAft>
                          <a:spcPts val="800"/>
                        </a:spcAft>
                      </a:pPr>
                      <a:r>
                        <a:rPr lang="en-US" sz="900" b="1" dirty="0">
                          <a:solidFill>
                            <a:srgbClr val="000000"/>
                          </a:solidFill>
                          <a:effectLst/>
                          <a:highlight>
                            <a:srgbClr val="8EA9DB"/>
                          </a:highlight>
                          <a:latin typeface="Century Gothic" panose="020B0502020202020204" pitchFamily="34" charset="0"/>
                          <a:ea typeface="Calibri" panose="020F0502020204030204" pitchFamily="34" charset="0"/>
                          <a:cs typeface="Calibri" panose="020F0502020204030204" pitchFamily="34" charset="0"/>
                        </a:rPr>
                        <a:t>Impact </a:t>
                      </a:r>
                      <a:br>
                        <a:rPr lang="en-US" sz="900" b="1" dirty="0">
                          <a:solidFill>
                            <a:srgbClr val="000000"/>
                          </a:solidFill>
                          <a:effectLst/>
                          <a:highlight>
                            <a:srgbClr val="8EA9DB"/>
                          </a:highlight>
                          <a:latin typeface="Century Gothic" panose="020B0502020202020204" pitchFamily="34" charset="0"/>
                          <a:ea typeface="Calibri" panose="020F0502020204030204" pitchFamily="34" charset="0"/>
                          <a:cs typeface="Calibri" panose="020F0502020204030204" pitchFamily="34" charset="0"/>
                        </a:rPr>
                      </a:br>
                      <a:r>
                        <a:rPr lang="en-US" sz="900" b="1" dirty="0">
                          <a:solidFill>
                            <a:srgbClr val="000000"/>
                          </a:solidFill>
                          <a:effectLst/>
                          <a:highlight>
                            <a:srgbClr val="8EA9DB"/>
                          </a:highlight>
                          <a:latin typeface="Century Gothic" panose="020B0502020202020204" pitchFamily="34" charset="0"/>
                          <a:ea typeface="Calibri" panose="020F0502020204030204" pitchFamily="34" charset="0"/>
                          <a:cs typeface="Calibri" panose="020F0502020204030204" pitchFamily="34" charset="0"/>
                        </a:rPr>
                        <a:t>(1 - Lowest,</a:t>
                      </a:r>
                      <a:br>
                        <a:rPr lang="en-US" sz="900" b="1" dirty="0">
                          <a:solidFill>
                            <a:srgbClr val="000000"/>
                          </a:solidFill>
                          <a:effectLst/>
                          <a:highlight>
                            <a:srgbClr val="8EA9DB"/>
                          </a:highlight>
                          <a:latin typeface="Century Gothic" panose="020B0502020202020204" pitchFamily="34" charset="0"/>
                          <a:ea typeface="Calibri" panose="020F0502020204030204" pitchFamily="34" charset="0"/>
                          <a:cs typeface="Calibri" panose="020F0502020204030204" pitchFamily="34" charset="0"/>
                        </a:rPr>
                      </a:br>
                      <a:r>
                        <a:rPr lang="en-US" sz="900" b="1" dirty="0">
                          <a:solidFill>
                            <a:srgbClr val="000000"/>
                          </a:solidFill>
                          <a:effectLst/>
                          <a:highlight>
                            <a:srgbClr val="8EA9DB"/>
                          </a:highlight>
                          <a:latin typeface="Century Gothic" panose="020B0502020202020204" pitchFamily="34" charset="0"/>
                          <a:ea typeface="Calibri" panose="020F0502020204030204" pitchFamily="34" charset="0"/>
                          <a:cs typeface="Calibri" panose="020F0502020204030204" pitchFamily="34" charset="0"/>
                        </a:rPr>
                        <a:t>5 - Highest)</a:t>
                      </a:r>
                      <a:endParaRPr lang="en-US" sz="1050" dirty="0">
                        <a:effectLst/>
                        <a:highlight>
                          <a:srgbClr val="8EA9DB"/>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91440" anchor="b">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8EA9DB"/>
                    </a:solidFill>
                  </a:tcPr>
                </a:tc>
                <a:tc>
                  <a:txBody>
                    <a:bodyPr/>
                    <a:lstStyle/>
                    <a:p>
                      <a:pPr marL="0" marR="0" algn="ctr">
                        <a:lnSpc>
                          <a:spcPct val="107000"/>
                        </a:lnSpc>
                        <a:spcBef>
                          <a:spcPts val="0"/>
                        </a:spcBef>
                        <a:spcAft>
                          <a:spcPts val="800"/>
                        </a:spcAft>
                      </a:pPr>
                      <a:r>
                        <a:rPr lang="en-US" sz="1050" b="1" dirty="0">
                          <a:solidFill>
                            <a:srgbClr val="000000"/>
                          </a:solidFill>
                          <a:effectLst/>
                          <a:highlight>
                            <a:srgbClr val="FF89FF"/>
                          </a:highlight>
                          <a:latin typeface="Century Gothic" panose="020B0502020202020204" pitchFamily="34" charset="0"/>
                          <a:ea typeface="Calibri" panose="020F0502020204030204" pitchFamily="34" charset="0"/>
                          <a:cs typeface="Calibri" panose="020F0502020204030204" pitchFamily="34" charset="0"/>
                        </a:rPr>
                        <a:t>Score</a:t>
                      </a:r>
                      <a:endParaRPr lang="en-US" sz="1050" dirty="0">
                        <a:effectLst/>
                        <a:highlight>
                          <a:srgbClr val="FF89FF"/>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91440" anchor="b">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89FF"/>
                    </a:solidFill>
                  </a:tcPr>
                </a:tc>
                <a:tc>
                  <a:txBody>
                    <a:bodyPr/>
                    <a:lstStyle/>
                    <a:p>
                      <a:pPr marL="0" marR="0" algn="ctr">
                        <a:lnSpc>
                          <a:spcPct val="107000"/>
                        </a:lnSpc>
                        <a:spcBef>
                          <a:spcPts val="0"/>
                        </a:spcBef>
                        <a:spcAft>
                          <a:spcPts val="800"/>
                        </a:spcAft>
                      </a:pPr>
                      <a:r>
                        <a:rPr lang="en-US" sz="1050" b="1" dirty="0">
                          <a:solidFill>
                            <a:srgbClr val="000000"/>
                          </a:solidFill>
                          <a:effectLst/>
                          <a:highlight>
                            <a:srgbClr val="70AD47"/>
                          </a:highlight>
                          <a:latin typeface="Century Gothic" panose="020B0502020202020204" pitchFamily="34" charset="0"/>
                          <a:ea typeface="Calibri" panose="020F0502020204030204" pitchFamily="34" charset="0"/>
                          <a:cs typeface="Calibri" panose="020F0502020204030204" pitchFamily="34" charset="0"/>
                        </a:rPr>
                        <a:t>Mitigation</a:t>
                      </a:r>
                      <a:endParaRPr lang="en-US" sz="1050" dirty="0">
                        <a:effectLst/>
                        <a:highlight>
                          <a:srgbClr val="70AD47"/>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91440" anchor="b">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70AD47"/>
                    </a:solidFill>
                  </a:tcPr>
                </a:tc>
                <a:extLst>
                  <a:ext uri="{0D108BD9-81ED-4DB2-BD59-A6C34878D82A}">
                    <a16:rowId xmlns:a16="http://schemas.microsoft.com/office/drawing/2014/main" val="2050368914"/>
                  </a:ext>
                </a:extLst>
              </a:tr>
              <a:tr h="728926">
                <a:tc>
                  <a:txBody>
                    <a:bodyPr/>
                    <a:lstStyle/>
                    <a:p>
                      <a:pPr marL="0" marR="0">
                        <a:lnSpc>
                          <a:spcPct val="107000"/>
                        </a:lnSpc>
                        <a:spcBef>
                          <a:spcPts val="0"/>
                        </a:spcBef>
                        <a:spcAft>
                          <a:spcPts val="800"/>
                        </a:spcAft>
                      </a:pPr>
                      <a:r>
                        <a:rPr lang="en-US" sz="1000">
                          <a:solidFill>
                            <a:srgbClr val="000000"/>
                          </a:solidFill>
                          <a:effectLst/>
                          <a:highlight>
                            <a:srgbClr val="FFD757"/>
                          </a:highlight>
                          <a:latin typeface="Century Gothic" panose="020B0502020202020204" pitchFamily="34" charset="0"/>
                          <a:ea typeface="Calibri" panose="020F0502020204030204" pitchFamily="34" charset="0"/>
                          <a:cs typeface="Calibri" panose="020F0502020204030204" pitchFamily="34" charset="0"/>
                        </a:rPr>
                        <a:t>Describes the nature of the sales issue</a:t>
                      </a:r>
                      <a:endParaRPr lang="en-US" sz="1050">
                        <a:effectLst/>
                        <a:highlight>
                          <a:srgbClr val="FFD757"/>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D757"/>
                    </a:solidFill>
                  </a:tcPr>
                </a:tc>
                <a:tc>
                  <a:txBody>
                    <a:bodyPr/>
                    <a:lstStyle/>
                    <a:p>
                      <a:pPr marL="0" marR="0">
                        <a:lnSpc>
                          <a:spcPct val="107000"/>
                        </a:lnSpc>
                        <a:spcBef>
                          <a:spcPts val="0"/>
                        </a:spcBef>
                        <a:spcAft>
                          <a:spcPts val="800"/>
                        </a:spcAft>
                      </a:pPr>
                      <a:r>
                        <a:rPr lang="en-US" sz="1000">
                          <a:solidFill>
                            <a:srgbClr val="000000"/>
                          </a:solidFill>
                          <a:effectLst/>
                          <a:highlight>
                            <a:srgbClr val="68BCE6"/>
                          </a:highlight>
                          <a:latin typeface="Century Gothic" panose="020B0502020202020204" pitchFamily="34" charset="0"/>
                          <a:ea typeface="Calibri" panose="020F0502020204030204" pitchFamily="34" charset="0"/>
                          <a:cs typeface="Calibri" panose="020F0502020204030204" pitchFamily="34" charset="0"/>
                        </a:rPr>
                        <a:t>Identifies the person or role responsible for addressing the escalation</a:t>
                      </a:r>
                      <a:endParaRPr lang="en-US" sz="1050">
                        <a:effectLst/>
                        <a:highlight>
                          <a:srgbClr val="68BCE6"/>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68BCE6"/>
                    </a:solidFill>
                  </a:tcPr>
                </a:tc>
                <a:tc>
                  <a:txBody>
                    <a:bodyPr/>
                    <a:lstStyle/>
                    <a:p>
                      <a:pPr marL="0" marR="0">
                        <a:lnSpc>
                          <a:spcPct val="107000"/>
                        </a:lnSpc>
                        <a:spcBef>
                          <a:spcPts val="0"/>
                        </a:spcBef>
                        <a:spcAft>
                          <a:spcPts val="800"/>
                        </a:spcAft>
                      </a:pPr>
                      <a:r>
                        <a:rPr lang="en-US" sz="1000">
                          <a:solidFill>
                            <a:srgbClr val="000000"/>
                          </a:solidFill>
                          <a:effectLst/>
                          <a:highlight>
                            <a:srgbClr val="F2A16A"/>
                          </a:highlight>
                          <a:latin typeface="Century Gothic" panose="020B0502020202020204" pitchFamily="34" charset="0"/>
                          <a:ea typeface="Calibri" panose="020F0502020204030204" pitchFamily="34" charset="0"/>
                          <a:cs typeface="Calibri" panose="020F0502020204030204" pitchFamily="34" charset="0"/>
                        </a:rPr>
                        <a:t>Ranks the likelihood of the issue occurring</a:t>
                      </a:r>
                      <a:endParaRPr lang="en-US" sz="1050">
                        <a:effectLst/>
                        <a:highlight>
                          <a:srgbClr val="F2A16A"/>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2A16A"/>
                    </a:solidFill>
                  </a:tcPr>
                </a:tc>
                <a:tc>
                  <a:txBody>
                    <a:bodyPr/>
                    <a:lstStyle/>
                    <a:p>
                      <a:pPr marL="0" marR="0">
                        <a:lnSpc>
                          <a:spcPct val="107000"/>
                        </a:lnSpc>
                        <a:spcBef>
                          <a:spcPts val="0"/>
                        </a:spcBef>
                        <a:spcAft>
                          <a:spcPts val="800"/>
                        </a:spcAft>
                      </a:pPr>
                      <a:r>
                        <a:rPr lang="en-US" sz="1000">
                          <a:solidFill>
                            <a:srgbClr val="000000"/>
                          </a:solidFill>
                          <a:effectLst/>
                          <a:highlight>
                            <a:srgbClr val="A7BCE3"/>
                          </a:highlight>
                          <a:latin typeface="Century Gothic" panose="020B0502020202020204" pitchFamily="34" charset="0"/>
                          <a:ea typeface="Calibri" panose="020F0502020204030204" pitchFamily="34" charset="0"/>
                          <a:cs typeface="Calibri" panose="020F0502020204030204" pitchFamily="34" charset="0"/>
                        </a:rPr>
                        <a:t>Rates the potential effect on the sales process or outcomes</a:t>
                      </a:r>
                      <a:endParaRPr lang="en-US" sz="1050">
                        <a:effectLst/>
                        <a:highlight>
                          <a:srgbClr val="A7BCE3"/>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A7BCE3"/>
                    </a:solidFill>
                  </a:tcPr>
                </a:tc>
                <a:tc>
                  <a:txBody>
                    <a:bodyPr/>
                    <a:lstStyle/>
                    <a:p>
                      <a:pPr marL="0" marR="0">
                        <a:lnSpc>
                          <a:spcPct val="107000"/>
                        </a:lnSpc>
                        <a:spcBef>
                          <a:spcPts val="0"/>
                        </a:spcBef>
                        <a:spcAft>
                          <a:spcPts val="800"/>
                        </a:spcAft>
                      </a:pPr>
                      <a:r>
                        <a:rPr lang="en-US" sz="1000">
                          <a:solidFill>
                            <a:srgbClr val="000000"/>
                          </a:solidFill>
                          <a:effectLst/>
                          <a:highlight>
                            <a:srgbClr val="FFA3FF"/>
                          </a:highlight>
                          <a:latin typeface="Century Gothic" panose="020B0502020202020204" pitchFamily="34" charset="0"/>
                          <a:ea typeface="Calibri" panose="020F0502020204030204" pitchFamily="34" charset="0"/>
                          <a:cs typeface="Calibri" panose="020F0502020204030204" pitchFamily="34" charset="0"/>
                        </a:rPr>
                        <a:t>Calculated by multiplying Probability by Impact to prioritize issues</a:t>
                      </a:r>
                      <a:endParaRPr lang="en-US" sz="1050">
                        <a:effectLst/>
                        <a:highlight>
                          <a:srgbClr val="FFA3FF"/>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A3FF"/>
                    </a:solidFill>
                  </a:tcPr>
                </a:tc>
                <a:tc>
                  <a:txBody>
                    <a:bodyPr/>
                    <a:lstStyle/>
                    <a:p>
                      <a:pPr marL="0" marR="0">
                        <a:lnSpc>
                          <a:spcPct val="107000"/>
                        </a:lnSpc>
                        <a:spcBef>
                          <a:spcPts val="0"/>
                        </a:spcBef>
                        <a:spcAft>
                          <a:spcPts val="800"/>
                        </a:spcAft>
                      </a:pPr>
                      <a:r>
                        <a:rPr lang="en-US" sz="1000">
                          <a:solidFill>
                            <a:srgbClr val="000000"/>
                          </a:solidFill>
                          <a:effectLst/>
                          <a:highlight>
                            <a:srgbClr val="8EC26A"/>
                          </a:highlight>
                          <a:latin typeface="Century Gothic" panose="020B0502020202020204" pitchFamily="34" charset="0"/>
                          <a:ea typeface="Calibri" panose="020F0502020204030204" pitchFamily="34" charset="0"/>
                          <a:cs typeface="Calibri" panose="020F0502020204030204" pitchFamily="34" charset="0"/>
                        </a:rPr>
                        <a:t>Details steps to take to address or prevent the issue</a:t>
                      </a:r>
                      <a:endParaRPr lang="en-US" sz="1050">
                        <a:effectLst/>
                        <a:highlight>
                          <a:srgbClr val="8EC26A"/>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8EC26A"/>
                    </a:solidFill>
                  </a:tcPr>
                </a:tc>
                <a:extLst>
                  <a:ext uri="{0D108BD9-81ED-4DB2-BD59-A6C34878D82A}">
                    <a16:rowId xmlns:a16="http://schemas.microsoft.com/office/drawing/2014/main" val="3215056385"/>
                  </a:ext>
                </a:extLst>
              </a:tr>
              <a:tr h="818969">
                <a:tc>
                  <a:txBody>
                    <a:bodyPr/>
                    <a:lstStyle/>
                    <a:p>
                      <a:pPr marL="0" marR="0">
                        <a:lnSpc>
                          <a:spcPct val="107000"/>
                        </a:lnSpc>
                        <a:spcBef>
                          <a:spcPts val="0"/>
                        </a:spcBef>
                        <a:spcAft>
                          <a:spcPts val="0"/>
                        </a:spcAft>
                      </a:pPr>
                      <a:r>
                        <a:rPr lang="en-US" sz="1000" b="1">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t>Delay in Product Delivery</a:t>
                      </a:r>
                      <a:br>
                        <a:rPr lang="en-US" sz="100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br>
                      <a:r>
                        <a:rPr lang="en-US" sz="100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t>Shipment of products to major clients is delayed.</a:t>
                      </a:r>
                      <a:endParaRPr lang="en-US" sz="1050">
                        <a:effectLst/>
                        <a:highlight>
                          <a:srgbClr val="FFF0C1"/>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0C1"/>
                    </a:solidFill>
                  </a:tcPr>
                </a:tc>
                <a:tc>
                  <a:txBody>
                    <a:bodyPr/>
                    <a:lstStyle/>
                    <a:p>
                      <a:pPr marL="0" marR="0">
                        <a:lnSpc>
                          <a:spcPct val="107000"/>
                        </a:lnSpc>
                        <a:spcBef>
                          <a:spcPts val="0"/>
                        </a:spcBef>
                        <a:spcAft>
                          <a:spcPts val="0"/>
                        </a:spcAft>
                      </a:pPr>
                      <a:r>
                        <a:rPr lang="en-US" sz="1050">
                          <a:solidFill>
                            <a:srgbClr val="000000"/>
                          </a:solidFill>
                          <a:effectLst/>
                          <a:highlight>
                            <a:srgbClr val="BAE1F4"/>
                          </a:highlight>
                          <a:latin typeface="Century Gothic" panose="020B0502020202020204" pitchFamily="34" charset="0"/>
                          <a:ea typeface="Calibri" panose="020F0502020204030204" pitchFamily="34" charset="0"/>
                          <a:cs typeface="Calibri" panose="020F0502020204030204" pitchFamily="34" charset="0"/>
                        </a:rPr>
                        <a:t>Logistics Manager</a:t>
                      </a:r>
                      <a:endParaRPr lang="en-US" sz="1050">
                        <a:effectLst/>
                        <a:highlight>
                          <a:srgbClr val="BAE1F4"/>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BAE1F4"/>
                    </a:solidFill>
                  </a:tcPr>
                </a:tc>
                <a:tc>
                  <a:txBody>
                    <a:bodyPr/>
                    <a:lstStyle/>
                    <a:p>
                      <a:pPr marL="0" marR="0" algn="ctr">
                        <a:lnSpc>
                          <a:spcPct val="107000"/>
                        </a:lnSpc>
                        <a:spcBef>
                          <a:spcPts val="0"/>
                        </a:spcBef>
                        <a:spcAft>
                          <a:spcPts val="0"/>
                        </a:spcAft>
                      </a:pPr>
                      <a:r>
                        <a:rPr lang="en-US" sz="1050">
                          <a:solidFill>
                            <a:srgbClr val="000000"/>
                          </a:solidFill>
                          <a:effectLst/>
                          <a:highlight>
                            <a:srgbClr val="FBDDC9"/>
                          </a:highlight>
                          <a:latin typeface="Century Gothic" panose="020B0502020202020204" pitchFamily="34" charset="0"/>
                          <a:ea typeface="Calibri" panose="020F0502020204030204" pitchFamily="34" charset="0"/>
                          <a:cs typeface="Calibri" panose="020F0502020204030204" pitchFamily="34" charset="0"/>
                        </a:rPr>
                        <a:t>3</a:t>
                      </a:r>
                      <a:endParaRPr lang="en-US" sz="1050">
                        <a:effectLst/>
                        <a:highlight>
                          <a:srgbClr val="FBDDC9"/>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BDDC9"/>
                    </a:solidFill>
                  </a:tcPr>
                </a:tc>
                <a:tc>
                  <a:txBody>
                    <a:bodyPr/>
                    <a:lstStyle/>
                    <a:p>
                      <a:pPr marL="0" marR="0" algn="ctr">
                        <a:lnSpc>
                          <a:spcPct val="107000"/>
                        </a:lnSpc>
                        <a:spcBef>
                          <a:spcPts val="0"/>
                        </a:spcBef>
                        <a:spcAft>
                          <a:spcPts val="0"/>
                        </a:spcAft>
                      </a:pPr>
                      <a:r>
                        <a:rPr lang="en-US" sz="1050">
                          <a:solidFill>
                            <a:srgbClr val="000000"/>
                          </a:solidFill>
                          <a:effectLst/>
                          <a:highlight>
                            <a:srgbClr val="DCE5F4"/>
                          </a:highlight>
                          <a:latin typeface="Century Gothic" panose="020B0502020202020204" pitchFamily="34" charset="0"/>
                          <a:ea typeface="Calibri" panose="020F0502020204030204" pitchFamily="34" charset="0"/>
                          <a:cs typeface="Calibri" panose="020F0502020204030204" pitchFamily="34" charset="0"/>
                        </a:rPr>
                        <a:t>4</a:t>
                      </a:r>
                      <a:endParaRPr lang="en-US" sz="1050">
                        <a:effectLst/>
                        <a:highlight>
                          <a:srgbClr val="DCE5F4"/>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DCE5F4"/>
                    </a:solidFill>
                  </a:tcPr>
                </a:tc>
                <a:tc>
                  <a:txBody>
                    <a:bodyPr/>
                    <a:lstStyle/>
                    <a:p>
                      <a:pPr marL="0" marR="0" algn="ctr">
                        <a:lnSpc>
                          <a:spcPct val="107000"/>
                        </a:lnSpc>
                        <a:spcBef>
                          <a:spcPts val="0"/>
                        </a:spcBef>
                        <a:spcAft>
                          <a:spcPts val="0"/>
                        </a:spcAft>
                      </a:pPr>
                      <a:r>
                        <a:rPr lang="en-US" sz="1600" b="1">
                          <a:solidFill>
                            <a:srgbClr val="000000"/>
                          </a:solidFill>
                          <a:effectLst/>
                          <a:highlight>
                            <a:srgbClr val="FFCDFF"/>
                          </a:highlight>
                          <a:latin typeface="Century Gothic" panose="020B0502020202020204" pitchFamily="34" charset="0"/>
                          <a:ea typeface="Calibri" panose="020F0502020204030204" pitchFamily="34" charset="0"/>
                          <a:cs typeface="Calibri" panose="020F0502020204030204" pitchFamily="34" charset="0"/>
                        </a:rPr>
                        <a:t>12</a:t>
                      </a:r>
                      <a:endParaRPr lang="en-US" sz="1050">
                        <a:effectLst/>
                        <a:highlight>
                          <a:srgbClr val="FFCDFF"/>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CDFF"/>
                    </a:solidFill>
                  </a:tcPr>
                </a:tc>
                <a:tc>
                  <a:txBody>
                    <a:bodyPr/>
                    <a:lstStyle/>
                    <a:p>
                      <a:pPr marL="0" marR="0">
                        <a:lnSpc>
                          <a:spcPct val="107000"/>
                        </a:lnSpc>
                        <a:spcBef>
                          <a:spcPts val="0"/>
                        </a:spcBef>
                        <a:spcAft>
                          <a:spcPts val="0"/>
                        </a:spcAft>
                      </a:pPr>
                      <a:r>
                        <a:rPr lang="en-US" sz="1000">
                          <a:solidFill>
                            <a:srgbClr val="000000"/>
                          </a:solidFill>
                          <a:effectLst/>
                          <a:highlight>
                            <a:srgbClr val="C9E2B8"/>
                          </a:highlight>
                          <a:latin typeface="Century Gothic" panose="020B0502020202020204" pitchFamily="34" charset="0"/>
                          <a:ea typeface="Calibri" panose="020F0502020204030204" pitchFamily="34" charset="0"/>
                          <a:cs typeface="Calibri" panose="020F0502020204030204" pitchFamily="34" charset="0"/>
                        </a:rPr>
                        <a:t>Implement real-time tracking and enhance coordination with shipping partners to ensure timely delivery.</a:t>
                      </a:r>
                      <a:endParaRPr lang="en-US" sz="1050">
                        <a:effectLst/>
                        <a:highlight>
                          <a:srgbClr val="C9E2B8"/>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C9E2B8"/>
                    </a:solidFill>
                  </a:tcPr>
                </a:tc>
                <a:extLst>
                  <a:ext uri="{0D108BD9-81ED-4DB2-BD59-A6C34878D82A}">
                    <a16:rowId xmlns:a16="http://schemas.microsoft.com/office/drawing/2014/main" val="3267882293"/>
                  </a:ext>
                </a:extLst>
              </a:tr>
              <a:tr h="818969">
                <a:tc>
                  <a:txBody>
                    <a:bodyPr/>
                    <a:lstStyle/>
                    <a:p>
                      <a:pPr marL="0" marR="0">
                        <a:lnSpc>
                          <a:spcPct val="107000"/>
                        </a:lnSpc>
                        <a:spcBef>
                          <a:spcPts val="0"/>
                        </a:spcBef>
                        <a:spcAft>
                          <a:spcPts val="0"/>
                        </a:spcAft>
                      </a:pPr>
                      <a:r>
                        <a:rPr lang="en-US" sz="1000" b="1" dirty="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t>Inaccurate Sales Forecasting</a:t>
                      </a:r>
                      <a:br>
                        <a:rPr lang="en-US" sz="1000" dirty="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br>
                      <a:r>
                        <a:rPr lang="en-US" sz="1000" dirty="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t>Forecasts are not aligning with actual sales outcomes.</a:t>
                      </a:r>
                      <a:endParaRPr lang="en-US" sz="1050" dirty="0">
                        <a:effectLst/>
                        <a:highlight>
                          <a:srgbClr val="FFF0C1"/>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0C1"/>
                    </a:solidFill>
                  </a:tcPr>
                </a:tc>
                <a:tc>
                  <a:txBody>
                    <a:bodyPr/>
                    <a:lstStyle/>
                    <a:p>
                      <a:pPr marL="0" marR="0">
                        <a:lnSpc>
                          <a:spcPct val="107000"/>
                        </a:lnSpc>
                        <a:spcBef>
                          <a:spcPts val="0"/>
                        </a:spcBef>
                        <a:spcAft>
                          <a:spcPts val="0"/>
                        </a:spcAft>
                      </a:pPr>
                      <a:r>
                        <a:rPr lang="en-US" sz="1050" dirty="0">
                          <a:solidFill>
                            <a:srgbClr val="000000"/>
                          </a:solidFill>
                          <a:effectLst/>
                          <a:highlight>
                            <a:srgbClr val="BAE1F4"/>
                          </a:highlight>
                          <a:latin typeface="Century Gothic" panose="020B0502020202020204" pitchFamily="34" charset="0"/>
                          <a:ea typeface="Calibri" panose="020F0502020204030204" pitchFamily="34" charset="0"/>
                          <a:cs typeface="Calibri" panose="020F0502020204030204" pitchFamily="34" charset="0"/>
                        </a:rPr>
                        <a:t>Sales Analyst</a:t>
                      </a:r>
                      <a:endParaRPr lang="en-US" sz="1050" dirty="0">
                        <a:effectLst/>
                        <a:highlight>
                          <a:srgbClr val="BAE1F4"/>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BAE1F4"/>
                    </a:solidFill>
                  </a:tcPr>
                </a:tc>
                <a:tc>
                  <a:txBody>
                    <a:bodyPr/>
                    <a:lstStyle/>
                    <a:p>
                      <a:pPr marL="0" marR="0" algn="ctr">
                        <a:lnSpc>
                          <a:spcPct val="107000"/>
                        </a:lnSpc>
                        <a:spcBef>
                          <a:spcPts val="0"/>
                        </a:spcBef>
                        <a:spcAft>
                          <a:spcPts val="0"/>
                        </a:spcAft>
                      </a:pPr>
                      <a:r>
                        <a:rPr lang="en-US" sz="1050" dirty="0">
                          <a:solidFill>
                            <a:srgbClr val="000000"/>
                          </a:solidFill>
                          <a:effectLst/>
                          <a:highlight>
                            <a:srgbClr val="FBDDC9"/>
                          </a:highlight>
                          <a:latin typeface="Century Gothic" panose="020B0502020202020204" pitchFamily="34" charset="0"/>
                          <a:ea typeface="Calibri" panose="020F0502020204030204" pitchFamily="34" charset="0"/>
                          <a:cs typeface="Calibri" panose="020F0502020204030204" pitchFamily="34" charset="0"/>
                        </a:rPr>
                        <a:t>4</a:t>
                      </a:r>
                      <a:endParaRPr lang="en-US" sz="1050" dirty="0">
                        <a:effectLst/>
                        <a:highlight>
                          <a:srgbClr val="FBDDC9"/>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BDDC9"/>
                    </a:solidFill>
                  </a:tcPr>
                </a:tc>
                <a:tc>
                  <a:txBody>
                    <a:bodyPr/>
                    <a:lstStyle/>
                    <a:p>
                      <a:pPr marL="0" marR="0" algn="ctr">
                        <a:lnSpc>
                          <a:spcPct val="107000"/>
                        </a:lnSpc>
                        <a:spcBef>
                          <a:spcPts val="0"/>
                        </a:spcBef>
                        <a:spcAft>
                          <a:spcPts val="0"/>
                        </a:spcAft>
                      </a:pPr>
                      <a:r>
                        <a:rPr lang="en-US" sz="1050" dirty="0">
                          <a:solidFill>
                            <a:srgbClr val="000000"/>
                          </a:solidFill>
                          <a:effectLst/>
                          <a:highlight>
                            <a:srgbClr val="DCE5F4"/>
                          </a:highlight>
                          <a:latin typeface="Century Gothic" panose="020B0502020202020204" pitchFamily="34" charset="0"/>
                          <a:ea typeface="Calibri" panose="020F0502020204030204" pitchFamily="34" charset="0"/>
                          <a:cs typeface="Calibri" panose="020F0502020204030204" pitchFamily="34" charset="0"/>
                        </a:rPr>
                        <a:t>3</a:t>
                      </a:r>
                      <a:endParaRPr lang="en-US" sz="1050" dirty="0">
                        <a:effectLst/>
                        <a:highlight>
                          <a:srgbClr val="DCE5F4"/>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DCE5F4"/>
                    </a:solidFill>
                  </a:tcPr>
                </a:tc>
                <a:tc>
                  <a:txBody>
                    <a:bodyPr/>
                    <a:lstStyle/>
                    <a:p>
                      <a:pPr marL="0" marR="0" algn="ctr">
                        <a:lnSpc>
                          <a:spcPct val="107000"/>
                        </a:lnSpc>
                        <a:spcBef>
                          <a:spcPts val="0"/>
                        </a:spcBef>
                        <a:spcAft>
                          <a:spcPts val="0"/>
                        </a:spcAft>
                      </a:pPr>
                      <a:r>
                        <a:rPr lang="en-US" sz="1600" b="1" dirty="0">
                          <a:solidFill>
                            <a:srgbClr val="000000"/>
                          </a:solidFill>
                          <a:effectLst/>
                          <a:highlight>
                            <a:srgbClr val="FFCDFF"/>
                          </a:highlight>
                          <a:latin typeface="Century Gothic" panose="020B0502020202020204" pitchFamily="34" charset="0"/>
                          <a:ea typeface="Calibri" panose="020F0502020204030204" pitchFamily="34" charset="0"/>
                          <a:cs typeface="Calibri" panose="020F0502020204030204" pitchFamily="34" charset="0"/>
                        </a:rPr>
                        <a:t>12</a:t>
                      </a:r>
                      <a:endParaRPr lang="en-US" sz="1050" dirty="0">
                        <a:effectLst/>
                        <a:highlight>
                          <a:srgbClr val="FFCDFF"/>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CDFF"/>
                    </a:solidFill>
                  </a:tcPr>
                </a:tc>
                <a:tc>
                  <a:txBody>
                    <a:bodyPr/>
                    <a:lstStyle/>
                    <a:p>
                      <a:pPr marL="0" marR="0">
                        <a:lnSpc>
                          <a:spcPct val="107000"/>
                        </a:lnSpc>
                        <a:spcBef>
                          <a:spcPts val="0"/>
                        </a:spcBef>
                        <a:spcAft>
                          <a:spcPts val="0"/>
                        </a:spcAft>
                      </a:pPr>
                      <a:r>
                        <a:rPr lang="en-US" sz="1000" dirty="0">
                          <a:solidFill>
                            <a:srgbClr val="000000"/>
                          </a:solidFill>
                          <a:effectLst/>
                          <a:highlight>
                            <a:srgbClr val="C9E2B8"/>
                          </a:highlight>
                          <a:latin typeface="Century Gothic" panose="020B0502020202020204" pitchFamily="34" charset="0"/>
                          <a:ea typeface="Calibri" panose="020F0502020204030204" pitchFamily="34" charset="0"/>
                          <a:cs typeface="Calibri" panose="020F0502020204030204" pitchFamily="34" charset="0"/>
                        </a:rPr>
                        <a:t>Refine forecasting models using historical data and market analysis to improve accuracy.</a:t>
                      </a:r>
                      <a:endParaRPr lang="en-US" sz="1050" dirty="0">
                        <a:effectLst/>
                        <a:highlight>
                          <a:srgbClr val="C9E2B8"/>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C9E2B8"/>
                    </a:solidFill>
                  </a:tcPr>
                </a:tc>
                <a:extLst>
                  <a:ext uri="{0D108BD9-81ED-4DB2-BD59-A6C34878D82A}">
                    <a16:rowId xmlns:a16="http://schemas.microsoft.com/office/drawing/2014/main" val="1690174790"/>
                  </a:ext>
                </a:extLst>
              </a:tr>
              <a:tr h="818969">
                <a:tc>
                  <a:txBody>
                    <a:bodyPr/>
                    <a:lstStyle/>
                    <a:p>
                      <a:pPr marL="0" marR="0">
                        <a:lnSpc>
                          <a:spcPct val="107000"/>
                        </a:lnSpc>
                        <a:spcBef>
                          <a:spcPts val="0"/>
                        </a:spcBef>
                        <a:spcAft>
                          <a:spcPts val="0"/>
                        </a:spcAft>
                      </a:pPr>
                      <a:r>
                        <a:rPr lang="en-US" sz="1000" b="1">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t>Client Contract Renewals at Risk</a:t>
                      </a:r>
                      <a:br>
                        <a:rPr lang="en-US" sz="100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br>
                      <a:r>
                        <a:rPr lang="en-US" sz="100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t>Key clients may be lost at contract renewal due to competitive offerings.</a:t>
                      </a:r>
                      <a:endParaRPr lang="en-US" sz="1050">
                        <a:effectLst/>
                        <a:highlight>
                          <a:srgbClr val="FFF0C1"/>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0C1"/>
                    </a:solidFill>
                  </a:tcPr>
                </a:tc>
                <a:tc>
                  <a:txBody>
                    <a:bodyPr/>
                    <a:lstStyle/>
                    <a:p>
                      <a:pPr marL="0" marR="0">
                        <a:lnSpc>
                          <a:spcPct val="107000"/>
                        </a:lnSpc>
                        <a:spcBef>
                          <a:spcPts val="0"/>
                        </a:spcBef>
                        <a:spcAft>
                          <a:spcPts val="0"/>
                        </a:spcAft>
                      </a:pPr>
                      <a:r>
                        <a:rPr lang="en-US" sz="1050">
                          <a:solidFill>
                            <a:srgbClr val="000000"/>
                          </a:solidFill>
                          <a:effectLst/>
                          <a:highlight>
                            <a:srgbClr val="BAE1F4"/>
                          </a:highlight>
                          <a:latin typeface="Century Gothic" panose="020B0502020202020204" pitchFamily="34" charset="0"/>
                          <a:ea typeface="Calibri" panose="020F0502020204030204" pitchFamily="34" charset="0"/>
                          <a:cs typeface="Calibri" panose="020F0502020204030204" pitchFamily="34" charset="0"/>
                        </a:rPr>
                        <a:t>Account Manager</a:t>
                      </a:r>
                      <a:endParaRPr lang="en-US" sz="1050">
                        <a:effectLst/>
                        <a:highlight>
                          <a:srgbClr val="BAE1F4"/>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BAE1F4"/>
                    </a:solidFill>
                  </a:tcPr>
                </a:tc>
                <a:tc>
                  <a:txBody>
                    <a:bodyPr/>
                    <a:lstStyle/>
                    <a:p>
                      <a:pPr marL="0" marR="0" algn="ctr">
                        <a:lnSpc>
                          <a:spcPct val="107000"/>
                        </a:lnSpc>
                        <a:spcBef>
                          <a:spcPts val="0"/>
                        </a:spcBef>
                        <a:spcAft>
                          <a:spcPts val="0"/>
                        </a:spcAft>
                      </a:pPr>
                      <a:r>
                        <a:rPr lang="en-US" sz="1050">
                          <a:solidFill>
                            <a:srgbClr val="000000"/>
                          </a:solidFill>
                          <a:effectLst/>
                          <a:highlight>
                            <a:srgbClr val="FBDDC9"/>
                          </a:highlight>
                          <a:latin typeface="Century Gothic" panose="020B0502020202020204" pitchFamily="34" charset="0"/>
                          <a:ea typeface="Calibri" panose="020F0502020204030204" pitchFamily="34" charset="0"/>
                          <a:cs typeface="Calibri" panose="020F0502020204030204" pitchFamily="34" charset="0"/>
                        </a:rPr>
                        <a:t>2</a:t>
                      </a:r>
                      <a:endParaRPr lang="en-US" sz="1050">
                        <a:effectLst/>
                        <a:highlight>
                          <a:srgbClr val="FBDDC9"/>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BDDC9"/>
                    </a:solidFill>
                  </a:tcPr>
                </a:tc>
                <a:tc>
                  <a:txBody>
                    <a:bodyPr/>
                    <a:lstStyle/>
                    <a:p>
                      <a:pPr marL="0" marR="0" algn="ctr">
                        <a:lnSpc>
                          <a:spcPct val="107000"/>
                        </a:lnSpc>
                        <a:spcBef>
                          <a:spcPts val="0"/>
                        </a:spcBef>
                        <a:spcAft>
                          <a:spcPts val="0"/>
                        </a:spcAft>
                      </a:pPr>
                      <a:r>
                        <a:rPr lang="en-US" sz="1050">
                          <a:solidFill>
                            <a:srgbClr val="000000"/>
                          </a:solidFill>
                          <a:effectLst/>
                          <a:highlight>
                            <a:srgbClr val="DCE5F4"/>
                          </a:highlight>
                          <a:latin typeface="Century Gothic" panose="020B0502020202020204" pitchFamily="34" charset="0"/>
                          <a:ea typeface="Calibri" panose="020F0502020204030204" pitchFamily="34" charset="0"/>
                          <a:cs typeface="Calibri" panose="020F0502020204030204" pitchFamily="34" charset="0"/>
                        </a:rPr>
                        <a:t>5</a:t>
                      </a:r>
                      <a:endParaRPr lang="en-US" sz="1050">
                        <a:effectLst/>
                        <a:highlight>
                          <a:srgbClr val="DCE5F4"/>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DCE5F4"/>
                    </a:solidFill>
                  </a:tcPr>
                </a:tc>
                <a:tc>
                  <a:txBody>
                    <a:bodyPr/>
                    <a:lstStyle/>
                    <a:p>
                      <a:pPr marL="0" marR="0" algn="ctr">
                        <a:lnSpc>
                          <a:spcPct val="107000"/>
                        </a:lnSpc>
                        <a:spcBef>
                          <a:spcPts val="0"/>
                        </a:spcBef>
                        <a:spcAft>
                          <a:spcPts val="0"/>
                        </a:spcAft>
                      </a:pPr>
                      <a:r>
                        <a:rPr lang="en-US" sz="1600" b="1">
                          <a:solidFill>
                            <a:srgbClr val="000000"/>
                          </a:solidFill>
                          <a:effectLst/>
                          <a:highlight>
                            <a:srgbClr val="FFCDFF"/>
                          </a:highlight>
                          <a:latin typeface="Century Gothic" panose="020B0502020202020204" pitchFamily="34" charset="0"/>
                          <a:ea typeface="Calibri" panose="020F0502020204030204" pitchFamily="34" charset="0"/>
                          <a:cs typeface="Calibri" panose="020F0502020204030204" pitchFamily="34" charset="0"/>
                        </a:rPr>
                        <a:t>10</a:t>
                      </a:r>
                      <a:endParaRPr lang="en-US" sz="1050">
                        <a:effectLst/>
                        <a:highlight>
                          <a:srgbClr val="FFCDFF"/>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CDFF"/>
                    </a:solidFill>
                  </a:tcPr>
                </a:tc>
                <a:tc>
                  <a:txBody>
                    <a:bodyPr/>
                    <a:lstStyle/>
                    <a:p>
                      <a:pPr marL="0" marR="0">
                        <a:lnSpc>
                          <a:spcPct val="107000"/>
                        </a:lnSpc>
                        <a:spcBef>
                          <a:spcPts val="0"/>
                        </a:spcBef>
                        <a:spcAft>
                          <a:spcPts val="0"/>
                        </a:spcAft>
                      </a:pPr>
                      <a:r>
                        <a:rPr lang="en-US" sz="1000">
                          <a:solidFill>
                            <a:srgbClr val="000000"/>
                          </a:solidFill>
                          <a:effectLst/>
                          <a:highlight>
                            <a:srgbClr val="C9E2B8"/>
                          </a:highlight>
                          <a:latin typeface="Century Gothic" panose="020B0502020202020204" pitchFamily="34" charset="0"/>
                          <a:ea typeface="Calibri" panose="020F0502020204030204" pitchFamily="34" charset="0"/>
                          <a:cs typeface="Calibri" panose="020F0502020204030204" pitchFamily="34" charset="0"/>
                        </a:rPr>
                        <a:t>Proactively engage with clients to understand their needs and adjust offerings. Introduce loyalty incentives to promote contract renewals.</a:t>
                      </a:r>
                      <a:endParaRPr lang="en-US" sz="1050">
                        <a:effectLst/>
                        <a:highlight>
                          <a:srgbClr val="C9E2B8"/>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C9E2B8"/>
                    </a:solidFill>
                  </a:tcPr>
                </a:tc>
                <a:extLst>
                  <a:ext uri="{0D108BD9-81ED-4DB2-BD59-A6C34878D82A}">
                    <a16:rowId xmlns:a16="http://schemas.microsoft.com/office/drawing/2014/main" val="3539920336"/>
                  </a:ext>
                </a:extLst>
              </a:tr>
              <a:tr h="818969">
                <a:tc>
                  <a:txBody>
                    <a:bodyPr/>
                    <a:lstStyle/>
                    <a:p>
                      <a:pPr marL="0" marR="0">
                        <a:lnSpc>
                          <a:spcPct val="107000"/>
                        </a:lnSpc>
                        <a:spcBef>
                          <a:spcPts val="0"/>
                        </a:spcBef>
                        <a:spcAft>
                          <a:spcPts val="0"/>
                        </a:spcAft>
                      </a:pPr>
                      <a:r>
                        <a:rPr lang="en-US" sz="1000" b="1">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t>Compliance with Sales Regulations</a:t>
                      </a:r>
                      <a:br>
                        <a:rPr lang="en-US" sz="100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br>
                      <a:r>
                        <a:rPr lang="en-US" sz="100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t>New products may not comply with changing regulations.</a:t>
                      </a:r>
                      <a:endParaRPr lang="en-US" sz="1050">
                        <a:effectLst/>
                        <a:highlight>
                          <a:srgbClr val="FFF0C1"/>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0C1"/>
                    </a:solidFill>
                  </a:tcPr>
                </a:tc>
                <a:tc>
                  <a:txBody>
                    <a:bodyPr/>
                    <a:lstStyle/>
                    <a:p>
                      <a:pPr marL="0" marR="0">
                        <a:lnSpc>
                          <a:spcPct val="107000"/>
                        </a:lnSpc>
                        <a:spcBef>
                          <a:spcPts val="0"/>
                        </a:spcBef>
                        <a:spcAft>
                          <a:spcPts val="0"/>
                        </a:spcAft>
                      </a:pPr>
                      <a:r>
                        <a:rPr lang="en-US" sz="1050">
                          <a:solidFill>
                            <a:srgbClr val="000000"/>
                          </a:solidFill>
                          <a:effectLst/>
                          <a:highlight>
                            <a:srgbClr val="BAE1F4"/>
                          </a:highlight>
                          <a:latin typeface="Century Gothic" panose="020B0502020202020204" pitchFamily="34" charset="0"/>
                          <a:ea typeface="Calibri" panose="020F0502020204030204" pitchFamily="34" charset="0"/>
                          <a:cs typeface="Calibri" panose="020F0502020204030204" pitchFamily="34" charset="0"/>
                        </a:rPr>
                        <a:t>Compliance Officer</a:t>
                      </a:r>
                      <a:endParaRPr lang="en-US" sz="1050">
                        <a:effectLst/>
                        <a:highlight>
                          <a:srgbClr val="BAE1F4"/>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BAE1F4"/>
                    </a:solidFill>
                  </a:tcPr>
                </a:tc>
                <a:tc>
                  <a:txBody>
                    <a:bodyPr/>
                    <a:lstStyle/>
                    <a:p>
                      <a:pPr marL="0" marR="0" algn="ctr">
                        <a:lnSpc>
                          <a:spcPct val="107000"/>
                        </a:lnSpc>
                        <a:spcBef>
                          <a:spcPts val="0"/>
                        </a:spcBef>
                        <a:spcAft>
                          <a:spcPts val="0"/>
                        </a:spcAft>
                      </a:pPr>
                      <a:r>
                        <a:rPr lang="en-US" sz="1050">
                          <a:solidFill>
                            <a:srgbClr val="000000"/>
                          </a:solidFill>
                          <a:effectLst/>
                          <a:highlight>
                            <a:srgbClr val="FBDDC9"/>
                          </a:highlight>
                          <a:latin typeface="Century Gothic" panose="020B0502020202020204" pitchFamily="34" charset="0"/>
                          <a:ea typeface="Calibri" panose="020F0502020204030204" pitchFamily="34" charset="0"/>
                          <a:cs typeface="Calibri" panose="020F0502020204030204" pitchFamily="34" charset="0"/>
                        </a:rPr>
                        <a:t>3</a:t>
                      </a:r>
                      <a:endParaRPr lang="en-US" sz="1050">
                        <a:effectLst/>
                        <a:highlight>
                          <a:srgbClr val="FBDDC9"/>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BDDC9"/>
                    </a:solidFill>
                  </a:tcPr>
                </a:tc>
                <a:tc>
                  <a:txBody>
                    <a:bodyPr/>
                    <a:lstStyle/>
                    <a:p>
                      <a:pPr marL="0" marR="0" algn="ctr">
                        <a:lnSpc>
                          <a:spcPct val="107000"/>
                        </a:lnSpc>
                        <a:spcBef>
                          <a:spcPts val="0"/>
                        </a:spcBef>
                        <a:spcAft>
                          <a:spcPts val="0"/>
                        </a:spcAft>
                      </a:pPr>
                      <a:r>
                        <a:rPr lang="en-US" sz="1050">
                          <a:solidFill>
                            <a:srgbClr val="000000"/>
                          </a:solidFill>
                          <a:effectLst/>
                          <a:highlight>
                            <a:srgbClr val="DCE5F4"/>
                          </a:highlight>
                          <a:latin typeface="Century Gothic" panose="020B0502020202020204" pitchFamily="34" charset="0"/>
                          <a:ea typeface="Calibri" panose="020F0502020204030204" pitchFamily="34" charset="0"/>
                          <a:cs typeface="Calibri" panose="020F0502020204030204" pitchFamily="34" charset="0"/>
                        </a:rPr>
                        <a:t>5</a:t>
                      </a:r>
                      <a:endParaRPr lang="en-US" sz="1050">
                        <a:effectLst/>
                        <a:highlight>
                          <a:srgbClr val="DCE5F4"/>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DCE5F4"/>
                    </a:solidFill>
                  </a:tcPr>
                </a:tc>
                <a:tc>
                  <a:txBody>
                    <a:bodyPr/>
                    <a:lstStyle/>
                    <a:p>
                      <a:pPr marL="0" marR="0" algn="ctr">
                        <a:lnSpc>
                          <a:spcPct val="107000"/>
                        </a:lnSpc>
                        <a:spcBef>
                          <a:spcPts val="0"/>
                        </a:spcBef>
                        <a:spcAft>
                          <a:spcPts val="0"/>
                        </a:spcAft>
                      </a:pPr>
                      <a:r>
                        <a:rPr lang="en-US" sz="1600" b="1">
                          <a:solidFill>
                            <a:srgbClr val="000000"/>
                          </a:solidFill>
                          <a:effectLst/>
                          <a:highlight>
                            <a:srgbClr val="FFCDFF"/>
                          </a:highlight>
                          <a:latin typeface="Century Gothic" panose="020B0502020202020204" pitchFamily="34" charset="0"/>
                          <a:ea typeface="Calibri" panose="020F0502020204030204" pitchFamily="34" charset="0"/>
                          <a:cs typeface="Calibri" panose="020F0502020204030204" pitchFamily="34" charset="0"/>
                        </a:rPr>
                        <a:t>15</a:t>
                      </a:r>
                      <a:endParaRPr lang="en-US" sz="1050">
                        <a:effectLst/>
                        <a:highlight>
                          <a:srgbClr val="FFCDFF"/>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CDFF"/>
                    </a:solidFill>
                  </a:tcPr>
                </a:tc>
                <a:tc>
                  <a:txBody>
                    <a:bodyPr/>
                    <a:lstStyle/>
                    <a:p>
                      <a:pPr marL="0" marR="0">
                        <a:lnSpc>
                          <a:spcPct val="107000"/>
                        </a:lnSpc>
                        <a:spcBef>
                          <a:spcPts val="0"/>
                        </a:spcBef>
                        <a:spcAft>
                          <a:spcPts val="0"/>
                        </a:spcAft>
                      </a:pPr>
                      <a:r>
                        <a:rPr lang="en-US" sz="1000">
                          <a:solidFill>
                            <a:srgbClr val="000000"/>
                          </a:solidFill>
                          <a:effectLst/>
                          <a:highlight>
                            <a:srgbClr val="C9E2B8"/>
                          </a:highlight>
                          <a:latin typeface="Century Gothic" panose="020B0502020202020204" pitchFamily="34" charset="0"/>
                          <a:ea typeface="Calibri" panose="020F0502020204030204" pitchFamily="34" charset="0"/>
                          <a:cs typeface="Calibri" panose="020F0502020204030204" pitchFamily="34" charset="0"/>
                        </a:rPr>
                        <a:t>Provide regular training for sales teams on regulatory changes and enhanced audit processes to ensure compliance.</a:t>
                      </a:r>
                      <a:endParaRPr lang="en-US" sz="1050">
                        <a:effectLst/>
                        <a:highlight>
                          <a:srgbClr val="C9E2B8"/>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C9E2B8"/>
                    </a:solidFill>
                  </a:tcPr>
                </a:tc>
                <a:extLst>
                  <a:ext uri="{0D108BD9-81ED-4DB2-BD59-A6C34878D82A}">
                    <a16:rowId xmlns:a16="http://schemas.microsoft.com/office/drawing/2014/main" val="4000094046"/>
                  </a:ext>
                </a:extLst>
              </a:tr>
              <a:tr h="818969">
                <a:tc>
                  <a:txBody>
                    <a:bodyPr/>
                    <a:lstStyle/>
                    <a:p>
                      <a:pPr marL="0" marR="0">
                        <a:lnSpc>
                          <a:spcPct val="107000"/>
                        </a:lnSpc>
                        <a:spcBef>
                          <a:spcPts val="0"/>
                        </a:spcBef>
                        <a:spcAft>
                          <a:spcPts val="0"/>
                        </a:spcAft>
                      </a:pPr>
                      <a:r>
                        <a:rPr lang="en-US" sz="1000" b="1">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t>Market Penetration in New Regions</a:t>
                      </a:r>
                      <a:br>
                        <a:rPr lang="en-US" sz="100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br>
                      <a:r>
                        <a:rPr lang="en-US" sz="1000">
                          <a:solidFill>
                            <a:srgbClr val="000000"/>
                          </a:solidFill>
                          <a:effectLst/>
                          <a:highlight>
                            <a:srgbClr val="FFF0C1"/>
                          </a:highlight>
                          <a:latin typeface="Century Gothic" panose="020B0502020202020204" pitchFamily="34" charset="0"/>
                          <a:ea typeface="Calibri" panose="020F0502020204030204" pitchFamily="34" charset="0"/>
                          <a:cs typeface="Calibri" panose="020F0502020204030204" pitchFamily="34" charset="0"/>
                        </a:rPr>
                        <a:t>Establishing market presence in new geographical areas presents challenges.</a:t>
                      </a:r>
                      <a:endParaRPr lang="en-US" sz="1050">
                        <a:effectLst/>
                        <a:highlight>
                          <a:srgbClr val="FFF0C1"/>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0C1"/>
                    </a:solidFill>
                  </a:tcPr>
                </a:tc>
                <a:tc>
                  <a:txBody>
                    <a:bodyPr/>
                    <a:lstStyle/>
                    <a:p>
                      <a:pPr marL="0" marR="0">
                        <a:lnSpc>
                          <a:spcPct val="107000"/>
                        </a:lnSpc>
                        <a:spcBef>
                          <a:spcPts val="0"/>
                        </a:spcBef>
                        <a:spcAft>
                          <a:spcPts val="0"/>
                        </a:spcAft>
                      </a:pPr>
                      <a:r>
                        <a:rPr lang="en-US" sz="1050">
                          <a:solidFill>
                            <a:srgbClr val="000000"/>
                          </a:solidFill>
                          <a:effectLst/>
                          <a:highlight>
                            <a:srgbClr val="BAE1F4"/>
                          </a:highlight>
                          <a:latin typeface="Century Gothic" panose="020B0502020202020204" pitchFamily="34" charset="0"/>
                          <a:ea typeface="Calibri" panose="020F0502020204030204" pitchFamily="34" charset="0"/>
                          <a:cs typeface="Calibri" panose="020F0502020204030204" pitchFamily="34" charset="0"/>
                        </a:rPr>
                        <a:t>Regional Sales Manager</a:t>
                      </a:r>
                      <a:endParaRPr lang="en-US" sz="1050">
                        <a:effectLst/>
                        <a:highlight>
                          <a:srgbClr val="BAE1F4"/>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BAE1F4"/>
                    </a:solidFill>
                  </a:tcPr>
                </a:tc>
                <a:tc>
                  <a:txBody>
                    <a:bodyPr/>
                    <a:lstStyle/>
                    <a:p>
                      <a:pPr marL="0" marR="0" algn="ctr">
                        <a:lnSpc>
                          <a:spcPct val="107000"/>
                        </a:lnSpc>
                        <a:spcBef>
                          <a:spcPts val="0"/>
                        </a:spcBef>
                        <a:spcAft>
                          <a:spcPts val="0"/>
                        </a:spcAft>
                      </a:pPr>
                      <a:r>
                        <a:rPr lang="en-US" sz="1050">
                          <a:solidFill>
                            <a:srgbClr val="000000"/>
                          </a:solidFill>
                          <a:effectLst/>
                          <a:highlight>
                            <a:srgbClr val="FBDDC9"/>
                          </a:highlight>
                          <a:latin typeface="Century Gothic" panose="020B0502020202020204" pitchFamily="34" charset="0"/>
                          <a:ea typeface="Calibri" panose="020F0502020204030204" pitchFamily="34" charset="0"/>
                          <a:cs typeface="Calibri" panose="020F0502020204030204" pitchFamily="34" charset="0"/>
                        </a:rPr>
                        <a:t>4</a:t>
                      </a:r>
                      <a:endParaRPr lang="en-US" sz="1050">
                        <a:effectLst/>
                        <a:highlight>
                          <a:srgbClr val="FBDDC9"/>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BDDC9"/>
                    </a:solidFill>
                  </a:tcPr>
                </a:tc>
                <a:tc>
                  <a:txBody>
                    <a:bodyPr/>
                    <a:lstStyle/>
                    <a:p>
                      <a:pPr marL="0" marR="0" algn="ctr">
                        <a:lnSpc>
                          <a:spcPct val="107000"/>
                        </a:lnSpc>
                        <a:spcBef>
                          <a:spcPts val="0"/>
                        </a:spcBef>
                        <a:spcAft>
                          <a:spcPts val="0"/>
                        </a:spcAft>
                      </a:pPr>
                      <a:r>
                        <a:rPr lang="en-US" sz="1050">
                          <a:solidFill>
                            <a:srgbClr val="000000"/>
                          </a:solidFill>
                          <a:effectLst/>
                          <a:highlight>
                            <a:srgbClr val="DCE5F4"/>
                          </a:highlight>
                          <a:latin typeface="Century Gothic" panose="020B0502020202020204" pitchFamily="34" charset="0"/>
                          <a:ea typeface="Calibri" panose="020F0502020204030204" pitchFamily="34" charset="0"/>
                          <a:cs typeface="Calibri" panose="020F0502020204030204" pitchFamily="34" charset="0"/>
                        </a:rPr>
                        <a:t>4</a:t>
                      </a:r>
                      <a:endParaRPr lang="en-US" sz="1050">
                        <a:effectLst/>
                        <a:highlight>
                          <a:srgbClr val="DCE5F4"/>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DCE5F4"/>
                    </a:solidFill>
                  </a:tcPr>
                </a:tc>
                <a:tc>
                  <a:txBody>
                    <a:bodyPr/>
                    <a:lstStyle/>
                    <a:p>
                      <a:pPr marL="0" marR="0" algn="ctr">
                        <a:lnSpc>
                          <a:spcPct val="107000"/>
                        </a:lnSpc>
                        <a:spcBef>
                          <a:spcPts val="0"/>
                        </a:spcBef>
                        <a:spcAft>
                          <a:spcPts val="0"/>
                        </a:spcAft>
                      </a:pPr>
                      <a:r>
                        <a:rPr lang="en-US" sz="1600" b="1">
                          <a:solidFill>
                            <a:srgbClr val="000000"/>
                          </a:solidFill>
                          <a:effectLst/>
                          <a:highlight>
                            <a:srgbClr val="FFCDFF"/>
                          </a:highlight>
                          <a:latin typeface="Century Gothic" panose="020B0502020202020204" pitchFamily="34" charset="0"/>
                          <a:ea typeface="Calibri" panose="020F0502020204030204" pitchFamily="34" charset="0"/>
                          <a:cs typeface="Calibri" panose="020F0502020204030204" pitchFamily="34" charset="0"/>
                        </a:rPr>
                        <a:t>16</a:t>
                      </a:r>
                      <a:endParaRPr lang="en-US" sz="1050">
                        <a:effectLst/>
                        <a:highlight>
                          <a:srgbClr val="FFCDFF"/>
                        </a:highlight>
                        <a:latin typeface="Century Gothic" panose="020B0502020202020204" pitchFamily="34" charset="0"/>
                        <a:ea typeface="Calibri" panose="020F0502020204030204" pitchFamily="34" charset="0"/>
                        <a:cs typeface="Times New Roman" panose="02020603050405020304" pitchFamily="18" charset="0"/>
                      </a:endParaRPr>
                    </a:p>
                  </a:txBody>
                  <a:tcPr marL="720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CDFF"/>
                    </a:solidFill>
                  </a:tcPr>
                </a:tc>
                <a:tc>
                  <a:txBody>
                    <a:bodyPr/>
                    <a:lstStyle/>
                    <a:p>
                      <a:pPr marL="0" marR="0">
                        <a:lnSpc>
                          <a:spcPct val="107000"/>
                        </a:lnSpc>
                        <a:spcBef>
                          <a:spcPts val="0"/>
                        </a:spcBef>
                        <a:spcAft>
                          <a:spcPts val="0"/>
                        </a:spcAft>
                      </a:pPr>
                      <a:r>
                        <a:rPr lang="en-US" sz="1000" dirty="0">
                          <a:solidFill>
                            <a:srgbClr val="000000"/>
                          </a:solidFill>
                          <a:effectLst/>
                          <a:highlight>
                            <a:srgbClr val="C9E2B8"/>
                          </a:highlight>
                          <a:latin typeface="Century Gothic" panose="020B0502020202020204" pitchFamily="34" charset="0"/>
                          <a:ea typeface="Calibri" panose="020F0502020204030204" pitchFamily="34" charset="0"/>
                          <a:cs typeface="Calibri" panose="020F0502020204030204" pitchFamily="34" charset="0"/>
                        </a:rPr>
                        <a:t>Develop localized marketing strategies and partnerships to increase brand visibility and market penetration.</a:t>
                      </a:r>
                      <a:endParaRPr lang="en-US" sz="1050" dirty="0">
                        <a:effectLst/>
                        <a:highlight>
                          <a:srgbClr val="C9E2B8"/>
                        </a:highlight>
                        <a:latin typeface="Century Gothic" panose="020B0502020202020204" pitchFamily="34" charset="0"/>
                        <a:ea typeface="Calibri" panose="020F0502020204030204" pitchFamily="34" charset="0"/>
                        <a:cs typeface="Times New Roman" panose="02020603050405020304" pitchFamily="18" charset="0"/>
                      </a:endParaRPr>
                    </a:p>
                  </a:txBody>
                  <a:tcPr marL="108032" marR="7202" marT="7202"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C9E2B8"/>
                    </a:solidFill>
                  </a:tcPr>
                </a:tc>
                <a:extLst>
                  <a:ext uri="{0D108BD9-81ED-4DB2-BD59-A6C34878D82A}">
                    <a16:rowId xmlns:a16="http://schemas.microsoft.com/office/drawing/2014/main" val="2003324332"/>
                  </a:ext>
                </a:extLst>
              </a:tr>
            </a:tbl>
          </a:graphicData>
        </a:graphic>
      </p:graphicFrame>
      <p:pic>
        <p:nvPicPr>
          <p:cNvPr id="4102" name="Picture 7" descr="A black background with a black square&#10;&#10;Description automatically generated with medium confidence">
            <a:extLst>
              <a:ext uri="{FF2B5EF4-FFF2-40B4-BE49-F238E27FC236}">
                <a16:creationId xmlns:a16="http://schemas.microsoft.com/office/drawing/2014/main" id="{9B8883E5-C7DF-8485-7815-D0B9342E25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9667" y="796951"/>
            <a:ext cx="365125" cy="365125"/>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8" descr="A black background with a black square&#10;&#10;Description automatically generated with medium confidence">
            <a:extLst>
              <a:ext uri="{FF2B5EF4-FFF2-40B4-BE49-F238E27FC236}">
                <a16:creationId xmlns:a16="http://schemas.microsoft.com/office/drawing/2014/main" id="{7F00F239-8D5C-57B0-FAC8-48F855906F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0009" y="792213"/>
            <a:ext cx="365125" cy="36512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9" descr="A black background with a black square&#10;&#10;Description automatically generated with medium confidence">
            <a:extLst>
              <a:ext uri="{FF2B5EF4-FFF2-40B4-BE49-F238E27FC236}">
                <a16:creationId xmlns:a16="http://schemas.microsoft.com/office/drawing/2014/main" id="{1C2CA840-230A-4F36-9E5C-EFE17F46C3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0383" y="792213"/>
            <a:ext cx="365125" cy="36512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10" descr="A black background with a black square&#10;&#10;Description automatically generated with medium confidence">
            <a:extLst>
              <a:ext uri="{FF2B5EF4-FFF2-40B4-BE49-F238E27FC236}">
                <a16:creationId xmlns:a16="http://schemas.microsoft.com/office/drawing/2014/main" id="{FA9FFD17-6C68-BE27-099B-704C1301025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8990" y="797858"/>
            <a:ext cx="365125" cy="36512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11" descr="A black background with a black square&#10;&#10;Description automatically generated with medium confidence">
            <a:extLst>
              <a:ext uri="{FF2B5EF4-FFF2-40B4-BE49-F238E27FC236}">
                <a16:creationId xmlns:a16="http://schemas.microsoft.com/office/drawing/2014/main" id="{7D27C617-8B64-DED8-A53D-295C825334A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01467" y="796952"/>
            <a:ext cx="365125" cy="365125"/>
          </a:xfrm>
          <a:prstGeom prst="rect">
            <a:avLst/>
          </a:prstGeom>
          <a:noFill/>
          <a:extLst>
            <a:ext uri="{909E8E84-426E-40DD-AFC4-6F175D3DCCD1}">
              <a14:hiddenFill xmlns:a14="http://schemas.microsoft.com/office/drawing/2010/main">
                <a:solidFill>
                  <a:srgbClr val="FFFFFF"/>
                </a:solidFill>
              </a14:hiddenFill>
            </a:ext>
          </a:extLst>
        </p:spPr>
      </p:pic>
      <p:pic>
        <p:nvPicPr>
          <p:cNvPr id="4097" name="Picture 12" descr="A black background with a black square&#10;&#10;Description automatically generated with medium confidence">
            <a:extLst>
              <a:ext uri="{FF2B5EF4-FFF2-40B4-BE49-F238E27FC236}">
                <a16:creationId xmlns:a16="http://schemas.microsoft.com/office/drawing/2014/main" id="{DB3C0604-1113-74C7-F04B-2CB56426524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23438" y="797405"/>
            <a:ext cx="365125" cy="365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37173C0-C8FD-7964-306E-FC918AF9F99F}"/>
              </a:ext>
            </a:extLst>
          </p:cNvPr>
          <p:cNvSpPr txBox="1"/>
          <p:nvPr/>
        </p:nvSpPr>
        <p:spPr>
          <a:xfrm>
            <a:off x="335561" y="172798"/>
            <a:ext cx="5984147" cy="584775"/>
          </a:xfrm>
          <a:prstGeom prst="rect">
            <a:avLst/>
          </a:prstGeom>
          <a:noFill/>
        </p:spPr>
        <p:txBody>
          <a:bodyPr wrap="square">
            <a:spAutoFit/>
          </a:bodyPr>
          <a:lstStyle/>
          <a:p>
            <a:pPr rtl="0">
              <a:spcBef>
                <a:spcPts val="0"/>
              </a:spcBef>
              <a:spcAft>
                <a:spcPts val="0"/>
              </a:spcAft>
            </a:pPr>
            <a:r>
              <a:rPr lang="fr-FR" sz="3200" b="1" dirty="0">
                <a:solidFill>
                  <a:srgbClr val="011033"/>
                </a:solidFill>
                <a:latin typeface="Century Gothic"/>
                <a:ea typeface="Century Gothic"/>
                <a:cs typeface="Century Gothic"/>
                <a:sym typeface="Century Gothic"/>
              </a:rPr>
              <a:t>Sales Escalation Matrix</a:t>
            </a:r>
            <a:endParaRPr lang="en-US" sz="3200" dirty="0"/>
          </a:p>
        </p:txBody>
      </p:sp>
    </p:spTree>
    <p:extLst>
      <p:ext uri="{BB962C8B-B14F-4D97-AF65-F5344CB8AC3E}">
        <p14:creationId xmlns:p14="http://schemas.microsoft.com/office/powerpoint/2010/main" val="221549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152</TotalTime>
  <Words>449</Words>
  <Application>Microsoft Macintosh PowerPoint</Application>
  <PresentationFormat>Widescreen</PresentationFormat>
  <Paragraphs>51</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Megan Herchold</cp:lastModifiedBy>
  <cp:revision>36</cp:revision>
  <dcterms:created xsi:type="dcterms:W3CDTF">2024-06-23T02:36:30Z</dcterms:created>
  <dcterms:modified xsi:type="dcterms:W3CDTF">2024-07-14T02:10:14Z</dcterms:modified>
</cp:coreProperties>
</file>