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25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866"/>
    <a:srgbClr val="F05C4F"/>
    <a:srgbClr val="9C92C8"/>
    <a:srgbClr val="C8C2E0"/>
    <a:srgbClr val="000000"/>
    <a:srgbClr val="97D0B1"/>
    <a:srgbClr val="406352"/>
    <a:srgbClr val="737373"/>
    <a:srgbClr val="33D6AD"/>
    <a:srgbClr val="001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8" autoAdjust="0"/>
    <p:restoredTop sz="94651"/>
  </p:normalViewPr>
  <p:slideViewPr>
    <p:cSldViewPr snapToGrid="0">
      <p:cViewPr varScale="1">
        <p:scale>
          <a:sx n="105" d="100"/>
          <a:sy n="105" d="100"/>
        </p:scale>
        <p:origin x="94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7/13/24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07&amp;utm_source=template-powerpoint&amp;utm_medium=content&amp;utm_campaign=Incident+Management+Escalation+Matrix-powerpoint-12107&amp;lpa=Incident+Management+Escalation+Matrix+powerpoint+1210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20000"/>
                <a:lumOff val="80000"/>
              </a:schemeClr>
            </a:gs>
            <a:gs pos="92000">
              <a:srgbClr val="737373"/>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4" y="1676962"/>
            <a:ext cx="4002409" cy="4729564"/>
          </a:xfrm>
          <a:prstGeom prst="rect">
            <a:avLst/>
          </a:prstGeom>
          <a:noFill/>
        </p:spPr>
        <p:txBody>
          <a:bodyPr wrap="square" rtlCol="0">
            <a:spAutoFit/>
          </a:bodyPr>
          <a:lstStyle/>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When To Use This Template: </a:t>
            </a:r>
            <a:br>
              <a:rPr lang="en-US" sz="1400" b="1" i="0" u="none" strike="noStrike" dirty="0">
                <a:solidFill>
                  <a:srgbClr val="000000"/>
                </a:solidFill>
                <a:effectLst/>
                <a:latin typeface="Century Gothic" panose="020B0502020202020204" pitchFamily="34" charset="0"/>
              </a:rPr>
            </a:br>
            <a:r>
              <a:rPr lang="en-US" sz="1400" i="0" u="none" strike="noStrike" dirty="0">
                <a:solidFill>
                  <a:srgbClr val="000000"/>
                </a:solidFill>
                <a:effectLst/>
                <a:latin typeface="Century Gothic" panose="020B0502020202020204" pitchFamily="34" charset="0"/>
              </a:rPr>
              <a:t>Use this template to systematically manage and escalate incidents based on their severity, ensuring timely and appropriate responses to maintain operational efficiency.</a:t>
            </a:r>
          </a:p>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Notable Templates Features: </a:t>
            </a:r>
            <a:br>
              <a:rPr lang="en-US" sz="1400" b="1" i="0" u="none" strike="noStrike" dirty="0">
                <a:solidFill>
                  <a:srgbClr val="000000"/>
                </a:solidFill>
                <a:effectLst/>
                <a:latin typeface="Century Gothic" panose="020B0502020202020204" pitchFamily="34" charset="0"/>
              </a:rPr>
            </a:br>
            <a:r>
              <a:rPr lang="en-US" sz="1400" i="0" u="none" strike="noStrike" dirty="0">
                <a:solidFill>
                  <a:srgbClr val="000000"/>
                </a:solidFill>
                <a:effectLst/>
                <a:latin typeface="Century Gothic" panose="020B0502020202020204" pitchFamily="34" charset="0"/>
              </a:rPr>
              <a:t>This template features columns for Category, Description, Resolution, Expected Response Time, and Expected Resolution Time. The Category column ranks severity levels from Feature Request to Urgent, providing clear guidelines for prioritizing and handling incidents. </a:t>
            </a:r>
          </a:p>
        </p:txBody>
      </p:sp>
      <p:pic>
        <p:nvPicPr>
          <p:cNvPr id="90" name="Google Shape;90;p13">
            <a:hlinkClick r:id="rId3"/>
          </p:cNvPr>
          <p:cNvPicPr preferRelativeResize="0"/>
          <p:nvPr/>
        </p:nvPicPr>
        <p:blipFill>
          <a:blip r:embed="rId4">
            <a:alphaModFix/>
          </a:blip>
          <a:stretch>
            <a:fillRect/>
          </a:stretch>
        </p:blipFill>
        <p:spPr>
          <a:xfrm>
            <a:off x="7969937" y="496430"/>
            <a:ext cx="3744624" cy="744775"/>
          </a:xfrm>
          <a:prstGeom prst="rect">
            <a:avLst/>
          </a:prstGeom>
          <a:noFill/>
          <a:ln>
            <a:noFill/>
          </a:ln>
        </p:spPr>
      </p:pic>
      <p:sp>
        <p:nvSpPr>
          <p:cNvPr id="91" name="Google Shape;91;p13"/>
          <p:cNvSpPr txBox="1"/>
          <p:nvPr/>
        </p:nvSpPr>
        <p:spPr>
          <a:xfrm>
            <a:off x="361544" y="258507"/>
            <a:ext cx="6257370" cy="129263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FR" sz="3600" b="1" dirty="0">
                <a:solidFill>
                  <a:srgbClr val="011033"/>
                </a:solidFill>
                <a:latin typeface="Century Gothic"/>
                <a:ea typeface="Century Gothic"/>
                <a:cs typeface="Century Gothic"/>
                <a:sym typeface="Century Gothic"/>
              </a:rPr>
              <a:t>Incident Management Escalation Matrix Template</a:t>
            </a:r>
            <a:endParaRPr sz="3600" b="1" dirty="0">
              <a:solidFill>
                <a:srgbClr val="011033"/>
              </a:solidFill>
              <a:latin typeface="Century Gothic"/>
              <a:ea typeface="Century Gothic"/>
              <a:cs typeface="Century Gothic"/>
              <a:sym typeface="Century Gothic"/>
            </a:endParaRPr>
          </a:p>
        </p:txBody>
      </p:sp>
      <p:pic>
        <p:nvPicPr>
          <p:cNvPr id="5" name="Picture 4">
            <a:extLst>
              <a:ext uri="{FF2B5EF4-FFF2-40B4-BE49-F238E27FC236}">
                <a16:creationId xmlns:a16="http://schemas.microsoft.com/office/drawing/2014/main" id="{9B83900A-2F04-BA7D-357A-82D8C478E006}"/>
              </a:ext>
            </a:extLst>
          </p:cNvPr>
          <p:cNvPicPr>
            <a:picLocks noChangeAspect="1"/>
          </p:cNvPicPr>
          <p:nvPr/>
        </p:nvPicPr>
        <p:blipFill>
          <a:blip r:embed="rId5"/>
          <a:stretch>
            <a:fillRect/>
          </a:stretch>
        </p:blipFill>
        <p:spPr>
          <a:xfrm>
            <a:off x="4949656" y="2463748"/>
            <a:ext cx="6764906" cy="3155992"/>
          </a:xfrm>
          <a:prstGeom prst="rect">
            <a:avLst/>
          </a:prstGeom>
          <a:effectLst>
            <a:outerShdw blurRad="304800" dist="114300" dir="9960000" algn="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D9EA558F-2BA9-24E0-CD66-A49A1D91A513}"/>
              </a:ext>
            </a:extLst>
          </p:cNvPr>
          <p:cNvSpPr txBox="1"/>
          <p:nvPr/>
        </p:nvSpPr>
        <p:spPr>
          <a:xfrm>
            <a:off x="232095" y="186282"/>
            <a:ext cx="7066165" cy="523220"/>
          </a:xfrm>
          <a:prstGeom prst="rect">
            <a:avLst/>
          </a:prstGeom>
          <a:noFill/>
        </p:spPr>
        <p:txBody>
          <a:bodyPr wrap="square">
            <a:spAutoFit/>
          </a:bodyPr>
          <a:lstStyle/>
          <a:p>
            <a:pPr rtl="0">
              <a:spcBef>
                <a:spcPts val="0"/>
              </a:spcBef>
              <a:spcAft>
                <a:spcPts val="0"/>
              </a:spcAft>
            </a:pPr>
            <a:r>
              <a:rPr lang="fr-FR" sz="2800" b="1" dirty="0">
                <a:solidFill>
                  <a:srgbClr val="011033"/>
                </a:solidFill>
                <a:latin typeface="Century Gothic"/>
                <a:ea typeface="Century Gothic"/>
                <a:cs typeface="Century Gothic"/>
                <a:sym typeface="Century Gothic"/>
              </a:rPr>
              <a:t>Incident Management Escalation Matrix</a:t>
            </a:r>
            <a:r>
              <a:rPr lang="en-US" sz="2800" b="1" i="0" u="none" strike="noStrike" dirty="0">
                <a:solidFill>
                  <a:srgbClr val="011033"/>
                </a:solidFill>
                <a:effectLst/>
                <a:latin typeface="Century Gothic" panose="020B0502020202020204" pitchFamily="34" charset="0"/>
              </a:rPr>
              <a:t> </a:t>
            </a:r>
            <a:endParaRPr lang="en-US" sz="2800" dirty="0"/>
          </a:p>
        </p:txBody>
      </p:sp>
      <p:graphicFrame>
        <p:nvGraphicFramePr>
          <p:cNvPr id="11" name="Table 10">
            <a:extLst>
              <a:ext uri="{FF2B5EF4-FFF2-40B4-BE49-F238E27FC236}">
                <a16:creationId xmlns:a16="http://schemas.microsoft.com/office/drawing/2014/main" id="{682D8299-A807-5ABF-7DE3-601FA3D5FD3C}"/>
              </a:ext>
            </a:extLst>
          </p:cNvPr>
          <p:cNvGraphicFramePr>
            <a:graphicFrameLocks noGrp="1"/>
          </p:cNvGraphicFramePr>
          <p:nvPr>
            <p:extLst>
              <p:ext uri="{D42A27DB-BD31-4B8C-83A1-F6EECF244321}">
                <p14:modId xmlns:p14="http://schemas.microsoft.com/office/powerpoint/2010/main" val="3413771393"/>
              </p:ext>
            </p:extLst>
          </p:nvPr>
        </p:nvGraphicFramePr>
        <p:xfrm>
          <a:off x="232095" y="796954"/>
          <a:ext cx="11680270" cy="5402509"/>
        </p:xfrm>
        <a:graphic>
          <a:graphicData uri="http://schemas.openxmlformats.org/drawingml/2006/table">
            <a:tbl>
              <a:tblPr firstRow="1" firstCol="1" bandRow="1"/>
              <a:tblGrid>
                <a:gridCol w="2336054">
                  <a:extLst>
                    <a:ext uri="{9D8B030D-6E8A-4147-A177-3AD203B41FA5}">
                      <a16:colId xmlns:a16="http://schemas.microsoft.com/office/drawing/2014/main" val="2612716007"/>
                    </a:ext>
                  </a:extLst>
                </a:gridCol>
                <a:gridCol w="2336054">
                  <a:extLst>
                    <a:ext uri="{9D8B030D-6E8A-4147-A177-3AD203B41FA5}">
                      <a16:colId xmlns:a16="http://schemas.microsoft.com/office/drawing/2014/main" val="1883996066"/>
                    </a:ext>
                  </a:extLst>
                </a:gridCol>
                <a:gridCol w="2336054">
                  <a:extLst>
                    <a:ext uri="{9D8B030D-6E8A-4147-A177-3AD203B41FA5}">
                      <a16:colId xmlns:a16="http://schemas.microsoft.com/office/drawing/2014/main" val="1689261197"/>
                    </a:ext>
                  </a:extLst>
                </a:gridCol>
                <a:gridCol w="2336054">
                  <a:extLst>
                    <a:ext uri="{9D8B030D-6E8A-4147-A177-3AD203B41FA5}">
                      <a16:colId xmlns:a16="http://schemas.microsoft.com/office/drawing/2014/main" val="2459441263"/>
                    </a:ext>
                  </a:extLst>
                </a:gridCol>
                <a:gridCol w="2336054">
                  <a:extLst>
                    <a:ext uri="{9D8B030D-6E8A-4147-A177-3AD203B41FA5}">
                      <a16:colId xmlns:a16="http://schemas.microsoft.com/office/drawing/2014/main" val="4236928023"/>
                    </a:ext>
                  </a:extLst>
                </a:gridCol>
              </a:tblGrid>
              <a:tr h="516459">
                <a:tc>
                  <a:txBody>
                    <a:bodyPr/>
                    <a:lstStyle/>
                    <a:p>
                      <a:pPr marL="0" marR="0" algn="ctr">
                        <a:lnSpc>
                          <a:spcPct val="107000"/>
                        </a:lnSpc>
                        <a:spcBef>
                          <a:spcPts val="0"/>
                        </a:spcBef>
                        <a:spcAft>
                          <a:spcPts val="0"/>
                        </a:spcAft>
                      </a:pPr>
                      <a:r>
                        <a:rPr lang="en-US" sz="1200" b="1" dirty="0">
                          <a:solidFill>
                            <a:srgbClr val="FFFFFF"/>
                          </a:solidFill>
                          <a:effectLst/>
                          <a:highlight>
                            <a:srgbClr val="757171"/>
                          </a:highlight>
                          <a:latin typeface="Century Gothic" panose="020B0502020202020204" pitchFamily="34" charset="0"/>
                          <a:ea typeface="Times New Roman" panose="02020603050405020304" pitchFamily="18" charset="0"/>
                          <a:cs typeface="Calibri" panose="020F0502020204030204" pitchFamily="34" charset="0"/>
                        </a:rPr>
                        <a:t>Category</a:t>
                      </a:r>
                      <a:endParaRPr lang="en-US" sz="1100" dirty="0">
                        <a:effectLst/>
                        <a:highlight>
                          <a:srgbClr val="757171"/>
                        </a:highligh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757171"/>
                    </a:solidFill>
                  </a:tcPr>
                </a:tc>
                <a:tc>
                  <a:txBody>
                    <a:bodyPr/>
                    <a:lstStyle/>
                    <a:p>
                      <a:pPr marL="0" marR="0" algn="ctr">
                        <a:lnSpc>
                          <a:spcPct val="107000"/>
                        </a:lnSpc>
                        <a:spcBef>
                          <a:spcPts val="0"/>
                        </a:spcBef>
                        <a:spcAft>
                          <a:spcPts val="0"/>
                        </a:spcAft>
                      </a:pPr>
                      <a:r>
                        <a:rPr lang="en-US" sz="1200" b="1">
                          <a:solidFill>
                            <a:srgbClr val="FFFFFF"/>
                          </a:solidFill>
                          <a:effectLst/>
                          <a:highlight>
                            <a:srgbClr val="32A5DE"/>
                          </a:highlight>
                          <a:latin typeface="Century Gothic" panose="020B0502020202020204" pitchFamily="34" charset="0"/>
                          <a:ea typeface="Times New Roman" panose="02020603050405020304" pitchFamily="18" charset="0"/>
                          <a:cs typeface="Calibri" panose="020F0502020204030204" pitchFamily="34" charset="0"/>
                        </a:rPr>
                        <a:t>Description</a:t>
                      </a:r>
                      <a:endParaRPr lang="en-US" sz="1100">
                        <a:effectLst/>
                        <a:highlight>
                          <a:srgbClr val="32A5DE"/>
                        </a:highligh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32A5DE"/>
                    </a:solidFill>
                  </a:tcPr>
                </a:tc>
                <a:tc>
                  <a:txBody>
                    <a:bodyPr/>
                    <a:lstStyle/>
                    <a:p>
                      <a:pPr marL="0" marR="0" algn="ctr">
                        <a:lnSpc>
                          <a:spcPct val="107000"/>
                        </a:lnSpc>
                        <a:spcBef>
                          <a:spcPts val="0"/>
                        </a:spcBef>
                        <a:spcAft>
                          <a:spcPts val="0"/>
                        </a:spcAft>
                      </a:pPr>
                      <a:r>
                        <a:rPr lang="en-US" sz="1200" b="1">
                          <a:solidFill>
                            <a:srgbClr val="FFFFFF"/>
                          </a:solidFill>
                          <a:effectLst/>
                          <a:highlight>
                            <a:srgbClr val="5B9BD5"/>
                          </a:highlight>
                          <a:latin typeface="Century Gothic" panose="020B0502020202020204" pitchFamily="34" charset="0"/>
                          <a:ea typeface="Times New Roman" panose="02020603050405020304" pitchFamily="18" charset="0"/>
                          <a:cs typeface="Calibri" panose="020F0502020204030204" pitchFamily="34" charset="0"/>
                        </a:rPr>
                        <a:t>Resolution</a:t>
                      </a:r>
                      <a:endParaRPr lang="en-US" sz="1100">
                        <a:effectLst/>
                        <a:highlight>
                          <a:srgbClr val="5B9BD5"/>
                        </a:highligh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5B9BD5"/>
                    </a:solidFill>
                  </a:tcPr>
                </a:tc>
                <a:tc>
                  <a:txBody>
                    <a:bodyPr/>
                    <a:lstStyle/>
                    <a:p>
                      <a:pPr marL="0" marR="0" algn="ctr">
                        <a:lnSpc>
                          <a:spcPct val="107000"/>
                        </a:lnSpc>
                        <a:spcBef>
                          <a:spcPts val="0"/>
                        </a:spcBef>
                        <a:spcAft>
                          <a:spcPts val="0"/>
                        </a:spcAft>
                      </a:pPr>
                      <a:r>
                        <a:rPr lang="en-US" sz="1200" b="1">
                          <a:solidFill>
                            <a:srgbClr val="FFFFFF"/>
                          </a:solidFill>
                          <a:effectLst/>
                          <a:highlight>
                            <a:srgbClr val="32A5DE"/>
                          </a:highlight>
                          <a:latin typeface="Century Gothic" panose="020B0502020202020204" pitchFamily="34" charset="0"/>
                          <a:ea typeface="Times New Roman" panose="02020603050405020304" pitchFamily="18" charset="0"/>
                          <a:cs typeface="Calibri" panose="020F0502020204030204" pitchFamily="34" charset="0"/>
                        </a:rPr>
                        <a:t>Expected </a:t>
                      </a:r>
                      <a:br>
                        <a:rPr lang="en-US" sz="1200" b="1">
                          <a:solidFill>
                            <a:srgbClr val="FFFFFF"/>
                          </a:solidFill>
                          <a:effectLst/>
                          <a:highlight>
                            <a:srgbClr val="32A5DE"/>
                          </a:highlight>
                          <a:latin typeface="Century Gothic" panose="020B0502020202020204" pitchFamily="34" charset="0"/>
                          <a:ea typeface="Times New Roman" panose="02020603050405020304" pitchFamily="18" charset="0"/>
                          <a:cs typeface="Calibri" panose="020F0502020204030204" pitchFamily="34" charset="0"/>
                        </a:rPr>
                      </a:br>
                      <a:r>
                        <a:rPr lang="en-US" sz="1200" b="1">
                          <a:solidFill>
                            <a:srgbClr val="FFFFFF"/>
                          </a:solidFill>
                          <a:effectLst/>
                          <a:highlight>
                            <a:srgbClr val="32A5DE"/>
                          </a:highlight>
                          <a:latin typeface="Century Gothic" panose="020B0502020202020204" pitchFamily="34" charset="0"/>
                          <a:ea typeface="Times New Roman" panose="02020603050405020304" pitchFamily="18" charset="0"/>
                          <a:cs typeface="Calibri" panose="020F0502020204030204" pitchFamily="34" charset="0"/>
                        </a:rPr>
                        <a:t>Response Time</a:t>
                      </a:r>
                      <a:endParaRPr lang="en-US" sz="1100">
                        <a:effectLst/>
                        <a:highlight>
                          <a:srgbClr val="32A5DE"/>
                        </a:highligh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32A5DE"/>
                    </a:solidFill>
                  </a:tcPr>
                </a:tc>
                <a:tc>
                  <a:txBody>
                    <a:bodyPr/>
                    <a:lstStyle/>
                    <a:p>
                      <a:pPr marL="0" marR="0" algn="ctr">
                        <a:lnSpc>
                          <a:spcPct val="107000"/>
                        </a:lnSpc>
                        <a:spcBef>
                          <a:spcPts val="0"/>
                        </a:spcBef>
                        <a:spcAft>
                          <a:spcPts val="0"/>
                        </a:spcAft>
                      </a:pPr>
                      <a:r>
                        <a:rPr lang="en-US" sz="1200" b="1" dirty="0">
                          <a:solidFill>
                            <a:srgbClr val="FFFFFF"/>
                          </a:solidFill>
                          <a:effectLst/>
                          <a:highlight>
                            <a:srgbClr val="5B9BD5"/>
                          </a:highlight>
                          <a:latin typeface="Century Gothic" panose="020B0502020202020204" pitchFamily="34" charset="0"/>
                          <a:ea typeface="Times New Roman" panose="02020603050405020304" pitchFamily="18" charset="0"/>
                          <a:cs typeface="Calibri" panose="020F0502020204030204" pitchFamily="34" charset="0"/>
                        </a:rPr>
                        <a:t>Expected </a:t>
                      </a:r>
                      <a:br>
                        <a:rPr lang="en-US" sz="1200" b="1" dirty="0">
                          <a:solidFill>
                            <a:srgbClr val="FFFFFF"/>
                          </a:solidFill>
                          <a:effectLst/>
                          <a:highlight>
                            <a:srgbClr val="5B9BD5"/>
                          </a:highlight>
                          <a:latin typeface="Century Gothic" panose="020B0502020202020204" pitchFamily="34" charset="0"/>
                          <a:ea typeface="Times New Roman" panose="02020603050405020304" pitchFamily="18" charset="0"/>
                          <a:cs typeface="Calibri" panose="020F0502020204030204" pitchFamily="34" charset="0"/>
                        </a:rPr>
                      </a:br>
                      <a:r>
                        <a:rPr lang="en-US" sz="1200" b="1" dirty="0">
                          <a:solidFill>
                            <a:srgbClr val="FFFFFF"/>
                          </a:solidFill>
                          <a:effectLst/>
                          <a:highlight>
                            <a:srgbClr val="5B9BD5"/>
                          </a:highlight>
                          <a:latin typeface="Century Gothic" panose="020B0502020202020204" pitchFamily="34" charset="0"/>
                          <a:ea typeface="Times New Roman" panose="02020603050405020304" pitchFamily="18" charset="0"/>
                          <a:cs typeface="Calibri" panose="020F0502020204030204" pitchFamily="34" charset="0"/>
                        </a:rPr>
                        <a:t>Resolution Time</a:t>
                      </a:r>
                      <a:endParaRPr lang="en-US" sz="1100" dirty="0">
                        <a:effectLst/>
                        <a:highlight>
                          <a:srgbClr val="5B9BD5"/>
                        </a:highligh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5B9BD5"/>
                    </a:solidFill>
                  </a:tcPr>
                </a:tc>
                <a:extLst>
                  <a:ext uri="{0D108BD9-81ED-4DB2-BD59-A6C34878D82A}">
                    <a16:rowId xmlns:a16="http://schemas.microsoft.com/office/drawing/2014/main" val="2397739684"/>
                  </a:ext>
                </a:extLst>
              </a:tr>
              <a:tr h="977210">
                <a:tc>
                  <a:txBody>
                    <a:bodyPr/>
                    <a:lstStyle/>
                    <a:p>
                      <a:pPr marL="0" marR="0">
                        <a:lnSpc>
                          <a:spcPct val="107000"/>
                        </a:lnSpc>
                        <a:spcBef>
                          <a:spcPts val="0"/>
                        </a:spcBef>
                        <a:spcAft>
                          <a:spcPts val="0"/>
                        </a:spcAft>
                      </a:pPr>
                      <a:r>
                        <a:rPr lang="en-US" sz="1100" b="1" dirty="0">
                          <a:solidFill>
                            <a:srgbClr val="000000"/>
                          </a:solidFill>
                          <a:effectLst/>
                          <a:highlight>
                            <a:srgbClr val="C9C9C9"/>
                          </a:highlight>
                          <a:latin typeface="Century Gothic" panose="020B0502020202020204" pitchFamily="34" charset="0"/>
                          <a:ea typeface="Times New Roman" panose="02020603050405020304" pitchFamily="18" charset="0"/>
                          <a:cs typeface="Calibri" panose="020F0502020204030204" pitchFamily="34" charset="0"/>
                        </a:rPr>
                        <a:t>Feature Request</a:t>
                      </a:r>
                      <a:br>
                        <a:rPr lang="en-US" sz="1100" b="1" dirty="0">
                          <a:solidFill>
                            <a:srgbClr val="000000"/>
                          </a:solidFill>
                          <a:effectLst/>
                          <a:highlight>
                            <a:srgbClr val="C9C9C9"/>
                          </a:highlight>
                          <a:latin typeface="Century Gothic" panose="020B0502020202020204" pitchFamily="34" charset="0"/>
                          <a:ea typeface="Times New Roman" panose="02020603050405020304" pitchFamily="18" charset="0"/>
                          <a:cs typeface="Calibri" panose="020F0502020204030204" pitchFamily="34" charset="0"/>
                        </a:rPr>
                      </a:br>
                      <a:r>
                        <a:rPr lang="en-US" sz="1100" dirty="0">
                          <a:solidFill>
                            <a:srgbClr val="000000"/>
                          </a:solidFill>
                          <a:effectLst/>
                          <a:highlight>
                            <a:srgbClr val="C9C9C9"/>
                          </a:highlight>
                          <a:latin typeface="Century Gothic" panose="020B0502020202020204" pitchFamily="34" charset="0"/>
                          <a:ea typeface="Times New Roman" panose="02020603050405020304" pitchFamily="18" charset="0"/>
                          <a:cs typeface="Calibri" panose="020F0502020204030204" pitchFamily="34" charset="0"/>
                        </a:rPr>
                        <a:t>Requests for new features or enhancements to existing services</a:t>
                      </a:r>
                      <a:endParaRPr lang="en-US" sz="1100" dirty="0">
                        <a:effectLst/>
                        <a:highlight>
                          <a:srgbClr val="C9C9C9"/>
                        </a:highligh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9C9C9"/>
                    </a:solidFill>
                  </a:tcPr>
                </a:tc>
                <a:tc>
                  <a:txBody>
                    <a:bodyPr/>
                    <a:lstStyle/>
                    <a:p>
                      <a:pPr marL="0" marR="0">
                        <a:lnSpc>
                          <a:spcPct val="107000"/>
                        </a:lnSpc>
                        <a:spcBef>
                          <a:spcPts val="0"/>
                        </a:spcBef>
                        <a:spcAft>
                          <a:spcPts val="0"/>
                        </a:spcAft>
                      </a:pPr>
                      <a:r>
                        <a:rPr lang="en-US" sz="11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Describe in detail the desired feature or improvement.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Outline steps to evaluate and potentially integrate the requested feature.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Provide initial feedback within one week.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Resolution time varies based on complexity and should be estimated during initial review.</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2848283639"/>
                  </a:ext>
                </a:extLst>
              </a:tr>
              <a:tr h="977210">
                <a:tc>
                  <a:txBody>
                    <a:bodyPr/>
                    <a:lstStyle/>
                    <a:p>
                      <a:pPr marL="0" marR="0">
                        <a:lnSpc>
                          <a:spcPct val="107000"/>
                        </a:lnSpc>
                        <a:spcBef>
                          <a:spcPts val="0"/>
                        </a:spcBef>
                        <a:spcAft>
                          <a:spcPts val="0"/>
                        </a:spcAft>
                      </a:pPr>
                      <a:r>
                        <a:rPr lang="en-US" sz="1100" b="1">
                          <a:solidFill>
                            <a:srgbClr val="000000"/>
                          </a:solidFill>
                          <a:effectLst/>
                          <a:highlight>
                            <a:srgbClr val="C6E0B4"/>
                          </a:highlight>
                          <a:latin typeface="Century Gothic" panose="020B0502020202020204" pitchFamily="34" charset="0"/>
                          <a:ea typeface="Times New Roman" panose="02020603050405020304" pitchFamily="18" charset="0"/>
                          <a:cs typeface="Calibri" panose="020F0502020204030204" pitchFamily="34" charset="0"/>
                        </a:rPr>
                        <a:t>Low</a:t>
                      </a:r>
                      <a:br>
                        <a:rPr lang="en-US" sz="1100" b="1">
                          <a:solidFill>
                            <a:srgbClr val="000000"/>
                          </a:solidFill>
                          <a:effectLst/>
                          <a:highlight>
                            <a:srgbClr val="C6E0B4"/>
                          </a:highlight>
                          <a:latin typeface="Century Gothic" panose="020B0502020202020204" pitchFamily="34" charset="0"/>
                          <a:ea typeface="Times New Roman" panose="02020603050405020304" pitchFamily="18" charset="0"/>
                          <a:cs typeface="Calibri" panose="020F0502020204030204" pitchFamily="34" charset="0"/>
                        </a:rPr>
                      </a:br>
                      <a:r>
                        <a:rPr lang="en-US" sz="1100">
                          <a:solidFill>
                            <a:srgbClr val="000000"/>
                          </a:solidFill>
                          <a:effectLst/>
                          <a:highlight>
                            <a:srgbClr val="C6E0B4"/>
                          </a:highlight>
                          <a:latin typeface="Century Gothic" panose="020B0502020202020204" pitchFamily="34" charset="0"/>
                          <a:ea typeface="Times New Roman" panose="02020603050405020304" pitchFamily="18" charset="0"/>
                          <a:cs typeface="Calibri" panose="020F0502020204030204" pitchFamily="34" charset="0"/>
                        </a:rPr>
                        <a:t>Minor incidents with minimal impact on operations</a:t>
                      </a:r>
                      <a:endParaRPr lang="en-US" sz="1100">
                        <a:effectLst/>
                        <a:highlight>
                          <a:srgbClr val="C6E0B4"/>
                        </a:highligh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6E0B4"/>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Provide a brief outline of the minor issue and its limited scope of impact.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Offer simple corrective actions or workarounds to resolve the issue.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Acknowledge within four hours.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Resolve within one business day.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1662342029"/>
                  </a:ext>
                </a:extLst>
              </a:tr>
              <a:tr h="977210">
                <a:tc>
                  <a:txBody>
                    <a:bodyPr/>
                    <a:lstStyle/>
                    <a:p>
                      <a:pPr marL="0" marR="0">
                        <a:lnSpc>
                          <a:spcPct val="107000"/>
                        </a:lnSpc>
                        <a:spcBef>
                          <a:spcPts val="0"/>
                        </a:spcBef>
                        <a:spcAft>
                          <a:spcPts val="0"/>
                        </a:spcAft>
                      </a:pPr>
                      <a:r>
                        <a:rPr lang="en-US" sz="1100" b="1">
                          <a:solidFill>
                            <a:srgbClr val="000000"/>
                          </a:solidFill>
                          <a:effectLst/>
                          <a:highlight>
                            <a:srgbClr val="FFE699"/>
                          </a:highlight>
                          <a:latin typeface="Century Gothic" panose="020B0502020202020204" pitchFamily="34" charset="0"/>
                          <a:ea typeface="Times New Roman" panose="02020603050405020304" pitchFamily="18" charset="0"/>
                          <a:cs typeface="Calibri" panose="020F0502020204030204" pitchFamily="34" charset="0"/>
                        </a:rPr>
                        <a:t>Normal</a:t>
                      </a:r>
                      <a:br>
                        <a:rPr lang="en-US" sz="1100" b="1">
                          <a:solidFill>
                            <a:srgbClr val="000000"/>
                          </a:solidFill>
                          <a:effectLst/>
                          <a:highlight>
                            <a:srgbClr val="FFE699"/>
                          </a:highlight>
                          <a:latin typeface="Century Gothic" panose="020B0502020202020204" pitchFamily="34" charset="0"/>
                          <a:ea typeface="Times New Roman" panose="02020603050405020304" pitchFamily="18" charset="0"/>
                          <a:cs typeface="Calibri" panose="020F0502020204030204" pitchFamily="34" charset="0"/>
                        </a:rPr>
                      </a:br>
                      <a:r>
                        <a:rPr lang="en-US" sz="1100">
                          <a:solidFill>
                            <a:srgbClr val="000000"/>
                          </a:solidFill>
                          <a:effectLst/>
                          <a:highlight>
                            <a:srgbClr val="FFE699"/>
                          </a:highlight>
                          <a:latin typeface="Century Gothic" panose="020B0502020202020204" pitchFamily="34" charset="0"/>
                          <a:ea typeface="Times New Roman" panose="02020603050405020304" pitchFamily="18" charset="0"/>
                          <a:cs typeface="Calibri" panose="020F0502020204030204" pitchFamily="34" charset="0"/>
                        </a:rPr>
                        <a:t>Standard incidents that affect a few users but don't disrupt core activities</a:t>
                      </a:r>
                      <a:endParaRPr lang="en-US" sz="1100">
                        <a:effectLst/>
                        <a:highlight>
                          <a:srgbClr val="FFE699"/>
                        </a:highligh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E699"/>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Provide an overview of the incident, highlighting affected areas and user groups.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Define procedures to address and rectify the incident in a timely manner.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Respond within two hours.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Resolve within four hours.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861836096"/>
                  </a:ext>
                </a:extLst>
              </a:tr>
              <a:tr h="977210">
                <a:tc>
                  <a:txBody>
                    <a:bodyPr/>
                    <a:lstStyle/>
                    <a:p>
                      <a:pPr marL="0" marR="0">
                        <a:lnSpc>
                          <a:spcPct val="107000"/>
                        </a:lnSpc>
                        <a:spcBef>
                          <a:spcPts val="0"/>
                        </a:spcBef>
                        <a:spcAft>
                          <a:spcPts val="0"/>
                        </a:spcAft>
                      </a:pPr>
                      <a:r>
                        <a:rPr lang="en-US" sz="1100" b="1">
                          <a:solidFill>
                            <a:srgbClr val="000000"/>
                          </a:solidFill>
                          <a:effectLst/>
                          <a:highlight>
                            <a:srgbClr val="F4B084"/>
                          </a:highlight>
                          <a:latin typeface="Century Gothic" panose="020B0502020202020204" pitchFamily="34" charset="0"/>
                          <a:ea typeface="Times New Roman" panose="02020603050405020304" pitchFamily="18" charset="0"/>
                          <a:cs typeface="Calibri" panose="020F0502020204030204" pitchFamily="34" charset="0"/>
                        </a:rPr>
                        <a:t>High</a:t>
                      </a:r>
                      <a:br>
                        <a:rPr lang="en-US" sz="1100" b="1">
                          <a:solidFill>
                            <a:srgbClr val="000000"/>
                          </a:solidFill>
                          <a:effectLst/>
                          <a:highlight>
                            <a:srgbClr val="F4B084"/>
                          </a:highlight>
                          <a:latin typeface="Century Gothic" panose="020B0502020202020204" pitchFamily="34" charset="0"/>
                          <a:ea typeface="Times New Roman" panose="02020603050405020304" pitchFamily="18" charset="0"/>
                          <a:cs typeface="Calibri" panose="020F0502020204030204" pitchFamily="34" charset="0"/>
                        </a:rPr>
                      </a:br>
                      <a:r>
                        <a:rPr lang="en-US" sz="1100">
                          <a:solidFill>
                            <a:srgbClr val="000000"/>
                          </a:solidFill>
                          <a:effectLst/>
                          <a:highlight>
                            <a:srgbClr val="F4B084"/>
                          </a:highlight>
                          <a:latin typeface="Century Gothic" panose="020B0502020202020204" pitchFamily="34" charset="0"/>
                          <a:ea typeface="Times New Roman" panose="02020603050405020304" pitchFamily="18" charset="0"/>
                          <a:cs typeface="Calibri" panose="020F0502020204030204" pitchFamily="34" charset="0"/>
                        </a:rPr>
                        <a:t>Serious incidents affecting many users or critical functionalities</a:t>
                      </a:r>
                      <a:endParaRPr lang="en-US" sz="1100">
                        <a:effectLst/>
                        <a:highlight>
                          <a:srgbClr val="F4B084"/>
                        </a:highligh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4B084"/>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Write a detailed account of the incident, its severity, and potential risks if unaddressed.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Take strategic actions to mitigate the incident and restore normal operations.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Respond immediately, within one hour.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Resolve within one hour or as soon as possible.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1007210848"/>
                  </a:ext>
                </a:extLst>
              </a:tr>
              <a:tr h="977210">
                <a:tc>
                  <a:txBody>
                    <a:bodyPr/>
                    <a:lstStyle/>
                    <a:p>
                      <a:pPr marL="0" marR="0">
                        <a:lnSpc>
                          <a:spcPct val="107000"/>
                        </a:lnSpc>
                        <a:spcBef>
                          <a:spcPts val="0"/>
                        </a:spcBef>
                        <a:spcAft>
                          <a:spcPts val="0"/>
                        </a:spcAft>
                      </a:pPr>
                      <a:r>
                        <a:rPr lang="en-US" sz="1100" b="1" dirty="0">
                          <a:solidFill>
                            <a:srgbClr val="000000"/>
                          </a:solidFill>
                          <a:effectLst/>
                          <a:highlight>
                            <a:srgbClr val="FF5050"/>
                          </a:highlight>
                          <a:latin typeface="Century Gothic" panose="020B0502020202020204" pitchFamily="34" charset="0"/>
                          <a:ea typeface="Times New Roman" panose="02020603050405020304" pitchFamily="18" charset="0"/>
                          <a:cs typeface="Calibri" panose="020F0502020204030204" pitchFamily="34" charset="0"/>
                        </a:rPr>
                        <a:t>Urgent</a:t>
                      </a:r>
                      <a:br>
                        <a:rPr lang="en-US" sz="1100" b="1" dirty="0">
                          <a:solidFill>
                            <a:srgbClr val="000000"/>
                          </a:solidFill>
                          <a:effectLst/>
                          <a:highlight>
                            <a:srgbClr val="FF5050"/>
                          </a:highlight>
                          <a:latin typeface="Century Gothic" panose="020B0502020202020204" pitchFamily="34" charset="0"/>
                          <a:ea typeface="Times New Roman" panose="02020603050405020304" pitchFamily="18" charset="0"/>
                          <a:cs typeface="Calibri" panose="020F0502020204030204" pitchFamily="34" charset="0"/>
                        </a:rPr>
                      </a:br>
                      <a:r>
                        <a:rPr lang="en-US" sz="1100" dirty="0">
                          <a:solidFill>
                            <a:srgbClr val="000000"/>
                          </a:solidFill>
                          <a:effectLst/>
                          <a:highlight>
                            <a:srgbClr val="FF5050"/>
                          </a:highlight>
                          <a:latin typeface="Century Gothic" panose="020B0502020202020204" pitchFamily="34" charset="0"/>
                          <a:ea typeface="Times New Roman" panose="02020603050405020304" pitchFamily="18" charset="0"/>
                          <a:cs typeface="Calibri" panose="020F0502020204030204" pitchFamily="34" charset="0"/>
                        </a:rPr>
                        <a:t>Critical incidents requiring immediate action to prevent or recover from major disruptions</a:t>
                      </a:r>
                      <a:endParaRPr lang="en-US" sz="1100" dirty="0">
                        <a:effectLst/>
                        <a:highlight>
                          <a:srgbClr val="FF5050"/>
                        </a:highligh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5050"/>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Provide comprehensive details of the emergency, including affected systems and potential disruptions.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Make immediate and decisive interventions to resolve the incident and minimize impact.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Respond instantly, within 15 minutes.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Resolve immediately, ideally within 30 minutes.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477" marR="504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2229301385"/>
                  </a:ext>
                </a:extLst>
              </a:tr>
            </a:tbl>
          </a:graphicData>
        </a:graphic>
      </p:graphicFrame>
    </p:spTree>
    <p:extLst>
      <p:ext uri="{BB962C8B-B14F-4D97-AF65-F5344CB8AC3E}">
        <p14:creationId xmlns:p14="http://schemas.microsoft.com/office/powerpoint/2010/main" val="3631251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125</TotalTime>
  <Words>456</Words>
  <Application>Microsoft Macintosh PowerPoint</Application>
  <PresentationFormat>Widescreen</PresentationFormat>
  <Paragraphs>39</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Calibri</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Megan Herchold</cp:lastModifiedBy>
  <cp:revision>18</cp:revision>
  <dcterms:created xsi:type="dcterms:W3CDTF">2024-06-23T02:36:30Z</dcterms:created>
  <dcterms:modified xsi:type="dcterms:W3CDTF">2024-07-13T19:20:30Z</dcterms:modified>
</cp:coreProperties>
</file>