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7" r:id="rId2"/>
    <p:sldId id="302" r:id="rId3"/>
    <p:sldId id="299" r:id="rId4"/>
    <p:sldId id="304" r:id="rId5"/>
    <p:sldId id="305"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5B9BD5"/>
    <a:srgbClr val="ED7D31"/>
    <a:srgbClr val="E0533C"/>
    <a:srgbClr val="FFFFFF"/>
    <a:srgbClr val="E7E6E6"/>
    <a:srgbClr val="F2A16A"/>
    <a:srgbClr val="FF5050"/>
    <a:srgbClr val="9966FF"/>
    <a:srgbClr val="EF8B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729"/>
  </p:normalViewPr>
  <p:slideViewPr>
    <p:cSldViewPr snapToGrid="0">
      <p:cViewPr varScale="1">
        <p:scale>
          <a:sx n="105" d="100"/>
          <a:sy n="105" d="100"/>
        </p:scale>
        <p:origin x="9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1200" cap="none" spc="0" normalizeH="0" baseline="0" noProof="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69164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7&amp;utm_source=template-powerpoint&amp;utm_medium=content&amp;utm_campaign=Emergency+Response+Escalation+Matrix-powerpoint-12107&amp;lpa=Emergency+Response+Escalation+Matrix+powerpoint+1210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9000">
              <a:schemeClr val="accent2">
                <a:lumMod val="60000"/>
                <a:lumOff val="40000"/>
              </a:schemeClr>
            </a:gs>
            <a:gs pos="100000">
              <a:schemeClr val="bg1">
                <a:lumMod val="75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876258"/>
            <a:ext cx="4792347" cy="4729564"/>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 </a:t>
            </a:r>
            <a:br>
              <a:rPr lang="en-US" sz="1400" b="1" i="0" u="none" strike="noStrike" dirty="0">
                <a:solidFill>
                  <a:srgbClr val="000000"/>
                </a:solidFill>
                <a:effectLst/>
                <a:latin typeface="Century Gothic" panose="020B0502020202020204" pitchFamily="34" charset="0"/>
              </a:rPr>
            </a:br>
            <a:r>
              <a:rPr lang="en-US" sz="1400" dirty="0">
                <a:solidFill>
                  <a:srgbClr val="000000"/>
                </a:solidFill>
                <a:latin typeface="Century Gothic" panose="020B0502020202020204" pitchFamily="34" charset="0"/>
              </a:rPr>
              <a:t>Use this template to manage and escalate emergency responses efficiently, ensuring that each phase of the emergency is handled by the appropriate roles and individuals according to a clear, structured plan.  </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Templates Features: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This template features a responsible, accountable, consulted, and informed (RACI) matrix format with escalation phases listed in the left-hand column and responsible roles/individuals as column headers. This matrix provides a detailed and organized approach to assigning responsibilities and ensuring accountability during emergency situations.</a:t>
            </a:r>
          </a:p>
        </p:txBody>
      </p:sp>
      <p:pic>
        <p:nvPicPr>
          <p:cNvPr id="90" name="Google Shape;90;p13">
            <a:hlinkClick r:id="rId3"/>
          </p:cNvPr>
          <p:cNvPicPr preferRelativeResize="0"/>
          <p:nvPr/>
        </p:nvPicPr>
        <p:blipFill>
          <a:blip r:embed="rId4">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4" y="258507"/>
            <a:ext cx="7280827" cy="129263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3600" b="1" dirty="0">
                <a:solidFill>
                  <a:srgbClr val="011033"/>
                </a:solidFill>
                <a:latin typeface="Century Gothic"/>
                <a:ea typeface="Century Gothic"/>
                <a:cs typeface="Century Gothic"/>
                <a:sym typeface="Century Gothic"/>
              </a:rPr>
              <a:t>Emergency Response Escalation Matrix Template</a:t>
            </a:r>
          </a:p>
        </p:txBody>
      </p:sp>
      <p:pic>
        <p:nvPicPr>
          <p:cNvPr id="4" name="Picture 3" descr="A diagram with colorful squares&#10;&#10;Description automatically generated with medium confidence">
            <a:extLst>
              <a:ext uri="{FF2B5EF4-FFF2-40B4-BE49-F238E27FC236}">
                <a16:creationId xmlns:a16="http://schemas.microsoft.com/office/drawing/2014/main" id="{076AC8C8-6D10-3AC5-F7E2-E66D88F6A2A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5896" y="2161266"/>
            <a:ext cx="6428665" cy="3622017"/>
          </a:xfrm>
          <a:prstGeom prst="rect">
            <a:avLst/>
          </a:prstGeom>
          <a:effectLst>
            <a:outerShdw blurRad="114923" dist="67723" dir="2700000" sx="100464" sy="100464" algn="tl"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9000">
              <a:schemeClr val="accent2">
                <a:lumMod val="60000"/>
                <a:lumOff val="40000"/>
              </a:schemeClr>
            </a:gs>
            <a:gs pos="100000">
              <a:schemeClr val="bg1">
                <a:lumMod val="75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91" name="Google Shape;91;p13"/>
          <p:cNvSpPr txBox="1"/>
          <p:nvPr/>
        </p:nvSpPr>
        <p:spPr>
          <a:xfrm>
            <a:off x="361544" y="258507"/>
            <a:ext cx="11064262" cy="738633"/>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a:ln>
                  <a:noFill/>
                </a:ln>
                <a:solidFill>
                  <a:srgbClr val="011033"/>
                </a:solidFill>
                <a:effectLst/>
                <a:uLnTx/>
                <a:uFillTx/>
                <a:latin typeface="Century Gothic"/>
                <a:ea typeface="Century Gothic"/>
                <a:cs typeface="Century Gothic"/>
                <a:sym typeface="Century Gothic"/>
              </a:rPr>
              <a:t>Emergency Response Escalation Matrix Template</a:t>
            </a:r>
          </a:p>
        </p:txBody>
      </p:sp>
      <p:graphicFrame>
        <p:nvGraphicFramePr>
          <p:cNvPr id="5" name="Table 4">
            <a:extLst>
              <a:ext uri="{FF2B5EF4-FFF2-40B4-BE49-F238E27FC236}">
                <a16:creationId xmlns:a16="http://schemas.microsoft.com/office/drawing/2014/main" id="{FB7ED3CA-E082-DD87-B584-FA6AEF351464}"/>
              </a:ext>
            </a:extLst>
          </p:cNvPr>
          <p:cNvGraphicFramePr>
            <a:graphicFrameLocks noGrp="1"/>
          </p:cNvGraphicFramePr>
          <p:nvPr>
            <p:extLst>
              <p:ext uri="{D42A27DB-BD31-4B8C-83A1-F6EECF244321}">
                <p14:modId xmlns:p14="http://schemas.microsoft.com/office/powerpoint/2010/main" val="1524858640"/>
              </p:ext>
            </p:extLst>
          </p:nvPr>
        </p:nvGraphicFramePr>
        <p:xfrm>
          <a:off x="2156990" y="1688849"/>
          <a:ext cx="7878020" cy="3480305"/>
        </p:xfrm>
        <a:graphic>
          <a:graphicData uri="http://schemas.openxmlformats.org/drawingml/2006/table">
            <a:tbl>
              <a:tblPr/>
              <a:tblGrid>
                <a:gridCol w="2298139">
                  <a:extLst>
                    <a:ext uri="{9D8B030D-6E8A-4147-A177-3AD203B41FA5}">
                      <a16:colId xmlns:a16="http://schemas.microsoft.com/office/drawing/2014/main" val="3658980152"/>
                    </a:ext>
                  </a:extLst>
                </a:gridCol>
                <a:gridCol w="5579881">
                  <a:extLst>
                    <a:ext uri="{9D8B030D-6E8A-4147-A177-3AD203B41FA5}">
                      <a16:colId xmlns:a16="http://schemas.microsoft.com/office/drawing/2014/main" val="418962470"/>
                    </a:ext>
                  </a:extLst>
                </a:gridCol>
              </a:tblGrid>
              <a:tr h="696061">
                <a:tc>
                  <a:txBody>
                    <a:bodyPr/>
                    <a:lstStyle/>
                    <a:p>
                      <a:pPr algn="l" fontAlgn="ctr"/>
                      <a:r>
                        <a:rPr lang="en-US" sz="1400" b="1" i="0" u="none" strike="noStrike" dirty="0">
                          <a:solidFill>
                            <a:srgbClr val="000000"/>
                          </a:solidFill>
                          <a:effectLst/>
                          <a:latin typeface="Century Gothic" panose="020B0502020202020204" pitchFamily="34" charset="0"/>
                        </a:rPr>
                        <a:t>Escalation Phases</a:t>
                      </a:r>
                    </a:p>
                  </a:txBody>
                  <a:tcPr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400" b="0" i="0" u="none" strike="noStrike" dirty="0">
                          <a:solidFill>
                            <a:schemeClr val="tx1"/>
                          </a:solidFill>
                          <a:effectLst/>
                          <a:latin typeface="Century Gothic" panose="020B0502020202020204" pitchFamily="34" charset="0"/>
                        </a:rPr>
                        <a:t>Lists each phase of the emergency response.</a:t>
                      </a:r>
                    </a:p>
                  </a:txBody>
                  <a:tcPr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45483403"/>
                  </a:ext>
                </a:extLst>
              </a:tr>
              <a:tr h="696061">
                <a:tc>
                  <a:txBody>
                    <a:bodyPr/>
                    <a:lstStyle/>
                    <a:p>
                      <a:pPr algn="l" fontAlgn="ctr"/>
                      <a:r>
                        <a:rPr lang="en-US" sz="1400" b="1" i="0" u="none" strike="noStrike" dirty="0">
                          <a:solidFill>
                            <a:schemeClr val="tx1"/>
                          </a:solidFill>
                          <a:effectLst/>
                          <a:latin typeface="Century Gothic" panose="020B0502020202020204" pitchFamily="34" charset="0"/>
                        </a:rPr>
                        <a:t>R - Responsible</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E0533C"/>
                    </a:solidFill>
                  </a:tcPr>
                </a:tc>
                <a:tc>
                  <a:txBody>
                    <a:bodyPr/>
                    <a:lstStyle/>
                    <a:p>
                      <a:pPr algn="l" fontAlgn="ctr"/>
                      <a:r>
                        <a:rPr lang="en-US" sz="1400" b="0" i="0" u="none" strike="noStrike" dirty="0">
                          <a:solidFill>
                            <a:schemeClr val="tx1"/>
                          </a:solidFill>
                          <a:effectLst/>
                          <a:latin typeface="Century Gothic" panose="020B0502020202020204" pitchFamily="34" charset="0"/>
                        </a:rPr>
                        <a:t>Person(s) who will perform the task</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7357633"/>
                  </a:ext>
                </a:extLst>
              </a:tr>
              <a:tr h="696061">
                <a:tc>
                  <a:txBody>
                    <a:bodyPr/>
                    <a:lstStyle/>
                    <a:p>
                      <a:pPr algn="l" fontAlgn="ctr"/>
                      <a:r>
                        <a:rPr lang="en-US" sz="1400" b="1" i="0" u="none" strike="noStrike" dirty="0">
                          <a:solidFill>
                            <a:schemeClr val="tx1"/>
                          </a:solidFill>
                          <a:effectLst/>
                          <a:latin typeface="Century Gothic" panose="020B0502020202020204" pitchFamily="34" charset="0"/>
                        </a:rPr>
                        <a:t>A - Accountable</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algn="l" fontAlgn="ctr"/>
                      <a:r>
                        <a:rPr lang="en-US" sz="1400" b="0" i="0" u="none" strike="noStrike" dirty="0">
                          <a:solidFill>
                            <a:schemeClr val="tx1"/>
                          </a:solidFill>
                          <a:effectLst/>
                          <a:latin typeface="Century Gothic" panose="020B0502020202020204" pitchFamily="34" charset="0"/>
                        </a:rPr>
                        <a:t>The individual who is ultimately accountable and has yes/no authority and veto power</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7119871"/>
                  </a:ext>
                </a:extLst>
              </a:tr>
              <a:tr h="696061">
                <a:tc>
                  <a:txBody>
                    <a:bodyPr/>
                    <a:lstStyle/>
                    <a:p>
                      <a:pPr algn="l" fontAlgn="ctr"/>
                      <a:r>
                        <a:rPr lang="en-US" sz="1400" b="1" i="0" u="none" strike="noStrike" dirty="0">
                          <a:solidFill>
                            <a:schemeClr val="tx1"/>
                          </a:solidFill>
                          <a:effectLst/>
                          <a:latin typeface="Century Gothic" panose="020B0502020202020204" pitchFamily="34" charset="0"/>
                        </a:rPr>
                        <a:t>C - Consulted</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l" fontAlgn="ctr"/>
                      <a:r>
                        <a:rPr lang="en-US" sz="1400" b="0" i="0" u="none" strike="noStrike" dirty="0">
                          <a:solidFill>
                            <a:schemeClr val="tx1"/>
                          </a:solidFill>
                          <a:effectLst/>
                          <a:latin typeface="Century Gothic" panose="020B0502020202020204" pitchFamily="34" charset="0"/>
                        </a:rPr>
                        <a:t>Those whose opinions are sought; typically subject matter experts</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82229601"/>
                  </a:ext>
                </a:extLst>
              </a:tr>
              <a:tr h="696061">
                <a:tc>
                  <a:txBody>
                    <a:bodyPr/>
                    <a:lstStyle/>
                    <a:p>
                      <a:pPr algn="l" fontAlgn="ctr"/>
                      <a:r>
                        <a:rPr lang="en-US" sz="1400" b="1" i="0" u="none" strike="noStrike" dirty="0">
                          <a:solidFill>
                            <a:schemeClr val="tx1"/>
                          </a:solidFill>
                          <a:effectLst/>
                          <a:latin typeface="Century Gothic" panose="020B0502020202020204" pitchFamily="34" charset="0"/>
                        </a:rPr>
                        <a:t>I - Informed</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l" fontAlgn="ctr"/>
                      <a:r>
                        <a:rPr lang="en-US" sz="1400" b="0" i="0" u="none" strike="noStrike" dirty="0">
                          <a:solidFill>
                            <a:schemeClr val="tx1"/>
                          </a:solidFill>
                          <a:effectLst/>
                          <a:latin typeface="Century Gothic" panose="020B0502020202020204" pitchFamily="34" charset="0"/>
                        </a:rPr>
                        <a:t>Those who are kept up-to-date on progress; typically those affected by the outcome of the tasks</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1906602"/>
                  </a:ext>
                </a:extLst>
              </a:tr>
            </a:tbl>
          </a:graphicData>
        </a:graphic>
      </p:graphicFrame>
    </p:spTree>
    <p:extLst>
      <p:ext uri="{BB962C8B-B14F-4D97-AF65-F5344CB8AC3E}">
        <p14:creationId xmlns:p14="http://schemas.microsoft.com/office/powerpoint/2010/main" val="1283895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7944373" cy="584775"/>
          </a:xfrm>
          <a:prstGeom prst="rect">
            <a:avLst/>
          </a:prstGeom>
          <a:noFill/>
        </p:spPr>
        <p:txBody>
          <a:bodyPr wrap="square">
            <a:spAutoFit/>
          </a:bodyPr>
          <a:lstStyle/>
          <a:p>
            <a:pPr rtl="0">
              <a:spcBef>
                <a:spcPts val="0"/>
              </a:spcBef>
              <a:spcAft>
                <a:spcPts val="0"/>
              </a:spcAft>
            </a:pPr>
            <a:r>
              <a:rPr lang="fr-FR" sz="3200" b="1" dirty="0">
                <a:solidFill>
                  <a:srgbClr val="011033"/>
                </a:solidFill>
                <a:latin typeface="Century Gothic"/>
                <a:ea typeface="Century Gothic"/>
                <a:cs typeface="Century Gothic"/>
                <a:sym typeface="Century Gothic"/>
              </a:rPr>
              <a:t>Emergency Response Escalation Matrix</a:t>
            </a:r>
            <a:endParaRPr lang="en-US" sz="3200" dirty="0"/>
          </a:p>
        </p:txBody>
      </p:sp>
      <p:graphicFrame>
        <p:nvGraphicFramePr>
          <p:cNvPr id="11" name="Table 10">
            <a:extLst>
              <a:ext uri="{FF2B5EF4-FFF2-40B4-BE49-F238E27FC236}">
                <a16:creationId xmlns:a16="http://schemas.microsoft.com/office/drawing/2014/main" id="{42FE8C6C-FD0D-7552-AE65-A100D07612D9}"/>
              </a:ext>
            </a:extLst>
          </p:cNvPr>
          <p:cNvGraphicFramePr>
            <a:graphicFrameLocks noGrp="1"/>
          </p:cNvGraphicFramePr>
          <p:nvPr>
            <p:extLst>
              <p:ext uri="{D42A27DB-BD31-4B8C-83A1-F6EECF244321}">
                <p14:modId xmlns:p14="http://schemas.microsoft.com/office/powerpoint/2010/main" val="1556585845"/>
              </p:ext>
            </p:extLst>
          </p:nvPr>
        </p:nvGraphicFramePr>
        <p:xfrm>
          <a:off x="383098" y="763398"/>
          <a:ext cx="11425805" cy="5242873"/>
        </p:xfrm>
        <a:graphic>
          <a:graphicData uri="http://schemas.openxmlformats.org/drawingml/2006/table">
            <a:tbl>
              <a:tblPr firstRow="1"/>
              <a:tblGrid>
                <a:gridCol w="1953797">
                  <a:extLst>
                    <a:ext uri="{9D8B030D-6E8A-4147-A177-3AD203B41FA5}">
                      <a16:colId xmlns:a16="http://schemas.microsoft.com/office/drawing/2014/main" val="3151143784"/>
                    </a:ext>
                  </a:extLst>
                </a:gridCol>
                <a:gridCol w="1578668">
                  <a:extLst>
                    <a:ext uri="{9D8B030D-6E8A-4147-A177-3AD203B41FA5}">
                      <a16:colId xmlns:a16="http://schemas.microsoft.com/office/drawing/2014/main" val="3319195333"/>
                    </a:ext>
                  </a:extLst>
                </a:gridCol>
                <a:gridCol w="1578668">
                  <a:extLst>
                    <a:ext uri="{9D8B030D-6E8A-4147-A177-3AD203B41FA5}">
                      <a16:colId xmlns:a16="http://schemas.microsoft.com/office/drawing/2014/main" val="2066272656"/>
                    </a:ext>
                  </a:extLst>
                </a:gridCol>
                <a:gridCol w="1578668">
                  <a:extLst>
                    <a:ext uri="{9D8B030D-6E8A-4147-A177-3AD203B41FA5}">
                      <a16:colId xmlns:a16="http://schemas.microsoft.com/office/drawing/2014/main" val="1026204835"/>
                    </a:ext>
                  </a:extLst>
                </a:gridCol>
                <a:gridCol w="1578668">
                  <a:extLst>
                    <a:ext uri="{9D8B030D-6E8A-4147-A177-3AD203B41FA5}">
                      <a16:colId xmlns:a16="http://schemas.microsoft.com/office/drawing/2014/main" val="1798996210"/>
                    </a:ext>
                  </a:extLst>
                </a:gridCol>
                <a:gridCol w="1578668">
                  <a:extLst>
                    <a:ext uri="{9D8B030D-6E8A-4147-A177-3AD203B41FA5}">
                      <a16:colId xmlns:a16="http://schemas.microsoft.com/office/drawing/2014/main" val="3346450640"/>
                    </a:ext>
                  </a:extLst>
                </a:gridCol>
                <a:gridCol w="1578668">
                  <a:extLst>
                    <a:ext uri="{9D8B030D-6E8A-4147-A177-3AD203B41FA5}">
                      <a16:colId xmlns:a16="http://schemas.microsoft.com/office/drawing/2014/main" val="2635009439"/>
                    </a:ext>
                  </a:extLst>
                </a:gridCol>
              </a:tblGrid>
              <a:tr h="268448">
                <a:tc>
                  <a:txBody>
                    <a:bodyPr/>
                    <a:lstStyle/>
                    <a:p>
                      <a:pPr algn="l" fontAlgn="ctr"/>
                      <a:r>
                        <a:rPr lang="en-US" sz="1000" b="0" i="0" u="none" strike="noStrike" dirty="0">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a:noFill/>
                    </a:lnB>
                    <a:solidFill>
                      <a:srgbClr val="FFFFFF"/>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1 </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2</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3</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4</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a:solidFill>
                            <a:srgbClr val="0D0D0D"/>
                          </a:solidFill>
                          <a:effectLst/>
                          <a:highlight>
                            <a:srgbClr val="E7E6E6"/>
                          </a:highlight>
                          <a:latin typeface="Century Gothic" panose="020B0502020202020204" pitchFamily="34" charset="0"/>
                        </a:rPr>
                        <a:t>Phase 5</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6</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extLst>
                  <a:ext uri="{0D108BD9-81ED-4DB2-BD59-A6C34878D82A}">
                    <a16:rowId xmlns:a16="http://schemas.microsoft.com/office/drawing/2014/main" val="3337485789"/>
                  </a:ext>
                </a:extLst>
              </a:tr>
              <a:tr h="253486">
                <a:tc>
                  <a:txBody>
                    <a:bodyPr/>
                    <a:lstStyle/>
                    <a:p>
                      <a:pPr algn="l" fontAlgn="ctr"/>
                      <a:r>
                        <a:rPr lang="en-US" sz="1000" b="0" i="0" u="none" strike="noStrike">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FFFFFF"/>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Initial Detection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Assessment</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Containment</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Resolution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Recovery</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Review and Learn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extLst>
                  <a:ext uri="{0D108BD9-81ED-4DB2-BD59-A6C34878D82A}">
                    <a16:rowId xmlns:a16="http://schemas.microsoft.com/office/drawing/2014/main" val="730063179"/>
                  </a:ext>
                </a:extLst>
              </a:tr>
              <a:tr h="420355">
                <a:tc>
                  <a:txBody>
                    <a:bodyPr/>
                    <a:lstStyle/>
                    <a:p>
                      <a:pPr algn="l" fontAlgn="ctr"/>
                      <a:r>
                        <a:rPr lang="en-US" sz="1050" b="0" i="0" u="none" strike="noStrike" dirty="0">
                          <a:solidFill>
                            <a:srgbClr val="0D0D0D"/>
                          </a:solidFill>
                          <a:effectLst/>
                          <a:highlight>
                            <a:srgbClr val="E7E6E6"/>
                          </a:highlight>
                          <a:latin typeface="Century Gothic" panose="020B0502020202020204" pitchFamily="34" charset="0"/>
                        </a:rPr>
                        <a:t>All Departments</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dirty="0">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FFFFFF"/>
                          </a:solidFill>
                          <a:effectLst/>
                          <a:latin typeface="Century Gothic" panose="020B0502020202020204" pitchFamily="34" charset="0"/>
                        </a:rPr>
                        <a:t>R</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77001700"/>
                  </a:ext>
                </a:extLst>
              </a:tr>
              <a:tr h="420355">
                <a:tc>
                  <a:txBody>
                    <a:bodyPr/>
                    <a:lstStyle/>
                    <a:p>
                      <a:pPr algn="l" fontAlgn="ctr"/>
                      <a:r>
                        <a:rPr lang="en-US" sz="1050" b="0" i="0" u="none" strike="noStrike">
                          <a:solidFill>
                            <a:srgbClr val="0D0D0D"/>
                          </a:solidFill>
                          <a:effectLst/>
                          <a:highlight>
                            <a:srgbClr val="E7E6E6"/>
                          </a:highlight>
                          <a:latin typeface="Century Gothic" panose="020B0502020202020204" pitchFamily="34" charset="0"/>
                        </a:rPr>
                        <a:t>All Employees</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a:solidFill>
                            <a:srgbClr val="FFFFFF"/>
                          </a:solidFill>
                          <a:effectLst/>
                          <a:latin typeface="Century Gothic" panose="020B0502020202020204" pitchFamily="34" charset="0"/>
                        </a:rPr>
                        <a:t>I</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300" b="1" i="0" u="none" strike="noStrike">
                          <a:solidFill>
                            <a:srgbClr val="FFFFFF"/>
                          </a:solidFill>
                          <a:effectLst/>
                          <a:latin typeface="Century Gothic" panose="020B0502020202020204" pitchFamily="34" charset="0"/>
                        </a:rPr>
                        <a:t>I</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9528860"/>
                  </a:ext>
                </a:extLst>
              </a:tr>
              <a:tr h="420355">
                <a:tc>
                  <a:txBody>
                    <a:bodyPr/>
                    <a:lstStyle/>
                    <a:p>
                      <a:pPr algn="l" fontAlgn="ctr"/>
                      <a:r>
                        <a:rPr lang="en-US" sz="1050" b="0" i="0" u="none" strike="noStrike">
                          <a:solidFill>
                            <a:srgbClr val="0D0D0D"/>
                          </a:solidFill>
                          <a:effectLst/>
                          <a:highlight>
                            <a:srgbClr val="E7E6E6"/>
                          </a:highlight>
                          <a:latin typeface="Century Gothic" panose="020B0502020202020204" pitchFamily="34" charset="0"/>
                        </a:rPr>
                        <a:t>All Staff</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dirty="0">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FFFFFF"/>
                          </a:solidFill>
                          <a:effectLst/>
                          <a:latin typeface="Century Gothic" panose="020B0502020202020204" pitchFamily="34" charset="0"/>
                        </a:rPr>
                        <a:t>C</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extLst>
                  <a:ext uri="{0D108BD9-81ED-4DB2-BD59-A6C34878D82A}">
                    <a16:rowId xmlns:a16="http://schemas.microsoft.com/office/drawing/2014/main" val="4081911077"/>
                  </a:ext>
                </a:extLst>
              </a:tr>
              <a:tr h="420355">
                <a:tc>
                  <a:txBody>
                    <a:bodyPr/>
                    <a:lstStyle/>
                    <a:p>
                      <a:pPr algn="l" fontAlgn="ctr"/>
                      <a:r>
                        <a:rPr lang="en-US" sz="1050" b="0" i="0" u="none" strike="noStrike">
                          <a:solidFill>
                            <a:srgbClr val="0D0D0D"/>
                          </a:solidFill>
                          <a:effectLst/>
                          <a:highlight>
                            <a:srgbClr val="E7E6E6"/>
                          </a:highlight>
                          <a:latin typeface="Century Gothic" panose="020B0502020202020204" pitchFamily="34" charset="0"/>
                        </a:rPr>
                        <a:t>Chief Executive Officer</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FFFFFF"/>
                          </a:solidFill>
                          <a:effectLst/>
                          <a:latin typeface="Century Gothic" panose="020B0502020202020204" pitchFamily="34" charset="0"/>
                        </a:rPr>
                        <a:t>A</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3700671587"/>
                  </a:ext>
                </a:extLst>
              </a:tr>
              <a:tr h="420355">
                <a:tc>
                  <a:txBody>
                    <a:bodyPr/>
                    <a:lstStyle/>
                    <a:p>
                      <a:pPr algn="l" fontAlgn="ctr"/>
                      <a:r>
                        <a:rPr lang="en-US" sz="1050" b="0" i="0" u="none" strike="noStrike">
                          <a:solidFill>
                            <a:srgbClr val="0D0D0D"/>
                          </a:solidFill>
                          <a:effectLst/>
                          <a:highlight>
                            <a:srgbClr val="E7E6E6"/>
                          </a:highlight>
                          <a:latin typeface="Century Gothic" panose="020B0502020202020204" pitchFamily="34" charset="0"/>
                        </a:rPr>
                        <a:t>Chief Financial Officer</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FFFFFF"/>
                          </a:solidFill>
                          <a:effectLst/>
                          <a:latin typeface="Century Gothic" panose="020B0502020202020204" pitchFamily="34" charset="0"/>
                        </a:rPr>
                        <a:t>C</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2753506000"/>
                  </a:ext>
                </a:extLst>
              </a:tr>
              <a:tr h="420355">
                <a:tc>
                  <a:txBody>
                    <a:bodyPr/>
                    <a:lstStyle/>
                    <a:p>
                      <a:pPr algn="l" fontAlgn="ctr"/>
                      <a:r>
                        <a:rPr lang="en-US" sz="1050" b="0" i="0" u="none" strike="noStrike">
                          <a:solidFill>
                            <a:srgbClr val="0D0D0D"/>
                          </a:solidFill>
                          <a:effectLst/>
                          <a:highlight>
                            <a:srgbClr val="E7E6E6"/>
                          </a:highlight>
                          <a:latin typeface="Century Gothic" panose="020B0502020202020204" pitchFamily="34" charset="0"/>
                        </a:rPr>
                        <a:t>Chief Operations Officer</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FFFFFF"/>
                          </a:solidFill>
                          <a:effectLst/>
                          <a:latin typeface="Century Gothic" panose="020B0502020202020204" pitchFamily="34" charset="0"/>
                        </a:rPr>
                        <a:t>A</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2295839468"/>
                  </a:ext>
                </a:extLst>
              </a:tr>
              <a:tr h="420355">
                <a:tc>
                  <a:txBody>
                    <a:bodyPr/>
                    <a:lstStyle/>
                    <a:p>
                      <a:pPr algn="l" fontAlgn="ctr"/>
                      <a:r>
                        <a:rPr lang="en-US" sz="1050" b="0" i="0" u="none" strike="noStrike">
                          <a:solidFill>
                            <a:srgbClr val="0D0D0D"/>
                          </a:solidFill>
                          <a:effectLst/>
                          <a:highlight>
                            <a:srgbClr val="E7E6E6"/>
                          </a:highlight>
                          <a:latin typeface="Century Gothic" panose="020B0502020202020204" pitchFamily="34" charset="0"/>
                        </a:rPr>
                        <a:t>Customers</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FFFFFF"/>
                          </a:solidFill>
                          <a:effectLst/>
                          <a:latin typeface="Century Gothic" panose="020B0502020202020204" pitchFamily="34" charset="0"/>
                        </a:rPr>
                        <a:t>I</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4117123151"/>
                  </a:ext>
                </a:extLst>
              </a:tr>
              <a:tr h="420355">
                <a:tc>
                  <a:txBody>
                    <a:bodyPr/>
                    <a:lstStyle/>
                    <a:p>
                      <a:pPr algn="l" fontAlgn="ctr"/>
                      <a:r>
                        <a:rPr lang="en-US" sz="1050" b="0" i="0" u="none" strike="noStrike">
                          <a:solidFill>
                            <a:srgbClr val="0D0D0D"/>
                          </a:solidFill>
                          <a:effectLst/>
                          <a:highlight>
                            <a:srgbClr val="E7E6E6"/>
                          </a:highlight>
                          <a:latin typeface="Century Gothic" panose="020B0502020202020204" pitchFamily="34" charset="0"/>
                        </a:rPr>
                        <a:t>Emergency Response Team</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a:solidFill>
                            <a:srgbClr val="FFFFFF"/>
                          </a:solidFill>
                          <a:effectLst/>
                          <a:latin typeface="Century Gothic" panose="020B0502020202020204" pitchFamily="34" charset="0"/>
                        </a:rPr>
                        <a:t>C</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300" b="1" i="0" u="none" strike="noStrike">
                          <a:solidFill>
                            <a:srgbClr val="FFFFFF"/>
                          </a:solidFill>
                          <a:effectLst/>
                          <a:latin typeface="Century Gothic" panose="020B0502020202020204" pitchFamily="34" charset="0"/>
                        </a:rPr>
                        <a:t>R</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fontAlgn="ctr"/>
                      <a:r>
                        <a:rPr lang="en-US" sz="1300" b="1" i="0" u="none" strike="noStrike">
                          <a:solidFill>
                            <a:srgbClr val="FFFFFF"/>
                          </a:solidFill>
                          <a:effectLst/>
                          <a:latin typeface="Century Gothic" panose="020B0502020202020204" pitchFamily="34" charset="0"/>
                        </a:rPr>
                        <a:t>R</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fontAlgn="ctr"/>
                      <a:r>
                        <a:rPr lang="en-US" sz="1300" b="1" i="0" u="none" strike="noStrike">
                          <a:solidFill>
                            <a:srgbClr val="FFFFFF"/>
                          </a:solidFill>
                          <a:effectLst/>
                          <a:latin typeface="Century Gothic" panose="020B0502020202020204" pitchFamily="34" charset="0"/>
                        </a:rPr>
                        <a:t>R</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2030150109"/>
                  </a:ext>
                </a:extLst>
              </a:tr>
              <a:tr h="420355">
                <a:tc>
                  <a:txBody>
                    <a:bodyPr/>
                    <a:lstStyle/>
                    <a:p>
                      <a:pPr algn="l" fontAlgn="ctr"/>
                      <a:r>
                        <a:rPr lang="en-US" sz="1050" b="0" i="0" u="none" strike="noStrike">
                          <a:solidFill>
                            <a:srgbClr val="0D0D0D"/>
                          </a:solidFill>
                          <a:effectLst/>
                          <a:highlight>
                            <a:srgbClr val="E7E6E6"/>
                          </a:highlight>
                          <a:latin typeface="Century Gothic" panose="020B0502020202020204" pitchFamily="34" charset="0"/>
                        </a:rPr>
                        <a:t>Executive Management</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FFFFFF"/>
                          </a:solidFill>
                          <a:effectLst/>
                          <a:latin typeface="Century Gothic" panose="020B0502020202020204" pitchFamily="34" charset="0"/>
                        </a:rPr>
                        <a:t>I</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322611777"/>
                  </a:ext>
                </a:extLst>
              </a:tr>
              <a:tr h="420355">
                <a:tc>
                  <a:txBody>
                    <a:bodyPr/>
                    <a:lstStyle/>
                    <a:p>
                      <a:pPr algn="l" fontAlgn="ctr"/>
                      <a:r>
                        <a:rPr lang="en-US" sz="1050" b="0" i="0" u="none" strike="noStrike" dirty="0">
                          <a:solidFill>
                            <a:srgbClr val="0D0D0D"/>
                          </a:solidFill>
                          <a:effectLst/>
                          <a:highlight>
                            <a:srgbClr val="E7E6E6"/>
                          </a:highlight>
                          <a:latin typeface="Century Gothic" panose="020B0502020202020204" pitchFamily="34" charset="0"/>
                        </a:rPr>
                        <a:t>External Consultants</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300" b="1" i="0" u="none" strike="noStrike" dirty="0">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dirty="0">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dirty="0">
                          <a:solidFill>
                            <a:srgbClr val="FFFFFF"/>
                          </a:solidFill>
                          <a:effectLst/>
                          <a:latin typeface="Century Gothic" panose="020B0502020202020204" pitchFamily="34" charset="0"/>
                        </a:rPr>
                        <a:t>C</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300" b="1" i="0" u="none" strike="noStrike" dirty="0">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300" b="1" i="0" u="none" strike="noStrike" dirty="0">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2325627406"/>
                  </a:ext>
                </a:extLst>
              </a:tr>
              <a:tr h="420355">
                <a:tc>
                  <a:txBody>
                    <a:bodyPr/>
                    <a:lstStyle/>
                    <a:p>
                      <a:pPr algn="l" fontAlgn="ctr"/>
                      <a:r>
                        <a:rPr lang="en-US" sz="1100" b="0" i="0" u="none" strike="noStrike" dirty="0">
                          <a:solidFill>
                            <a:srgbClr val="0D0D0D"/>
                          </a:solidFill>
                          <a:effectLst/>
                          <a:highlight>
                            <a:srgbClr val="E7E6E6"/>
                          </a:highlight>
                          <a:latin typeface="Century Gothic" panose="020B0502020202020204" pitchFamily="34" charset="0"/>
                        </a:rPr>
                        <a:t>External Emergency Specialists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FFFFFF"/>
                          </a:solidFill>
                          <a:effectLst/>
                          <a:latin typeface="Century Gothic" panose="020B0502020202020204" pitchFamily="34" charset="0"/>
                        </a:rPr>
                        <a:t>C</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600" b="1" i="0" u="none" strike="noStrike" dirty="0">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600" b="1" i="0" u="none" strike="noStrike">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3792393650"/>
                  </a:ext>
                </a:extLst>
              </a:tr>
            </a:tbl>
          </a:graphicData>
        </a:graphic>
      </p:graphicFrame>
      <p:graphicFrame>
        <p:nvGraphicFramePr>
          <p:cNvPr id="19" name="Table 18">
            <a:extLst>
              <a:ext uri="{FF2B5EF4-FFF2-40B4-BE49-F238E27FC236}">
                <a16:creationId xmlns:a16="http://schemas.microsoft.com/office/drawing/2014/main" id="{1BC2F910-5A33-3B3D-3F16-6B10C0F4F0BE}"/>
              </a:ext>
            </a:extLst>
          </p:cNvPr>
          <p:cNvGraphicFramePr>
            <a:graphicFrameLocks noGrp="1"/>
          </p:cNvGraphicFramePr>
          <p:nvPr>
            <p:extLst>
              <p:ext uri="{D42A27DB-BD31-4B8C-83A1-F6EECF244321}">
                <p14:modId xmlns:p14="http://schemas.microsoft.com/office/powerpoint/2010/main" val="3551082691"/>
              </p:ext>
            </p:extLst>
          </p:nvPr>
        </p:nvGraphicFramePr>
        <p:xfrm>
          <a:off x="1341120" y="6264847"/>
          <a:ext cx="9509760" cy="420355"/>
        </p:xfrm>
        <a:graphic>
          <a:graphicData uri="http://schemas.openxmlformats.org/drawingml/2006/table">
            <a:tbl>
              <a:tblPr/>
              <a:tblGrid>
                <a:gridCol w="548640">
                  <a:extLst>
                    <a:ext uri="{9D8B030D-6E8A-4147-A177-3AD203B41FA5}">
                      <a16:colId xmlns:a16="http://schemas.microsoft.com/office/drawing/2014/main" val="1578169858"/>
                    </a:ext>
                  </a:extLst>
                </a:gridCol>
                <a:gridCol w="1828800">
                  <a:extLst>
                    <a:ext uri="{9D8B030D-6E8A-4147-A177-3AD203B41FA5}">
                      <a16:colId xmlns:a16="http://schemas.microsoft.com/office/drawing/2014/main" val="428456739"/>
                    </a:ext>
                  </a:extLst>
                </a:gridCol>
                <a:gridCol w="548640">
                  <a:extLst>
                    <a:ext uri="{9D8B030D-6E8A-4147-A177-3AD203B41FA5}">
                      <a16:colId xmlns:a16="http://schemas.microsoft.com/office/drawing/2014/main" val="1458320998"/>
                    </a:ext>
                  </a:extLst>
                </a:gridCol>
                <a:gridCol w="1828800">
                  <a:extLst>
                    <a:ext uri="{9D8B030D-6E8A-4147-A177-3AD203B41FA5}">
                      <a16:colId xmlns:a16="http://schemas.microsoft.com/office/drawing/2014/main" val="3751127959"/>
                    </a:ext>
                  </a:extLst>
                </a:gridCol>
                <a:gridCol w="548640">
                  <a:extLst>
                    <a:ext uri="{9D8B030D-6E8A-4147-A177-3AD203B41FA5}">
                      <a16:colId xmlns:a16="http://schemas.microsoft.com/office/drawing/2014/main" val="3849318829"/>
                    </a:ext>
                  </a:extLst>
                </a:gridCol>
                <a:gridCol w="1828800">
                  <a:extLst>
                    <a:ext uri="{9D8B030D-6E8A-4147-A177-3AD203B41FA5}">
                      <a16:colId xmlns:a16="http://schemas.microsoft.com/office/drawing/2014/main" val="3223800669"/>
                    </a:ext>
                  </a:extLst>
                </a:gridCol>
                <a:gridCol w="548640">
                  <a:extLst>
                    <a:ext uri="{9D8B030D-6E8A-4147-A177-3AD203B41FA5}">
                      <a16:colId xmlns:a16="http://schemas.microsoft.com/office/drawing/2014/main" val="564483372"/>
                    </a:ext>
                  </a:extLst>
                </a:gridCol>
                <a:gridCol w="1828800">
                  <a:extLst>
                    <a:ext uri="{9D8B030D-6E8A-4147-A177-3AD203B41FA5}">
                      <a16:colId xmlns:a16="http://schemas.microsoft.com/office/drawing/2014/main" val="3382154802"/>
                    </a:ext>
                  </a:extLst>
                </a:gridCol>
              </a:tblGrid>
              <a:tr h="420355">
                <a:tc>
                  <a:txBody>
                    <a:bodyPr/>
                    <a:lstStyle/>
                    <a:p>
                      <a:pPr algn="ctr" fontAlgn="ctr"/>
                      <a:r>
                        <a:rPr lang="en-US" sz="1300" b="1" i="0" u="none" strike="noStrike" dirty="0">
                          <a:solidFill>
                            <a:schemeClr val="bg1"/>
                          </a:solidFill>
                          <a:effectLst/>
                          <a:latin typeface="Century Gothic" panose="020B0502020202020204" pitchFamily="34" charset="0"/>
                        </a:rPr>
                        <a:t>R</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0533C"/>
                    </a:solidFill>
                  </a:tcPr>
                </a:tc>
                <a:tc>
                  <a:txBody>
                    <a:bodyPr/>
                    <a:lstStyle/>
                    <a:p>
                      <a:pPr algn="l" fontAlgn="ctr"/>
                      <a:r>
                        <a:rPr lang="en-US" sz="1300" b="1" i="0" u="none" strike="noStrike" dirty="0">
                          <a:solidFill>
                            <a:schemeClr val="tx1"/>
                          </a:solidFill>
                          <a:effectLst/>
                          <a:latin typeface="Century Gothic" panose="020B0502020202020204" pitchFamily="34" charset="0"/>
                        </a:rPr>
                        <a:t>Responsible</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US" sz="1300" b="1" i="0" u="none" strike="noStrike" dirty="0">
                          <a:solidFill>
                            <a:schemeClr val="bg1"/>
                          </a:solidFill>
                          <a:effectLst/>
                          <a:latin typeface="Century Gothic" panose="020B0502020202020204" pitchFamily="34" charset="0"/>
                        </a:rPr>
                        <a:t>A </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algn="l" fontAlgn="ctr"/>
                      <a:r>
                        <a:rPr lang="en-US" sz="1300" b="1" i="0" u="none" strike="noStrike" kern="1200" dirty="0">
                          <a:solidFill>
                            <a:schemeClr val="tx1"/>
                          </a:solidFill>
                          <a:effectLst/>
                          <a:latin typeface="Century Gothic" panose="020B0502020202020204" pitchFamily="34" charset="0"/>
                          <a:ea typeface="+mn-ea"/>
                          <a:cs typeface="+mn-cs"/>
                        </a:rPr>
                        <a:t>Accountable</a:t>
                      </a:r>
                    </a:p>
                  </a:txBody>
                  <a:tcPr marR="0"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US" sz="1300" b="1" i="0" u="none" strike="noStrike" dirty="0">
                          <a:solidFill>
                            <a:schemeClr val="bg1"/>
                          </a:solidFill>
                          <a:effectLst/>
                          <a:latin typeface="Century Gothic" panose="020B0502020202020204" pitchFamily="34" charset="0"/>
                        </a:rPr>
                        <a:t>C</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l" fontAlgn="ctr"/>
                      <a:r>
                        <a:rPr lang="en-US" sz="1300" b="1" i="0" u="none" strike="noStrike" dirty="0">
                          <a:solidFill>
                            <a:schemeClr val="tx1"/>
                          </a:solidFill>
                          <a:effectLst/>
                          <a:latin typeface="Century Gothic" panose="020B0502020202020204" pitchFamily="34" charset="0"/>
                        </a:rPr>
                        <a:t>Consulted</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1" i="0" u="none" strike="noStrike" dirty="0">
                          <a:solidFill>
                            <a:schemeClr val="bg1"/>
                          </a:solidFill>
                          <a:effectLst/>
                          <a:latin typeface="Century Gothic" panose="020B0502020202020204" pitchFamily="34" charset="0"/>
                        </a:rPr>
                        <a:t>I</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l" fontAlgn="ctr"/>
                      <a:r>
                        <a:rPr lang="en-US" sz="1300" b="1" i="0" u="none" strike="noStrike" dirty="0">
                          <a:solidFill>
                            <a:schemeClr val="tx1"/>
                          </a:solidFill>
                          <a:effectLst/>
                          <a:latin typeface="Century Gothic" panose="020B0502020202020204" pitchFamily="34" charset="0"/>
                        </a:rPr>
                        <a:t>Informed</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1788986"/>
                  </a:ext>
                </a:extLst>
              </a:tr>
            </a:tbl>
          </a:graphicData>
        </a:graphic>
      </p:graphicFrame>
    </p:spTree>
    <p:extLst>
      <p:ext uri="{BB962C8B-B14F-4D97-AF65-F5344CB8AC3E}">
        <p14:creationId xmlns:p14="http://schemas.microsoft.com/office/powerpoint/2010/main" val="2215494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7944373" cy="584775"/>
          </a:xfrm>
          <a:prstGeom prst="rect">
            <a:avLst/>
          </a:prstGeom>
          <a:noFill/>
        </p:spPr>
        <p:txBody>
          <a:bodyPr wrap="square">
            <a:spAutoFit/>
          </a:bodyPr>
          <a:lstStyle/>
          <a:p>
            <a:pPr rtl="0">
              <a:spcBef>
                <a:spcPts val="0"/>
              </a:spcBef>
              <a:spcAft>
                <a:spcPts val="0"/>
              </a:spcAft>
            </a:pPr>
            <a:r>
              <a:rPr lang="fr-FR" sz="3200" b="1" dirty="0">
                <a:solidFill>
                  <a:srgbClr val="011033"/>
                </a:solidFill>
                <a:latin typeface="Century Gothic"/>
                <a:ea typeface="Century Gothic"/>
                <a:cs typeface="Century Gothic"/>
                <a:sym typeface="Century Gothic"/>
              </a:rPr>
              <a:t>Emergency Response Escalation Matrix</a:t>
            </a:r>
            <a:endParaRPr lang="en-US" sz="3200" dirty="0"/>
          </a:p>
        </p:txBody>
      </p:sp>
      <p:graphicFrame>
        <p:nvGraphicFramePr>
          <p:cNvPr id="11" name="Table 10">
            <a:extLst>
              <a:ext uri="{FF2B5EF4-FFF2-40B4-BE49-F238E27FC236}">
                <a16:creationId xmlns:a16="http://schemas.microsoft.com/office/drawing/2014/main" id="{42FE8C6C-FD0D-7552-AE65-A100D07612D9}"/>
              </a:ext>
            </a:extLst>
          </p:cNvPr>
          <p:cNvGraphicFramePr>
            <a:graphicFrameLocks noGrp="1"/>
          </p:cNvGraphicFramePr>
          <p:nvPr>
            <p:extLst>
              <p:ext uri="{D42A27DB-BD31-4B8C-83A1-F6EECF244321}">
                <p14:modId xmlns:p14="http://schemas.microsoft.com/office/powerpoint/2010/main" val="2886001009"/>
              </p:ext>
            </p:extLst>
          </p:nvPr>
        </p:nvGraphicFramePr>
        <p:xfrm>
          <a:off x="383098" y="763398"/>
          <a:ext cx="11425805" cy="5242873"/>
        </p:xfrm>
        <a:graphic>
          <a:graphicData uri="http://schemas.openxmlformats.org/drawingml/2006/table">
            <a:tbl>
              <a:tblPr firstRow="1"/>
              <a:tblGrid>
                <a:gridCol w="1953797">
                  <a:extLst>
                    <a:ext uri="{9D8B030D-6E8A-4147-A177-3AD203B41FA5}">
                      <a16:colId xmlns:a16="http://schemas.microsoft.com/office/drawing/2014/main" val="3151143784"/>
                    </a:ext>
                  </a:extLst>
                </a:gridCol>
                <a:gridCol w="1578668">
                  <a:extLst>
                    <a:ext uri="{9D8B030D-6E8A-4147-A177-3AD203B41FA5}">
                      <a16:colId xmlns:a16="http://schemas.microsoft.com/office/drawing/2014/main" val="3319195333"/>
                    </a:ext>
                  </a:extLst>
                </a:gridCol>
                <a:gridCol w="1578668">
                  <a:extLst>
                    <a:ext uri="{9D8B030D-6E8A-4147-A177-3AD203B41FA5}">
                      <a16:colId xmlns:a16="http://schemas.microsoft.com/office/drawing/2014/main" val="2066272656"/>
                    </a:ext>
                  </a:extLst>
                </a:gridCol>
                <a:gridCol w="1578668">
                  <a:extLst>
                    <a:ext uri="{9D8B030D-6E8A-4147-A177-3AD203B41FA5}">
                      <a16:colId xmlns:a16="http://schemas.microsoft.com/office/drawing/2014/main" val="1026204835"/>
                    </a:ext>
                  </a:extLst>
                </a:gridCol>
                <a:gridCol w="1578668">
                  <a:extLst>
                    <a:ext uri="{9D8B030D-6E8A-4147-A177-3AD203B41FA5}">
                      <a16:colId xmlns:a16="http://schemas.microsoft.com/office/drawing/2014/main" val="1798996210"/>
                    </a:ext>
                  </a:extLst>
                </a:gridCol>
                <a:gridCol w="1578668">
                  <a:extLst>
                    <a:ext uri="{9D8B030D-6E8A-4147-A177-3AD203B41FA5}">
                      <a16:colId xmlns:a16="http://schemas.microsoft.com/office/drawing/2014/main" val="3346450640"/>
                    </a:ext>
                  </a:extLst>
                </a:gridCol>
                <a:gridCol w="1578668">
                  <a:extLst>
                    <a:ext uri="{9D8B030D-6E8A-4147-A177-3AD203B41FA5}">
                      <a16:colId xmlns:a16="http://schemas.microsoft.com/office/drawing/2014/main" val="2635009439"/>
                    </a:ext>
                  </a:extLst>
                </a:gridCol>
              </a:tblGrid>
              <a:tr h="268448">
                <a:tc>
                  <a:txBody>
                    <a:bodyPr/>
                    <a:lstStyle/>
                    <a:p>
                      <a:pPr algn="l" fontAlgn="ctr"/>
                      <a:r>
                        <a:rPr lang="en-US" sz="1000" b="0" i="0" u="none" strike="noStrike" dirty="0">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a:noFill/>
                    </a:lnB>
                    <a:solidFill>
                      <a:srgbClr val="FFFFFF"/>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1 </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2</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3</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4</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a:solidFill>
                            <a:srgbClr val="0D0D0D"/>
                          </a:solidFill>
                          <a:effectLst/>
                          <a:highlight>
                            <a:srgbClr val="E7E6E6"/>
                          </a:highlight>
                          <a:latin typeface="Century Gothic" panose="020B0502020202020204" pitchFamily="34" charset="0"/>
                        </a:rPr>
                        <a:t>Phase 5</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6</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extLst>
                  <a:ext uri="{0D108BD9-81ED-4DB2-BD59-A6C34878D82A}">
                    <a16:rowId xmlns:a16="http://schemas.microsoft.com/office/drawing/2014/main" val="3337485789"/>
                  </a:ext>
                </a:extLst>
              </a:tr>
              <a:tr h="253486">
                <a:tc>
                  <a:txBody>
                    <a:bodyPr/>
                    <a:lstStyle/>
                    <a:p>
                      <a:pPr algn="l" fontAlgn="ctr"/>
                      <a:r>
                        <a:rPr lang="en-US" sz="1000" b="0" i="0" u="none" strike="noStrike">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FFFFFF"/>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Initial Detection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Assessment</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Containment</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Resolution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Recovery</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Review and Learn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extLst>
                  <a:ext uri="{0D108BD9-81ED-4DB2-BD59-A6C34878D82A}">
                    <a16:rowId xmlns:a16="http://schemas.microsoft.com/office/drawing/2014/main" val="730063179"/>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Financial Advisor</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177001700"/>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Human Resources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19528860"/>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Industry Peers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extLst>
                  <a:ext uri="{0D108BD9-81ED-4DB2-BD59-A6C34878D82A}">
                    <a16:rowId xmlns:a16="http://schemas.microsoft.com/office/drawing/2014/main" val="4081911077"/>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Legal Advisor</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dirty="0">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3700671587"/>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Local Emergency Services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dirty="0">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753506000"/>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Local Government Authorities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295839468"/>
                  </a:ext>
                </a:extLst>
              </a:tr>
              <a:tr h="420355">
                <a:tc>
                  <a:txBody>
                    <a:bodyPr/>
                    <a:lstStyle/>
                    <a:p>
                      <a:pPr algn="l" fontAlgn="ctr"/>
                      <a:r>
                        <a:rPr lang="en-US" sz="1100" b="0" i="0" u="none" strike="noStrike" dirty="0">
                          <a:solidFill>
                            <a:srgbClr val="0D0D0D"/>
                          </a:solidFill>
                          <a:effectLst/>
                          <a:highlight>
                            <a:srgbClr val="E7E6E6"/>
                          </a:highlight>
                          <a:latin typeface="Century Gothic" panose="020B0502020202020204" pitchFamily="34" charset="0"/>
                        </a:rPr>
                        <a:t>On-site Security Team</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dirty="0">
                          <a:solidFill>
                            <a:schemeClr val="bg1"/>
                          </a:solidFill>
                          <a:effectLst/>
                          <a:latin typeface="Century Gothic" panose="020B0502020202020204" pitchFamily="34" charset="0"/>
                        </a:rPr>
                        <a:t>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4117123151"/>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Public Relations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030150109"/>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Quality Assurance Manager</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extLst>
                  <a:ext uri="{0D108BD9-81ED-4DB2-BD59-A6C34878D82A}">
                    <a16:rowId xmlns:a16="http://schemas.microsoft.com/office/drawing/2014/main" val="322611777"/>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Recovery Manager</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325627406"/>
                  </a:ext>
                </a:extLst>
              </a:tr>
              <a:tr h="420355">
                <a:tc>
                  <a:txBody>
                    <a:bodyPr/>
                    <a:lstStyle/>
                    <a:p>
                      <a:pPr algn="l" fontAlgn="ctr"/>
                      <a:r>
                        <a:rPr lang="en-US" sz="1100" b="0" i="0" u="none" strike="noStrike" dirty="0">
                          <a:solidFill>
                            <a:srgbClr val="0D0D0D"/>
                          </a:solidFill>
                          <a:effectLst/>
                          <a:highlight>
                            <a:srgbClr val="E7E6E6"/>
                          </a:highlight>
                          <a:latin typeface="Century Gothic" panose="020B0502020202020204" pitchFamily="34" charset="0"/>
                        </a:rPr>
                        <a:t>Regulatory Bodies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3792393650"/>
                  </a:ext>
                </a:extLst>
              </a:tr>
            </a:tbl>
          </a:graphicData>
        </a:graphic>
      </p:graphicFrame>
      <p:graphicFrame>
        <p:nvGraphicFramePr>
          <p:cNvPr id="4" name="Table 3">
            <a:extLst>
              <a:ext uri="{FF2B5EF4-FFF2-40B4-BE49-F238E27FC236}">
                <a16:creationId xmlns:a16="http://schemas.microsoft.com/office/drawing/2014/main" id="{9851EEE2-2845-E102-7B4E-6819E05AF821}"/>
              </a:ext>
            </a:extLst>
          </p:cNvPr>
          <p:cNvGraphicFramePr>
            <a:graphicFrameLocks noGrp="1"/>
          </p:cNvGraphicFramePr>
          <p:nvPr>
            <p:extLst>
              <p:ext uri="{D42A27DB-BD31-4B8C-83A1-F6EECF244321}">
                <p14:modId xmlns:p14="http://schemas.microsoft.com/office/powerpoint/2010/main" val="898542494"/>
              </p:ext>
            </p:extLst>
          </p:nvPr>
        </p:nvGraphicFramePr>
        <p:xfrm>
          <a:off x="1341120" y="6264847"/>
          <a:ext cx="9509760" cy="420355"/>
        </p:xfrm>
        <a:graphic>
          <a:graphicData uri="http://schemas.openxmlformats.org/drawingml/2006/table">
            <a:tbl>
              <a:tblPr/>
              <a:tblGrid>
                <a:gridCol w="548640">
                  <a:extLst>
                    <a:ext uri="{9D8B030D-6E8A-4147-A177-3AD203B41FA5}">
                      <a16:colId xmlns:a16="http://schemas.microsoft.com/office/drawing/2014/main" val="1578169858"/>
                    </a:ext>
                  </a:extLst>
                </a:gridCol>
                <a:gridCol w="1828800">
                  <a:extLst>
                    <a:ext uri="{9D8B030D-6E8A-4147-A177-3AD203B41FA5}">
                      <a16:colId xmlns:a16="http://schemas.microsoft.com/office/drawing/2014/main" val="428456739"/>
                    </a:ext>
                  </a:extLst>
                </a:gridCol>
                <a:gridCol w="548640">
                  <a:extLst>
                    <a:ext uri="{9D8B030D-6E8A-4147-A177-3AD203B41FA5}">
                      <a16:colId xmlns:a16="http://schemas.microsoft.com/office/drawing/2014/main" val="1458320998"/>
                    </a:ext>
                  </a:extLst>
                </a:gridCol>
                <a:gridCol w="1828800">
                  <a:extLst>
                    <a:ext uri="{9D8B030D-6E8A-4147-A177-3AD203B41FA5}">
                      <a16:colId xmlns:a16="http://schemas.microsoft.com/office/drawing/2014/main" val="3751127959"/>
                    </a:ext>
                  </a:extLst>
                </a:gridCol>
                <a:gridCol w="548640">
                  <a:extLst>
                    <a:ext uri="{9D8B030D-6E8A-4147-A177-3AD203B41FA5}">
                      <a16:colId xmlns:a16="http://schemas.microsoft.com/office/drawing/2014/main" val="3849318829"/>
                    </a:ext>
                  </a:extLst>
                </a:gridCol>
                <a:gridCol w="1828800">
                  <a:extLst>
                    <a:ext uri="{9D8B030D-6E8A-4147-A177-3AD203B41FA5}">
                      <a16:colId xmlns:a16="http://schemas.microsoft.com/office/drawing/2014/main" val="3223800669"/>
                    </a:ext>
                  </a:extLst>
                </a:gridCol>
                <a:gridCol w="548640">
                  <a:extLst>
                    <a:ext uri="{9D8B030D-6E8A-4147-A177-3AD203B41FA5}">
                      <a16:colId xmlns:a16="http://schemas.microsoft.com/office/drawing/2014/main" val="564483372"/>
                    </a:ext>
                  </a:extLst>
                </a:gridCol>
                <a:gridCol w="1828800">
                  <a:extLst>
                    <a:ext uri="{9D8B030D-6E8A-4147-A177-3AD203B41FA5}">
                      <a16:colId xmlns:a16="http://schemas.microsoft.com/office/drawing/2014/main" val="3382154802"/>
                    </a:ext>
                  </a:extLst>
                </a:gridCol>
              </a:tblGrid>
              <a:tr h="420355">
                <a:tc>
                  <a:txBody>
                    <a:bodyPr/>
                    <a:lstStyle/>
                    <a:p>
                      <a:pPr algn="ctr" fontAlgn="ctr"/>
                      <a:r>
                        <a:rPr lang="en-US" sz="1300" b="1" i="0" u="none" strike="noStrike" dirty="0">
                          <a:solidFill>
                            <a:schemeClr val="bg1"/>
                          </a:solidFill>
                          <a:effectLst/>
                          <a:latin typeface="Century Gothic" panose="020B0502020202020204" pitchFamily="34" charset="0"/>
                        </a:rPr>
                        <a:t>R</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0533C"/>
                    </a:solidFill>
                  </a:tcPr>
                </a:tc>
                <a:tc>
                  <a:txBody>
                    <a:bodyPr/>
                    <a:lstStyle/>
                    <a:p>
                      <a:pPr algn="l" fontAlgn="ctr"/>
                      <a:r>
                        <a:rPr lang="en-US" sz="1300" b="1" i="0" u="none" strike="noStrike" dirty="0">
                          <a:solidFill>
                            <a:schemeClr val="tx1"/>
                          </a:solidFill>
                          <a:effectLst/>
                          <a:latin typeface="Century Gothic" panose="020B0502020202020204" pitchFamily="34" charset="0"/>
                        </a:rPr>
                        <a:t>Responsible</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US" sz="1300" b="1" i="0" u="none" strike="noStrike" dirty="0">
                          <a:solidFill>
                            <a:schemeClr val="bg1"/>
                          </a:solidFill>
                          <a:effectLst/>
                          <a:latin typeface="Century Gothic" panose="020B0502020202020204" pitchFamily="34" charset="0"/>
                        </a:rPr>
                        <a:t>A </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algn="l" fontAlgn="ctr"/>
                      <a:r>
                        <a:rPr lang="en-US" sz="1300" b="1" i="0" u="none" strike="noStrike" kern="1200" dirty="0">
                          <a:solidFill>
                            <a:schemeClr val="tx1"/>
                          </a:solidFill>
                          <a:effectLst/>
                          <a:latin typeface="Century Gothic" panose="020B0502020202020204" pitchFamily="34" charset="0"/>
                          <a:ea typeface="+mn-ea"/>
                          <a:cs typeface="+mn-cs"/>
                        </a:rPr>
                        <a:t>Accountable</a:t>
                      </a:r>
                    </a:p>
                  </a:txBody>
                  <a:tcPr marR="0"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US" sz="1300" b="1" i="0" u="none" strike="noStrike" dirty="0">
                          <a:solidFill>
                            <a:schemeClr val="bg1"/>
                          </a:solidFill>
                          <a:effectLst/>
                          <a:latin typeface="Century Gothic" panose="020B0502020202020204" pitchFamily="34" charset="0"/>
                        </a:rPr>
                        <a:t>C</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l" fontAlgn="ctr"/>
                      <a:r>
                        <a:rPr lang="en-US" sz="1300" b="1" i="0" u="none" strike="noStrike" dirty="0">
                          <a:solidFill>
                            <a:schemeClr val="tx1"/>
                          </a:solidFill>
                          <a:effectLst/>
                          <a:latin typeface="Century Gothic" panose="020B0502020202020204" pitchFamily="34" charset="0"/>
                        </a:rPr>
                        <a:t>Consulted</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1" i="0" u="none" strike="noStrike" dirty="0">
                          <a:solidFill>
                            <a:schemeClr val="bg1"/>
                          </a:solidFill>
                          <a:effectLst/>
                          <a:latin typeface="Century Gothic" panose="020B0502020202020204" pitchFamily="34" charset="0"/>
                        </a:rPr>
                        <a:t>I</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l" fontAlgn="ctr"/>
                      <a:r>
                        <a:rPr lang="en-US" sz="1300" b="1" i="0" u="none" strike="noStrike" dirty="0">
                          <a:solidFill>
                            <a:schemeClr val="tx1"/>
                          </a:solidFill>
                          <a:effectLst/>
                          <a:latin typeface="Century Gothic" panose="020B0502020202020204" pitchFamily="34" charset="0"/>
                        </a:rPr>
                        <a:t>Informed</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1788986"/>
                  </a:ext>
                </a:extLst>
              </a:tr>
            </a:tbl>
          </a:graphicData>
        </a:graphic>
      </p:graphicFrame>
    </p:spTree>
    <p:extLst>
      <p:ext uri="{BB962C8B-B14F-4D97-AF65-F5344CB8AC3E}">
        <p14:creationId xmlns:p14="http://schemas.microsoft.com/office/powerpoint/2010/main" val="3373452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7944373" cy="584775"/>
          </a:xfrm>
          <a:prstGeom prst="rect">
            <a:avLst/>
          </a:prstGeom>
          <a:noFill/>
        </p:spPr>
        <p:txBody>
          <a:bodyPr wrap="square">
            <a:spAutoFit/>
          </a:bodyPr>
          <a:lstStyle/>
          <a:p>
            <a:pPr rtl="0">
              <a:spcBef>
                <a:spcPts val="0"/>
              </a:spcBef>
              <a:spcAft>
                <a:spcPts val="0"/>
              </a:spcAft>
            </a:pPr>
            <a:r>
              <a:rPr lang="fr-FR" sz="3200" b="1" dirty="0">
                <a:solidFill>
                  <a:srgbClr val="011033"/>
                </a:solidFill>
                <a:latin typeface="Century Gothic"/>
                <a:ea typeface="Century Gothic"/>
                <a:cs typeface="Century Gothic"/>
                <a:sym typeface="Century Gothic"/>
              </a:rPr>
              <a:t>Emergency Response Escalation Matrix</a:t>
            </a:r>
            <a:endParaRPr lang="en-US" sz="3200" dirty="0"/>
          </a:p>
        </p:txBody>
      </p:sp>
      <p:graphicFrame>
        <p:nvGraphicFramePr>
          <p:cNvPr id="11" name="Table 10">
            <a:extLst>
              <a:ext uri="{FF2B5EF4-FFF2-40B4-BE49-F238E27FC236}">
                <a16:creationId xmlns:a16="http://schemas.microsoft.com/office/drawing/2014/main" id="{42FE8C6C-FD0D-7552-AE65-A100D07612D9}"/>
              </a:ext>
            </a:extLst>
          </p:cNvPr>
          <p:cNvGraphicFramePr>
            <a:graphicFrameLocks noGrp="1"/>
          </p:cNvGraphicFramePr>
          <p:nvPr>
            <p:extLst>
              <p:ext uri="{D42A27DB-BD31-4B8C-83A1-F6EECF244321}">
                <p14:modId xmlns:p14="http://schemas.microsoft.com/office/powerpoint/2010/main" val="4065469045"/>
              </p:ext>
            </p:extLst>
          </p:nvPr>
        </p:nvGraphicFramePr>
        <p:xfrm>
          <a:off x="383098" y="763398"/>
          <a:ext cx="11425805" cy="3561453"/>
        </p:xfrm>
        <a:graphic>
          <a:graphicData uri="http://schemas.openxmlformats.org/drawingml/2006/table">
            <a:tbl>
              <a:tblPr firstRow="1"/>
              <a:tblGrid>
                <a:gridCol w="1953797">
                  <a:extLst>
                    <a:ext uri="{9D8B030D-6E8A-4147-A177-3AD203B41FA5}">
                      <a16:colId xmlns:a16="http://schemas.microsoft.com/office/drawing/2014/main" val="3151143784"/>
                    </a:ext>
                  </a:extLst>
                </a:gridCol>
                <a:gridCol w="1578668">
                  <a:extLst>
                    <a:ext uri="{9D8B030D-6E8A-4147-A177-3AD203B41FA5}">
                      <a16:colId xmlns:a16="http://schemas.microsoft.com/office/drawing/2014/main" val="3319195333"/>
                    </a:ext>
                  </a:extLst>
                </a:gridCol>
                <a:gridCol w="1578668">
                  <a:extLst>
                    <a:ext uri="{9D8B030D-6E8A-4147-A177-3AD203B41FA5}">
                      <a16:colId xmlns:a16="http://schemas.microsoft.com/office/drawing/2014/main" val="2066272656"/>
                    </a:ext>
                  </a:extLst>
                </a:gridCol>
                <a:gridCol w="1578668">
                  <a:extLst>
                    <a:ext uri="{9D8B030D-6E8A-4147-A177-3AD203B41FA5}">
                      <a16:colId xmlns:a16="http://schemas.microsoft.com/office/drawing/2014/main" val="1026204835"/>
                    </a:ext>
                  </a:extLst>
                </a:gridCol>
                <a:gridCol w="1578668">
                  <a:extLst>
                    <a:ext uri="{9D8B030D-6E8A-4147-A177-3AD203B41FA5}">
                      <a16:colId xmlns:a16="http://schemas.microsoft.com/office/drawing/2014/main" val="1798996210"/>
                    </a:ext>
                  </a:extLst>
                </a:gridCol>
                <a:gridCol w="1578668">
                  <a:extLst>
                    <a:ext uri="{9D8B030D-6E8A-4147-A177-3AD203B41FA5}">
                      <a16:colId xmlns:a16="http://schemas.microsoft.com/office/drawing/2014/main" val="3346450640"/>
                    </a:ext>
                  </a:extLst>
                </a:gridCol>
                <a:gridCol w="1578668">
                  <a:extLst>
                    <a:ext uri="{9D8B030D-6E8A-4147-A177-3AD203B41FA5}">
                      <a16:colId xmlns:a16="http://schemas.microsoft.com/office/drawing/2014/main" val="2635009439"/>
                    </a:ext>
                  </a:extLst>
                </a:gridCol>
              </a:tblGrid>
              <a:tr h="268448">
                <a:tc>
                  <a:txBody>
                    <a:bodyPr/>
                    <a:lstStyle/>
                    <a:p>
                      <a:pPr algn="l" fontAlgn="ctr"/>
                      <a:r>
                        <a:rPr lang="en-US" sz="1000" b="0" i="0" u="none" strike="noStrike" dirty="0">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a:noFill/>
                    </a:lnB>
                    <a:solidFill>
                      <a:srgbClr val="FFFFFF"/>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1 </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2</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3</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4</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a:solidFill>
                            <a:srgbClr val="0D0D0D"/>
                          </a:solidFill>
                          <a:effectLst/>
                          <a:highlight>
                            <a:srgbClr val="E7E6E6"/>
                          </a:highlight>
                          <a:latin typeface="Century Gothic" panose="020B0502020202020204" pitchFamily="34" charset="0"/>
                        </a:rPr>
                        <a:t>Phase 5</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fontAlgn="ctr"/>
                      <a:r>
                        <a:rPr lang="en-US" sz="1100" b="1" i="0" u="none" strike="noStrike" dirty="0">
                          <a:solidFill>
                            <a:srgbClr val="0D0D0D"/>
                          </a:solidFill>
                          <a:effectLst/>
                          <a:highlight>
                            <a:srgbClr val="E7E6E6"/>
                          </a:highlight>
                          <a:latin typeface="Century Gothic" panose="020B0502020202020204" pitchFamily="34" charset="0"/>
                        </a:rPr>
                        <a:t>Phase 6</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extLst>
                  <a:ext uri="{0D108BD9-81ED-4DB2-BD59-A6C34878D82A}">
                    <a16:rowId xmlns:a16="http://schemas.microsoft.com/office/drawing/2014/main" val="3337485789"/>
                  </a:ext>
                </a:extLst>
              </a:tr>
              <a:tr h="253486">
                <a:tc>
                  <a:txBody>
                    <a:bodyPr/>
                    <a:lstStyle/>
                    <a:p>
                      <a:pPr algn="l" fontAlgn="ctr"/>
                      <a:r>
                        <a:rPr lang="en-US" sz="1000" b="0" i="0" u="none" strike="noStrike">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FFFFFF"/>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Initial Detection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Assessment</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Containment</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Resolution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Recovery</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fontAlgn="t"/>
                      <a:r>
                        <a:rPr lang="en-US" sz="1100" b="0" i="0" u="none" strike="noStrike" dirty="0">
                          <a:solidFill>
                            <a:srgbClr val="0D0D0D"/>
                          </a:solidFill>
                          <a:effectLst/>
                          <a:highlight>
                            <a:srgbClr val="E7E6E6"/>
                          </a:highlight>
                          <a:latin typeface="Century Gothic" panose="020B0502020202020204" pitchFamily="34" charset="0"/>
                        </a:rPr>
                        <a:t>Review and Learn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extLst>
                  <a:ext uri="{0D108BD9-81ED-4DB2-BD59-A6C34878D82A}">
                    <a16:rowId xmlns:a16="http://schemas.microsoft.com/office/drawing/2014/main" val="730063179"/>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Review Committee</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extLst>
                  <a:ext uri="{0D108BD9-81ED-4DB2-BD59-A6C34878D82A}">
                    <a16:rowId xmlns:a16="http://schemas.microsoft.com/office/drawing/2014/main" val="177001700"/>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Risk Management</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19528860"/>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Safety Officer</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fontAlgn="ctr"/>
                      <a:r>
                        <a:rPr lang="en-US" sz="1600" b="1" i="0" u="none" strike="noStrike" dirty="0">
                          <a:solidFill>
                            <a:schemeClr val="bg1"/>
                          </a:solidFill>
                          <a:effectLst/>
                          <a:latin typeface="Century Gothic" panose="020B0502020202020204" pitchFamily="34" charset="0"/>
                        </a:rPr>
                        <a:t>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4081911077"/>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Security Manager</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dirty="0">
                          <a:solidFill>
                            <a:schemeClr val="bg1"/>
                          </a:solidFill>
                          <a:effectLst/>
                          <a:latin typeface="Century Gothic" panose="020B0502020202020204" pitchFamily="34" charset="0"/>
                        </a:rPr>
                        <a:t>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fontAlgn="ctr"/>
                      <a:r>
                        <a:rPr lang="en-US" sz="1600" b="1" i="0" u="none" strike="noStrike" dirty="0">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3700671587"/>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Shareholders</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753506000"/>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Suppliers</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295839468"/>
                  </a:ext>
                </a:extLst>
              </a:tr>
              <a:tr h="420355">
                <a:tc>
                  <a:txBody>
                    <a:bodyPr/>
                    <a:lstStyle/>
                    <a:p>
                      <a:pPr algn="l" fontAlgn="ctr"/>
                      <a:r>
                        <a:rPr lang="en-US" sz="1100" b="0" i="0" u="none" strike="noStrike">
                          <a:solidFill>
                            <a:srgbClr val="0D0D0D"/>
                          </a:solidFill>
                          <a:effectLst/>
                          <a:highlight>
                            <a:srgbClr val="E7E6E6"/>
                          </a:highlight>
                          <a:latin typeface="Century Gothic" panose="020B0502020202020204" pitchFamily="34" charset="0"/>
                        </a:rPr>
                        <a:t>Technical Teams</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fontAlgn="ctr"/>
                      <a:r>
                        <a:rPr lang="en-US"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4117123151"/>
                  </a:ext>
                </a:extLst>
              </a:tr>
            </a:tbl>
          </a:graphicData>
        </a:graphic>
      </p:graphicFrame>
      <p:graphicFrame>
        <p:nvGraphicFramePr>
          <p:cNvPr id="18" name="Table 17">
            <a:extLst>
              <a:ext uri="{FF2B5EF4-FFF2-40B4-BE49-F238E27FC236}">
                <a16:creationId xmlns:a16="http://schemas.microsoft.com/office/drawing/2014/main" id="{32CDD27F-5715-107A-D76B-9F6CEC847DCD}"/>
              </a:ext>
            </a:extLst>
          </p:cNvPr>
          <p:cNvGraphicFramePr>
            <a:graphicFrameLocks noGrp="1"/>
          </p:cNvGraphicFramePr>
          <p:nvPr>
            <p:extLst>
              <p:ext uri="{D42A27DB-BD31-4B8C-83A1-F6EECF244321}">
                <p14:modId xmlns:p14="http://schemas.microsoft.com/office/powerpoint/2010/main" val="856144074"/>
              </p:ext>
            </p:extLst>
          </p:nvPr>
        </p:nvGraphicFramePr>
        <p:xfrm>
          <a:off x="1341120" y="6264847"/>
          <a:ext cx="9509760" cy="420355"/>
        </p:xfrm>
        <a:graphic>
          <a:graphicData uri="http://schemas.openxmlformats.org/drawingml/2006/table">
            <a:tbl>
              <a:tblPr/>
              <a:tblGrid>
                <a:gridCol w="548640">
                  <a:extLst>
                    <a:ext uri="{9D8B030D-6E8A-4147-A177-3AD203B41FA5}">
                      <a16:colId xmlns:a16="http://schemas.microsoft.com/office/drawing/2014/main" val="1578169858"/>
                    </a:ext>
                  </a:extLst>
                </a:gridCol>
                <a:gridCol w="1828800">
                  <a:extLst>
                    <a:ext uri="{9D8B030D-6E8A-4147-A177-3AD203B41FA5}">
                      <a16:colId xmlns:a16="http://schemas.microsoft.com/office/drawing/2014/main" val="428456739"/>
                    </a:ext>
                  </a:extLst>
                </a:gridCol>
                <a:gridCol w="548640">
                  <a:extLst>
                    <a:ext uri="{9D8B030D-6E8A-4147-A177-3AD203B41FA5}">
                      <a16:colId xmlns:a16="http://schemas.microsoft.com/office/drawing/2014/main" val="1458320998"/>
                    </a:ext>
                  </a:extLst>
                </a:gridCol>
                <a:gridCol w="1828800">
                  <a:extLst>
                    <a:ext uri="{9D8B030D-6E8A-4147-A177-3AD203B41FA5}">
                      <a16:colId xmlns:a16="http://schemas.microsoft.com/office/drawing/2014/main" val="3751127959"/>
                    </a:ext>
                  </a:extLst>
                </a:gridCol>
                <a:gridCol w="548640">
                  <a:extLst>
                    <a:ext uri="{9D8B030D-6E8A-4147-A177-3AD203B41FA5}">
                      <a16:colId xmlns:a16="http://schemas.microsoft.com/office/drawing/2014/main" val="3849318829"/>
                    </a:ext>
                  </a:extLst>
                </a:gridCol>
                <a:gridCol w="1828800">
                  <a:extLst>
                    <a:ext uri="{9D8B030D-6E8A-4147-A177-3AD203B41FA5}">
                      <a16:colId xmlns:a16="http://schemas.microsoft.com/office/drawing/2014/main" val="3223800669"/>
                    </a:ext>
                  </a:extLst>
                </a:gridCol>
                <a:gridCol w="548640">
                  <a:extLst>
                    <a:ext uri="{9D8B030D-6E8A-4147-A177-3AD203B41FA5}">
                      <a16:colId xmlns:a16="http://schemas.microsoft.com/office/drawing/2014/main" val="564483372"/>
                    </a:ext>
                  </a:extLst>
                </a:gridCol>
                <a:gridCol w="1828800">
                  <a:extLst>
                    <a:ext uri="{9D8B030D-6E8A-4147-A177-3AD203B41FA5}">
                      <a16:colId xmlns:a16="http://schemas.microsoft.com/office/drawing/2014/main" val="3382154802"/>
                    </a:ext>
                  </a:extLst>
                </a:gridCol>
              </a:tblGrid>
              <a:tr h="420355">
                <a:tc>
                  <a:txBody>
                    <a:bodyPr/>
                    <a:lstStyle/>
                    <a:p>
                      <a:pPr algn="ctr" fontAlgn="ctr"/>
                      <a:r>
                        <a:rPr lang="en-US" sz="1300" b="1" i="0" u="none" strike="noStrike" dirty="0">
                          <a:solidFill>
                            <a:schemeClr val="bg1"/>
                          </a:solidFill>
                          <a:effectLst/>
                          <a:latin typeface="Century Gothic" panose="020B0502020202020204" pitchFamily="34" charset="0"/>
                        </a:rPr>
                        <a:t>R</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0533C"/>
                    </a:solidFill>
                  </a:tcPr>
                </a:tc>
                <a:tc>
                  <a:txBody>
                    <a:bodyPr/>
                    <a:lstStyle/>
                    <a:p>
                      <a:pPr algn="l" fontAlgn="ctr"/>
                      <a:r>
                        <a:rPr lang="en-US" sz="1300" b="1" i="0" u="none" strike="noStrike" dirty="0">
                          <a:solidFill>
                            <a:schemeClr val="tx1"/>
                          </a:solidFill>
                          <a:effectLst/>
                          <a:latin typeface="Century Gothic" panose="020B0502020202020204" pitchFamily="34" charset="0"/>
                        </a:rPr>
                        <a:t>Responsible</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US" sz="1300" b="1" i="0" u="none" strike="noStrike" dirty="0">
                          <a:solidFill>
                            <a:schemeClr val="bg1"/>
                          </a:solidFill>
                          <a:effectLst/>
                          <a:latin typeface="Century Gothic" panose="020B0502020202020204" pitchFamily="34" charset="0"/>
                        </a:rPr>
                        <a:t>A </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algn="l" fontAlgn="ctr"/>
                      <a:r>
                        <a:rPr lang="en-US" sz="1300" b="1" i="0" u="none" strike="noStrike" kern="1200" dirty="0">
                          <a:solidFill>
                            <a:schemeClr val="tx1"/>
                          </a:solidFill>
                          <a:effectLst/>
                          <a:latin typeface="Century Gothic" panose="020B0502020202020204" pitchFamily="34" charset="0"/>
                          <a:ea typeface="+mn-ea"/>
                          <a:cs typeface="+mn-cs"/>
                        </a:rPr>
                        <a:t>Accountable</a:t>
                      </a:r>
                    </a:p>
                  </a:txBody>
                  <a:tcPr marR="0"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n-US" sz="1300" b="1" i="0" u="none" strike="noStrike" dirty="0">
                          <a:solidFill>
                            <a:schemeClr val="bg1"/>
                          </a:solidFill>
                          <a:effectLst/>
                          <a:latin typeface="Century Gothic" panose="020B0502020202020204" pitchFamily="34" charset="0"/>
                        </a:rPr>
                        <a:t>C</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l" fontAlgn="ctr"/>
                      <a:r>
                        <a:rPr lang="en-US" sz="1300" b="1" i="0" u="none" strike="noStrike" dirty="0">
                          <a:solidFill>
                            <a:schemeClr val="tx1"/>
                          </a:solidFill>
                          <a:effectLst/>
                          <a:latin typeface="Century Gothic" panose="020B0502020202020204" pitchFamily="34" charset="0"/>
                        </a:rPr>
                        <a:t>Consulted</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1" i="0" u="none" strike="noStrike" dirty="0">
                          <a:solidFill>
                            <a:schemeClr val="bg1"/>
                          </a:solidFill>
                          <a:effectLst/>
                          <a:latin typeface="Century Gothic" panose="020B0502020202020204" pitchFamily="34" charset="0"/>
                        </a:rPr>
                        <a:t>I</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l" fontAlgn="ctr"/>
                      <a:r>
                        <a:rPr lang="en-US" sz="1300" b="1" i="0" u="none" strike="noStrike" dirty="0">
                          <a:solidFill>
                            <a:schemeClr val="tx1"/>
                          </a:solidFill>
                          <a:effectLst/>
                          <a:latin typeface="Century Gothic" panose="020B0502020202020204" pitchFamily="34" charset="0"/>
                        </a:rPr>
                        <a:t>Informed</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1788986"/>
                  </a:ext>
                </a:extLst>
              </a:tr>
            </a:tbl>
          </a:graphicData>
        </a:graphic>
      </p:graphicFrame>
    </p:spTree>
    <p:extLst>
      <p:ext uri="{BB962C8B-B14F-4D97-AF65-F5344CB8AC3E}">
        <p14:creationId xmlns:p14="http://schemas.microsoft.com/office/powerpoint/2010/main" val="2715141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194</TotalTime>
  <Words>622</Words>
  <Application>Microsoft Macintosh PowerPoint</Application>
  <PresentationFormat>Widescreen</PresentationFormat>
  <Paragraphs>292</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Megan Herchold</cp:lastModifiedBy>
  <cp:revision>57</cp:revision>
  <dcterms:created xsi:type="dcterms:W3CDTF">2024-06-23T02:36:30Z</dcterms:created>
  <dcterms:modified xsi:type="dcterms:W3CDTF">2024-07-14T02:28:55Z</dcterms:modified>
</cp:coreProperties>
</file>