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C2E0"/>
    <a:srgbClr val="F05C4F"/>
    <a:srgbClr val="9C92C8"/>
    <a:srgbClr val="33D6AD"/>
    <a:srgbClr val="292866"/>
    <a:srgbClr val="000000"/>
    <a:srgbClr val="97D0B1"/>
    <a:srgbClr val="406352"/>
    <a:srgbClr val="737373"/>
    <a:srgbClr val="001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51"/>
  </p:normalViewPr>
  <p:slideViewPr>
    <p:cSldViewPr snapToGrid="0">
      <p:cViewPr varScale="1">
        <p:scale>
          <a:sx n="105" d="100"/>
          <a:sy n="105" d="100"/>
        </p:scale>
        <p:origin x="9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69BE0E-0D7E-4751-9CAB-E30A285D4D91}" type="doc">
      <dgm:prSet loTypeId="urn:microsoft.com/office/officeart/2005/8/layout/hChevron3" loCatId="process" qsTypeId="urn:microsoft.com/office/officeart/2005/8/quickstyle/simple1" qsCatId="simple" csTypeId="urn:microsoft.com/office/officeart/2005/8/colors/accent1_2" csCatId="accent1" phldr="1"/>
      <dgm:spPr/>
    </dgm:pt>
    <dgm:pt modelId="{19219D8F-9C9A-47B2-B7FC-DE16EEF11A2D}">
      <dgm:prSet phldrT="[Text]" custT="1"/>
      <dgm:spPr>
        <a:solidFill>
          <a:srgbClr val="4EA72E">
            <a:alpha val="60000"/>
          </a:srgbClr>
        </a:solidFill>
      </dgm:spPr>
      <dgm:t>
        <a:bodyPr/>
        <a:lstStyle/>
        <a:p>
          <a:r>
            <a:rPr lang="en-US" sz="900" b="1" i="0" u="none" strike="noStrike" dirty="0">
              <a:solidFill>
                <a:srgbClr val="000000"/>
              </a:solidFill>
              <a:effectLst/>
              <a:latin typeface="Century Gothic" panose="020B0502020202020204" pitchFamily="34" charset="0"/>
            </a:rPr>
            <a:t>Greet and Identify</a:t>
          </a:r>
          <a:r>
            <a:rPr lang="en-US" sz="900" b="0" i="0" u="none" strike="noStrike" dirty="0">
              <a:solidFill>
                <a:srgbClr val="000000"/>
              </a:solidFill>
              <a:effectLst/>
              <a:latin typeface="Century Gothic" panose="020B0502020202020204" pitchFamily="34" charset="0"/>
            </a:rPr>
            <a:t>:</a:t>
          </a:r>
        </a:p>
        <a:p>
          <a:r>
            <a:rPr lang="en-US" sz="900" b="0" i="0" u="none" strike="noStrike" dirty="0">
              <a:solidFill>
                <a:srgbClr val="000000"/>
              </a:solidFill>
              <a:effectLst/>
              <a:latin typeface="Century Gothic" panose="020B0502020202020204" pitchFamily="34" charset="0"/>
            </a:rPr>
            <a:t>Politely greet the customer and confirm their identity and account details.</a:t>
          </a:r>
          <a:endParaRPr lang="en-US" sz="900" dirty="0"/>
        </a:p>
      </dgm:t>
    </dgm:pt>
    <dgm:pt modelId="{69F84BB5-E149-4106-947C-16A979A850A9}" type="parTrans" cxnId="{2A5F5FA7-0E82-4C4B-879B-401A7DADA0D1}">
      <dgm:prSet/>
      <dgm:spPr/>
      <dgm:t>
        <a:bodyPr/>
        <a:lstStyle/>
        <a:p>
          <a:endParaRPr lang="en-US" sz="1600"/>
        </a:p>
      </dgm:t>
    </dgm:pt>
    <dgm:pt modelId="{925BD8AF-841B-4A7B-81F3-E595B87BFBEE}" type="sibTrans" cxnId="{2A5F5FA7-0E82-4C4B-879B-401A7DADA0D1}">
      <dgm:prSet/>
      <dgm:spPr/>
      <dgm:t>
        <a:bodyPr/>
        <a:lstStyle/>
        <a:p>
          <a:endParaRPr lang="en-US" sz="1600"/>
        </a:p>
      </dgm:t>
    </dgm:pt>
    <dgm:pt modelId="{72A438E9-5949-492D-AB95-5A4682EA52FA}">
      <dgm:prSet phldrT="[Text]" custT="1"/>
      <dgm:spPr>
        <a:solidFill>
          <a:srgbClr val="95CA82"/>
        </a:solidFill>
      </dgm:spPr>
      <dgm:t>
        <a:bodyPr/>
        <a:lstStyle/>
        <a:p>
          <a:r>
            <a:rPr lang="en-US" sz="900" b="1" i="0" u="none" strike="noStrike" dirty="0">
              <a:solidFill>
                <a:srgbClr val="000000"/>
              </a:solidFill>
              <a:effectLst/>
              <a:latin typeface="Century Gothic" panose="020B0502020202020204" pitchFamily="34" charset="0"/>
            </a:rPr>
            <a:t>Document Issue</a:t>
          </a:r>
          <a:r>
            <a:rPr lang="en-US" sz="900" i="0" u="none" strike="noStrike" dirty="0">
              <a:solidFill>
                <a:srgbClr val="000000"/>
              </a:solidFill>
              <a:effectLst/>
              <a:latin typeface="Century Gothic" panose="020B0502020202020204" pitchFamily="34" charset="0"/>
            </a:rPr>
            <a:t>:</a:t>
          </a:r>
        </a:p>
        <a:p>
          <a:r>
            <a:rPr lang="en-US" sz="900" i="0" u="none" strike="noStrike" dirty="0">
              <a:solidFill>
                <a:srgbClr val="000000"/>
              </a:solidFill>
              <a:effectLst/>
              <a:latin typeface="Century Gothic" panose="020B0502020202020204" pitchFamily="34" charset="0"/>
            </a:rPr>
            <a:t>Document the issue thoroughly in the customer service system.</a:t>
          </a:r>
          <a:endParaRPr lang="en-US" sz="900" dirty="0"/>
        </a:p>
      </dgm:t>
    </dgm:pt>
    <dgm:pt modelId="{83944995-9B9F-4A33-8B81-20EC099C5BAC}" type="parTrans" cxnId="{9E2EF833-1F96-4229-ACE1-8BDE905198A3}">
      <dgm:prSet/>
      <dgm:spPr/>
      <dgm:t>
        <a:bodyPr/>
        <a:lstStyle/>
        <a:p>
          <a:endParaRPr lang="en-US" sz="1600"/>
        </a:p>
      </dgm:t>
    </dgm:pt>
    <dgm:pt modelId="{A9F2C0E6-B93F-43D7-A874-0EE1FFAB8E90}" type="sibTrans" cxnId="{9E2EF833-1F96-4229-ACE1-8BDE905198A3}">
      <dgm:prSet/>
      <dgm:spPr/>
      <dgm:t>
        <a:bodyPr/>
        <a:lstStyle/>
        <a:p>
          <a:endParaRPr lang="en-US" sz="1600"/>
        </a:p>
      </dgm:t>
    </dgm:pt>
    <dgm:pt modelId="{621DC09C-13CD-4543-A307-57A6E38B583F}">
      <dgm:prSet phldrT="[Text]" custT="1"/>
      <dgm:spPr>
        <a:solidFill>
          <a:srgbClr val="95CA82"/>
        </a:solidFill>
      </dgm:spPr>
      <dgm:t>
        <a:bodyPr/>
        <a:lstStyle/>
        <a:p>
          <a:r>
            <a:rPr lang="en-US" sz="900" b="1" i="0" u="none" strike="noStrike" dirty="0">
              <a:solidFill>
                <a:srgbClr val="000000"/>
              </a:solidFill>
              <a:effectLst/>
              <a:latin typeface="Century Gothic" panose="020B0502020202020204" pitchFamily="34" charset="0"/>
            </a:rPr>
            <a:t>Assess Issue</a:t>
          </a:r>
          <a:r>
            <a:rPr lang="en-US" sz="900" i="0" u="none" strike="noStrike" dirty="0">
              <a:solidFill>
                <a:srgbClr val="000000"/>
              </a:solidFill>
              <a:effectLst/>
              <a:latin typeface="Century Gothic" panose="020B0502020202020204" pitchFamily="34" charset="0"/>
            </a:rPr>
            <a:t>:</a:t>
          </a:r>
        </a:p>
        <a:p>
          <a:r>
            <a:rPr lang="en-US" sz="900" i="0" u="none" strike="noStrike" dirty="0">
              <a:solidFill>
                <a:srgbClr val="000000"/>
              </a:solidFill>
              <a:effectLst/>
              <a:latin typeface="Century Gothic" panose="020B0502020202020204" pitchFamily="34" charset="0"/>
            </a:rPr>
            <a:t>Perform an initial assessment of the issue to determine if it can be resolved immediately.</a:t>
          </a:r>
          <a:endParaRPr lang="en-US" sz="900" dirty="0"/>
        </a:p>
      </dgm:t>
    </dgm:pt>
    <dgm:pt modelId="{CD7EC5EA-EE00-4E50-BF3D-2C273B3D2363}" type="parTrans" cxnId="{CA5575B7-0420-4374-BE10-2C08409E57AD}">
      <dgm:prSet/>
      <dgm:spPr/>
      <dgm:t>
        <a:bodyPr/>
        <a:lstStyle/>
        <a:p>
          <a:endParaRPr lang="en-US" sz="1600"/>
        </a:p>
      </dgm:t>
    </dgm:pt>
    <dgm:pt modelId="{0FEE133F-C64C-4CC2-A1C7-79A7AB3A41E9}" type="sibTrans" cxnId="{CA5575B7-0420-4374-BE10-2C08409E57AD}">
      <dgm:prSet/>
      <dgm:spPr/>
      <dgm:t>
        <a:bodyPr/>
        <a:lstStyle/>
        <a:p>
          <a:endParaRPr lang="en-US" sz="1600"/>
        </a:p>
      </dgm:t>
    </dgm:pt>
    <dgm:pt modelId="{E5159055-E991-4245-BBE5-BB55211C1A4F}">
      <dgm:prSet custT="1"/>
      <dgm:spPr>
        <a:solidFill>
          <a:schemeClr val="accent6"/>
        </a:solidFill>
      </dgm:spPr>
      <dgm:t>
        <a:bodyPr/>
        <a:lstStyle/>
        <a:p>
          <a:pPr algn="l"/>
          <a:r>
            <a:rPr lang="en-US" sz="1100" b="1" i="0" u="none" dirty="0">
              <a:solidFill>
                <a:schemeClr val="tx1"/>
              </a:solidFill>
              <a:latin typeface="Century Gothic" panose="020B0502020202020204" pitchFamily="34" charset="0"/>
            </a:rPr>
            <a:t>Customer Calls into Call Center</a:t>
          </a:r>
          <a:endParaRPr lang="en-US" sz="1100" b="1" dirty="0">
            <a:solidFill>
              <a:schemeClr val="tx1"/>
            </a:solidFill>
            <a:latin typeface="Century Gothic" panose="020B0502020202020204" pitchFamily="34" charset="0"/>
          </a:endParaRPr>
        </a:p>
      </dgm:t>
    </dgm:pt>
    <dgm:pt modelId="{7DE4F02A-F12D-409B-9D28-9AC023F6F865}" type="parTrans" cxnId="{F32BD270-C7AE-4819-A954-4B43752A46E1}">
      <dgm:prSet/>
      <dgm:spPr/>
      <dgm:t>
        <a:bodyPr/>
        <a:lstStyle/>
        <a:p>
          <a:endParaRPr lang="en-US" sz="1600"/>
        </a:p>
      </dgm:t>
    </dgm:pt>
    <dgm:pt modelId="{91318D9D-88FC-4AF8-818F-659E3B7DF56F}" type="sibTrans" cxnId="{F32BD270-C7AE-4819-A954-4B43752A46E1}">
      <dgm:prSet/>
      <dgm:spPr/>
      <dgm:t>
        <a:bodyPr/>
        <a:lstStyle/>
        <a:p>
          <a:endParaRPr lang="en-US" sz="1600"/>
        </a:p>
      </dgm:t>
    </dgm:pt>
    <dgm:pt modelId="{E66E32EC-72B4-4D9A-9784-DDA82501198E}">
      <dgm:prSet custT="1"/>
      <dgm:spPr>
        <a:solidFill>
          <a:srgbClr val="95CA82"/>
        </a:solidFill>
      </dgm:spPr>
      <dgm:t>
        <a:bodyPr/>
        <a:lstStyle/>
        <a:p>
          <a:r>
            <a:rPr lang="en-US" sz="900" b="1" i="0" u="none" strike="noStrike" dirty="0">
              <a:solidFill>
                <a:srgbClr val="000000"/>
              </a:solidFill>
              <a:effectLst/>
              <a:latin typeface="Century Gothic" panose="020B0502020202020204" pitchFamily="34" charset="0"/>
            </a:rPr>
            <a:t>Attempt Resolution</a:t>
          </a:r>
          <a:r>
            <a:rPr lang="en-US" sz="900" i="0" u="none" strike="noStrike" dirty="0">
              <a:solidFill>
                <a:srgbClr val="000000"/>
              </a:solidFill>
              <a:effectLst/>
              <a:latin typeface="Century Gothic" panose="020B0502020202020204" pitchFamily="34" charset="0"/>
            </a:rPr>
            <a:t>:</a:t>
          </a:r>
        </a:p>
        <a:p>
          <a:r>
            <a:rPr lang="en-US" sz="900" i="0" u="none" strike="noStrike" dirty="0">
              <a:solidFill>
                <a:srgbClr val="000000"/>
              </a:solidFill>
              <a:effectLst/>
              <a:latin typeface="Century Gothic" panose="020B0502020202020204" pitchFamily="34" charset="0"/>
            </a:rPr>
            <a:t>Try to resolve the issue using the resources and guidelines available.</a:t>
          </a:r>
        </a:p>
      </dgm:t>
    </dgm:pt>
    <dgm:pt modelId="{161F438E-11BB-4995-B993-D185C46E211F}" type="parTrans" cxnId="{B26DB484-0604-426D-89E6-1FFD0232E7BD}">
      <dgm:prSet/>
      <dgm:spPr/>
      <dgm:t>
        <a:bodyPr/>
        <a:lstStyle/>
        <a:p>
          <a:endParaRPr lang="en-US" sz="1600"/>
        </a:p>
      </dgm:t>
    </dgm:pt>
    <dgm:pt modelId="{C6903D72-D9DE-4257-8360-A271B2964784}" type="sibTrans" cxnId="{B26DB484-0604-426D-89E6-1FFD0232E7BD}">
      <dgm:prSet/>
      <dgm:spPr/>
      <dgm:t>
        <a:bodyPr/>
        <a:lstStyle/>
        <a:p>
          <a:endParaRPr lang="en-US" sz="1600"/>
        </a:p>
      </dgm:t>
    </dgm:pt>
    <dgm:pt modelId="{EE4209C3-2187-4992-82FE-6F7560D4C38F}">
      <dgm:prSet custT="1"/>
      <dgm:spPr>
        <a:solidFill>
          <a:srgbClr val="95CA82"/>
        </a:solidFill>
      </dgm:spPr>
      <dgm:t>
        <a:bodyPr/>
        <a:lstStyle/>
        <a:p>
          <a:r>
            <a:rPr lang="en-US" sz="900" b="1" i="0" u="none" strike="noStrike" dirty="0">
              <a:solidFill>
                <a:srgbClr val="000000"/>
              </a:solidFill>
              <a:effectLst/>
              <a:latin typeface="Century Gothic" panose="020B0502020202020204" pitchFamily="34" charset="0"/>
            </a:rPr>
            <a:t>Determine Escalation Need</a:t>
          </a:r>
          <a:r>
            <a:rPr lang="en-US" sz="900" i="0" u="none" strike="noStrike" dirty="0">
              <a:solidFill>
                <a:srgbClr val="000000"/>
              </a:solidFill>
              <a:effectLst/>
              <a:latin typeface="Century Gothic" panose="020B0502020202020204" pitchFamily="34" charset="0"/>
            </a:rPr>
            <a:t>: </a:t>
          </a:r>
        </a:p>
        <a:p>
          <a:r>
            <a:rPr lang="en-US" sz="900" i="0" u="none" strike="noStrike" dirty="0">
              <a:solidFill>
                <a:srgbClr val="000000"/>
              </a:solidFill>
              <a:effectLst/>
              <a:latin typeface="Century Gothic" panose="020B0502020202020204" pitchFamily="34" charset="0"/>
            </a:rPr>
            <a:t>If the issue cannot be resolved, decide on the appropriate next step for escalation.</a:t>
          </a:r>
          <a:endParaRPr lang="en-US" sz="900" dirty="0">
            <a:effectLst/>
            <a:latin typeface="Century Gothic" panose="020B0502020202020204" pitchFamily="34" charset="0"/>
          </a:endParaRPr>
        </a:p>
      </dgm:t>
    </dgm:pt>
    <dgm:pt modelId="{D100858C-CD2B-4DC9-A769-C1713E921598}" type="parTrans" cxnId="{BA7126C4-D131-40A1-9119-B91F4B5BB656}">
      <dgm:prSet/>
      <dgm:spPr/>
      <dgm:t>
        <a:bodyPr/>
        <a:lstStyle/>
        <a:p>
          <a:endParaRPr lang="en-US" sz="1600"/>
        </a:p>
      </dgm:t>
    </dgm:pt>
    <dgm:pt modelId="{A674352D-FF3B-4310-8007-86444579D7DE}" type="sibTrans" cxnId="{BA7126C4-D131-40A1-9119-B91F4B5BB656}">
      <dgm:prSet/>
      <dgm:spPr/>
      <dgm:t>
        <a:bodyPr/>
        <a:lstStyle/>
        <a:p>
          <a:endParaRPr lang="en-US" sz="1600"/>
        </a:p>
      </dgm:t>
    </dgm:pt>
    <dgm:pt modelId="{E33FBD91-F3B2-44EB-B6AF-3519BF63415A}" type="pres">
      <dgm:prSet presAssocID="{BF69BE0E-0D7E-4751-9CAB-E30A285D4D91}" presName="Name0" presStyleCnt="0">
        <dgm:presLayoutVars>
          <dgm:dir/>
          <dgm:resizeHandles val="exact"/>
        </dgm:presLayoutVars>
      </dgm:prSet>
      <dgm:spPr/>
    </dgm:pt>
    <dgm:pt modelId="{45566C2D-055E-44B6-8463-530D766FF5A0}" type="pres">
      <dgm:prSet presAssocID="{E5159055-E991-4245-BBE5-BB55211C1A4F}" presName="parTxOnly" presStyleLbl="node1" presStyleIdx="0" presStyleCnt="6" custScaleX="69315" custScaleY="135498">
        <dgm:presLayoutVars>
          <dgm:bulletEnabled val="1"/>
        </dgm:presLayoutVars>
      </dgm:prSet>
      <dgm:spPr>
        <a:prstGeom prst="rightArrow">
          <a:avLst/>
        </a:prstGeom>
      </dgm:spPr>
    </dgm:pt>
    <dgm:pt modelId="{E3693042-5476-43F8-99DA-F77EE4CD1683}" type="pres">
      <dgm:prSet presAssocID="{91318D9D-88FC-4AF8-818F-659E3B7DF56F}" presName="parSpace" presStyleCnt="0"/>
      <dgm:spPr/>
    </dgm:pt>
    <dgm:pt modelId="{D3741B75-DA31-4840-8AFE-377BF76BD5E8}" type="pres">
      <dgm:prSet presAssocID="{19219D8F-9C9A-47B2-B7FC-DE16EEF11A2D}" presName="parTxOnly" presStyleLbl="node1" presStyleIdx="1" presStyleCnt="6" custScaleY="115413">
        <dgm:presLayoutVars>
          <dgm:bulletEnabled val="1"/>
        </dgm:presLayoutVars>
      </dgm:prSet>
      <dgm:spPr/>
    </dgm:pt>
    <dgm:pt modelId="{11F6F552-C633-41A4-A463-B87D0FCF9273}" type="pres">
      <dgm:prSet presAssocID="{925BD8AF-841B-4A7B-81F3-E595B87BFBEE}" presName="parSpace" presStyleCnt="0"/>
      <dgm:spPr/>
    </dgm:pt>
    <dgm:pt modelId="{4E973CA1-A4E5-4CE2-8526-C93F41C64C30}" type="pres">
      <dgm:prSet presAssocID="{72A438E9-5949-492D-AB95-5A4682EA52FA}" presName="parTxOnly" presStyleLbl="node1" presStyleIdx="2" presStyleCnt="6" custScaleY="115413">
        <dgm:presLayoutVars>
          <dgm:bulletEnabled val="1"/>
        </dgm:presLayoutVars>
      </dgm:prSet>
      <dgm:spPr/>
    </dgm:pt>
    <dgm:pt modelId="{CBCD732B-C10C-4DF9-9C37-B7B9A9025D3D}" type="pres">
      <dgm:prSet presAssocID="{A9F2C0E6-B93F-43D7-A874-0EE1FFAB8E90}" presName="parSpace" presStyleCnt="0"/>
      <dgm:spPr/>
    </dgm:pt>
    <dgm:pt modelId="{7A3AD601-CE85-4CD8-83C3-E3194B59405A}" type="pres">
      <dgm:prSet presAssocID="{621DC09C-13CD-4543-A307-57A6E38B583F}" presName="parTxOnly" presStyleLbl="node1" presStyleIdx="3" presStyleCnt="6" custScaleY="115413">
        <dgm:presLayoutVars>
          <dgm:bulletEnabled val="1"/>
        </dgm:presLayoutVars>
      </dgm:prSet>
      <dgm:spPr/>
    </dgm:pt>
    <dgm:pt modelId="{6330A23E-E8BB-43C4-ACF3-6914B5C9C474}" type="pres">
      <dgm:prSet presAssocID="{0FEE133F-C64C-4CC2-A1C7-79A7AB3A41E9}" presName="parSpace" presStyleCnt="0"/>
      <dgm:spPr/>
    </dgm:pt>
    <dgm:pt modelId="{22523238-6C19-4096-AB55-6299420A0C94}" type="pres">
      <dgm:prSet presAssocID="{E66E32EC-72B4-4D9A-9784-DDA82501198E}" presName="parTxOnly" presStyleLbl="node1" presStyleIdx="4" presStyleCnt="6" custScaleY="115413">
        <dgm:presLayoutVars>
          <dgm:bulletEnabled val="1"/>
        </dgm:presLayoutVars>
      </dgm:prSet>
      <dgm:spPr/>
    </dgm:pt>
    <dgm:pt modelId="{E0670C6A-2FF2-4371-B125-7C6F14A294EB}" type="pres">
      <dgm:prSet presAssocID="{C6903D72-D9DE-4257-8360-A271B2964784}" presName="parSpace" presStyleCnt="0"/>
      <dgm:spPr/>
    </dgm:pt>
    <dgm:pt modelId="{5BB09639-0B84-4074-AC5A-8D081FA7134D}" type="pres">
      <dgm:prSet presAssocID="{EE4209C3-2187-4992-82FE-6F7560D4C38F}" presName="parTxOnly" presStyleLbl="node1" presStyleIdx="5" presStyleCnt="6" custScaleY="115413">
        <dgm:presLayoutVars>
          <dgm:bulletEnabled val="1"/>
        </dgm:presLayoutVars>
      </dgm:prSet>
      <dgm:spPr/>
    </dgm:pt>
  </dgm:ptLst>
  <dgm:cxnLst>
    <dgm:cxn modelId="{F0E64D02-043A-4F10-86E3-3CD3F3C31C75}" type="presOf" srcId="{BF69BE0E-0D7E-4751-9CAB-E30A285D4D91}" destId="{E33FBD91-F3B2-44EB-B6AF-3519BF63415A}" srcOrd="0" destOrd="0" presId="urn:microsoft.com/office/officeart/2005/8/layout/hChevron3"/>
    <dgm:cxn modelId="{9E2EF833-1F96-4229-ACE1-8BDE905198A3}" srcId="{BF69BE0E-0D7E-4751-9CAB-E30A285D4D91}" destId="{72A438E9-5949-492D-AB95-5A4682EA52FA}" srcOrd="2" destOrd="0" parTransId="{83944995-9B9F-4A33-8B81-20EC099C5BAC}" sibTransId="{A9F2C0E6-B93F-43D7-A874-0EE1FFAB8E90}"/>
    <dgm:cxn modelId="{F32BD270-C7AE-4819-A954-4B43752A46E1}" srcId="{BF69BE0E-0D7E-4751-9CAB-E30A285D4D91}" destId="{E5159055-E991-4245-BBE5-BB55211C1A4F}" srcOrd="0" destOrd="0" parTransId="{7DE4F02A-F12D-409B-9D28-9AC023F6F865}" sibTransId="{91318D9D-88FC-4AF8-818F-659E3B7DF56F}"/>
    <dgm:cxn modelId="{8759AC7C-D301-4713-98C0-6B5738CABF81}" type="presOf" srcId="{EE4209C3-2187-4992-82FE-6F7560D4C38F}" destId="{5BB09639-0B84-4074-AC5A-8D081FA7134D}" srcOrd="0" destOrd="0" presId="urn:microsoft.com/office/officeart/2005/8/layout/hChevron3"/>
    <dgm:cxn modelId="{B26DB484-0604-426D-89E6-1FFD0232E7BD}" srcId="{BF69BE0E-0D7E-4751-9CAB-E30A285D4D91}" destId="{E66E32EC-72B4-4D9A-9784-DDA82501198E}" srcOrd="4" destOrd="0" parTransId="{161F438E-11BB-4995-B993-D185C46E211F}" sibTransId="{C6903D72-D9DE-4257-8360-A271B2964784}"/>
    <dgm:cxn modelId="{0380979C-33E6-41D4-80F1-F4EEFCFB8B73}" type="presOf" srcId="{19219D8F-9C9A-47B2-B7FC-DE16EEF11A2D}" destId="{D3741B75-DA31-4840-8AFE-377BF76BD5E8}" srcOrd="0" destOrd="0" presId="urn:microsoft.com/office/officeart/2005/8/layout/hChevron3"/>
    <dgm:cxn modelId="{2A5F5FA7-0E82-4C4B-879B-401A7DADA0D1}" srcId="{BF69BE0E-0D7E-4751-9CAB-E30A285D4D91}" destId="{19219D8F-9C9A-47B2-B7FC-DE16EEF11A2D}" srcOrd="1" destOrd="0" parTransId="{69F84BB5-E149-4106-947C-16A979A850A9}" sibTransId="{925BD8AF-841B-4A7B-81F3-E595B87BFBEE}"/>
    <dgm:cxn modelId="{CA5575B7-0420-4374-BE10-2C08409E57AD}" srcId="{BF69BE0E-0D7E-4751-9CAB-E30A285D4D91}" destId="{621DC09C-13CD-4543-A307-57A6E38B583F}" srcOrd="3" destOrd="0" parTransId="{CD7EC5EA-EE00-4E50-BF3D-2C273B3D2363}" sibTransId="{0FEE133F-C64C-4CC2-A1C7-79A7AB3A41E9}"/>
    <dgm:cxn modelId="{BA7126C4-D131-40A1-9119-B91F4B5BB656}" srcId="{BF69BE0E-0D7E-4751-9CAB-E30A285D4D91}" destId="{EE4209C3-2187-4992-82FE-6F7560D4C38F}" srcOrd="5" destOrd="0" parTransId="{D100858C-CD2B-4DC9-A769-C1713E921598}" sibTransId="{A674352D-FF3B-4310-8007-86444579D7DE}"/>
    <dgm:cxn modelId="{06BFAECE-AE67-41E8-852A-4441AEC7F69B}" type="presOf" srcId="{E5159055-E991-4245-BBE5-BB55211C1A4F}" destId="{45566C2D-055E-44B6-8463-530D766FF5A0}" srcOrd="0" destOrd="0" presId="urn:microsoft.com/office/officeart/2005/8/layout/hChevron3"/>
    <dgm:cxn modelId="{883612E2-31AA-4987-82FF-872E5F9B6A27}" type="presOf" srcId="{72A438E9-5949-492D-AB95-5A4682EA52FA}" destId="{4E973CA1-A4E5-4CE2-8526-C93F41C64C30}" srcOrd="0" destOrd="0" presId="urn:microsoft.com/office/officeart/2005/8/layout/hChevron3"/>
    <dgm:cxn modelId="{2BCBFFE9-0864-4A42-A1FD-3552E44061D6}" type="presOf" srcId="{621DC09C-13CD-4543-A307-57A6E38B583F}" destId="{7A3AD601-CE85-4CD8-83C3-E3194B59405A}" srcOrd="0" destOrd="0" presId="urn:microsoft.com/office/officeart/2005/8/layout/hChevron3"/>
    <dgm:cxn modelId="{11C755F5-267D-4497-A249-5888BBE0C83D}" type="presOf" srcId="{E66E32EC-72B4-4D9A-9784-DDA82501198E}" destId="{22523238-6C19-4096-AB55-6299420A0C94}" srcOrd="0" destOrd="0" presId="urn:microsoft.com/office/officeart/2005/8/layout/hChevron3"/>
    <dgm:cxn modelId="{1ACBB5EB-F1F5-4F85-BDFC-32CD56A82518}" type="presParOf" srcId="{E33FBD91-F3B2-44EB-B6AF-3519BF63415A}" destId="{45566C2D-055E-44B6-8463-530D766FF5A0}" srcOrd="0" destOrd="0" presId="urn:microsoft.com/office/officeart/2005/8/layout/hChevron3"/>
    <dgm:cxn modelId="{4E8F226E-F385-4682-B4CE-7F928A72D657}" type="presParOf" srcId="{E33FBD91-F3B2-44EB-B6AF-3519BF63415A}" destId="{E3693042-5476-43F8-99DA-F77EE4CD1683}" srcOrd="1" destOrd="0" presId="urn:microsoft.com/office/officeart/2005/8/layout/hChevron3"/>
    <dgm:cxn modelId="{D8A17DBD-865A-4B92-B24D-C9B8AD402C2C}" type="presParOf" srcId="{E33FBD91-F3B2-44EB-B6AF-3519BF63415A}" destId="{D3741B75-DA31-4840-8AFE-377BF76BD5E8}" srcOrd="2" destOrd="0" presId="urn:microsoft.com/office/officeart/2005/8/layout/hChevron3"/>
    <dgm:cxn modelId="{817CBC57-9FCD-4B51-B4B4-B8C922DCF1FE}" type="presParOf" srcId="{E33FBD91-F3B2-44EB-B6AF-3519BF63415A}" destId="{11F6F552-C633-41A4-A463-B87D0FCF9273}" srcOrd="3" destOrd="0" presId="urn:microsoft.com/office/officeart/2005/8/layout/hChevron3"/>
    <dgm:cxn modelId="{7CA1D854-C557-4059-81DC-520115D0703F}" type="presParOf" srcId="{E33FBD91-F3B2-44EB-B6AF-3519BF63415A}" destId="{4E973CA1-A4E5-4CE2-8526-C93F41C64C30}" srcOrd="4" destOrd="0" presId="urn:microsoft.com/office/officeart/2005/8/layout/hChevron3"/>
    <dgm:cxn modelId="{771890FB-AB59-4E86-821C-426258B1E0C3}" type="presParOf" srcId="{E33FBD91-F3B2-44EB-B6AF-3519BF63415A}" destId="{CBCD732B-C10C-4DF9-9C37-B7B9A9025D3D}" srcOrd="5" destOrd="0" presId="urn:microsoft.com/office/officeart/2005/8/layout/hChevron3"/>
    <dgm:cxn modelId="{1023635D-297C-4C6E-BC51-C6C8E981F94E}" type="presParOf" srcId="{E33FBD91-F3B2-44EB-B6AF-3519BF63415A}" destId="{7A3AD601-CE85-4CD8-83C3-E3194B59405A}" srcOrd="6" destOrd="0" presId="urn:microsoft.com/office/officeart/2005/8/layout/hChevron3"/>
    <dgm:cxn modelId="{3E12EB40-958A-4877-A742-3CE908ABFE4B}" type="presParOf" srcId="{E33FBD91-F3B2-44EB-B6AF-3519BF63415A}" destId="{6330A23E-E8BB-43C4-ACF3-6914B5C9C474}" srcOrd="7" destOrd="0" presId="urn:microsoft.com/office/officeart/2005/8/layout/hChevron3"/>
    <dgm:cxn modelId="{8EA60975-BB16-4C4B-8910-2E31CD49645A}" type="presParOf" srcId="{E33FBD91-F3B2-44EB-B6AF-3519BF63415A}" destId="{22523238-6C19-4096-AB55-6299420A0C94}" srcOrd="8" destOrd="0" presId="urn:microsoft.com/office/officeart/2005/8/layout/hChevron3"/>
    <dgm:cxn modelId="{B49022B5-458D-4863-ABF4-1306E37D51BE}" type="presParOf" srcId="{E33FBD91-F3B2-44EB-B6AF-3519BF63415A}" destId="{E0670C6A-2FF2-4371-B125-7C6F14A294EB}" srcOrd="9" destOrd="0" presId="urn:microsoft.com/office/officeart/2005/8/layout/hChevron3"/>
    <dgm:cxn modelId="{C7712F0C-4F79-4367-9B46-09BD80A0AB99}" type="presParOf" srcId="{E33FBD91-F3B2-44EB-B6AF-3519BF63415A}" destId="{5BB09639-0B84-4074-AC5A-8D081FA7134D}" srcOrd="1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69BE0E-0D7E-4751-9CAB-E30A285D4D91}" type="doc">
      <dgm:prSet loTypeId="urn:microsoft.com/office/officeart/2005/8/layout/hChevron3" loCatId="process" qsTypeId="urn:microsoft.com/office/officeart/2005/8/quickstyle/simple1" qsCatId="simple" csTypeId="urn:microsoft.com/office/officeart/2005/8/colors/accent1_2" csCatId="accent1" phldr="1"/>
      <dgm:spPr/>
    </dgm:pt>
    <dgm:pt modelId="{19219D8F-9C9A-47B2-B7FC-DE16EEF11A2D}">
      <dgm:prSet phldrT="[Text]" custT="1"/>
      <dgm:spPr>
        <a:solidFill>
          <a:srgbClr val="0F9ED5">
            <a:alpha val="60000"/>
          </a:srgbClr>
        </a:solidFill>
      </dgm:spPr>
      <dgm:t>
        <a:bodyPr/>
        <a:lstStyle/>
        <a:p>
          <a:r>
            <a:rPr lang="en-US" sz="900" b="1" i="0" u="none" strike="noStrike" dirty="0">
              <a:solidFill>
                <a:srgbClr val="000000"/>
              </a:solidFill>
              <a:effectLst/>
              <a:latin typeface="Century Gothic" panose="020B0502020202020204" pitchFamily="34" charset="0"/>
            </a:rPr>
            <a:t>Review Issue:</a:t>
          </a:r>
        </a:p>
        <a:p>
          <a:r>
            <a:rPr lang="en-US" sz="900" b="0" i="0" u="none" strike="noStrike" dirty="0">
              <a:solidFill>
                <a:srgbClr val="000000"/>
              </a:solidFill>
              <a:effectLst/>
              <a:latin typeface="Century Gothic" panose="020B0502020202020204" pitchFamily="34" charset="0"/>
            </a:rPr>
            <a:t>Before taking over, review the customer's problem and the actions taken by the customer service representative.</a:t>
          </a:r>
          <a:endParaRPr lang="en-US" sz="900" b="0" dirty="0"/>
        </a:p>
      </dgm:t>
    </dgm:pt>
    <dgm:pt modelId="{69F84BB5-E149-4106-947C-16A979A850A9}" type="parTrans" cxnId="{2A5F5FA7-0E82-4C4B-879B-401A7DADA0D1}">
      <dgm:prSet/>
      <dgm:spPr/>
      <dgm:t>
        <a:bodyPr/>
        <a:lstStyle/>
        <a:p>
          <a:endParaRPr lang="en-US" sz="1600"/>
        </a:p>
      </dgm:t>
    </dgm:pt>
    <dgm:pt modelId="{925BD8AF-841B-4A7B-81F3-E595B87BFBEE}" type="sibTrans" cxnId="{2A5F5FA7-0E82-4C4B-879B-401A7DADA0D1}">
      <dgm:prSet/>
      <dgm:spPr/>
      <dgm:t>
        <a:bodyPr/>
        <a:lstStyle/>
        <a:p>
          <a:endParaRPr lang="en-US" sz="1600"/>
        </a:p>
      </dgm:t>
    </dgm:pt>
    <dgm:pt modelId="{72A438E9-5949-492D-AB95-5A4682EA52FA}">
      <dgm:prSet phldrT="[Text]" custT="1"/>
      <dgm:spPr>
        <a:solidFill>
          <a:srgbClr val="6FC5E6"/>
        </a:solidFill>
      </dgm:spPr>
      <dgm:t>
        <a:bodyPr/>
        <a:lstStyle/>
        <a:p>
          <a:r>
            <a:rPr lang="en-US" sz="900" b="1" i="0" u="none" strike="noStrike" dirty="0">
              <a:solidFill>
                <a:srgbClr val="000000"/>
              </a:solidFill>
              <a:effectLst/>
              <a:latin typeface="Century Gothic" panose="020B0502020202020204" pitchFamily="34" charset="0"/>
            </a:rPr>
            <a:t>Introduce Yourself:</a:t>
          </a:r>
        </a:p>
        <a:p>
          <a:r>
            <a:rPr lang="en-US" sz="900" b="0" i="0" u="none" strike="noStrike" dirty="0">
              <a:solidFill>
                <a:srgbClr val="000000"/>
              </a:solidFill>
              <a:effectLst/>
              <a:latin typeface="Century Gothic" panose="020B0502020202020204" pitchFamily="34" charset="0"/>
            </a:rPr>
            <a:t>Politely introduce yourself to the customer as the manager taking over.</a:t>
          </a:r>
          <a:endParaRPr lang="en-US" sz="900" b="0" dirty="0"/>
        </a:p>
      </dgm:t>
    </dgm:pt>
    <dgm:pt modelId="{83944995-9B9F-4A33-8B81-20EC099C5BAC}" type="parTrans" cxnId="{9E2EF833-1F96-4229-ACE1-8BDE905198A3}">
      <dgm:prSet/>
      <dgm:spPr/>
      <dgm:t>
        <a:bodyPr/>
        <a:lstStyle/>
        <a:p>
          <a:endParaRPr lang="en-US" sz="1600"/>
        </a:p>
      </dgm:t>
    </dgm:pt>
    <dgm:pt modelId="{A9F2C0E6-B93F-43D7-A874-0EE1FFAB8E90}" type="sibTrans" cxnId="{9E2EF833-1F96-4229-ACE1-8BDE905198A3}">
      <dgm:prSet/>
      <dgm:spPr/>
      <dgm:t>
        <a:bodyPr/>
        <a:lstStyle/>
        <a:p>
          <a:endParaRPr lang="en-US" sz="1600"/>
        </a:p>
      </dgm:t>
    </dgm:pt>
    <dgm:pt modelId="{621DC09C-13CD-4543-A307-57A6E38B583F}">
      <dgm:prSet phldrT="[Text]" custT="1"/>
      <dgm:spPr>
        <a:solidFill>
          <a:srgbClr val="6FC5E6"/>
        </a:solidFill>
      </dgm:spPr>
      <dgm:t>
        <a:bodyPr/>
        <a:lstStyle/>
        <a:p>
          <a:r>
            <a:rPr lang="en-US" sz="900" b="1" i="0" u="none" strike="noStrike" dirty="0">
              <a:solidFill>
                <a:srgbClr val="000000"/>
              </a:solidFill>
              <a:effectLst/>
              <a:latin typeface="Century Gothic" panose="020B0502020202020204" pitchFamily="34" charset="0"/>
            </a:rPr>
            <a:t>Reassess the Situation</a:t>
          </a:r>
          <a:r>
            <a:rPr lang="en-US" sz="900" b="0" i="0" u="none" strike="noStrike" dirty="0">
              <a:solidFill>
                <a:srgbClr val="000000"/>
              </a:solidFill>
              <a:effectLst/>
              <a:latin typeface="Century Gothic" panose="020B0502020202020204" pitchFamily="34" charset="0"/>
            </a:rPr>
            <a:t>:</a:t>
          </a:r>
          <a:br>
            <a:rPr lang="en-US" sz="900" b="0" i="0" u="none" strike="noStrike" dirty="0">
              <a:solidFill>
                <a:srgbClr val="000000"/>
              </a:solidFill>
              <a:effectLst/>
              <a:latin typeface="Century Gothic" panose="020B0502020202020204" pitchFamily="34" charset="0"/>
            </a:rPr>
          </a:br>
          <a:r>
            <a:rPr lang="en-US" sz="900" b="0" i="0" u="none" strike="noStrike" dirty="0">
              <a:solidFill>
                <a:srgbClr val="000000"/>
              </a:solidFill>
              <a:effectLst/>
              <a:latin typeface="Century Gothic" panose="020B0502020202020204" pitchFamily="34" charset="0"/>
            </a:rPr>
            <a:t>Evaluate the issue with fresh perspective and consider alternative solutions.</a:t>
          </a:r>
          <a:endParaRPr lang="en-US" sz="900" b="0" dirty="0"/>
        </a:p>
      </dgm:t>
    </dgm:pt>
    <dgm:pt modelId="{CD7EC5EA-EE00-4E50-BF3D-2C273B3D2363}" type="parTrans" cxnId="{CA5575B7-0420-4374-BE10-2C08409E57AD}">
      <dgm:prSet/>
      <dgm:spPr/>
      <dgm:t>
        <a:bodyPr/>
        <a:lstStyle/>
        <a:p>
          <a:endParaRPr lang="en-US" sz="1600"/>
        </a:p>
      </dgm:t>
    </dgm:pt>
    <dgm:pt modelId="{0FEE133F-C64C-4CC2-A1C7-79A7AB3A41E9}" type="sibTrans" cxnId="{CA5575B7-0420-4374-BE10-2C08409E57AD}">
      <dgm:prSet/>
      <dgm:spPr/>
      <dgm:t>
        <a:bodyPr/>
        <a:lstStyle/>
        <a:p>
          <a:endParaRPr lang="en-US" sz="1600"/>
        </a:p>
      </dgm:t>
    </dgm:pt>
    <dgm:pt modelId="{E5159055-E991-4245-BBE5-BB55211C1A4F}">
      <dgm:prSet custT="1"/>
      <dgm:spPr>
        <a:solidFill>
          <a:schemeClr val="accent4"/>
        </a:solidFill>
      </dgm:spPr>
      <dgm:t>
        <a:bodyPr/>
        <a:lstStyle/>
        <a:p>
          <a:pPr algn="l"/>
          <a:r>
            <a:rPr lang="en-US" sz="1100" b="1" i="0" u="none" dirty="0">
              <a:solidFill>
                <a:schemeClr val="tx1"/>
              </a:solidFill>
              <a:latin typeface="Century Gothic" panose="020B0502020202020204" pitchFamily="34" charset="0"/>
            </a:rPr>
            <a:t>Manager Takes Over Phone Call</a:t>
          </a:r>
          <a:endParaRPr lang="en-US" sz="1100" b="1" dirty="0">
            <a:solidFill>
              <a:schemeClr val="tx1"/>
            </a:solidFill>
            <a:latin typeface="Century Gothic" panose="020B0502020202020204" pitchFamily="34" charset="0"/>
          </a:endParaRPr>
        </a:p>
      </dgm:t>
    </dgm:pt>
    <dgm:pt modelId="{7DE4F02A-F12D-409B-9D28-9AC023F6F865}" type="parTrans" cxnId="{F32BD270-C7AE-4819-A954-4B43752A46E1}">
      <dgm:prSet/>
      <dgm:spPr/>
      <dgm:t>
        <a:bodyPr/>
        <a:lstStyle/>
        <a:p>
          <a:endParaRPr lang="en-US" sz="1600"/>
        </a:p>
      </dgm:t>
    </dgm:pt>
    <dgm:pt modelId="{91318D9D-88FC-4AF8-818F-659E3B7DF56F}" type="sibTrans" cxnId="{F32BD270-C7AE-4819-A954-4B43752A46E1}">
      <dgm:prSet/>
      <dgm:spPr/>
      <dgm:t>
        <a:bodyPr/>
        <a:lstStyle/>
        <a:p>
          <a:endParaRPr lang="en-US" sz="1600"/>
        </a:p>
      </dgm:t>
    </dgm:pt>
    <dgm:pt modelId="{E66E32EC-72B4-4D9A-9784-DDA82501198E}">
      <dgm:prSet custT="1"/>
      <dgm:spPr>
        <a:solidFill>
          <a:srgbClr val="6FC5E6"/>
        </a:solidFill>
      </dgm:spPr>
      <dgm:t>
        <a:bodyPr/>
        <a:lstStyle/>
        <a:p>
          <a:r>
            <a:rPr lang="en-US" sz="900" b="1" i="0" u="none" strike="noStrike" dirty="0">
              <a:solidFill>
                <a:srgbClr val="000000"/>
              </a:solidFill>
              <a:effectLst/>
              <a:latin typeface="Century Gothic" panose="020B0502020202020204" pitchFamily="34" charset="0"/>
            </a:rPr>
            <a:t>Propose a Resolution:</a:t>
          </a:r>
        </a:p>
        <a:p>
          <a:r>
            <a:rPr lang="en-US" sz="900" b="0" i="0" u="none" strike="noStrike" dirty="0">
              <a:solidFill>
                <a:srgbClr val="000000"/>
              </a:solidFill>
              <a:effectLst/>
              <a:latin typeface="Century Gothic" panose="020B0502020202020204" pitchFamily="34" charset="0"/>
            </a:rPr>
            <a:t>Offer a new solution or compromise to resolve the customer's complaint.</a:t>
          </a:r>
        </a:p>
      </dgm:t>
    </dgm:pt>
    <dgm:pt modelId="{161F438E-11BB-4995-B993-D185C46E211F}" type="parTrans" cxnId="{B26DB484-0604-426D-89E6-1FFD0232E7BD}">
      <dgm:prSet/>
      <dgm:spPr/>
      <dgm:t>
        <a:bodyPr/>
        <a:lstStyle/>
        <a:p>
          <a:endParaRPr lang="en-US" sz="1600"/>
        </a:p>
      </dgm:t>
    </dgm:pt>
    <dgm:pt modelId="{C6903D72-D9DE-4257-8360-A271B2964784}" type="sibTrans" cxnId="{B26DB484-0604-426D-89E6-1FFD0232E7BD}">
      <dgm:prSet/>
      <dgm:spPr/>
      <dgm:t>
        <a:bodyPr/>
        <a:lstStyle/>
        <a:p>
          <a:endParaRPr lang="en-US" sz="1600"/>
        </a:p>
      </dgm:t>
    </dgm:pt>
    <dgm:pt modelId="{EE4209C3-2187-4992-82FE-6F7560D4C38F}">
      <dgm:prSet custT="1"/>
      <dgm:spPr>
        <a:solidFill>
          <a:srgbClr val="6FC5E6"/>
        </a:solidFill>
      </dgm:spPr>
      <dgm:t>
        <a:bodyPr/>
        <a:lstStyle/>
        <a:p>
          <a:r>
            <a:rPr lang="en-US" sz="900" b="1" i="0" u="none" strike="noStrike" dirty="0">
              <a:solidFill>
                <a:srgbClr val="000000"/>
              </a:solidFill>
              <a:effectLst/>
              <a:latin typeface="Century Gothic" panose="020B0502020202020204" pitchFamily="34" charset="0"/>
            </a:rPr>
            <a:t>Escalate If Necessary:</a:t>
          </a:r>
        </a:p>
        <a:p>
          <a:r>
            <a:rPr lang="en-US" sz="900" b="0" i="0" u="none" strike="noStrike" dirty="0">
              <a:solidFill>
                <a:srgbClr val="000000"/>
              </a:solidFill>
              <a:effectLst/>
              <a:latin typeface="Century Gothic" panose="020B0502020202020204" pitchFamily="34" charset="0"/>
            </a:rPr>
            <a:t>If the situation remains unresolved, prepare to escalate further to the supervisor.</a:t>
          </a:r>
          <a:endParaRPr lang="en-US" sz="900" b="0" dirty="0">
            <a:effectLst/>
            <a:latin typeface="Century Gothic" panose="020B0502020202020204" pitchFamily="34" charset="0"/>
          </a:endParaRPr>
        </a:p>
      </dgm:t>
    </dgm:pt>
    <dgm:pt modelId="{D100858C-CD2B-4DC9-A769-C1713E921598}" type="parTrans" cxnId="{BA7126C4-D131-40A1-9119-B91F4B5BB656}">
      <dgm:prSet/>
      <dgm:spPr/>
      <dgm:t>
        <a:bodyPr/>
        <a:lstStyle/>
        <a:p>
          <a:endParaRPr lang="en-US" sz="1600"/>
        </a:p>
      </dgm:t>
    </dgm:pt>
    <dgm:pt modelId="{A674352D-FF3B-4310-8007-86444579D7DE}" type="sibTrans" cxnId="{BA7126C4-D131-40A1-9119-B91F4B5BB656}">
      <dgm:prSet/>
      <dgm:spPr/>
      <dgm:t>
        <a:bodyPr/>
        <a:lstStyle/>
        <a:p>
          <a:endParaRPr lang="en-US" sz="1600"/>
        </a:p>
      </dgm:t>
    </dgm:pt>
    <dgm:pt modelId="{E33FBD91-F3B2-44EB-B6AF-3519BF63415A}" type="pres">
      <dgm:prSet presAssocID="{BF69BE0E-0D7E-4751-9CAB-E30A285D4D91}" presName="Name0" presStyleCnt="0">
        <dgm:presLayoutVars>
          <dgm:dir/>
          <dgm:resizeHandles val="exact"/>
        </dgm:presLayoutVars>
      </dgm:prSet>
      <dgm:spPr/>
    </dgm:pt>
    <dgm:pt modelId="{45566C2D-055E-44B6-8463-530D766FF5A0}" type="pres">
      <dgm:prSet presAssocID="{E5159055-E991-4245-BBE5-BB55211C1A4F}" presName="parTxOnly" presStyleLbl="node1" presStyleIdx="0" presStyleCnt="6" custScaleX="69512" custScaleY="135498">
        <dgm:presLayoutVars>
          <dgm:bulletEnabled val="1"/>
        </dgm:presLayoutVars>
      </dgm:prSet>
      <dgm:spPr>
        <a:prstGeom prst="rightArrow">
          <a:avLst/>
        </a:prstGeom>
      </dgm:spPr>
    </dgm:pt>
    <dgm:pt modelId="{E3693042-5476-43F8-99DA-F77EE4CD1683}" type="pres">
      <dgm:prSet presAssocID="{91318D9D-88FC-4AF8-818F-659E3B7DF56F}" presName="parSpace" presStyleCnt="0"/>
      <dgm:spPr/>
    </dgm:pt>
    <dgm:pt modelId="{D3741B75-DA31-4840-8AFE-377BF76BD5E8}" type="pres">
      <dgm:prSet presAssocID="{19219D8F-9C9A-47B2-B7FC-DE16EEF11A2D}" presName="parTxOnly" presStyleLbl="node1" presStyleIdx="1" presStyleCnt="6" custScaleY="115413">
        <dgm:presLayoutVars>
          <dgm:bulletEnabled val="1"/>
        </dgm:presLayoutVars>
      </dgm:prSet>
      <dgm:spPr/>
    </dgm:pt>
    <dgm:pt modelId="{11F6F552-C633-41A4-A463-B87D0FCF9273}" type="pres">
      <dgm:prSet presAssocID="{925BD8AF-841B-4A7B-81F3-E595B87BFBEE}" presName="parSpace" presStyleCnt="0"/>
      <dgm:spPr/>
    </dgm:pt>
    <dgm:pt modelId="{4E973CA1-A4E5-4CE2-8526-C93F41C64C30}" type="pres">
      <dgm:prSet presAssocID="{72A438E9-5949-492D-AB95-5A4682EA52FA}" presName="parTxOnly" presStyleLbl="node1" presStyleIdx="2" presStyleCnt="6" custScaleY="115413">
        <dgm:presLayoutVars>
          <dgm:bulletEnabled val="1"/>
        </dgm:presLayoutVars>
      </dgm:prSet>
      <dgm:spPr/>
    </dgm:pt>
    <dgm:pt modelId="{CBCD732B-C10C-4DF9-9C37-B7B9A9025D3D}" type="pres">
      <dgm:prSet presAssocID="{A9F2C0E6-B93F-43D7-A874-0EE1FFAB8E90}" presName="parSpace" presStyleCnt="0"/>
      <dgm:spPr/>
    </dgm:pt>
    <dgm:pt modelId="{7A3AD601-CE85-4CD8-83C3-E3194B59405A}" type="pres">
      <dgm:prSet presAssocID="{621DC09C-13CD-4543-A307-57A6E38B583F}" presName="parTxOnly" presStyleLbl="node1" presStyleIdx="3" presStyleCnt="6" custScaleY="115413">
        <dgm:presLayoutVars>
          <dgm:bulletEnabled val="1"/>
        </dgm:presLayoutVars>
      </dgm:prSet>
      <dgm:spPr/>
    </dgm:pt>
    <dgm:pt modelId="{6330A23E-E8BB-43C4-ACF3-6914B5C9C474}" type="pres">
      <dgm:prSet presAssocID="{0FEE133F-C64C-4CC2-A1C7-79A7AB3A41E9}" presName="parSpace" presStyleCnt="0"/>
      <dgm:spPr/>
    </dgm:pt>
    <dgm:pt modelId="{22523238-6C19-4096-AB55-6299420A0C94}" type="pres">
      <dgm:prSet presAssocID="{E66E32EC-72B4-4D9A-9784-DDA82501198E}" presName="parTxOnly" presStyleLbl="node1" presStyleIdx="4" presStyleCnt="6" custScaleY="115413">
        <dgm:presLayoutVars>
          <dgm:bulletEnabled val="1"/>
        </dgm:presLayoutVars>
      </dgm:prSet>
      <dgm:spPr/>
    </dgm:pt>
    <dgm:pt modelId="{E0670C6A-2FF2-4371-B125-7C6F14A294EB}" type="pres">
      <dgm:prSet presAssocID="{C6903D72-D9DE-4257-8360-A271B2964784}" presName="parSpace" presStyleCnt="0"/>
      <dgm:spPr/>
    </dgm:pt>
    <dgm:pt modelId="{5BB09639-0B84-4074-AC5A-8D081FA7134D}" type="pres">
      <dgm:prSet presAssocID="{EE4209C3-2187-4992-82FE-6F7560D4C38F}" presName="parTxOnly" presStyleLbl="node1" presStyleIdx="5" presStyleCnt="6" custScaleY="115413">
        <dgm:presLayoutVars>
          <dgm:bulletEnabled val="1"/>
        </dgm:presLayoutVars>
      </dgm:prSet>
      <dgm:spPr/>
    </dgm:pt>
  </dgm:ptLst>
  <dgm:cxnLst>
    <dgm:cxn modelId="{F0E64D02-043A-4F10-86E3-3CD3F3C31C75}" type="presOf" srcId="{BF69BE0E-0D7E-4751-9CAB-E30A285D4D91}" destId="{E33FBD91-F3B2-44EB-B6AF-3519BF63415A}" srcOrd="0" destOrd="0" presId="urn:microsoft.com/office/officeart/2005/8/layout/hChevron3"/>
    <dgm:cxn modelId="{9E2EF833-1F96-4229-ACE1-8BDE905198A3}" srcId="{BF69BE0E-0D7E-4751-9CAB-E30A285D4D91}" destId="{72A438E9-5949-492D-AB95-5A4682EA52FA}" srcOrd="2" destOrd="0" parTransId="{83944995-9B9F-4A33-8B81-20EC099C5BAC}" sibTransId="{A9F2C0E6-B93F-43D7-A874-0EE1FFAB8E90}"/>
    <dgm:cxn modelId="{F32BD270-C7AE-4819-A954-4B43752A46E1}" srcId="{BF69BE0E-0D7E-4751-9CAB-E30A285D4D91}" destId="{E5159055-E991-4245-BBE5-BB55211C1A4F}" srcOrd="0" destOrd="0" parTransId="{7DE4F02A-F12D-409B-9D28-9AC023F6F865}" sibTransId="{91318D9D-88FC-4AF8-818F-659E3B7DF56F}"/>
    <dgm:cxn modelId="{8759AC7C-D301-4713-98C0-6B5738CABF81}" type="presOf" srcId="{EE4209C3-2187-4992-82FE-6F7560D4C38F}" destId="{5BB09639-0B84-4074-AC5A-8D081FA7134D}" srcOrd="0" destOrd="0" presId="urn:microsoft.com/office/officeart/2005/8/layout/hChevron3"/>
    <dgm:cxn modelId="{B26DB484-0604-426D-89E6-1FFD0232E7BD}" srcId="{BF69BE0E-0D7E-4751-9CAB-E30A285D4D91}" destId="{E66E32EC-72B4-4D9A-9784-DDA82501198E}" srcOrd="4" destOrd="0" parTransId="{161F438E-11BB-4995-B993-D185C46E211F}" sibTransId="{C6903D72-D9DE-4257-8360-A271B2964784}"/>
    <dgm:cxn modelId="{0380979C-33E6-41D4-80F1-F4EEFCFB8B73}" type="presOf" srcId="{19219D8F-9C9A-47B2-B7FC-DE16EEF11A2D}" destId="{D3741B75-DA31-4840-8AFE-377BF76BD5E8}" srcOrd="0" destOrd="0" presId="urn:microsoft.com/office/officeart/2005/8/layout/hChevron3"/>
    <dgm:cxn modelId="{2A5F5FA7-0E82-4C4B-879B-401A7DADA0D1}" srcId="{BF69BE0E-0D7E-4751-9CAB-E30A285D4D91}" destId="{19219D8F-9C9A-47B2-B7FC-DE16EEF11A2D}" srcOrd="1" destOrd="0" parTransId="{69F84BB5-E149-4106-947C-16A979A850A9}" sibTransId="{925BD8AF-841B-4A7B-81F3-E595B87BFBEE}"/>
    <dgm:cxn modelId="{CA5575B7-0420-4374-BE10-2C08409E57AD}" srcId="{BF69BE0E-0D7E-4751-9CAB-E30A285D4D91}" destId="{621DC09C-13CD-4543-A307-57A6E38B583F}" srcOrd="3" destOrd="0" parTransId="{CD7EC5EA-EE00-4E50-BF3D-2C273B3D2363}" sibTransId="{0FEE133F-C64C-4CC2-A1C7-79A7AB3A41E9}"/>
    <dgm:cxn modelId="{BA7126C4-D131-40A1-9119-B91F4B5BB656}" srcId="{BF69BE0E-0D7E-4751-9CAB-E30A285D4D91}" destId="{EE4209C3-2187-4992-82FE-6F7560D4C38F}" srcOrd="5" destOrd="0" parTransId="{D100858C-CD2B-4DC9-A769-C1713E921598}" sibTransId="{A674352D-FF3B-4310-8007-86444579D7DE}"/>
    <dgm:cxn modelId="{06BFAECE-AE67-41E8-852A-4441AEC7F69B}" type="presOf" srcId="{E5159055-E991-4245-BBE5-BB55211C1A4F}" destId="{45566C2D-055E-44B6-8463-530D766FF5A0}" srcOrd="0" destOrd="0" presId="urn:microsoft.com/office/officeart/2005/8/layout/hChevron3"/>
    <dgm:cxn modelId="{883612E2-31AA-4987-82FF-872E5F9B6A27}" type="presOf" srcId="{72A438E9-5949-492D-AB95-5A4682EA52FA}" destId="{4E973CA1-A4E5-4CE2-8526-C93F41C64C30}" srcOrd="0" destOrd="0" presId="urn:microsoft.com/office/officeart/2005/8/layout/hChevron3"/>
    <dgm:cxn modelId="{2BCBFFE9-0864-4A42-A1FD-3552E44061D6}" type="presOf" srcId="{621DC09C-13CD-4543-A307-57A6E38B583F}" destId="{7A3AD601-CE85-4CD8-83C3-E3194B59405A}" srcOrd="0" destOrd="0" presId="urn:microsoft.com/office/officeart/2005/8/layout/hChevron3"/>
    <dgm:cxn modelId="{11C755F5-267D-4497-A249-5888BBE0C83D}" type="presOf" srcId="{E66E32EC-72B4-4D9A-9784-DDA82501198E}" destId="{22523238-6C19-4096-AB55-6299420A0C94}" srcOrd="0" destOrd="0" presId="urn:microsoft.com/office/officeart/2005/8/layout/hChevron3"/>
    <dgm:cxn modelId="{1ACBB5EB-F1F5-4F85-BDFC-32CD56A82518}" type="presParOf" srcId="{E33FBD91-F3B2-44EB-B6AF-3519BF63415A}" destId="{45566C2D-055E-44B6-8463-530D766FF5A0}" srcOrd="0" destOrd="0" presId="urn:microsoft.com/office/officeart/2005/8/layout/hChevron3"/>
    <dgm:cxn modelId="{4E8F226E-F385-4682-B4CE-7F928A72D657}" type="presParOf" srcId="{E33FBD91-F3B2-44EB-B6AF-3519BF63415A}" destId="{E3693042-5476-43F8-99DA-F77EE4CD1683}" srcOrd="1" destOrd="0" presId="urn:microsoft.com/office/officeart/2005/8/layout/hChevron3"/>
    <dgm:cxn modelId="{D8A17DBD-865A-4B92-B24D-C9B8AD402C2C}" type="presParOf" srcId="{E33FBD91-F3B2-44EB-B6AF-3519BF63415A}" destId="{D3741B75-DA31-4840-8AFE-377BF76BD5E8}" srcOrd="2" destOrd="0" presId="urn:microsoft.com/office/officeart/2005/8/layout/hChevron3"/>
    <dgm:cxn modelId="{817CBC57-9FCD-4B51-B4B4-B8C922DCF1FE}" type="presParOf" srcId="{E33FBD91-F3B2-44EB-B6AF-3519BF63415A}" destId="{11F6F552-C633-41A4-A463-B87D0FCF9273}" srcOrd="3" destOrd="0" presId="urn:microsoft.com/office/officeart/2005/8/layout/hChevron3"/>
    <dgm:cxn modelId="{7CA1D854-C557-4059-81DC-520115D0703F}" type="presParOf" srcId="{E33FBD91-F3B2-44EB-B6AF-3519BF63415A}" destId="{4E973CA1-A4E5-4CE2-8526-C93F41C64C30}" srcOrd="4" destOrd="0" presId="urn:microsoft.com/office/officeart/2005/8/layout/hChevron3"/>
    <dgm:cxn modelId="{771890FB-AB59-4E86-821C-426258B1E0C3}" type="presParOf" srcId="{E33FBD91-F3B2-44EB-B6AF-3519BF63415A}" destId="{CBCD732B-C10C-4DF9-9C37-B7B9A9025D3D}" srcOrd="5" destOrd="0" presId="urn:microsoft.com/office/officeart/2005/8/layout/hChevron3"/>
    <dgm:cxn modelId="{1023635D-297C-4C6E-BC51-C6C8E981F94E}" type="presParOf" srcId="{E33FBD91-F3B2-44EB-B6AF-3519BF63415A}" destId="{7A3AD601-CE85-4CD8-83C3-E3194B59405A}" srcOrd="6" destOrd="0" presId="urn:microsoft.com/office/officeart/2005/8/layout/hChevron3"/>
    <dgm:cxn modelId="{3E12EB40-958A-4877-A742-3CE908ABFE4B}" type="presParOf" srcId="{E33FBD91-F3B2-44EB-B6AF-3519BF63415A}" destId="{6330A23E-E8BB-43C4-ACF3-6914B5C9C474}" srcOrd="7" destOrd="0" presId="urn:microsoft.com/office/officeart/2005/8/layout/hChevron3"/>
    <dgm:cxn modelId="{8EA60975-BB16-4C4B-8910-2E31CD49645A}" type="presParOf" srcId="{E33FBD91-F3B2-44EB-B6AF-3519BF63415A}" destId="{22523238-6C19-4096-AB55-6299420A0C94}" srcOrd="8" destOrd="0" presId="urn:microsoft.com/office/officeart/2005/8/layout/hChevron3"/>
    <dgm:cxn modelId="{B49022B5-458D-4863-ABF4-1306E37D51BE}" type="presParOf" srcId="{E33FBD91-F3B2-44EB-B6AF-3519BF63415A}" destId="{E0670C6A-2FF2-4371-B125-7C6F14A294EB}" srcOrd="9" destOrd="0" presId="urn:microsoft.com/office/officeart/2005/8/layout/hChevron3"/>
    <dgm:cxn modelId="{C7712F0C-4F79-4367-9B46-09BD80A0AB99}" type="presParOf" srcId="{E33FBD91-F3B2-44EB-B6AF-3519BF63415A}" destId="{5BB09639-0B84-4074-AC5A-8D081FA7134D}" srcOrd="10" destOrd="0" presId="urn:microsoft.com/office/officeart/2005/8/layout/hChevron3"/>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69BE0E-0D7E-4751-9CAB-E30A285D4D91}" type="doc">
      <dgm:prSet loTypeId="urn:microsoft.com/office/officeart/2005/8/layout/hChevron3" loCatId="process" qsTypeId="urn:microsoft.com/office/officeart/2005/8/quickstyle/simple1" qsCatId="simple" csTypeId="urn:microsoft.com/office/officeart/2005/8/colors/accent1_2" csCatId="accent1" phldr="1"/>
      <dgm:spPr/>
    </dgm:pt>
    <dgm:pt modelId="{19219D8F-9C9A-47B2-B7FC-DE16EEF11A2D}">
      <dgm:prSet phldrT="[Text]" custT="1"/>
      <dgm:spPr>
        <a:solidFill>
          <a:srgbClr val="FFC000">
            <a:alpha val="60000"/>
          </a:srgbClr>
        </a:solidFill>
      </dgm:spPr>
      <dgm:t>
        <a:bodyPr/>
        <a:lstStyle/>
        <a:p>
          <a:r>
            <a:rPr lang="en-US" sz="900" b="1" i="0" u="none" strike="noStrike" dirty="0">
              <a:solidFill>
                <a:srgbClr val="000000"/>
              </a:solidFill>
              <a:effectLst/>
              <a:latin typeface="Century Gothic" panose="020B0502020202020204" pitchFamily="34" charset="0"/>
            </a:rPr>
            <a:t>Review Comprehensively: </a:t>
          </a:r>
        </a:p>
        <a:p>
          <a:r>
            <a:rPr lang="en-US" sz="900" b="0" i="0" u="none" strike="noStrike" dirty="0">
              <a:solidFill>
                <a:srgbClr val="000000"/>
              </a:solidFill>
              <a:effectLst/>
              <a:latin typeface="Century Gothic" panose="020B0502020202020204" pitchFamily="34" charset="0"/>
            </a:rPr>
            <a:t>Examine the entire customer interaction history and the steps taken by the manager.</a:t>
          </a:r>
          <a:endParaRPr lang="en-US" sz="900" b="0" dirty="0"/>
        </a:p>
      </dgm:t>
    </dgm:pt>
    <dgm:pt modelId="{69F84BB5-E149-4106-947C-16A979A850A9}" type="parTrans" cxnId="{2A5F5FA7-0E82-4C4B-879B-401A7DADA0D1}">
      <dgm:prSet/>
      <dgm:spPr/>
      <dgm:t>
        <a:bodyPr/>
        <a:lstStyle/>
        <a:p>
          <a:endParaRPr lang="en-US" sz="1600"/>
        </a:p>
      </dgm:t>
    </dgm:pt>
    <dgm:pt modelId="{925BD8AF-841B-4A7B-81F3-E595B87BFBEE}" type="sibTrans" cxnId="{2A5F5FA7-0E82-4C4B-879B-401A7DADA0D1}">
      <dgm:prSet/>
      <dgm:spPr/>
      <dgm:t>
        <a:bodyPr/>
        <a:lstStyle/>
        <a:p>
          <a:endParaRPr lang="en-US" sz="1600"/>
        </a:p>
      </dgm:t>
    </dgm:pt>
    <dgm:pt modelId="{72A438E9-5949-492D-AB95-5A4682EA52FA}">
      <dgm:prSet phldrT="[Text]" custT="1"/>
      <dgm:spPr>
        <a:solidFill>
          <a:srgbClr val="FFD966"/>
        </a:solidFill>
      </dgm:spPr>
      <dgm:t>
        <a:bodyPr/>
        <a:lstStyle/>
        <a:p>
          <a:r>
            <a:rPr lang="en-US" sz="900" b="1" i="0" u="none" strike="noStrike" dirty="0">
              <a:solidFill>
                <a:srgbClr val="000000"/>
              </a:solidFill>
              <a:effectLst/>
              <a:latin typeface="Century Gothic" panose="020B0502020202020204" pitchFamily="34" charset="0"/>
            </a:rPr>
            <a:t>Contact Customer:</a:t>
          </a:r>
        </a:p>
        <a:p>
          <a:r>
            <a:rPr lang="en-US" sz="900" b="0" i="0" u="none" strike="noStrike" dirty="0">
              <a:solidFill>
                <a:srgbClr val="000000"/>
              </a:solidFill>
              <a:effectLst/>
              <a:latin typeface="Century Gothic" panose="020B0502020202020204" pitchFamily="34" charset="0"/>
            </a:rPr>
            <a:t>Contact the customer directly to discuss their concerns and gather additional feedback.</a:t>
          </a:r>
          <a:endParaRPr lang="en-US" sz="900" b="0" dirty="0"/>
        </a:p>
      </dgm:t>
    </dgm:pt>
    <dgm:pt modelId="{83944995-9B9F-4A33-8B81-20EC099C5BAC}" type="parTrans" cxnId="{9E2EF833-1F96-4229-ACE1-8BDE905198A3}">
      <dgm:prSet/>
      <dgm:spPr/>
      <dgm:t>
        <a:bodyPr/>
        <a:lstStyle/>
        <a:p>
          <a:endParaRPr lang="en-US" sz="1600"/>
        </a:p>
      </dgm:t>
    </dgm:pt>
    <dgm:pt modelId="{A9F2C0E6-B93F-43D7-A874-0EE1FFAB8E90}" type="sibTrans" cxnId="{9E2EF833-1F96-4229-ACE1-8BDE905198A3}">
      <dgm:prSet/>
      <dgm:spPr/>
      <dgm:t>
        <a:bodyPr/>
        <a:lstStyle/>
        <a:p>
          <a:endParaRPr lang="en-US" sz="1600"/>
        </a:p>
      </dgm:t>
    </dgm:pt>
    <dgm:pt modelId="{621DC09C-13CD-4543-A307-57A6E38B583F}">
      <dgm:prSet phldrT="[Text]" custT="1"/>
      <dgm:spPr>
        <a:solidFill>
          <a:srgbClr val="FFD966"/>
        </a:solidFill>
      </dgm:spPr>
      <dgm:t>
        <a:bodyPr/>
        <a:lstStyle/>
        <a:p>
          <a:r>
            <a:rPr lang="en-US" sz="900" b="1" i="0" u="none" strike="noStrike" dirty="0">
              <a:solidFill>
                <a:srgbClr val="000000"/>
              </a:solidFill>
              <a:effectLst/>
              <a:latin typeface="Century Gothic" panose="020B0502020202020204" pitchFamily="34" charset="0"/>
            </a:rPr>
            <a:t>Strategize for Resolution:</a:t>
          </a:r>
        </a:p>
        <a:p>
          <a:r>
            <a:rPr lang="en-US" sz="900" b="0" i="0" u="none" strike="noStrike" dirty="0">
              <a:solidFill>
                <a:srgbClr val="000000"/>
              </a:solidFill>
              <a:effectLst/>
              <a:latin typeface="Century Gothic" panose="020B0502020202020204" pitchFamily="34" charset="0"/>
            </a:rPr>
            <a:t>Develop a strategic approach to address the complaint, potentially involving other departments.</a:t>
          </a:r>
          <a:endParaRPr lang="en-US" sz="900" b="0" dirty="0"/>
        </a:p>
      </dgm:t>
    </dgm:pt>
    <dgm:pt modelId="{CD7EC5EA-EE00-4E50-BF3D-2C273B3D2363}" type="parTrans" cxnId="{CA5575B7-0420-4374-BE10-2C08409E57AD}">
      <dgm:prSet/>
      <dgm:spPr/>
      <dgm:t>
        <a:bodyPr/>
        <a:lstStyle/>
        <a:p>
          <a:endParaRPr lang="en-US" sz="1600"/>
        </a:p>
      </dgm:t>
    </dgm:pt>
    <dgm:pt modelId="{0FEE133F-C64C-4CC2-A1C7-79A7AB3A41E9}" type="sibTrans" cxnId="{CA5575B7-0420-4374-BE10-2C08409E57AD}">
      <dgm:prSet/>
      <dgm:spPr/>
      <dgm:t>
        <a:bodyPr/>
        <a:lstStyle/>
        <a:p>
          <a:endParaRPr lang="en-US" sz="1600"/>
        </a:p>
      </dgm:t>
    </dgm:pt>
    <dgm:pt modelId="{E5159055-E991-4245-BBE5-BB55211C1A4F}">
      <dgm:prSet custT="1"/>
      <dgm:spPr>
        <a:solidFill>
          <a:srgbClr val="FFC000"/>
        </a:solidFill>
      </dgm:spPr>
      <dgm:t>
        <a:bodyPr/>
        <a:lstStyle/>
        <a:p>
          <a:pPr algn="l"/>
          <a:r>
            <a:rPr lang="en-US" sz="1100" b="1" i="0" u="none" dirty="0">
              <a:solidFill>
                <a:schemeClr val="tx1"/>
              </a:solidFill>
              <a:latin typeface="Century Gothic" panose="020B0502020202020204" pitchFamily="34" charset="0"/>
            </a:rPr>
            <a:t>Supervisor Reviews Complaint</a:t>
          </a:r>
          <a:endParaRPr lang="en-US" sz="1100" b="1" dirty="0">
            <a:solidFill>
              <a:schemeClr val="tx1"/>
            </a:solidFill>
            <a:latin typeface="Century Gothic" panose="020B0502020202020204" pitchFamily="34" charset="0"/>
          </a:endParaRPr>
        </a:p>
      </dgm:t>
    </dgm:pt>
    <dgm:pt modelId="{7DE4F02A-F12D-409B-9D28-9AC023F6F865}" type="parTrans" cxnId="{F32BD270-C7AE-4819-A954-4B43752A46E1}">
      <dgm:prSet/>
      <dgm:spPr/>
      <dgm:t>
        <a:bodyPr/>
        <a:lstStyle/>
        <a:p>
          <a:endParaRPr lang="en-US" sz="1600"/>
        </a:p>
      </dgm:t>
    </dgm:pt>
    <dgm:pt modelId="{91318D9D-88FC-4AF8-818F-659E3B7DF56F}" type="sibTrans" cxnId="{F32BD270-C7AE-4819-A954-4B43752A46E1}">
      <dgm:prSet/>
      <dgm:spPr/>
      <dgm:t>
        <a:bodyPr/>
        <a:lstStyle/>
        <a:p>
          <a:endParaRPr lang="en-US" sz="1600"/>
        </a:p>
      </dgm:t>
    </dgm:pt>
    <dgm:pt modelId="{E66E32EC-72B4-4D9A-9784-DDA82501198E}">
      <dgm:prSet custT="1"/>
      <dgm:spPr>
        <a:solidFill>
          <a:srgbClr val="FFD966"/>
        </a:solidFill>
      </dgm:spPr>
      <dgm:t>
        <a:bodyPr/>
        <a:lstStyle/>
        <a:p>
          <a:r>
            <a:rPr lang="en-US" sz="900" b="1" i="0" u="none" strike="noStrike" dirty="0">
              <a:solidFill>
                <a:srgbClr val="000000"/>
              </a:solidFill>
              <a:effectLst/>
              <a:latin typeface="Century Gothic" panose="020B0502020202020204" pitchFamily="34" charset="0"/>
            </a:rPr>
            <a:t>Implement Solution:</a:t>
          </a:r>
        </a:p>
        <a:p>
          <a:r>
            <a:rPr lang="en-US" sz="900" b="0" i="0" u="none" strike="noStrike" dirty="0">
              <a:solidFill>
                <a:srgbClr val="000000"/>
              </a:solidFill>
              <a:effectLst/>
              <a:latin typeface="Century Gothic" panose="020B0502020202020204" pitchFamily="34" charset="0"/>
            </a:rPr>
            <a:t>Execute the resolution plan, ensuring all necessary actions are taken to satisfy the customer.</a:t>
          </a:r>
        </a:p>
      </dgm:t>
    </dgm:pt>
    <dgm:pt modelId="{161F438E-11BB-4995-B993-D185C46E211F}" type="parTrans" cxnId="{B26DB484-0604-426D-89E6-1FFD0232E7BD}">
      <dgm:prSet/>
      <dgm:spPr/>
      <dgm:t>
        <a:bodyPr/>
        <a:lstStyle/>
        <a:p>
          <a:endParaRPr lang="en-US" sz="1600"/>
        </a:p>
      </dgm:t>
    </dgm:pt>
    <dgm:pt modelId="{C6903D72-D9DE-4257-8360-A271B2964784}" type="sibTrans" cxnId="{B26DB484-0604-426D-89E6-1FFD0232E7BD}">
      <dgm:prSet/>
      <dgm:spPr/>
      <dgm:t>
        <a:bodyPr/>
        <a:lstStyle/>
        <a:p>
          <a:endParaRPr lang="en-US" sz="1600"/>
        </a:p>
      </dgm:t>
    </dgm:pt>
    <dgm:pt modelId="{EE4209C3-2187-4992-82FE-6F7560D4C38F}">
      <dgm:prSet custT="1"/>
      <dgm:spPr>
        <a:solidFill>
          <a:srgbClr val="FFD966"/>
        </a:solidFill>
      </dgm:spPr>
      <dgm:t>
        <a:bodyPr/>
        <a:lstStyle/>
        <a:p>
          <a:r>
            <a:rPr lang="en-US" sz="900" b="1" i="0" u="none" strike="noStrike" dirty="0">
              <a:solidFill>
                <a:srgbClr val="000000"/>
              </a:solidFill>
              <a:effectLst/>
              <a:latin typeface="Century Gothic" panose="020B0502020202020204" pitchFamily="34" charset="0"/>
            </a:rPr>
            <a:t>Close and Follow Up:</a:t>
          </a:r>
        </a:p>
        <a:p>
          <a:r>
            <a:rPr lang="en-US" sz="900" b="0" i="0" u="none" strike="noStrike" dirty="0">
              <a:solidFill>
                <a:srgbClr val="000000"/>
              </a:solidFill>
              <a:effectLst/>
              <a:latin typeface="Century Gothic" panose="020B0502020202020204" pitchFamily="34" charset="0"/>
            </a:rPr>
            <a:t>Confirm that the issue is resolved to the customer’s satisfaction and schedule a follow-up to prevent recurrence.</a:t>
          </a:r>
          <a:endParaRPr lang="en-US" sz="900" b="0" dirty="0">
            <a:effectLst/>
            <a:latin typeface="Century Gothic" panose="020B0502020202020204" pitchFamily="34" charset="0"/>
          </a:endParaRPr>
        </a:p>
      </dgm:t>
    </dgm:pt>
    <dgm:pt modelId="{D100858C-CD2B-4DC9-A769-C1713E921598}" type="parTrans" cxnId="{BA7126C4-D131-40A1-9119-B91F4B5BB656}">
      <dgm:prSet/>
      <dgm:spPr/>
      <dgm:t>
        <a:bodyPr/>
        <a:lstStyle/>
        <a:p>
          <a:endParaRPr lang="en-US" sz="1600"/>
        </a:p>
      </dgm:t>
    </dgm:pt>
    <dgm:pt modelId="{A674352D-FF3B-4310-8007-86444579D7DE}" type="sibTrans" cxnId="{BA7126C4-D131-40A1-9119-B91F4B5BB656}">
      <dgm:prSet/>
      <dgm:spPr/>
      <dgm:t>
        <a:bodyPr/>
        <a:lstStyle/>
        <a:p>
          <a:endParaRPr lang="en-US" sz="1600"/>
        </a:p>
      </dgm:t>
    </dgm:pt>
    <dgm:pt modelId="{E33FBD91-F3B2-44EB-B6AF-3519BF63415A}" type="pres">
      <dgm:prSet presAssocID="{BF69BE0E-0D7E-4751-9CAB-E30A285D4D91}" presName="Name0" presStyleCnt="0">
        <dgm:presLayoutVars>
          <dgm:dir/>
          <dgm:resizeHandles val="exact"/>
        </dgm:presLayoutVars>
      </dgm:prSet>
      <dgm:spPr/>
    </dgm:pt>
    <dgm:pt modelId="{45566C2D-055E-44B6-8463-530D766FF5A0}" type="pres">
      <dgm:prSet presAssocID="{E5159055-E991-4245-BBE5-BB55211C1A4F}" presName="parTxOnly" presStyleLbl="node1" presStyleIdx="0" presStyleCnt="6" custScaleX="69512" custScaleY="135498">
        <dgm:presLayoutVars>
          <dgm:bulletEnabled val="1"/>
        </dgm:presLayoutVars>
      </dgm:prSet>
      <dgm:spPr>
        <a:prstGeom prst="rightArrow">
          <a:avLst/>
        </a:prstGeom>
      </dgm:spPr>
    </dgm:pt>
    <dgm:pt modelId="{E3693042-5476-43F8-99DA-F77EE4CD1683}" type="pres">
      <dgm:prSet presAssocID="{91318D9D-88FC-4AF8-818F-659E3B7DF56F}" presName="parSpace" presStyleCnt="0"/>
      <dgm:spPr/>
    </dgm:pt>
    <dgm:pt modelId="{D3741B75-DA31-4840-8AFE-377BF76BD5E8}" type="pres">
      <dgm:prSet presAssocID="{19219D8F-9C9A-47B2-B7FC-DE16EEF11A2D}" presName="parTxOnly" presStyleLbl="node1" presStyleIdx="1" presStyleCnt="6" custScaleY="115413">
        <dgm:presLayoutVars>
          <dgm:bulletEnabled val="1"/>
        </dgm:presLayoutVars>
      </dgm:prSet>
      <dgm:spPr/>
    </dgm:pt>
    <dgm:pt modelId="{11F6F552-C633-41A4-A463-B87D0FCF9273}" type="pres">
      <dgm:prSet presAssocID="{925BD8AF-841B-4A7B-81F3-E595B87BFBEE}" presName="parSpace" presStyleCnt="0"/>
      <dgm:spPr/>
    </dgm:pt>
    <dgm:pt modelId="{4E973CA1-A4E5-4CE2-8526-C93F41C64C30}" type="pres">
      <dgm:prSet presAssocID="{72A438E9-5949-492D-AB95-5A4682EA52FA}" presName="parTxOnly" presStyleLbl="node1" presStyleIdx="2" presStyleCnt="6" custScaleY="115413">
        <dgm:presLayoutVars>
          <dgm:bulletEnabled val="1"/>
        </dgm:presLayoutVars>
      </dgm:prSet>
      <dgm:spPr/>
    </dgm:pt>
    <dgm:pt modelId="{CBCD732B-C10C-4DF9-9C37-B7B9A9025D3D}" type="pres">
      <dgm:prSet presAssocID="{A9F2C0E6-B93F-43D7-A874-0EE1FFAB8E90}" presName="parSpace" presStyleCnt="0"/>
      <dgm:spPr/>
    </dgm:pt>
    <dgm:pt modelId="{7A3AD601-CE85-4CD8-83C3-E3194B59405A}" type="pres">
      <dgm:prSet presAssocID="{621DC09C-13CD-4543-A307-57A6E38B583F}" presName="parTxOnly" presStyleLbl="node1" presStyleIdx="3" presStyleCnt="6" custScaleY="115413">
        <dgm:presLayoutVars>
          <dgm:bulletEnabled val="1"/>
        </dgm:presLayoutVars>
      </dgm:prSet>
      <dgm:spPr/>
    </dgm:pt>
    <dgm:pt modelId="{6330A23E-E8BB-43C4-ACF3-6914B5C9C474}" type="pres">
      <dgm:prSet presAssocID="{0FEE133F-C64C-4CC2-A1C7-79A7AB3A41E9}" presName="parSpace" presStyleCnt="0"/>
      <dgm:spPr/>
    </dgm:pt>
    <dgm:pt modelId="{22523238-6C19-4096-AB55-6299420A0C94}" type="pres">
      <dgm:prSet presAssocID="{E66E32EC-72B4-4D9A-9784-DDA82501198E}" presName="parTxOnly" presStyleLbl="node1" presStyleIdx="4" presStyleCnt="6" custScaleY="115413">
        <dgm:presLayoutVars>
          <dgm:bulletEnabled val="1"/>
        </dgm:presLayoutVars>
      </dgm:prSet>
      <dgm:spPr/>
    </dgm:pt>
    <dgm:pt modelId="{E0670C6A-2FF2-4371-B125-7C6F14A294EB}" type="pres">
      <dgm:prSet presAssocID="{C6903D72-D9DE-4257-8360-A271B2964784}" presName="parSpace" presStyleCnt="0"/>
      <dgm:spPr/>
    </dgm:pt>
    <dgm:pt modelId="{5BB09639-0B84-4074-AC5A-8D081FA7134D}" type="pres">
      <dgm:prSet presAssocID="{EE4209C3-2187-4992-82FE-6F7560D4C38F}" presName="parTxOnly" presStyleLbl="node1" presStyleIdx="5" presStyleCnt="6" custScaleY="115413">
        <dgm:presLayoutVars>
          <dgm:bulletEnabled val="1"/>
        </dgm:presLayoutVars>
      </dgm:prSet>
      <dgm:spPr/>
    </dgm:pt>
  </dgm:ptLst>
  <dgm:cxnLst>
    <dgm:cxn modelId="{F0E64D02-043A-4F10-86E3-3CD3F3C31C75}" type="presOf" srcId="{BF69BE0E-0D7E-4751-9CAB-E30A285D4D91}" destId="{E33FBD91-F3B2-44EB-B6AF-3519BF63415A}" srcOrd="0" destOrd="0" presId="urn:microsoft.com/office/officeart/2005/8/layout/hChevron3"/>
    <dgm:cxn modelId="{9E2EF833-1F96-4229-ACE1-8BDE905198A3}" srcId="{BF69BE0E-0D7E-4751-9CAB-E30A285D4D91}" destId="{72A438E9-5949-492D-AB95-5A4682EA52FA}" srcOrd="2" destOrd="0" parTransId="{83944995-9B9F-4A33-8B81-20EC099C5BAC}" sibTransId="{A9F2C0E6-B93F-43D7-A874-0EE1FFAB8E90}"/>
    <dgm:cxn modelId="{F32BD270-C7AE-4819-A954-4B43752A46E1}" srcId="{BF69BE0E-0D7E-4751-9CAB-E30A285D4D91}" destId="{E5159055-E991-4245-BBE5-BB55211C1A4F}" srcOrd="0" destOrd="0" parTransId="{7DE4F02A-F12D-409B-9D28-9AC023F6F865}" sibTransId="{91318D9D-88FC-4AF8-818F-659E3B7DF56F}"/>
    <dgm:cxn modelId="{8759AC7C-D301-4713-98C0-6B5738CABF81}" type="presOf" srcId="{EE4209C3-2187-4992-82FE-6F7560D4C38F}" destId="{5BB09639-0B84-4074-AC5A-8D081FA7134D}" srcOrd="0" destOrd="0" presId="urn:microsoft.com/office/officeart/2005/8/layout/hChevron3"/>
    <dgm:cxn modelId="{B26DB484-0604-426D-89E6-1FFD0232E7BD}" srcId="{BF69BE0E-0D7E-4751-9CAB-E30A285D4D91}" destId="{E66E32EC-72B4-4D9A-9784-DDA82501198E}" srcOrd="4" destOrd="0" parTransId="{161F438E-11BB-4995-B993-D185C46E211F}" sibTransId="{C6903D72-D9DE-4257-8360-A271B2964784}"/>
    <dgm:cxn modelId="{0380979C-33E6-41D4-80F1-F4EEFCFB8B73}" type="presOf" srcId="{19219D8F-9C9A-47B2-B7FC-DE16EEF11A2D}" destId="{D3741B75-DA31-4840-8AFE-377BF76BD5E8}" srcOrd="0" destOrd="0" presId="urn:microsoft.com/office/officeart/2005/8/layout/hChevron3"/>
    <dgm:cxn modelId="{2A5F5FA7-0E82-4C4B-879B-401A7DADA0D1}" srcId="{BF69BE0E-0D7E-4751-9CAB-E30A285D4D91}" destId="{19219D8F-9C9A-47B2-B7FC-DE16EEF11A2D}" srcOrd="1" destOrd="0" parTransId="{69F84BB5-E149-4106-947C-16A979A850A9}" sibTransId="{925BD8AF-841B-4A7B-81F3-E595B87BFBEE}"/>
    <dgm:cxn modelId="{CA5575B7-0420-4374-BE10-2C08409E57AD}" srcId="{BF69BE0E-0D7E-4751-9CAB-E30A285D4D91}" destId="{621DC09C-13CD-4543-A307-57A6E38B583F}" srcOrd="3" destOrd="0" parTransId="{CD7EC5EA-EE00-4E50-BF3D-2C273B3D2363}" sibTransId="{0FEE133F-C64C-4CC2-A1C7-79A7AB3A41E9}"/>
    <dgm:cxn modelId="{BA7126C4-D131-40A1-9119-B91F4B5BB656}" srcId="{BF69BE0E-0D7E-4751-9CAB-E30A285D4D91}" destId="{EE4209C3-2187-4992-82FE-6F7560D4C38F}" srcOrd="5" destOrd="0" parTransId="{D100858C-CD2B-4DC9-A769-C1713E921598}" sibTransId="{A674352D-FF3B-4310-8007-86444579D7DE}"/>
    <dgm:cxn modelId="{06BFAECE-AE67-41E8-852A-4441AEC7F69B}" type="presOf" srcId="{E5159055-E991-4245-BBE5-BB55211C1A4F}" destId="{45566C2D-055E-44B6-8463-530D766FF5A0}" srcOrd="0" destOrd="0" presId="urn:microsoft.com/office/officeart/2005/8/layout/hChevron3"/>
    <dgm:cxn modelId="{883612E2-31AA-4987-82FF-872E5F9B6A27}" type="presOf" srcId="{72A438E9-5949-492D-AB95-5A4682EA52FA}" destId="{4E973CA1-A4E5-4CE2-8526-C93F41C64C30}" srcOrd="0" destOrd="0" presId="urn:microsoft.com/office/officeart/2005/8/layout/hChevron3"/>
    <dgm:cxn modelId="{2BCBFFE9-0864-4A42-A1FD-3552E44061D6}" type="presOf" srcId="{621DC09C-13CD-4543-A307-57A6E38B583F}" destId="{7A3AD601-CE85-4CD8-83C3-E3194B59405A}" srcOrd="0" destOrd="0" presId="urn:microsoft.com/office/officeart/2005/8/layout/hChevron3"/>
    <dgm:cxn modelId="{11C755F5-267D-4497-A249-5888BBE0C83D}" type="presOf" srcId="{E66E32EC-72B4-4D9A-9784-DDA82501198E}" destId="{22523238-6C19-4096-AB55-6299420A0C94}" srcOrd="0" destOrd="0" presId="urn:microsoft.com/office/officeart/2005/8/layout/hChevron3"/>
    <dgm:cxn modelId="{1ACBB5EB-F1F5-4F85-BDFC-32CD56A82518}" type="presParOf" srcId="{E33FBD91-F3B2-44EB-B6AF-3519BF63415A}" destId="{45566C2D-055E-44B6-8463-530D766FF5A0}" srcOrd="0" destOrd="0" presId="urn:microsoft.com/office/officeart/2005/8/layout/hChevron3"/>
    <dgm:cxn modelId="{4E8F226E-F385-4682-B4CE-7F928A72D657}" type="presParOf" srcId="{E33FBD91-F3B2-44EB-B6AF-3519BF63415A}" destId="{E3693042-5476-43F8-99DA-F77EE4CD1683}" srcOrd="1" destOrd="0" presId="urn:microsoft.com/office/officeart/2005/8/layout/hChevron3"/>
    <dgm:cxn modelId="{D8A17DBD-865A-4B92-B24D-C9B8AD402C2C}" type="presParOf" srcId="{E33FBD91-F3B2-44EB-B6AF-3519BF63415A}" destId="{D3741B75-DA31-4840-8AFE-377BF76BD5E8}" srcOrd="2" destOrd="0" presId="urn:microsoft.com/office/officeart/2005/8/layout/hChevron3"/>
    <dgm:cxn modelId="{817CBC57-9FCD-4B51-B4B4-B8C922DCF1FE}" type="presParOf" srcId="{E33FBD91-F3B2-44EB-B6AF-3519BF63415A}" destId="{11F6F552-C633-41A4-A463-B87D0FCF9273}" srcOrd="3" destOrd="0" presId="urn:microsoft.com/office/officeart/2005/8/layout/hChevron3"/>
    <dgm:cxn modelId="{7CA1D854-C557-4059-81DC-520115D0703F}" type="presParOf" srcId="{E33FBD91-F3B2-44EB-B6AF-3519BF63415A}" destId="{4E973CA1-A4E5-4CE2-8526-C93F41C64C30}" srcOrd="4" destOrd="0" presId="urn:microsoft.com/office/officeart/2005/8/layout/hChevron3"/>
    <dgm:cxn modelId="{771890FB-AB59-4E86-821C-426258B1E0C3}" type="presParOf" srcId="{E33FBD91-F3B2-44EB-B6AF-3519BF63415A}" destId="{CBCD732B-C10C-4DF9-9C37-B7B9A9025D3D}" srcOrd="5" destOrd="0" presId="urn:microsoft.com/office/officeart/2005/8/layout/hChevron3"/>
    <dgm:cxn modelId="{1023635D-297C-4C6E-BC51-C6C8E981F94E}" type="presParOf" srcId="{E33FBD91-F3B2-44EB-B6AF-3519BF63415A}" destId="{7A3AD601-CE85-4CD8-83C3-E3194B59405A}" srcOrd="6" destOrd="0" presId="urn:microsoft.com/office/officeart/2005/8/layout/hChevron3"/>
    <dgm:cxn modelId="{3E12EB40-958A-4877-A742-3CE908ABFE4B}" type="presParOf" srcId="{E33FBD91-F3B2-44EB-B6AF-3519BF63415A}" destId="{6330A23E-E8BB-43C4-ACF3-6914B5C9C474}" srcOrd="7" destOrd="0" presId="urn:microsoft.com/office/officeart/2005/8/layout/hChevron3"/>
    <dgm:cxn modelId="{8EA60975-BB16-4C4B-8910-2E31CD49645A}" type="presParOf" srcId="{E33FBD91-F3B2-44EB-B6AF-3519BF63415A}" destId="{22523238-6C19-4096-AB55-6299420A0C94}" srcOrd="8" destOrd="0" presId="urn:microsoft.com/office/officeart/2005/8/layout/hChevron3"/>
    <dgm:cxn modelId="{B49022B5-458D-4863-ABF4-1306E37D51BE}" type="presParOf" srcId="{E33FBD91-F3B2-44EB-B6AF-3519BF63415A}" destId="{E0670C6A-2FF2-4371-B125-7C6F14A294EB}" srcOrd="9" destOrd="0" presId="urn:microsoft.com/office/officeart/2005/8/layout/hChevron3"/>
    <dgm:cxn modelId="{C7712F0C-4F79-4367-9B46-09BD80A0AB99}" type="presParOf" srcId="{E33FBD91-F3B2-44EB-B6AF-3519BF63415A}" destId="{5BB09639-0B84-4074-AC5A-8D081FA7134D}" srcOrd="10" destOrd="0" presId="urn:microsoft.com/office/officeart/2005/8/layout/hChevron3"/>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66C2D-055E-44B6-8463-530D766FF5A0}">
      <dsp:nvSpPr>
        <dsp:cNvPr id="0" name=""/>
        <dsp:cNvSpPr/>
      </dsp:nvSpPr>
      <dsp:spPr>
        <a:xfrm>
          <a:off x="5115" y="128881"/>
          <a:ext cx="1730615" cy="1353213"/>
        </a:xfrm>
        <a:prstGeom prst="rightArrow">
          <a:avLst/>
        </a:prstGeom>
        <a:solidFill>
          <a:schemeClr val="accent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l" defTabSz="488950">
            <a:lnSpc>
              <a:spcPct val="90000"/>
            </a:lnSpc>
            <a:spcBef>
              <a:spcPct val="0"/>
            </a:spcBef>
            <a:spcAft>
              <a:spcPct val="35000"/>
            </a:spcAft>
            <a:buNone/>
          </a:pPr>
          <a:r>
            <a:rPr lang="en-US" sz="1100" b="1" i="0" u="none" kern="1200" dirty="0">
              <a:solidFill>
                <a:schemeClr val="tx1"/>
              </a:solidFill>
              <a:latin typeface="Century Gothic" panose="020B0502020202020204" pitchFamily="34" charset="0"/>
            </a:rPr>
            <a:t>Customer Calls into Call Center</a:t>
          </a:r>
          <a:endParaRPr lang="en-US" sz="1100" b="1" kern="1200" dirty="0">
            <a:solidFill>
              <a:schemeClr val="tx1"/>
            </a:solidFill>
            <a:latin typeface="Century Gothic" panose="020B0502020202020204" pitchFamily="34" charset="0"/>
          </a:endParaRPr>
        </a:p>
      </dsp:txBody>
      <dsp:txXfrm>
        <a:off x="5115" y="467184"/>
        <a:ext cx="1392312" cy="676607"/>
      </dsp:txXfrm>
    </dsp:sp>
    <dsp:sp modelId="{D3741B75-DA31-4840-8AFE-377BF76BD5E8}">
      <dsp:nvSpPr>
        <dsp:cNvPr id="0" name=""/>
        <dsp:cNvSpPr/>
      </dsp:nvSpPr>
      <dsp:spPr>
        <a:xfrm>
          <a:off x="1236382" y="229175"/>
          <a:ext cx="2496740" cy="1152625"/>
        </a:xfrm>
        <a:prstGeom prst="chevron">
          <a:avLst/>
        </a:prstGeom>
        <a:solidFill>
          <a:srgbClr val="4EA72E">
            <a:alpha val="6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Greet and Identify</a:t>
          </a:r>
          <a:r>
            <a:rPr lang="en-US" sz="900" b="0" i="0" u="none" strike="noStrike" kern="1200" dirty="0">
              <a:solidFill>
                <a:srgbClr val="000000"/>
              </a:solidFill>
              <a:effectLst/>
              <a:latin typeface="Century Gothic" panose="020B0502020202020204" pitchFamily="34" charset="0"/>
            </a:rPr>
            <a:t>:</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Politely greet the customer and confirm their identity and account details.</a:t>
          </a:r>
          <a:endParaRPr lang="en-US" sz="900" kern="1200" dirty="0"/>
        </a:p>
      </dsp:txBody>
      <dsp:txXfrm>
        <a:off x="1812695" y="229175"/>
        <a:ext cx="1344115" cy="1152625"/>
      </dsp:txXfrm>
    </dsp:sp>
    <dsp:sp modelId="{4E973CA1-A4E5-4CE2-8526-C93F41C64C30}">
      <dsp:nvSpPr>
        <dsp:cNvPr id="0" name=""/>
        <dsp:cNvSpPr/>
      </dsp:nvSpPr>
      <dsp:spPr>
        <a:xfrm>
          <a:off x="3233775"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Document Issue</a:t>
          </a:r>
          <a:r>
            <a:rPr lang="en-US" sz="900" i="0" u="none" strike="noStrike" kern="1200" dirty="0">
              <a:solidFill>
                <a:srgbClr val="000000"/>
              </a:solidFill>
              <a:effectLst/>
              <a:latin typeface="Century Gothic" panose="020B0502020202020204" pitchFamily="34" charset="0"/>
            </a:rPr>
            <a:t>:</a:t>
          </a:r>
        </a:p>
        <a:p>
          <a:pPr marL="0" lvl="0" indent="0" algn="ctr" defTabSz="400050">
            <a:lnSpc>
              <a:spcPct val="90000"/>
            </a:lnSpc>
            <a:spcBef>
              <a:spcPct val="0"/>
            </a:spcBef>
            <a:spcAft>
              <a:spcPct val="35000"/>
            </a:spcAft>
            <a:buNone/>
          </a:pPr>
          <a:r>
            <a:rPr lang="en-US" sz="900" i="0" u="none" strike="noStrike" kern="1200" dirty="0">
              <a:solidFill>
                <a:srgbClr val="000000"/>
              </a:solidFill>
              <a:effectLst/>
              <a:latin typeface="Century Gothic" panose="020B0502020202020204" pitchFamily="34" charset="0"/>
            </a:rPr>
            <a:t>Document the issue thoroughly in the customer service system.</a:t>
          </a:r>
          <a:endParaRPr lang="en-US" sz="900" kern="1200" dirty="0"/>
        </a:p>
      </dsp:txBody>
      <dsp:txXfrm>
        <a:off x="3810088" y="229175"/>
        <a:ext cx="1344115" cy="1152625"/>
      </dsp:txXfrm>
    </dsp:sp>
    <dsp:sp modelId="{7A3AD601-CE85-4CD8-83C3-E3194B59405A}">
      <dsp:nvSpPr>
        <dsp:cNvPr id="0" name=""/>
        <dsp:cNvSpPr/>
      </dsp:nvSpPr>
      <dsp:spPr>
        <a:xfrm>
          <a:off x="5231167"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Assess Issue</a:t>
          </a:r>
          <a:r>
            <a:rPr lang="en-US" sz="900" i="0" u="none" strike="noStrike" kern="1200" dirty="0">
              <a:solidFill>
                <a:srgbClr val="000000"/>
              </a:solidFill>
              <a:effectLst/>
              <a:latin typeface="Century Gothic" panose="020B0502020202020204" pitchFamily="34" charset="0"/>
            </a:rPr>
            <a:t>:</a:t>
          </a:r>
        </a:p>
        <a:p>
          <a:pPr marL="0" lvl="0" indent="0" algn="ctr" defTabSz="400050">
            <a:lnSpc>
              <a:spcPct val="90000"/>
            </a:lnSpc>
            <a:spcBef>
              <a:spcPct val="0"/>
            </a:spcBef>
            <a:spcAft>
              <a:spcPct val="35000"/>
            </a:spcAft>
            <a:buNone/>
          </a:pPr>
          <a:r>
            <a:rPr lang="en-US" sz="900" i="0" u="none" strike="noStrike" kern="1200" dirty="0">
              <a:solidFill>
                <a:srgbClr val="000000"/>
              </a:solidFill>
              <a:effectLst/>
              <a:latin typeface="Century Gothic" panose="020B0502020202020204" pitchFamily="34" charset="0"/>
            </a:rPr>
            <a:t>Perform an initial assessment of the issue to determine if it can be resolved immediately.</a:t>
          </a:r>
          <a:endParaRPr lang="en-US" sz="900" kern="1200" dirty="0"/>
        </a:p>
      </dsp:txBody>
      <dsp:txXfrm>
        <a:off x="5807480" y="229175"/>
        <a:ext cx="1344115" cy="1152625"/>
      </dsp:txXfrm>
    </dsp:sp>
    <dsp:sp modelId="{22523238-6C19-4096-AB55-6299420A0C94}">
      <dsp:nvSpPr>
        <dsp:cNvPr id="0" name=""/>
        <dsp:cNvSpPr/>
      </dsp:nvSpPr>
      <dsp:spPr>
        <a:xfrm>
          <a:off x="7228559"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Attempt Resolution</a:t>
          </a:r>
          <a:r>
            <a:rPr lang="en-US" sz="900" i="0" u="none" strike="noStrike" kern="1200" dirty="0">
              <a:solidFill>
                <a:srgbClr val="000000"/>
              </a:solidFill>
              <a:effectLst/>
              <a:latin typeface="Century Gothic" panose="020B0502020202020204" pitchFamily="34" charset="0"/>
            </a:rPr>
            <a:t>:</a:t>
          </a:r>
        </a:p>
        <a:p>
          <a:pPr marL="0" lvl="0" indent="0" algn="ctr" defTabSz="400050">
            <a:lnSpc>
              <a:spcPct val="90000"/>
            </a:lnSpc>
            <a:spcBef>
              <a:spcPct val="0"/>
            </a:spcBef>
            <a:spcAft>
              <a:spcPct val="35000"/>
            </a:spcAft>
            <a:buNone/>
          </a:pPr>
          <a:r>
            <a:rPr lang="en-US" sz="900" i="0" u="none" strike="noStrike" kern="1200" dirty="0">
              <a:solidFill>
                <a:srgbClr val="000000"/>
              </a:solidFill>
              <a:effectLst/>
              <a:latin typeface="Century Gothic" panose="020B0502020202020204" pitchFamily="34" charset="0"/>
            </a:rPr>
            <a:t>Try to resolve the issue using the resources and guidelines available.</a:t>
          </a:r>
        </a:p>
      </dsp:txBody>
      <dsp:txXfrm>
        <a:off x="7804872" y="229175"/>
        <a:ext cx="1344115" cy="1152625"/>
      </dsp:txXfrm>
    </dsp:sp>
    <dsp:sp modelId="{5BB09639-0B84-4074-AC5A-8D081FA7134D}">
      <dsp:nvSpPr>
        <dsp:cNvPr id="0" name=""/>
        <dsp:cNvSpPr/>
      </dsp:nvSpPr>
      <dsp:spPr>
        <a:xfrm>
          <a:off x="9225952" y="229175"/>
          <a:ext cx="2496740" cy="1152625"/>
        </a:xfrm>
        <a:prstGeom prst="chevron">
          <a:avLst/>
        </a:prstGeom>
        <a:solidFill>
          <a:srgbClr val="95CA82"/>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Determine Escalation Need</a:t>
          </a:r>
          <a:r>
            <a:rPr lang="en-US" sz="900" i="0" u="none" strike="noStrike" kern="1200" dirty="0">
              <a:solidFill>
                <a:srgbClr val="000000"/>
              </a:solidFill>
              <a:effectLst/>
              <a:latin typeface="Century Gothic" panose="020B0502020202020204" pitchFamily="34" charset="0"/>
            </a:rPr>
            <a:t>: </a:t>
          </a:r>
        </a:p>
        <a:p>
          <a:pPr marL="0" lvl="0" indent="0" algn="ctr" defTabSz="400050">
            <a:lnSpc>
              <a:spcPct val="90000"/>
            </a:lnSpc>
            <a:spcBef>
              <a:spcPct val="0"/>
            </a:spcBef>
            <a:spcAft>
              <a:spcPct val="35000"/>
            </a:spcAft>
            <a:buNone/>
          </a:pPr>
          <a:r>
            <a:rPr lang="en-US" sz="900" i="0" u="none" strike="noStrike" kern="1200" dirty="0">
              <a:solidFill>
                <a:srgbClr val="000000"/>
              </a:solidFill>
              <a:effectLst/>
              <a:latin typeface="Century Gothic" panose="020B0502020202020204" pitchFamily="34" charset="0"/>
            </a:rPr>
            <a:t>If the issue cannot be resolved, decide on the appropriate next step for escalation.</a:t>
          </a:r>
          <a:endParaRPr lang="en-US" sz="900" kern="1200" dirty="0">
            <a:effectLst/>
            <a:latin typeface="Century Gothic" panose="020B0502020202020204" pitchFamily="34" charset="0"/>
          </a:endParaRPr>
        </a:p>
      </dsp:txBody>
      <dsp:txXfrm>
        <a:off x="9802265" y="229175"/>
        <a:ext cx="1344115" cy="11526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66C2D-055E-44B6-8463-530D766FF5A0}">
      <dsp:nvSpPr>
        <dsp:cNvPr id="0" name=""/>
        <dsp:cNvSpPr/>
      </dsp:nvSpPr>
      <dsp:spPr>
        <a:xfrm>
          <a:off x="2656" y="128881"/>
          <a:ext cx="1735534" cy="1353213"/>
        </a:xfrm>
        <a:prstGeom prst="rightArrow">
          <a:avLst/>
        </a:prstGeom>
        <a:solidFill>
          <a:schemeClr val="accent4"/>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l" defTabSz="488950">
            <a:lnSpc>
              <a:spcPct val="90000"/>
            </a:lnSpc>
            <a:spcBef>
              <a:spcPct val="0"/>
            </a:spcBef>
            <a:spcAft>
              <a:spcPct val="35000"/>
            </a:spcAft>
            <a:buNone/>
          </a:pPr>
          <a:r>
            <a:rPr lang="en-US" sz="1100" b="1" i="0" u="none" kern="1200" dirty="0">
              <a:solidFill>
                <a:schemeClr val="tx1"/>
              </a:solidFill>
              <a:latin typeface="Century Gothic" panose="020B0502020202020204" pitchFamily="34" charset="0"/>
            </a:rPr>
            <a:t>Manager Takes Over Phone Call</a:t>
          </a:r>
          <a:endParaRPr lang="en-US" sz="1100" b="1" kern="1200" dirty="0">
            <a:solidFill>
              <a:schemeClr val="tx1"/>
            </a:solidFill>
            <a:latin typeface="Century Gothic" panose="020B0502020202020204" pitchFamily="34" charset="0"/>
          </a:endParaRPr>
        </a:p>
      </dsp:txBody>
      <dsp:txXfrm>
        <a:off x="2656" y="467184"/>
        <a:ext cx="1397231" cy="676607"/>
      </dsp:txXfrm>
    </dsp:sp>
    <dsp:sp modelId="{D3741B75-DA31-4840-8AFE-377BF76BD5E8}">
      <dsp:nvSpPr>
        <dsp:cNvPr id="0" name=""/>
        <dsp:cNvSpPr/>
      </dsp:nvSpPr>
      <dsp:spPr>
        <a:xfrm>
          <a:off x="1238842" y="229175"/>
          <a:ext cx="2496740" cy="1152625"/>
        </a:xfrm>
        <a:prstGeom prst="chevron">
          <a:avLst/>
        </a:prstGeom>
        <a:solidFill>
          <a:srgbClr val="0F9ED5">
            <a:alpha val="6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Review Issue:</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Before taking over, review the customer's problem and the actions taken by the customer service representative.</a:t>
          </a:r>
          <a:endParaRPr lang="en-US" sz="900" b="0" kern="1200" dirty="0"/>
        </a:p>
      </dsp:txBody>
      <dsp:txXfrm>
        <a:off x="1815155" y="229175"/>
        <a:ext cx="1344115" cy="1152625"/>
      </dsp:txXfrm>
    </dsp:sp>
    <dsp:sp modelId="{4E973CA1-A4E5-4CE2-8526-C93F41C64C30}">
      <dsp:nvSpPr>
        <dsp:cNvPr id="0" name=""/>
        <dsp:cNvSpPr/>
      </dsp:nvSpPr>
      <dsp:spPr>
        <a:xfrm>
          <a:off x="3236234"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Introduce Yourself:</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Politely introduce yourself to the customer as the manager taking over.</a:t>
          </a:r>
          <a:endParaRPr lang="en-US" sz="900" b="0" kern="1200" dirty="0"/>
        </a:p>
      </dsp:txBody>
      <dsp:txXfrm>
        <a:off x="3812547" y="229175"/>
        <a:ext cx="1344115" cy="1152625"/>
      </dsp:txXfrm>
    </dsp:sp>
    <dsp:sp modelId="{7A3AD601-CE85-4CD8-83C3-E3194B59405A}">
      <dsp:nvSpPr>
        <dsp:cNvPr id="0" name=""/>
        <dsp:cNvSpPr/>
      </dsp:nvSpPr>
      <dsp:spPr>
        <a:xfrm>
          <a:off x="5233626"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Reassess the Situation</a:t>
          </a:r>
          <a:r>
            <a:rPr lang="en-US" sz="900" b="0" i="0" u="none" strike="noStrike" kern="1200" dirty="0">
              <a:solidFill>
                <a:srgbClr val="000000"/>
              </a:solidFill>
              <a:effectLst/>
              <a:latin typeface="Century Gothic" panose="020B0502020202020204" pitchFamily="34" charset="0"/>
            </a:rPr>
            <a:t>:</a:t>
          </a:r>
          <a:br>
            <a:rPr lang="en-US" sz="900" b="0" i="0" u="none" strike="noStrike" kern="1200" dirty="0">
              <a:solidFill>
                <a:srgbClr val="000000"/>
              </a:solidFill>
              <a:effectLst/>
              <a:latin typeface="Century Gothic" panose="020B0502020202020204" pitchFamily="34" charset="0"/>
            </a:rPr>
          </a:br>
          <a:r>
            <a:rPr lang="en-US" sz="900" b="0" i="0" u="none" strike="noStrike" kern="1200" dirty="0">
              <a:solidFill>
                <a:srgbClr val="000000"/>
              </a:solidFill>
              <a:effectLst/>
              <a:latin typeface="Century Gothic" panose="020B0502020202020204" pitchFamily="34" charset="0"/>
            </a:rPr>
            <a:t>Evaluate the issue with fresh perspective and consider alternative solutions.</a:t>
          </a:r>
          <a:endParaRPr lang="en-US" sz="900" b="0" kern="1200" dirty="0"/>
        </a:p>
      </dsp:txBody>
      <dsp:txXfrm>
        <a:off x="5809939" y="229175"/>
        <a:ext cx="1344115" cy="1152625"/>
      </dsp:txXfrm>
    </dsp:sp>
    <dsp:sp modelId="{22523238-6C19-4096-AB55-6299420A0C94}">
      <dsp:nvSpPr>
        <dsp:cNvPr id="0" name=""/>
        <dsp:cNvSpPr/>
      </dsp:nvSpPr>
      <dsp:spPr>
        <a:xfrm>
          <a:off x="7231019"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Propose a Resolution:</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Offer a new solution or compromise to resolve the customer's complaint.</a:t>
          </a:r>
        </a:p>
      </dsp:txBody>
      <dsp:txXfrm>
        <a:off x="7807332" y="229175"/>
        <a:ext cx="1344115" cy="1152625"/>
      </dsp:txXfrm>
    </dsp:sp>
    <dsp:sp modelId="{5BB09639-0B84-4074-AC5A-8D081FA7134D}">
      <dsp:nvSpPr>
        <dsp:cNvPr id="0" name=""/>
        <dsp:cNvSpPr/>
      </dsp:nvSpPr>
      <dsp:spPr>
        <a:xfrm>
          <a:off x="9228411" y="229175"/>
          <a:ext cx="2496740" cy="1152625"/>
        </a:xfrm>
        <a:prstGeom prst="chevron">
          <a:avLst/>
        </a:prstGeom>
        <a:solidFill>
          <a:srgbClr val="6FC5E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Escalate If Necessary:</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If the situation remains unresolved, prepare to escalate further to the supervisor.</a:t>
          </a:r>
          <a:endParaRPr lang="en-US" sz="900" b="0" kern="1200" dirty="0">
            <a:effectLst/>
            <a:latin typeface="Century Gothic" panose="020B0502020202020204" pitchFamily="34" charset="0"/>
          </a:endParaRPr>
        </a:p>
      </dsp:txBody>
      <dsp:txXfrm>
        <a:off x="9804724" y="229175"/>
        <a:ext cx="1344115" cy="11526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66C2D-055E-44B6-8463-530D766FF5A0}">
      <dsp:nvSpPr>
        <dsp:cNvPr id="0" name=""/>
        <dsp:cNvSpPr/>
      </dsp:nvSpPr>
      <dsp:spPr>
        <a:xfrm>
          <a:off x="2656" y="128881"/>
          <a:ext cx="1735534" cy="1353213"/>
        </a:xfrm>
        <a:prstGeom prst="rightArrow">
          <a:avLst/>
        </a:prstGeom>
        <a:solidFill>
          <a:srgbClr val="FFC00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674" tIns="29337" rIns="14669" bIns="29337" numCol="1" spcCol="1270" anchor="ctr" anchorCtr="0">
          <a:noAutofit/>
        </a:bodyPr>
        <a:lstStyle/>
        <a:p>
          <a:pPr marL="0" lvl="0" indent="0" algn="l" defTabSz="488950">
            <a:lnSpc>
              <a:spcPct val="90000"/>
            </a:lnSpc>
            <a:spcBef>
              <a:spcPct val="0"/>
            </a:spcBef>
            <a:spcAft>
              <a:spcPct val="35000"/>
            </a:spcAft>
            <a:buNone/>
          </a:pPr>
          <a:r>
            <a:rPr lang="en-US" sz="1100" b="1" i="0" u="none" kern="1200" dirty="0">
              <a:solidFill>
                <a:schemeClr val="tx1"/>
              </a:solidFill>
              <a:latin typeface="Century Gothic" panose="020B0502020202020204" pitchFamily="34" charset="0"/>
            </a:rPr>
            <a:t>Supervisor Reviews Complaint</a:t>
          </a:r>
          <a:endParaRPr lang="en-US" sz="1100" b="1" kern="1200" dirty="0">
            <a:solidFill>
              <a:schemeClr val="tx1"/>
            </a:solidFill>
            <a:latin typeface="Century Gothic" panose="020B0502020202020204" pitchFamily="34" charset="0"/>
          </a:endParaRPr>
        </a:p>
      </dsp:txBody>
      <dsp:txXfrm>
        <a:off x="2656" y="467184"/>
        <a:ext cx="1397231" cy="676607"/>
      </dsp:txXfrm>
    </dsp:sp>
    <dsp:sp modelId="{D3741B75-DA31-4840-8AFE-377BF76BD5E8}">
      <dsp:nvSpPr>
        <dsp:cNvPr id="0" name=""/>
        <dsp:cNvSpPr/>
      </dsp:nvSpPr>
      <dsp:spPr>
        <a:xfrm>
          <a:off x="1238842" y="229175"/>
          <a:ext cx="2496740" cy="1152625"/>
        </a:xfrm>
        <a:prstGeom prst="chevron">
          <a:avLst/>
        </a:prstGeom>
        <a:solidFill>
          <a:srgbClr val="FFC000">
            <a:alpha val="6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Review Comprehensively: </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Examine the entire customer interaction history and the steps taken by the manager.</a:t>
          </a:r>
          <a:endParaRPr lang="en-US" sz="900" b="0" kern="1200" dirty="0"/>
        </a:p>
      </dsp:txBody>
      <dsp:txXfrm>
        <a:off x="1815155" y="229175"/>
        <a:ext cx="1344115" cy="1152625"/>
      </dsp:txXfrm>
    </dsp:sp>
    <dsp:sp modelId="{4E973CA1-A4E5-4CE2-8526-C93F41C64C30}">
      <dsp:nvSpPr>
        <dsp:cNvPr id="0" name=""/>
        <dsp:cNvSpPr/>
      </dsp:nvSpPr>
      <dsp:spPr>
        <a:xfrm>
          <a:off x="3236234"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Contact Customer:</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Contact the customer directly to discuss their concerns and gather additional feedback.</a:t>
          </a:r>
          <a:endParaRPr lang="en-US" sz="900" b="0" kern="1200" dirty="0"/>
        </a:p>
      </dsp:txBody>
      <dsp:txXfrm>
        <a:off x="3812547" y="229175"/>
        <a:ext cx="1344115" cy="1152625"/>
      </dsp:txXfrm>
    </dsp:sp>
    <dsp:sp modelId="{7A3AD601-CE85-4CD8-83C3-E3194B59405A}">
      <dsp:nvSpPr>
        <dsp:cNvPr id="0" name=""/>
        <dsp:cNvSpPr/>
      </dsp:nvSpPr>
      <dsp:spPr>
        <a:xfrm>
          <a:off x="5233626"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Strategize for Resolution:</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Develop a strategic approach to address the complaint, potentially involving other departments.</a:t>
          </a:r>
          <a:endParaRPr lang="en-US" sz="900" b="0" kern="1200" dirty="0"/>
        </a:p>
      </dsp:txBody>
      <dsp:txXfrm>
        <a:off x="5809939" y="229175"/>
        <a:ext cx="1344115" cy="1152625"/>
      </dsp:txXfrm>
    </dsp:sp>
    <dsp:sp modelId="{22523238-6C19-4096-AB55-6299420A0C94}">
      <dsp:nvSpPr>
        <dsp:cNvPr id="0" name=""/>
        <dsp:cNvSpPr/>
      </dsp:nvSpPr>
      <dsp:spPr>
        <a:xfrm>
          <a:off x="7231019"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Implement Solution:</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Execute the resolution plan, ensuring all necessary actions are taken to satisfy the customer.</a:t>
          </a:r>
        </a:p>
      </dsp:txBody>
      <dsp:txXfrm>
        <a:off x="7807332" y="229175"/>
        <a:ext cx="1344115" cy="1152625"/>
      </dsp:txXfrm>
    </dsp:sp>
    <dsp:sp modelId="{5BB09639-0B84-4074-AC5A-8D081FA7134D}">
      <dsp:nvSpPr>
        <dsp:cNvPr id="0" name=""/>
        <dsp:cNvSpPr/>
      </dsp:nvSpPr>
      <dsp:spPr>
        <a:xfrm>
          <a:off x="9228411" y="229175"/>
          <a:ext cx="2496740" cy="1152625"/>
        </a:xfrm>
        <a:prstGeom prst="chevron">
          <a:avLst/>
        </a:prstGeom>
        <a:solidFill>
          <a:srgbClr val="FFD966"/>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ctr" defTabSz="400050">
            <a:lnSpc>
              <a:spcPct val="90000"/>
            </a:lnSpc>
            <a:spcBef>
              <a:spcPct val="0"/>
            </a:spcBef>
            <a:spcAft>
              <a:spcPct val="35000"/>
            </a:spcAft>
            <a:buNone/>
          </a:pPr>
          <a:r>
            <a:rPr lang="en-US" sz="900" b="1" i="0" u="none" strike="noStrike" kern="1200" dirty="0">
              <a:solidFill>
                <a:srgbClr val="000000"/>
              </a:solidFill>
              <a:effectLst/>
              <a:latin typeface="Century Gothic" panose="020B0502020202020204" pitchFamily="34" charset="0"/>
            </a:rPr>
            <a:t>Close and Follow Up:</a:t>
          </a:r>
        </a:p>
        <a:p>
          <a:pPr marL="0" lvl="0" indent="0" algn="ctr" defTabSz="400050">
            <a:lnSpc>
              <a:spcPct val="90000"/>
            </a:lnSpc>
            <a:spcBef>
              <a:spcPct val="0"/>
            </a:spcBef>
            <a:spcAft>
              <a:spcPct val="35000"/>
            </a:spcAft>
            <a:buNone/>
          </a:pPr>
          <a:r>
            <a:rPr lang="en-US" sz="900" b="0" i="0" u="none" strike="noStrike" kern="1200" dirty="0">
              <a:solidFill>
                <a:srgbClr val="000000"/>
              </a:solidFill>
              <a:effectLst/>
              <a:latin typeface="Century Gothic" panose="020B0502020202020204" pitchFamily="34" charset="0"/>
            </a:rPr>
            <a:t>Confirm that the issue is resolved to the customer’s satisfaction and schedule a follow-up to prevent recurrence.</a:t>
          </a:r>
          <a:endParaRPr lang="en-US" sz="900" b="0" kern="1200" dirty="0">
            <a:effectLst/>
            <a:latin typeface="Century Gothic" panose="020B0502020202020204" pitchFamily="34" charset="0"/>
          </a:endParaRPr>
        </a:p>
      </dsp:txBody>
      <dsp:txXfrm>
        <a:off x="9804724" y="229175"/>
        <a:ext cx="1344115" cy="1152625"/>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Customer+Service+Escalation+Matrix-powerpoint-12107&amp;lpa=Customer+Service+Escalation+Matrix+powerpoint+121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92000">
              <a:schemeClr val="bg2">
                <a:lumMod val="7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676962"/>
            <a:ext cx="4145142" cy="4729564"/>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br>
              <a:rPr lang="en-US" sz="1400" b="1" i="0" u="none" strike="noStrike" dirty="0">
                <a:solidFill>
                  <a:srgbClr val="000000"/>
                </a:solidFill>
                <a:effectLst/>
                <a:latin typeface="Century Gothic" panose="020B0502020202020204" pitchFamily="34" charset="0"/>
              </a:rPr>
            </a:br>
            <a:r>
              <a:rPr lang="en-US" sz="1400" dirty="0">
                <a:solidFill>
                  <a:srgbClr val="000000"/>
                </a:solidFill>
                <a:latin typeface="Century Gothic" panose="020B0502020202020204" pitchFamily="34" charset="0"/>
              </a:rPr>
              <a:t>Use this template to manage and escalate customer service issues effectively, ensuring that customer interactions are handled politely and escalated appropriately for resolution.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Templates Features: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Features for this template include a bulleted list of polite interaction reminders for customer service representatives, and workflows for handling customer calls, manager escalations, and supervisor complaint reviews, ensuring a structured and courteous approach to resolving customer issues. </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6257370" cy="129263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600" b="1" dirty="0">
                <a:solidFill>
                  <a:srgbClr val="011033"/>
                </a:solidFill>
                <a:latin typeface="Century Gothic"/>
                <a:ea typeface="Century Gothic"/>
                <a:cs typeface="Century Gothic"/>
                <a:sym typeface="Century Gothic"/>
              </a:rPr>
              <a:t>Customer Service Escalation Matrix Template</a:t>
            </a:r>
            <a:endParaRPr sz="3600" b="1" dirty="0">
              <a:solidFill>
                <a:srgbClr val="011033"/>
              </a:solidFill>
              <a:latin typeface="Century Gothic"/>
              <a:ea typeface="Century Gothic"/>
              <a:cs typeface="Century Gothic"/>
              <a:sym typeface="Century Gothic"/>
            </a:endParaRPr>
          </a:p>
        </p:txBody>
      </p:sp>
      <p:pic>
        <p:nvPicPr>
          <p:cNvPr id="5" name="Picture 4">
            <a:extLst>
              <a:ext uri="{FF2B5EF4-FFF2-40B4-BE49-F238E27FC236}">
                <a16:creationId xmlns:a16="http://schemas.microsoft.com/office/drawing/2014/main" id="{F5AC3E31-5FD1-EDAD-9286-C5F604A9075F}"/>
              </a:ext>
            </a:extLst>
          </p:cNvPr>
          <p:cNvPicPr>
            <a:picLocks noChangeAspect="1"/>
          </p:cNvPicPr>
          <p:nvPr/>
        </p:nvPicPr>
        <p:blipFill>
          <a:blip r:embed="rId5"/>
          <a:stretch>
            <a:fillRect/>
          </a:stretch>
        </p:blipFill>
        <p:spPr>
          <a:xfrm>
            <a:off x="5517712" y="2423034"/>
            <a:ext cx="6312744" cy="3237420"/>
          </a:xfrm>
          <a:prstGeom prst="rect">
            <a:avLst/>
          </a:prstGeom>
          <a:effectLst>
            <a:outerShdw blurRad="50800" dist="127000" dir="810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9EA558F-2BA9-24E0-CD66-A49A1D91A513}"/>
              </a:ext>
            </a:extLst>
          </p:cNvPr>
          <p:cNvSpPr txBox="1"/>
          <p:nvPr/>
        </p:nvSpPr>
        <p:spPr>
          <a:xfrm>
            <a:off x="232095" y="96914"/>
            <a:ext cx="6244206" cy="523220"/>
          </a:xfrm>
          <a:prstGeom prst="rect">
            <a:avLst/>
          </a:prstGeom>
          <a:noFill/>
        </p:spPr>
        <p:txBody>
          <a:bodyPr wrap="square">
            <a:spAutoFit/>
          </a:bodyPr>
          <a:lstStyle/>
          <a:p>
            <a:pPr rtl="0">
              <a:spcBef>
                <a:spcPts val="0"/>
              </a:spcBef>
              <a:spcAft>
                <a:spcPts val="0"/>
              </a:spcAft>
            </a:pPr>
            <a:r>
              <a:rPr lang="fr-FR" sz="2800" b="1" dirty="0">
                <a:solidFill>
                  <a:srgbClr val="011033"/>
                </a:solidFill>
                <a:latin typeface="Century Gothic"/>
                <a:ea typeface="Century Gothic"/>
                <a:cs typeface="Century Gothic"/>
                <a:sym typeface="Century Gothic"/>
              </a:rPr>
              <a:t>Customer Service Escalation Matrix</a:t>
            </a:r>
            <a:endParaRPr lang="en-US" sz="2800" dirty="0"/>
          </a:p>
        </p:txBody>
      </p:sp>
      <p:sp>
        <p:nvSpPr>
          <p:cNvPr id="4" name="TextBox 3">
            <a:extLst>
              <a:ext uri="{FF2B5EF4-FFF2-40B4-BE49-F238E27FC236}">
                <a16:creationId xmlns:a16="http://schemas.microsoft.com/office/drawing/2014/main" id="{3C885D90-897C-ACB3-F7C4-EF6134E0DD10}"/>
              </a:ext>
            </a:extLst>
          </p:cNvPr>
          <p:cNvSpPr txBox="1"/>
          <p:nvPr/>
        </p:nvSpPr>
        <p:spPr>
          <a:xfrm>
            <a:off x="232095" y="621640"/>
            <a:ext cx="7670333" cy="1311321"/>
          </a:xfrm>
          <a:prstGeom prst="rect">
            <a:avLst/>
          </a:prstGeom>
          <a:noFill/>
        </p:spPr>
        <p:txBody>
          <a:bodyPr wrap="square">
            <a:spAutoFit/>
          </a:bodyPr>
          <a:lstStyle/>
          <a:p>
            <a:pPr marL="0" marR="0">
              <a:lnSpc>
                <a:spcPts val="1600"/>
              </a:lnSpc>
              <a:spcBef>
                <a:spcPts val="0"/>
              </a:spcBef>
            </a:pPr>
            <a:r>
              <a:rPr lang="en-US" sz="1200" dirty="0">
                <a:effectLst/>
                <a:latin typeface="Century Gothic" panose="020B0502020202020204" pitchFamily="34" charset="0"/>
                <a:ea typeface="Calibri" panose="020F0502020204030204" pitchFamily="34" charset="0"/>
                <a:cs typeface="Times New Roman" panose="02020603050405020304" pitchFamily="18" charset="0"/>
              </a:rPr>
              <a:t>As a representative of our company, always remember to: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00"/>
              </a:lnSpc>
              <a:spcBef>
                <a:spcPts val="0"/>
              </a:spcBef>
              <a:buFont typeface="Symbol" panose="05050102010706020507" pitchFamily="18" charset="2"/>
              <a:buChar char=""/>
            </a:pPr>
            <a:r>
              <a:rPr lang="en-US" sz="1200" b="1" dirty="0">
                <a:effectLst/>
                <a:latin typeface="Century Gothic" panose="020B0502020202020204" pitchFamily="34" charset="0"/>
                <a:ea typeface="Calibri" panose="020F0502020204030204" pitchFamily="34" charset="0"/>
                <a:cs typeface="Times New Roman" panose="02020603050405020304" pitchFamily="18" charset="0"/>
              </a:rPr>
              <a:t>Maintain Politeness</a:t>
            </a:r>
            <a:r>
              <a:rPr lang="en-US" sz="1200" dirty="0">
                <a:effectLst/>
                <a:latin typeface="Century Gothic" panose="020B0502020202020204" pitchFamily="34" charset="0"/>
                <a:ea typeface="Calibri" panose="020F0502020204030204" pitchFamily="34" charset="0"/>
                <a:cs typeface="Times New Roman" panose="02020603050405020304" pitchFamily="18" charset="0"/>
              </a:rPr>
              <a:t>: Always address the customer respectfully, using courteous language.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00"/>
              </a:lnSpc>
              <a:spcBef>
                <a:spcPts val="0"/>
              </a:spcBef>
              <a:buFont typeface="Symbol" panose="05050102010706020507" pitchFamily="18" charset="2"/>
              <a:buChar char=""/>
            </a:pPr>
            <a:r>
              <a:rPr lang="en-US" sz="1200" b="1" dirty="0">
                <a:effectLst/>
                <a:latin typeface="Century Gothic" panose="020B0502020202020204" pitchFamily="34" charset="0"/>
                <a:ea typeface="Calibri" panose="020F0502020204030204" pitchFamily="34" charset="0"/>
                <a:cs typeface="Times New Roman" panose="02020603050405020304" pitchFamily="18" charset="0"/>
              </a:rPr>
              <a:t>Listen Actively</a:t>
            </a:r>
            <a:r>
              <a:rPr lang="en-US" sz="1200" dirty="0">
                <a:effectLst/>
                <a:latin typeface="Century Gothic" panose="020B0502020202020204" pitchFamily="34" charset="0"/>
                <a:ea typeface="Calibri" panose="020F0502020204030204" pitchFamily="34" charset="0"/>
                <a:cs typeface="Times New Roman" panose="02020603050405020304" pitchFamily="18" charset="0"/>
              </a:rPr>
              <a:t>: Ensure that you fully understand the customer's issue before responding.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00"/>
              </a:lnSpc>
              <a:spcBef>
                <a:spcPts val="0"/>
              </a:spcBef>
              <a:buFont typeface="Symbol" panose="05050102010706020507" pitchFamily="18" charset="2"/>
              <a:buChar char=""/>
            </a:pPr>
            <a:r>
              <a:rPr lang="en-US" sz="1200" b="1" dirty="0">
                <a:effectLst/>
                <a:latin typeface="Century Gothic" panose="020B0502020202020204" pitchFamily="34" charset="0"/>
                <a:ea typeface="Calibri" panose="020F0502020204030204" pitchFamily="34" charset="0"/>
                <a:cs typeface="Times New Roman" panose="02020603050405020304" pitchFamily="18" charset="0"/>
              </a:rPr>
              <a:t>Stay Professional</a:t>
            </a:r>
            <a:r>
              <a:rPr lang="en-US" sz="1200" dirty="0">
                <a:effectLst/>
                <a:latin typeface="Century Gothic" panose="020B0502020202020204" pitchFamily="34" charset="0"/>
                <a:ea typeface="Calibri" panose="020F0502020204030204" pitchFamily="34" charset="0"/>
                <a:cs typeface="Times New Roman" panose="02020603050405020304" pitchFamily="18" charset="0"/>
              </a:rPr>
              <a:t>: Keep a calm demeanor, regardless of the customer's tone or frustration level.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00"/>
              </a:lnSpc>
              <a:spcBef>
                <a:spcPts val="0"/>
              </a:spcBef>
              <a:buFont typeface="Symbol" panose="05050102010706020507" pitchFamily="18" charset="2"/>
              <a:buChar char=""/>
            </a:pPr>
            <a:r>
              <a:rPr lang="en-US" sz="1200" b="1" dirty="0">
                <a:effectLst/>
                <a:latin typeface="Century Gothic" panose="020B0502020202020204" pitchFamily="34" charset="0"/>
                <a:ea typeface="Calibri" panose="020F0502020204030204" pitchFamily="34" charset="0"/>
                <a:cs typeface="Times New Roman" panose="02020603050405020304" pitchFamily="18" charset="0"/>
              </a:rPr>
              <a:t>Provide Clear Information</a:t>
            </a:r>
            <a:r>
              <a:rPr lang="en-US" sz="1200" dirty="0">
                <a:effectLst/>
                <a:latin typeface="Century Gothic" panose="020B0502020202020204" pitchFamily="34" charset="0"/>
                <a:ea typeface="Calibri" panose="020F0502020204030204" pitchFamily="34" charset="0"/>
                <a:cs typeface="Times New Roman" panose="02020603050405020304" pitchFamily="18" charset="0"/>
              </a:rPr>
              <a:t>: Communicate solutions and procedures clearly and concisely.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600"/>
              </a:lnSpc>
              <a:spcBef>
                <a:spcPts val="0"/>
              </a:spcBef>
              <a:buFont typeface="Symbol" panose="05050102010706020507" pitchFamily="18" charset="2"/>
              <a:buChar char=""/>
            </a:pPr>
            <a:r>
              <a:rPr lang="en-US" sz="1200" b="1" dirty="0">
                <a:effectLst/>
                <a:latin typeface="Century Gothic" panose="020B0502020202020204" pitchFamily="34" charset="0"/>
                <a:ea typeface="Calibri" panose="020F0502020204030204" pitchFamily="34" charset="0"/>
                <a:cs typeface="Times New Roman" panose="02020603050405020304" pitchFamily="18" charset="0"/>
              </a:rPr>
              <a:t>Follow Up Promptly</a:t>
            </a:r>
            <a:r>
              <a:rPr lang="en-US" sz="1200" dirty="0">
                <a:effectLst/>
                <a:latin typeface="Century Gothic" panose="020B0502020202020204" pitchFamily="34" charset="0"/>
                <a:ea typeface="Calibri" panose="020F0502020204030204" pitchFamily="34" charset="0"/>
                <a:cs typeface="Times New Roman" panose="02020603050405020304" pitchFamily="18" charset="0"/>
              </a:rPr>
              <a:t>: Ensure timely follow-up on any commitments made to resolve the issue.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7" name="Group 16">
            <a:extLst>
              <a:ext uri="{FF2B5EF4-FFF2-40B4-BE49-F238E27FC236}">
                <a16:creationId xmlns:a16="http://schemas.microsoft.com/office/drawing/2014/main" id="{5F8871CE-19C3-85A1-CA21-C97534D75D6C}"/>
              </a:ext>
            </a:extLst>
          </p:cNvPr>
          <p:cNvGrpSpPr/>
          <p:nvPr/>
        </p:nvGrpSpPr>
        <p:grpSpPr>
          <a:xfrm>
            <a:off x="232096" y="1879134"/>
            <a:ext cx="11727808" cy="4412609"/>
            <a:chOff x="0" y="0"/>
            <a:chExt cx="12049125" cy="4699770"/>
          </a:xfrm>
        </p:grpSpPr>
        <p:graphicFrame>
          <p:nvGraphicFramePr>
            <p:cNvPr id="18" name="Diagram 17">
              <a:extLst>
                <a:ext uri="{FF2B5EF4-FFF2-40B4-BE49-F238E27FC236}">
                  <a16:creationId xmlns:a16="http://schemas.microsoft.com/office/drawing/2014/main" id="{F4474570-305E-EC95-4788-83F2E451F6B7}"/>
                </a:ext>
              </a:extLst>
            </p:cNvPr>
            <p:cNvGraphicFramePr/>
            <p:nvPr/>
          </p:nvGraphicFramePr>
          <p:xfrm>
            <a:off x="0" y="0"/>
            <a:ext cx="12049125" cy="1715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9" name="Diagram 18">
              <a:extLst>
                <a:ext uri="{FF2B5EF4-FFF2-40B4-BE49-F238E27FC236}">
                  <a16:creationId xmlns:a16="http://schemas.microsoft.com/office/drawing/2014/main" id="{BAB12701-6F7A-7798-F04A-F70613E98A37}"/>
                </a:ext>
              </a:extLst>
            </p:cNvPr>
            <p:cNvGraphicFramePr/>
            <p:nvPr/>
          </p:nvGraphicFramePr>
          <p:xfrm>
            <a:off x="0" y="1487215"/>
            <a:ext cx="12049125" cy="17158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20" name="Diagram 19">
              <a:extLst>
                <a:ext uri="{FF2B5EF4-FFF2-40B4-BE49-F238E27FC236}">
                  <a16:creationId xmlns:a16="http://schemas.microsoft.com/office/drawing/2014/main" id="{D8F037AC-3674-E4E9-5AF8-2DF403E7B742}"/>
                </a:ext>
              </a:extLst>
            </p:cNvPr>
            <p:cNvGraphicFramePr/>
            <p:nvPr/>
          </p:nvGraphicFramePr>
          <p:xfrm>
            <a:off x="0" y="2983955"/>
            <a:ext cx="12049125" cy="171581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sp>
        <p:nvSpPr>
          <p:cNvPr id="22" name="TextBox 21">
            <a:extLst>
              <a:ext uri="{FF2B5EF4-FFF2-40B4-BE49-F238E27FC236}">
                <a16:creationId xmlns:a16="http://schemas.microsoft.com/office/drawing/2014/main" id="{209010EE-5E76-8A8A-D1C3-EBE17D1CF3B7}"/>
              </a:ext>
            </a:extLst>
          </p:cNvPr>
          <p:cNvSpPr txBox="1"/>
          <p:nvPr/>
        </p:nvSpPr>
        <p:spPr>
          <a:xfrm>
            <a:off x="232095" y="6282801"/>
            <a:ext cx="9583024" cy="461665"/>
          </a:xfrm>
          <a:prstGeom prst="rect">
            <a:avLst/>
          </a:prstGeom>
          <a:noFill/>
        </p:spPr>
        <p:txBody>
          <a:bodyPr wrap="square">
            <a:spAutoFit/>
          </a:bodyPr>
          <a:lstStyle/>
          <a:p>
            <a:r>
              <a:rPr lang="en-US" sz="1200" b="0" i="0" u="none" strike="noStrike" dirty="0">
                <a:solidFill>
                  <a:srgbClr val="000000"/>
                </a:solidFill>
                <a:effectLst/>
                <a:latin typeface="Century Gothic" panose="020B0502020202020204" pitchFamily="34" charset="0"/>
              </a:rPr>
              <a:t>These steps and reminders should help guide your customer service team through typical interactions and escalations, ensuring a professional and effective response to customer needs.</a:t>
            </a:r>
            <a:r>
              <a:rPr lang="en-US" sz="1200" dirty="0"/>
              <a:t> </a:t>
            </a:r>
          </a:p>
        </p:txBody>
      </p:sp>
    </p:spTree>
    <p:extLst>
      <p:ext uri="{BB962C8B-B14F-4D97-AF65-F5344CB8AC3E}">
        <p14:creationId xmlns:p14="http://schemas.microsoft.com/office/powerpoint/2010/main" val="363125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135</TotalTime>
  <Words>571</Words>
  <Application>Microsoft Macintosh PowerPoint</Application>
  <PresentationFormat>Widescreen</PresentationFormat>
  <Paragraphs>48</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Century Gothic</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24</cp:revision>
  <dcterms:created xsi:type="dcterms:W3CDTF">2024-06-23T02:36:30Z</dcterms:created>
  <dcterms:modified xsi:type="dcterms:W3CDTF">2024-07-13T19:28:20Z</dcterms:modified>
</cp:coreProperties>
</file>