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8" r:id="rId2"/>
    <p:sldId id="345" r:id="rId3"/>
    <p:sldId id="411" r:id="rId4"/>
    <p:sldId id="413" r:id="rId5"/>
    <p:sldId id="412" r:id="rId6"/>
    <p:sldId id="414"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59FF"/>
    <a:srgbClr val="E2DDE3"/>
    <a:srgbClr val="FF672A"/>
    <a:srgbClr val="FFB41B"/>
    <a:srgbClr val="FFC000"/>
    <a:srgbClr val="0EB4B5"/>
    <a:srgbClr val="70AD47"/>
    <a:srgbClr val="FFD24E"/>
    <a:srgbClr val="506D0D"/>
    <a:srgbClr val="F995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9" autoAdjust="0"/>
    <p:restoredTop sz="86447"/>
  </p:normalViewPr>
  <p:slideViewPr>
    <p:cSldViewPr snapToGrid="0" snapToObjects="1">
      <p:cViewPr varScale="1">
        <p:scale>
          <a:sx n="128" d="100"/>
          <a:sy n="128" d="100"/>
        </p:scale>
        <p:origin x="6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83&amp;utm_source=template-powerpoint&amp;utm_medium=content&amp;utm_campaign=Merger+and+Acquisition+SWOT+Analysis+Example-powerpoint-12083&amp;lpa=Merger+and+Acquisition+SWOT+Analysis+Example+powerpoint+1208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2DDE3"/>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8DBC8DA-32E0-BEA0-5780-166A54D97B2C}"/>
              </a:ext>
            </a:extLst>
          </p:cNvPr>
          <p:cNvSpPr txBox="1"/>
          <p:nvPr/>
        </p:nvSpPr>
        <p:spPr>
          <a:xfrm>
            <a:off x="249647" y="282533"/>
            <a:ext cx="5846353" cy="1200329"/>
          </a:xfrm>
          <a:prstGeom prst="rect">
            <a:avLst/>
          </a:prstGeom>
          <a:noFill/>
          <a:effectLst/>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Merger and Acquisition SWOT Analysis Example</a:t>
            </a:r>
          </a:p>
        </p:txBody>
      </p:sp>
      <p:sp>
        <p:nvSpPr>
          <p:cNvPr id="9" name="TextBox 8">
            <a:extLst>
              <a:ext uri="{FF2B5EF4-FFF2-40B4-BE49-F238E27FC236}">
                <a16:creationId xmlns:a16="http://schemas.microsoft.com/office/drawing/2014/main" id="{3AC1BCFF-B72F-37BA-FB19-3DF74CA08098}"/>
              </a:ext>
            </a:extLst>
          </p:cNvPr>
          <p:cNvSpPr txBox="1"/>
          <p:nvPr/>
        </p:nvSpPr>
        <p:spPr>
          <a:xfrm>
            <a:off x="293144" y="1866865"/>
            <a:ext cx="5071336" cy="4262001"/>
          </a:xfrm>
          <a:prstGeom prst="rect">
            <a:avLst/>
          </a:prstGeom>
          <a:noFill/>
        </p:spPr>
        <p:txBody>
          <a:bodyPr wrap="square" rtlCol="0">
            <a:spAutoFit/>
          </a:bodyPr>
          <a:lstStyle/>
          <a:p>
            <a:pPr>
              <a:lnSpc>
                <a:spcPct val="150000"/>
              </a:lnSpc>
              <a:spcAft>
                <a:spcPts val="1200"/>
              </a:spcAft>
            </a:pPr>
            <a:r>
              <a:rPr lang="en-US" sz="1600" i="0" u="none" strike="noStrike" dirty="0">
                <a:solidFill>
                  <a:srgbClr val="000000"/>
                </a:solidFill>
                <a:effectLst/>
                <a:latin typeface="Century Gothic" panose="020B0502020202020204" pitchFamily="34" charset="0"/>
              </a:rPr>
              <a:t>This Merger and Acquisition from a Marketing Perspective Example analysis explores how combining resources and brands could affect market position and competitive edge.</a:t>
            </a:r>
          </a:p>
          <a:p>
            <a:pPr algn="l" rtl="0">
              <a:lnSpc>
                <a:spcPct val="150000"/>
              </a:lnSpc>
              <a:spcBef>
                <a:spcPts val="0"/>
              </a:spcBef>
              <a:spcAft>
                <a:spcPts val="1200"/>
              </a:spcAft>
            </a:pPr>
            <a:r>
              <a:rPr lang="en-US" sz="1600" i="0" u="none" strike="noStrike" dirty="0">
                <a:solidFill>
                  <a:srgbClr val="000000"/>
                </a:solidFill>
                <a:effectLst/>
                <a:latin typeface="Century Gothic" panose="020B0502020202020204" pitchFamily="34" charset="0"/>
              </a:rPr>
              <a:t>To conduct a SWOT analysis for marketing, first identify your business’s strengths and weaknesses. Then, explore external opportunities and threats in the market. Analyze this information to plan marketing strategies that leverage strengths, address weaknesses, seize opportunities, and mitigate threats.</a:t>
            </a:r>
          </a:p>
        </p:txBody>
      </p:sp>
      <p:pic>
        <p:nvPicPr>
          <p:cNvPr id="3" name="Picture 2">
            <a:hlinkClick r:id="rId2"/>
            <a:extLst>
              <a:ext uri="{FF2B5EF4-FFF2-40B4-BE49-F238E27FC236}">
                <a16:creationId xmlns:a16="http://schemas.microsoft.com/office/drawing/2014/main" id="{9BAB831A-F102-DDC5-7497-9C20C77AA69F}"/>
              </a:ext>
            </a:extLst>
          </p:cNvPr>
          <p:cNvPicPr>
            <a:picLocks noChangeAspect="1"/>
          </p:cNvPicPr>
          <p:nvPr/>
        </p:nvPicPr>
        <p:blipFill>
          <a:blip r:embed="rId3"/>
          <a:srcRect/>
          <a:stretch/>
        </p:blipFill>
        <p:spPr>
          <a:xfrm>
            <a:off x="7699738" y="310605"/>
            <a:ext cx="4170546" cy="829501"/>
          </a:xfrm>
          <a:prstGeom prst="rect">
            <a:avLst/>
          </a:prstGeom>
        </p:spPr>
      </p:pic>
      <p:pic>
        <p:nvPicPr>
          <p:cNvPr id="6" name="Picture 5">
            <a:extLst>
              <a:ext uri="{FF2B5EF4-FFF2-40B4-BE49-F238E27FC236}">
                <a16:creationId xmlns:a16="http://schemas.microsoft.com/office/drawing/2014/main" id="{69BD2E18-888D-2A90-4B9A-96B068EBB801}"/>
              </a:ext>
            </a:extLst>
          </p:cNvPr>
          <p:cNvPicPr>
            <a:picLocks noChangeAspect="1"/>
          </p:cNvPicPr>
          <p:nvPr/>
        </p:nvPicPr>
        <p:blipFill rotWithShape="1">
          <a:blip r:embed="rId4"/>
          <a:srcRect t="5381"/>
          <a:stretch/>
        </p:blipFill>
        <p:spPr>
          <a:xfrm>
            <a:off x="5927040" y="1277199"/>
            <a:ext cx="4846063" cy="5580801"/>
          </a:xfrm>
          <a:prstGeom prst="rect">
            <a:avLst/>
          </a:prstGeom>
        </p:spPr>
      </p:pic>
    </p:spTree>
    <p:extLst>
      <p:ext uri="{BB962C8B-B14F-4D97-AF65-F5344CB8AC3E}">
        <p14:creationId xmlns:p14="http://schemas.microsoft.com/office/powerpoint/2010/main" val="293697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43C89C-D3E7-3200-5136-16F4C2C0D0B8}"/>
              </a:ext>
            </a:extLst>
          </p:cNvPr>
          <p:cNvPicPr>
            <a:picLocks noChangeAspect="1"/>
          </p:cNvPicPr>
          <p:nvPr/>
        </p:nvPicPr>
        <p:blipFill rotWithShape="1">
          <a:blip r:embed="rId2"/>
          <a:srcRect l="3801" r="9249" b="2952"/>
          <a:stretch/>
        </p:blipFill>
        <p:spPr>
          <a:xfrm>
            <a:off x="273134" y="262074"/>
            <a:ext cx="2057466" cy="5832048"/>
          </a:xfrm>
          <a:prstGeom prst="rect">
            <a:avLst/>
          </a:prstGeom>
          <a:effectLst>
            <a:reflection blurRad="6350" stA="52000" endA="300" dir="5400000" sy="-100000" algn="bl" rotWithShape="0"/>
          </a:effectLst>
        </p:spPr>
      </p:pic>
      <p:sp>
        <p:nvSpPr>
          <p:cNvPr id="4" name="TextBox 3">
            <a:extLst>
              <a:ext uri="{FF2B5EF4-FFF2-40B4-BE49-F238E27FC236}">
                <a16:creationId xmlns:a16="http://schemas.microsoft.com/office/drawing/2014/main" id="{C057CDC9-43F0-D4B2-6AA1-04DC3185ACE1}"/>
              </a:ext>
            </a:extLst>
          </p:cNvPr>
          <p:cNvSpPr txBox="1"/>
          <p:nvPr/>
        </p:nvSpPr>
        <p:spPr>
          <a:xfrm>
            <a:off x="2718684" y="1720798"/>
            <a:ext cx="6567820" cy="2675989"/>
          </a:xfrm>
          <a:prstGeom prst="rect">
            <a:avLst/>
          </a:prstGeom>
          <a:noFill/>
        </p:spPr>
        <p:txBody>
          <a:bodyPr wrap="square">
            <a:spAutoFit/>
          </a:bodyPr>
          <a:lstStyle/>
          <a:p>
            <a:pPr marL="0" marR="0">
              <a:lnSpc>
                <a:spcPct val="107000"/>
              </a:lnSpc>
              <a:spcBef>
                <a:spcPts val="0"/>
              </a:spcBef>
              <a:spcAft>
                <a:spcPts val="0"/>
              </a:spcAft>
            </a:pPr>
            <a:r>
              <a:rPr lang="en-US" sz="4000" dirty="0">
                <a:solidFill>
                  <a:srgbClr val="262626"/>
                </a:solidFill>
                <a:effectLst/>
                <a:latin typeface="Century Gothic" panose="020B0502020202020204" pitchFamily="34" charset="0"/>
                <a:ea typeface="Century Gothic" panose="020B0502020202020204" pitchFamily="34" charset="0"/>
                <a:cs typeface="Century Gothic" panose="020B0502020202020204" pitchFamily="34" charset="0"/>
              </a:rPr>
              <a:t>Evaluate the implications of a merger or acquisition from a marketing standpoint.  </a:t>
            </a:r>
            <a:endParaRPr lang="en-US" sz="4000" dirty="0">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 name="TextBox 4">
            <a:extLst>
              <a:ext uri="{FF2B5EF4-FFF2-40B4-BE49-F238E27FC236}">
                <a16:creationId xmlns:a16="http://schemas.microsoft.com/office/drawing/2014/main" id="{9D7A8F3A-FA73-6743-A750-1A8F953CE043}"/>
              </a:ext>
            </a:extLst>
          </p:cNvPr>
          <p:cNvSpPr txBox="1"/>
          <p:nvPr/>
        </p:nvSpPr>
        <p:spPr>
          <a:xfrm>
            <a:off x="2718684" y="4616794"/>
            <a:ext cx="3562848" cy="1477328"/>
          </a:xfrm>
          <a:prstGeom prst="rect">
            <a:avLst/>
          </a:prstGeom>
          <a:noFill/>
        </p:spPr>
        <p:txBody>
          <a:bodyPr wrap="square" rtlCol="0">
            <a:spAutoFit/>
          </a:bodyPr>
          <a:lstStyle/>
          <a:p>
            <a:r>
              <a:rPr lang="en-US" dirty="0">
                <a:solidFill>
                  <a:schemeClr val="tx1">
                    <a:lumMod val="65000"/>
                    <a:lumOff val="35000"/>
                  </a:schemeClr>
                </a:solidFill>
                <a:latin typeface="Courier" pitchFamily="2" charset="0"/>
              </a:rPr>
              <a:t>This analysis explores how combining resources and brands could affect market position and competitive edge.</a:t>
            </a:r>
          </a:p>
        </p:txBody>
      </p:sp>
      <p:sp>
        <p:nvSpPr>
          <p:cNvPr id="6" name="TextBox 5">
            <a:extLst>
              <a:ext uri="{FF2B5EF4-FFF2-40B4-BE49-F238E27FC236}">
                <a16:creationId xmlns:a16="http://schemas.microsoft.com/office/drawing/2014/main" id="{96838C3B-9F9C-9E24-1DA1-8F91E96BFBDB}"/>
              </a:ext>
            </a:extLst>
          </p:cNvPr>
          <p:cNvSpPr txBox="1"/>
          <p:nvPr/>
        </p:nvSpPr>
        <p:spPr>
          <a:xfrm>
            <a:off x="2718684" y="916016"/>
            <a:ext cx="6152322" cy="584775"/>
          </a:xfrm>
          <a:prstGeom prst="rect">
            <a:avLst/>
          </a:prstGeom>
          <a:noFill/>
        </p:spPr>
        <p:txBody>
          <a:bodyPr wrap="square" rtlCol="0">
            <a:spAutoFit/>
          </a:bodyPr>
          <a:lstStyle/>
          <a:p>
            <a:r>
              <a:rPr lang="en-US" sz="3200" spc="6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ANALYSIS GOAL</a:t>
            </a:r>
            <a:endParaRPr lang="en-US" sz="3200" spc="600" dirty="0">
              <a:solidFill>
                <a:schemeClr val="bg1"/>
              </a:solidFill>
            </a:endParaRPr>
          </a:p>
        </p:txBody>
      </p:sp>
      <p:sp>
        <p:nvSpPr>
          <p:cNvPr id="7" name="TextBox 6">
            <a:extLst>
              <a:ext uri="{FF2B5EF4-FFF2-40B4-BE49-F238E27FC236}">
                <a16:creationId xmlns:a16="http://schemas.microsoft.com/office/drawing/2014/main" id="{BD4159E1-11F5-BA6B-17C5-CBA726C0971C}"/>
              </a:ext>
            </a:extLst>
          </p:cNvPr>
          <p:cNvSpPr txBox="1"/>
          <p:nvPr/>
        </p:nvSpPr>
        <p:spPr>
          <a:xfrm>
            <a:off x="7540831" y="6189122"/>
            <a:ext cx="4406336" cy="584775"/>
          </a:xfrm>
          <a:prstGeom prst="rect">
            <a:avLst/>
          </a:prstGeom>
          <a:noFill/>
        </p:spPr>
        <p:txBody>
          <a:bodyPr wrap="square" rtlCol="0">
            <a:spAutoFit/>
          </a:bodyPr>
          <a:lstStyle/>
          <a:p>
            <a:pPr algn="r"/>
            <a:r>
              <a:rPr lang="en-US" sz="3200" spc="600" dirty="0">
                <a:solidFill>
                  <a:schemeClr val="bg2"/>
                </a:solidFill>
                <a:latin typeface="Century Gothic" panose="020B0502020202020204" pitchFamily="34" charset="0"/>
                <a:ea typeface="Century Gothic" panose="020B0502020202020204" pitchFamily="34" charset="0"/>
                <a:cs typeface="Century Gothic" panose="020B0502020202020204" pitchFamily="34" charset="0"/>
              </a:rPr>
              <a:t>SWOT </a:t>
            </a:r>
            <a:r>
              <a:rPr lang="en-US" sz="3200" spc="600" dirty="0">
                <a:solidFill>
                  <a:schemeClr val="bg2"/>
                </a:solidFill>
                <a:effectLst/>
                <a:latin typeface="Century Gothic" panose="020B0502020202020204" pitchFamily="34" charset="0"/>
                <a:ea typeface="Century Gothic" panose="020B0502020202020204" pitchFamily="34" charset="0"/>
                <a:cs typeface="Century Gothic" panose="020B0502020202020204" pitchFamily="34" charset="0"/>
              </a:rPr>
              <a:t>ANALYSIS</a:t>
            </a:r>
            <a:endParaRPr lang="en-US" sz="3200" spc="600" dirty="0">
              <a:solidFill>
                <a:schemeClr val="bg2"/>
              </a:solidFill>
            </a:endParaRPr>
          </a:p>
        </p:txBody>
      </p:sp>
    </p:spTree>
    <p:extLst>
      <p:ext uri="{BB962C8B-B14F-4D97-AF65-F5344CB8AC3E}">
        <p14:creationId xmlns:p14="http://schemas.microsoft.com/office/powerpoint/2010/main" val="10333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AD47"/>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D4159E1-11F5-BA6B-17C5-CBA726C0971C}"/>
              </a:ext>
            </a:extLst>
          </p:cNvPr>
          <p:cNvSpPr txBox="1"/>
          <p:nvPr/>
        </p:nvSpPr>
        <p:spPr>
          <a:xfrm>
            <a:off x="7469579" y="6189122"/>
            <a:ext cx="4477588" cy="584775"/>
          </a:xfrm>
          <a:prstGeom prst="rect">
            <a:avLst/>
          </a:prstGeom>
          <a:noFill/>
        </p:spPr>
        <p:txBody>
          <a:bodyPr wrap="square" rtlCol="0">
            <a:spAutoFit/>
          </a:bodyPr>
          <a:lstStyle/>
          <a:p>
            <a:pPr algn="r"/>
            <a:r>
              <a:rPr lang="en-US" sz="3200" spc="600" dirty="0">
                <a:solidFill>
                  <a:schemeClr val="bg2"/>
                </a:solidFill>
                <a:latin typeface="Century Gothic" panose="020B0502020202020204" pitchFamily="34" charset="0"/>
                <a:ea typeface="Century Gothic" panose="020B0502020202020204" pitchFamily="34" charset="0"/>
                <a:cs typeface="Century Gothic" panose="020B0502020202020204" pitchFamily="34" charset="0"/>
              </a:rPr>
              <a:t>SWOT </a:t>
            </a:r>
            <a:r>
              <a:rPr lang="en-US" sz="3200" spc="600" dirty="0">
                <a:solidFill>
                  <a:schemeClr val="bg2"/>
                </a:solidFill>
                <a:effectLst/>
                <a:latin typeface="Century Gothic" panose="020B0502020202020204" pitchFamily="34" charset="0"/>
                <a:ea typeface="Century Gothic" panose="020B0502020202020204" pitchFamily="34" charset="0"/>
                <a:cs typeface="Century Gothic" panose="020B0502020202020204" pitchFamily="34" charset="0"/>
              </a:rPr>
              <a:t>ANALYSIS</a:t>
            </a:r>
            <a:endParaRPr lang="en-US" sz="3200" spc="600" dirty="0">
              <a:solidFill>
                <a:schemeClr val="bg2"/>
              </a:solidFill>
            </a:endParaRPr>
          </a:p>
        </p:txBody>
      </p:sp>
      <p:sp>
        <p:nvSpPr>
          <p:cNvPr id="2" name="TextBox 1">
            <a:extLst>
              <a:ext uri="{FF2B5EF4-FFF2-40B4-BE49-F238E27FC236}">
                <a16:creationId xmlns:a16="http://schemas.microsoft.com/office/drawing/2014/main" id="{2A05D022-CBD2-96C7-B418-7E3FA7D0EF04}"/>
              </a:ext>
            </a:extLst>
          </p:cNvPr>
          <p:cNvSpPr txBox="1"/>
          <p:nvPr/>
        </p:nvSpPr>
        <p:spPr>
          <a:xfrm>
            <a:off x="158956" y="1040196"/>
            <a:ext cx="10267580" cy="5170646"/>
          </a:xfrm>
          <a:prstGeom prst="rect">
            <a:avLst/>
          </a:prstGeom>
          <a:noFill/>
        </p:spPr>
        <p:txBody>
          <a:bodyPr wrap="square" rtlCol="0">
            <a:spAutoFit/>
          </a:bodyPr>
          <a:lstStyle/>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Brand Synergy: </a:t>
            </a:r>
            <a:r>
              <a:rPr lang="en-US" sz="2000" dirty="0">
                <a:latin typeface="Century Gothic" panose="020B0502020202020204" pitchFamily="34" charset="0"/>
                <a:ea typeface="Arial" charset="0"/>
                <a:cs typeface="Arial" charset="0"/>
              </a:rPr>
              <a:t>We can leverage complementary brand values and reputations to strengthen market presence.</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Expanded Customer Base: </a:t>
            </a:r>
            <a:r>
              <a:rPr lang="en-US" sz="2000" dirty="0">
                <a:latin typeface="Century Gothic" panose="020B0502020202020204" pitchFamily="34" charset="0"/>
                <a:ea typeface="Arial" charset="0"/>
                <a:cs typeface="Arial" charset="0"/>
              </a:rPr>
              <a:t>We gain immediate access to a broader customer base, enhancing market penetration and cross-selling opportunities.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Combined Marketing Expertise: </a:t>
            </a:r>
            <a:r>
              <a:rPr lang="en-US" sz="2000" dirty="0">
                <a:latin typeface="Century Gothic" panose="020B0502020202020204" pitchFamily="34" charset="0"/>
                <a:ea typeface="Arial" charset="0"/>
                <a:cs typeface="Arial" charset="0"/>
              </a:rPr>
              <a:t>Merging marketing teams can consolidate expertise, leading to more innovative and effective campaigns.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Increased Market Share: </a:t>
            </a:r>
            <a:r>
              <a:rPr lang="en-US" sz="2000" dirty="0">
                <a:latin typeface="Century Gothic" panose="020B0502020202020204" pitchFamily="34" charset="0"/>
                <a:ea typeface="Arial" charset="0"/>
                <a:cs typeface="Arial" charset="0"/>
              </a:rPr>
              <a:t>We can secure a larger share of the market, improving our competitive positioning.</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Economies of Scale: </a:t>
            </a:r>
            <a:r>
              <a:rPr lang="en-US" sz="2000" dirty="0">
                <a:latin typeface="Century Gothic" panose="020B0502020202020204" pitchFamily="34" charset="0"/>
                <a:ea typeface="Arial" charset="0"/>
                <a:cs typeface="Arial" charset="0"/>
              </a:rPr>
              <a:t>We can achieve economies of scale in marketing operations, reducing costs per unit of marketing output.</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Diverse Marketing Channels: </a:t>
            </a:r>
            <a:r>
              <a:rPr lang="en-US" sz="2000" dirty="0">
                <a:latin typeface="Century Gothic" panose="020B0502020202020204" pitchFamily="34" charset="0"/>
                <a:ea typeface="Arial" charset="0"/>
                <a:cs typeface="Arial" charset="0"/>
              </a:rPr>
              <a:t>Access to new marketing channels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can diversify our promotional activities and reach.</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Enhanced Digital Capabilities: </a:t>
            </a:r>
            <a:r>
              <a:rPr lang="en-US" sz="2000" dirty="0">
                <a:latin typeface="Century Gothic" panose="020B0502020202020204" pitchFamily="34" charset="0"/>
                <a:ea typeface="Arial" charset="0"/>
                <a:cs typeface="Arial" charset="0"/>
              </a:rPr>
              <a:t>Acquisition can bring in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advanced digital marketing technologies and capabilities.</a:t>
            </a:r>
          </a:p>
        </p:txBody>
      </p:sp>
      <p:pic>
        <p:nvPicPr>
          <p:cNvPr id="9" name="Graphic 8" descr="Badge Tick1 with solid fill">
            <a:extLst>
              <a:ext uri="{FF2B5EF4-FFF2-40B4-BE49-F238E27FC236}">
                <a16:creationId xmlns:a16="http://schemas.microsoft.com/office/drawing/2014/main" id="{03824EA7-120C-95BC-86AD-08E2EA27DF6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56519" y="4144790"/>
            <a:ext cx="1984957" cy="1984957"/>
          </a:xfrm>
          <a:prstGeom prst="rect">
            <a:avLst/>
          </a:prstGeom>
        </p:spPr>
      </p:pic>
      <p:sp>
        <p:nvSpPr>
          <p:cNvPr id="10" name="TextBox 9">
            <a:extLst>
              <a:ext uri="{FF2B5EF4-FFF2-40B4-BE49-F238E27FC236}">
                <a16:creationId xmlns:a16="http://schemas.microsoft.com/office/drawing/2014/main" id="{079F683D-119F-827A-2E50-8AA205570895}"/>
              </a:ext>
            </a:extLst>
          </p:cNvPr>
          <p:cNvSpPr txBox="1"/>
          <p:nvPr/>
        </p:nvSpPr>
        <p:spPr>
          <a:xfrm>
            <a:off x="160519" y="57491"/>
            <a:ext cx="4767742" cy="923330"/>
          </a:xfrm>
          <a:prstGeom prst="rect">
            <a:avLst/>
          </a:prstGeom>
          <a:noFill/>
        </p:spPr>
        <p:txBody>
          <a:bodyPr wrap="square" rtlCol="0">
            <a:spAutoFit/>
          </a:bodyPr>
          <a:lstStyle/>
          <a:p>
            <a:r>
              <a:rPr lang="en-US" sz="5400" spc="600" dirty="0">
                <a:solidFill>
                  <a:schemeClr val="bg1"/>
                </a:solidFill>
                <a:latin typeface="Century Gothic" panose="020B0502020202020204" pitchFamily="34" charset="0"/>
                <a:ea typeface="Century Gothic" panose="020B0502020202020204" pitchFamily="34" charset="0"/>
                <a:cs typeface="Century Gothic" panose="020B0502020202020204" pitchFamily="34" charset="0"/>
              </a:rPr>
              <a:t>STRENGTHS</a:t>
            </a:r>
            <a:endParaRPr lang="en-US" sz="5400" spc="600" dirty="0">
              <a:solidFill>
                <a:schemeClr val="bg1"/>
              </a:solidFill>
            </a:endParaRPr>
          </a:p>
        </p:txBody>
      </p:sp>
      <p:sp>
        <p:nvSpPr>
          <p:cNvPr id="4" name="TextBox 3">
            <a:extLst>
              <a:ext uri="{FF2B5EF4-FFF2-40B4-BE49-F238E27FC236}">
                <a16:creationId xmlns:a16="http://schemas.microsoft.com/office/drawing/2014/main" id="{693CFF73-F0D5-84A4-88A9-9E97ABB44420}"/>
              </a:ext>
            </a:extLst>
          </p:cNvPr>
          <p:cNvSpPr txBox="1"/>
          <p:nvPr/>
        </p:nvSpPr>
        <p:spPr>
          <a:xfrm>
            <a:off x="9669517" y="184753"/>
            <a:ext cx="2277649" cy="954107"/>
          </a:xfrm>
          <a:prstGeom prst="rect">
            <a:avLst/>
          </a:prstGeom>
          <a:noFill/>
        </p:spPr>
        <p:txBody>
          <a:bodyPr wrap="square" rtlCol="0">
            <a:spAutoFit/>
          </a:bodyPr>
          <a:lstStyle/>
          <a:p>
            <a:pPr algn="r"/>
            <a:r>
              <a:rPr lang="en-US" sz="2800" spc="300" dirty="0">
                <a:solidFill>
                  <a:schemeClr val="bg2"/>
                </a:solidFill>
                <a:latin typeface="Courier" pitchFamily="2" charset="0"/>
                <a:ea typeface="Century Gothic" panose="020B0502020202020204" pitchFamily="34" charset="0"/>
                <a:cs typeface="Century Gothic" panose="020B0502020202020204" pitchFamily="34" charset="0"/>
              </a:rPr>
              <a:t>internal factors</a:t>
            </a:r>
            <a:endParaRPr lang="en-US" sz="2800" spc="300" dirty="0">
              <a:solidFill>
                <a:schemeClr val="bg2"/>
              </a:solidFill>
              <a:latin typeface="Courier" pitchFamily="2" charset="0"/>
            </a:endParaRPr>
          </a:p>
        </p:txBody>
      </p:sp>
    </p:spTree>
    <p:extLst>
      <p:ext uri="{BB962C8B-B14F-4D97-AF65-F5344CB8AC3E}">
        <p14:creationId xmlns:p14="http://schemas.microsoft.com/office/powerpoint/2010/main" val="181668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B41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DE1831-BF09-FA03-9028-A7BD67FD43CF}"/>
              </a:ext>
            </a:extLst>
          </p:cNvPr>
          <p:cNvSpPr txBox="1"/>
          <p:nvPr/>
        </p:nvSpPr>
        <p:spPr>
          <a:xfrm>
            <a:off x="9669517" y="184753"/>
            <a:ext cx="2277649" cy="954107"/>
          </a:xfrm>
          <a:prstGeom prst="rect">
            <a:avLst/>
          </a:prstGeom>
          <a:noFill/>
        </p:spPr>
        <p:txBody>
          <a:bodyPr wrap="square" rtlCol="0">
            <a:spAutoFit/>
          </a:bodyPr>
          <a:lstStyle/>
          <a:p>
            <a:pPr algn="r"/>
            <a:r>
              <a:rPr lang="en-US" sz="2800" spc="300" dirty="0">
                <a:solidFill>
                  <a:schemeClr val="bg2"/>
                </a:solidFill>
                <a:latin typeface="Courier" pitchFamily="2" charset="0"/>
                <a:ea typeface="Century Gothic" panose="020B0502020202020204" pitchFamily="34" charset="0"/>
                <a:cs typeface="Century Gothic" panose="020B0502020202020204" pitchFamily="34" charset="0"/>
              </a:rPr>
              <a:t>internal factors</a:t>
            </a:r>
            <a:endParaRPr lang="en-US" sz="2800" spc="300" dirty="0">
              <a:solidFill>
                <a:schemeClr val="bg2"/>
              </a:solidFill>
              <a:latin typeface="Courier" pitchFamily="2" charset="0"/>
            </a:endParaRPr>
          </a:p>
        </p:txBody>
      </p:sp>
      <p:sp>
        <p:nvSpPr>
          <p:cNvPr id="7" name="TextBox 6">
            <a:extLst>
              <a:ext uri="{FF2B5EF4-FFF2-40B4-BE49-F238E27FC236}">
                <a16:creationId xmlns:a16="http://schemas.microsoft.com/office/drawing/2014/main" id="{BD4159E1-11F5-BA6B-17C5-CBA726C0971C}"/>
              </a:ext>
            </a:extLst>
          </p:cNvPr>
          <p:cNvSpPr txBox="1"/>
          <p:nvPr/>
        </p:nvSpPr>
        <p:spPr>
          <a:xfrm>
            <a:off x="7469579" y="6189122"/>
            <a:ext cx="4477588" cy="584775"/>
          </a:xfrm>
          <a:prstGeom prst="rect">
            <a:avLst/>
          </a:prstGeom>
          <a:noFill/>
        </p:spPr>
        <p:txBody>
          <a:bodyPr wrap="square" rtlCol="0">
            <a:spAutoFit/>
          </a:bodyPr>
          <a:lstStyle/>
          <a:p>
            <a:pPr algn="r"/>
            <a:r>
              <a:rPr lang="en-US" sz="3200" spc="600" dirty="0">
                <a:solidFill>
                  <a:schemeClr val="bg2"/>
                </a:solidFill>
                <a:latin typeface="Century Gothic" panose="020B0502020202020204" pitchFamily="34" charset="0"/>
                <a:ea typeface="Century Gothic" panose="020B0502020202020204" pitchFamily="34" charset="0"/>
                <a:cs typeface="Century Gothic" panose="020B0502020202020204" pitchFamily="34" charset="0"/>
              </a:rPr>
              <a:t>SWOT </a:t>
            </a:r>
            <a:r>
              <a:rPr lang="en-US" sz="3200" spc="600" dirty="0">
                <a:solidFill>
                  <a:schemeClr val="bg2"/>
                </a:solidFill>
                <a:effectLst/>
                <a:latin typeface="Century Gothic" panose="020B0502020202020204" pitchFamily="34" charset="0"/>
                <a:ea typeface="Century Gothic" panose="020B0502020202020204" pitchFamily="34" charset="0"/>
                <a:cs typeface="Century Gothic" panose="020B0502020202020204" pitchFamily="34" charset="0"/>
              </a:rPr>
              <a:t>ANALYSIS</a:t>
            </a:r>
            <a:endParaRPr lang="en-US" sz="3200" spc="600" dirty="0">
              <a:solidFill>
                <a:schemeClr val="bg2"/>
              </a:solidFill>
            </a:endParaRPr>
          </a:p>
        </p:txBody>
      </p:sp>
      <p:sp>
        <p:nvSpPr>
          <p:cNvPr id="2" name="TextBox 1">
            <a:extLst>
              <a:ext uri="{FF2B5EF4-FFF2-40B4-BE49-F238E27FC236}">
                <a16:creationId xmlns:a16="http://schemas.microsoft.com/office/drawing/2014/main" id="{2A05D022-CBD2-96C7-B418-7E3FA7D0EF04}"/>
              </a:ext>
            </a:extLst>
          </p:cNvPr>
          <p:cNvSpPr txBox="1"/>
          <p:nvPr/>
        </p:nvSpPr>
        <p:spPr>
          <a:xfrm>
            <a:off x="158955" y="1040196"/>
            <a:ext cx="10410083" cy="5170646"/>
          </a:xfrm>
          <a:prstGeom prst="rect">
            <a:avLst/>
          </a:prstGeom>
          <a:noFill/>
        </p:spPr>
        <p:txBody>
          <a:bodyPr wrap="square" rtlCol="0">
            <a:spAutoFit/>
          </a:bodyPr>
          <a:lstStyle/>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Brand Integration Challenges: </a:t>
            </a:r>
            <a:r>
              <a:rPr lang="en-US" sz="2000" dirty="0">
                <a:latin typeface="Century Gothic" panose="020B0502020202020204" pitchFamily="34" charset="0"/>
                <a:ea typeface="Arial" charset="0"/>
                <a:cs typeface="Arial" charset="0"/>
              </a:rPr>
              <a:t>Integrating different brands may lead to confusion and dilute brand identity.</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Cultural Clashes: </a:t>
            </a:r>
            <a:r>
              <a:rPr lang="en-US" sz="2000" dirty="0">
                <a:latin typeface="Century Gothic" panose="020B0502020202020204" pitchFamily="34" charset="0"/>
                <a:ea typeface="Arial" charset="0"/>
                <a:cs typeface="Arial" charset="0"/>
              </a:rPr>
              <a:t>Potential cultural mismatches between merging organizations could disrupt marketing operations.</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Resource Redundancies: </a:t>
            </a:r>
            <a:r>
              <a:rPr lang="en-US" sz="2000" dirty="0">
                <a:latin typeface="Century Gothic" panose="020B0502020202020204" pitchFamily="34" charset="0"/>
                <a:ea typeface="Arial" charset="0"/>
                <a:cs typeface="Arial" charset="0"/>
              </a:rPr>
              <a:t>Overlapping resources might lead to inefficiencies or necessitate painful cuts and restructuring.</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Customer Overlap: </a:t>
            </a:r>
            <a:r>
              <a:rPr lang="en-US" sz="2000" dirty="0">
                <a:latin typeface="Century Gothic" panose="020B0502020202020204" pitchFamily="34" charset="0"/>
                <a:ea typeface="Arial" charset="0"/>
                <a:cs typeface="Arial" charset="0"/>
              </a:rPr>
              <a:t>Significant customer overlap might not provide additional market share but could lead to internal competition.</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Marketing Strategy Misalignment: </a:t>
            </a:r>
            <a:r>
              <a:rPr lang="en-US" sz="2000" dirty="0">
                <a:latin typeface="Century Gothic" panose="020B0502020202020204" pitchFamily="34" charset="0"/>
                <a:ea typeface="Arial" charset="0"/>
                <a:cs typeface="Arial" charset="0"/>
              </a:rPr>
              <a:t>Aligning marketing strategies and objectives between the companies could prove complex and time-consuming.</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Distraction from Core Activities: </a:t>
            </a:r>
            <a:r>
              <a:rPr lang="en-US" sz="2000" dirty="0">
                <a:latin typeface="Century Gothic" panose="020B0502020202020204" pitchFamily="34" charset="0"/>
                <a:ea typeface="Arial" charset="0"/>
                <a:cs typeface="Arial" charset="0"/>
              </a:rPr>
              <a:t>Focus on merger activities might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distract from ongoing marketing campaigns and core business.</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Increased Debt Load: </a:t>
            </a:r>
            <a:r>
              <a:rPr lang="en-US" sz="2000" dirty="0">
                <a:latin typeface="Century Gothic" panose="020B0502020202020204" pitchFamily="34" charset="0"/>
                <a:ea typeface="Arial" charset="0"/>
                <a:cs typeface="Arial" charset="0"/>
              </a:rPr>
              <a:t>Funding the acquisition might increase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debt, limiting available funds for marketing initiatives.</a:t>
            </a:r>
          </a:p>
        </p:txBody>
      </p:sp>
      <p:sp>
        <p:nvSpPr>
          <p:cNvPr id="10" name="TextBox 9">
            <a:extLst>
              <a:ext uri="{FF2B5EF4-FFF2-40B4-BE49-F238E27FC236}">
                <a16:creationId xmlns:a16="http://schemas.microsoft.com/office/drawing/2014/main" id="{079F683D-119F-827A-2E50-8AA205570895}"/>
              </a:ext>
            </a:extLst>
          </p:cNvPr>
          <p:cNvSpPr txBox="1"/>
          <p:nvPr/>
        </p:nvSpPr>
        <p:spPr>
          <a:xfrm>
            <a:off x="160519" y="57491"/>
            <a:ext cx="5658390" cy="923330"/>
          </a:xfrm>
          <a:prstGeom prst="rect">
            <a:avLst/>
          </a:prstGeom>
          <a:noFill/>
        </p:spPr>
        <p:txBody>
          <a:bodyPr wrap="square" rtlCol="0">
            <a:spAutoFit/>
          </a:bodyPr>
          <a:lstStyle/>
          <a:p>
            <a:r>
              <a:rPr lang="en-US" sz="5400" spc="600" dirty="0">
                <a:solidFill>
                  <a:schemeClr val="bg1"/>
                </a:solidFill>
                <a:latin typeface="Century Gothic" panose="020B0502020202020204" pitchFamily="34" charset="0"/>
                <a:ea typeface="Century Gothic" panose="020B0502020202020204" pitchFamily="34" charset="0"/>
                <a:cs typeface="Century Gothic" panose="020B0502020202020204" pitchFamily="34" charset="0"/>
              </a:rPr>
              <a:t>WEAKNESSES</a:t>
            </a:r>
            <a:endParaRPr lang="en-US" sz="5400" spc="600" dirty="0">
              <a:solidFill>
                <a:schemeClr val="bg1"/>
              </a:solidFill>
            </a:endParaRPr>
          </a:p>
        </p:txBody>
      </p:sp>
      <p:pic>
        <p:nvPicPr>
          <p:cNvPr id="4" name="Graphic 3" descr="Warning with solid fill">
            <a:extLst>
              <a:ext uri="{FF2B5EF4-FFF2-40B4-BE49-F238E27FC236}">
                <a16:creationId xmlns:a16="http://schemas.microsoft.com/office/drawing/2014/main" id="{9D186763-08BF-4D18-EC34-6E5FFA6BC0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56519" y="4043942"/>
            <a:ext cx="2063708" cy="2063708"/>
          </a:xfrm>
          <a:prstGeom prst="rect">
            <a:avLst/>
          </a:prstGeom>
        </p:spPr>
      </p:pic>
    </p:spTree>
    <p:extLst>
      <p:ext uri="{BB962C8B-B14F-4D97-AF65-F5344CB8AC3E}">
        <p14:creationId xmlns:p14="http://schemas.microsoft.com/office/powerpoint/2010/main" val="2551947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B4B5"/>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D4159E1-11F5-BA6B-17C5-CBA726C0971C}"/>
              </a:ext>
            </a:extLst>
          </p:cNvPr>
          <p:cNvSpPr txBox="1"/>
          <p:nvPr/>
        </p:nvSpPr>
        <p:spPr>
          <a:xfrm>
            <a:off x="7469579" y="6189122"/>
            <a:ext cx="4477588" cy="584775"/>
          </a:xfrm>
          <a:prstGeom prst="rect">
            <a:avLst/>
          </a:prstGeom>
          <a:noFill/>
        </p:spPr>
        <p:txBody>
          <a:bodyPr wrap="square" rtlCol="0">
            <a:spAutoFit/>
          </a:bodyPr>
          <a:lstStyle/>
          <a:p>
            <a:pPr algn="r"/>
            <a:r>
              <a:rPr lang="en-US" sz="3200" spc="600" dirty="0">
                <a:solidFill>
                  <a:schemeClr val="bg2"/>
                </a:solidFill>
                <a:latin typeface="Century Gothic" panose="020B0502020202020204" pitchFamily="34" charset="0"/>
                <a:ea typeface="Century Gothic" panose="020B0502020202020204" pitchFamily="34" charset="0"/>
                <a:cs typeface="Century Gothic" panose="020B0502020202020204" pitchFamily="34" charset="0"/>
              </a:rPr>
              <a:t>SWOT </a:t>
            </a:r>
            <a:r>
              <a:rPr lang="en-US" sz="3200" spc="600" dirty="0">
                <a:solidFill>
                  <a:schemeClr val="bg2"/>
                </a:solidFill>
                <a:effectLst/>
                <a:latin typeface="Century Gothic" panose="020B0502020202020204" pitchFamily="34" charset="0"/>
                <a:ea typeface="Century Gothic" panose="020B0502020202020204" pitchFamily="34" charset="0"/>
                <a:cs typeface="Century Gothic" panose="020B0502020202020204" pitchFamily="34" charset="0"/>
              </a:rPr>
              <a:t>ANALYSIS</a:t>
            </a:r>
            <a:endParaRPr lang="en-US" sz="3200" spc="600" dirty="0">
              <a:solidFill>
                <a:schemeClr val="bg2"/>
              </a:solidFill>
            </a:endParaRPr>
          </a:p>
        </p:txBody>
      </p:sp>
      <p:sp>
        <p:nvSpPr>
          <p:cNvPr id="2" name="TextBox 1">
            <a:extLst>
              <a:ext uri="{FF2B5EF4-FFF2-40B4-BE49-F238E27FC236}">
                <a16:creationId xmlns:a16="http://schemas.microsoft.com/office/drawing/2014/main" id="{2A05D022-CBD2-96C7-B418-7E3FA7D0EF04}"/>
              </a:ext>
            </a:extLst>
          </p:cNvPr>
          <p:cNvSpPr txBox="1"/>
          <p:nvPr/>
        </p:nvSpPr>
        <p:spPr>
          <a:xfrm>
            <a:off x="158956" y="1040196"/>
            <a:ext cx="9210675" cy="5170646"/>
          </a:xfrm>
          <a:prstGeom prst="rect">
            <a:avLst/>
          </a:prstGeom>
          <a:noFill/>
        </p:spPr>
        <p:txBody>
          <a:bodyPr wrap="square" rtlCol="0">
            <a:spAutoFit/>
          </a:bodyPr>
          <a:lstStyle/>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Access to New Markets: </a:t>
            </a:r>
            <a:r>
              <a:rPr lang="en-US" sz="2000" dirty="0">
                <a:latin typeface="Century Gothic" panose="020B0502020202020204" pitchFamily="34" charset="0"/>
                <a:ea typeface="Arial" charset="0"/>
                <a:cs typeface="Arial" charset="0"/>
              </a:rPr>
              <a:t>The merger or acquisition can open up new, previously inaccessible geographical or demographic markets.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Cross-Promotional Opportunities: </a:t>
            </a:r>
            <a:r>
              <a:rPr lang="en-US" sz="2000" dirty="0">
                <a:latin typeface="Century Gothic" panose="020B0502020202020204" pitchFamily="34" charset="0"/>
                <a:ea typeface="Arial" charset="0"/>
                <a:cs typeface="Arial" charset="0"/>
              </a:rPr>
              <a:t>We can cross-promote products to new customer segments, increasing sales potential.</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Enhanced Product Offerings: </a:t>
            </a:r>
            <a:r>
              <a:rPr lang="en-US" sz="2000" dirty="0">
                <a:latin typeface="Century Gothic" panose="020B0502020202020204" pitchFamily="34" charset="0"/>
                <a:ea typeface="Arial" charset="0"/>
                <a:cs typeface="Arial" charset="0"/>
              </a:rPr>
              <a:t>We can expand and enhance product offerings, providing more value to customers.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Strategic Alliances: </a:t>
            </a:r>
            <a:r>
              <a:rPr lang="en-US" sz="2000" dirty="0">
                <a:latin typeface="Century Gothic" panose="020B0502020202020204" pitchFamily="34" charset="0"/>
                <a:ea typeface="Arial" charset="0"/>
                <a:cs typeface="Arial" charset="0"/>
              </a:rPr>
              <a:t>The merger could facilitate strategic alliances with other industry players, enhancing overall market standing.</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Technological Advancements: </a:t>
            </a:r>
            <a:r>
              <a:rPr lang="en-US" sz="2000" dirty="0">
                <a:latin typeface="Century Gothic" panose="020B0502020202020204" pitchFamily="34" charset="0"/>
                <a:ea typeface="Arial" charset="0"/>
                <a:cs typeface="Arial" charset="0"/>
              </a:rPr>
              <a:t>Integration can bring in advanced marketing technology, improving efficiencies and effectiveness.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Improved Data Insights: </a:t>
            </a:r>
            <a:r>
              <a:rPr lang="en-US" sz="2000" dirty="0">
                <a:latin typeface="Century Gothic" panose="020B0502020202020204" pitchFamily="34" charset="0"/>
                <a:ea typeface="Arial" charset="0"/>
                <a:cs typeface="Arial" charset="0"/>
              </a:rPr>
              <a:t>Combined customer data could lead to richer insights and more targeted marketing efforts.</a:t>
            </a:r>
          </a:p>
          <a:p>
            <a:pPr marL="468630" indent="-468630">
              <a:spcAft>
                <a:spcPts val="1000"/>
              </a:spcAft>
              <a:buClr>
                <a:schemeClr val="tx1">
                  <a:lumMod val="75000"/>
                  <a:lumOff val="25000"/>
                </a:schemeClr>
              </a:buClr>
              <a:buSzPct val="100000"/>
              <a:buFont typeface=".PingFang SC Regular"/>
              <a:buChar char="＋"/>
            </a:pPr>
            <a:r>
              <a:rPr lang="en-US" sz="2000" b="1" dirty="0">
                <a:solidFill>
                  <a:schemeClr val="bg1"/>
                </a:solidFill>
                <a:latin typeface="Century Gothic" panose="020B0502020202020204" pitchFamily="34" charset="0"/>
                <a:ea typeface="Arial" charset="0"/>
                <a:cs typeface="Arial" charset="0"/>
              </a:rPr>
              <a:t>Brand Reinforcement: </a:t>
            </a:r>
            <a:r>
              <a:rPr lang="en-US" sz="2000" dirty="0">
                <a:latin typeface="Century Gothic" panose="020B0502020202020204" pitchFamily="34" charset="0"/>
                <a:ea typeface="Arial" charset="0"/>
                <a:cs typeface="Arial" charset="0"/>
              </a:rPr>
              <a:t>We can strengthen our brand through strategic positioning post-merger, reinforcing market leadership.</a:t>
            </a:r>
          </a:p>
        </p:txBody>
      </p:sp>
      <p:sp>
        <p:nvSpPr>
          <p:cNvPr id="10" name="TextBox 9">
            <a:extLst>
              <a:ext uri="{FF2B5EF4-FFF2-40B4-BE49-F238E27FC236}">
                <a16:creationId xmlns:a16="http://schemas.microsoft.com/office/drawing/2014/main" id="{079F683D-119F-827A-2E50-8AA205570895}"/>
              </a:ext>
            </a:extLst>
          </p:cNvPr>
          <p:cNvSpPr txBox="1"/>
          <p:nvPr/>
        </p:nvSpPr>
        <p:spPr>
          <a:xfrm>
            <a:off x="160519" y="57491"/>
            <a:ext cx="6299658" cy="923330"/>
          </a:xfrm>
          <a:prstGeom prst="rect">
            <a:avLst/>
          </a:prstGeom>
          <a:noFill/>
        </p:spPr>
        <p:txBody>
          <a:bodyPr wrap="square" rtlCol="0">
            <a:spAutoFit/>
          </a:bodyPr>
          <a:lstStyle/>
          <a:p>
            <a:r>
              <a:rPr lang="en-US" sz="5400" spc="600" dirty="0">
                <a:solidFill>
                  <a:schemeClr val="bg1"/>
                </a:solidFill>
                <a:latin typeface="Century Gothic" panose="020B0502020202020204" pitchFamily="34" charset="0"/>
                <a:ea typeface="Century Gothic" panose="020B0502020202020204" pitchFamily="34" charset="0"/>
                <a:cs typeface="Century Gothic" panose="020B0502020202020204" pitchFamily="34" charset="0"/>
              </a:rPr>
              <a:t>OPPORTUNITIES</a:t>
            </a:r>
            <a:endParaRPr lang="en-US" sz="5400" spc="600" dirty="0">
              <a:solidFill>
                <a:schemeClr val="bg1"/>
              </a:solidFill>
            </a:endParaRPr>
          </a:p>
        </p:txBody>
      </p:sp>
      <p:pic>
        <p:nvPicPr>
          <p:cNvPr id="4" name="Graphic 3">
            <a:extLst>
              <a:ext uri="{FF2B5EF4-FFF2-40B4-BE49-F238E27FC236}">
                <a16:creationId xmlns:a16="http://schemas.microsoft.com/office/drawing/2014/main" id="{B45F0B12-E575-1C93-B0A1-E57D1A0F7A7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2846" y="3856383"/>
            <a:ext cx="2224321" cy="2224321"/>
          </a:xfrm>
          <a:prstGeom prst="rect">
            <a:avLst/>
          </a:prstGeom>
        </p:spPr>
      </p:pic>
      <p:sp>
        <p:nvSpPr>
          <p:cNvPr id="3" name="TextBox 2">
            <a:extLst>
              <a:ext uri="{FF2B5EF4-FFF2-40B4-BE49-F238E27FC236}">
                <a16:creationId xmlns:a16="http://schemas.microsoft.com/office/drawing/2014/main" id="{5349841C-3429-548D-4C71-6FA3B61224D7}"/>
              </a:ext>
            </a:extLst>
          </p:cNvPr>
          <p:cNvSpPr txBox="1"/>
          <p:nvPr/>
        </p:nvSpPr>
        <p:spPr>
          <a:xfrm>
            <a:off x="9585434" y="184753"/>
            <a:ext cx="2361732" cy="954107"/>
          </a:xfrm>
          <a:prstGeom prst="rect">
            <a:avLst/>
          </a:prstGeom>
          <a:noFill/>
        </p:spPr>
        <p:txBody>
          <a:bodyPr wrap="square" rtlCol="0">
            <a:spAutoFit/>
          </a:bodyPr>
          <a:lstStyle/>
          <a:p>
            <a:pPr algn="r"/>
            <a:r>
              <a:rPr lang="en-US" sz="2800" spc="300" dirty="0">
                <a:solidFill>
                  <a:schemeClr val="bg2"/>
                </a:solidFill>
                <a:latin typeface="Courier" pitchFamily="2" charset="0"/>
                <a:ea typeface="Century Gothic" panose="020B0502020202020204" pitchFamily="34" charset="0"/>
                <a:cs typeface="Century Gothic" panose="020B0502020202020204" pitchFamily="34" charset="0"/>
              </a:rPr>
              <a:t>external factors</a:t>
            </a:r>
            <a:endParaRPr lang="en-US" sz="2800" spc="300" dirty="0">
              <a:solidFill>
                <a:schemeClr val="bg2"/>
              </a:solidFill>
              <a:latin typeface="Courier" pitchFamily="2" charset="0"/>
            </a:endParaRPr>
          </a:p>
        </p:txBody>
      </p:sp>
    </p:spTree>
    <p:extLst>
      <p:ext uri="{BB962C8B-B14F-4D97-AF65-F5344CB8AC3E}">
        <p14:creationId xmlns:p14="http://schemas.microsoft.com/office/powerpoint/2010/main" val="1752912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672A"/>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D4159E1-11F5-BA6B-17C5-CBA726C0971C}"/>
              </a:ext>
            </a:extLst>
          </p:cNvPr>
          <p:cNvSpPr txBox="1"/>
          <p:nvPr/>
        </p:nvSpPr>
        <p:spPr>
          <a:xfrm>
            <a:off x="7469579" y="6189122"/>
            <a:ext cx="4477588" cy="584775"/>
          </a:xfrm>
          <a:prstGeom prst="rect">
            <a:avLst/>
          </a:prstGeom>
          <a:noFill/>
        </p:spPr>
        <p:txBody>
          <a:bodyPr wrap="square" rtlCol="0">
            <a:spAutoFit/>
          </a:bodyPr>
          <a:lstStyle/>
          <a:p>
            <a:pPr algn="r"/>
            <a:r>
              <a:rPr lang="en-US" sz="3200" spc="600" dirty="0">
                <a:solidFill>
                  <a:schemeClr val="bg2"/>
                </a:solidFill>
                <a:latin typeface="Century Gothic" panose="020B0502020202020204" pitchFamily="34" charset="0"/>
                <a:ea typeface="Century Gothic" panose="020B0502020202020204" pitchFamily="34" charset="0"/>
                <a:cs typeface="Century Gothic" panose="020B0502020202020204" pitchFamily="34" charset="0"/>
              </a:rPr>
              <a:t>SWOT </a:t>
            </a:r>
            <a:r>
              <a:rPr lang="en-US" sz="3200" spc="600" dirty="0">
                <a:solidFill>
                  <a:schemeClr val="bg2"/>
                </a:solidFill>
                <a:effectLst/>
                <a:latin typeface="Century Gothic" panose="020B0502020202020204" pitchFamily="34" charset="0"/>
                <a:ea typeface="Century Gothic" panose="020B0502020202020204" pitchFamily="34" charset="0"/>
                <a:cs typeface="Century Gothic" panose="020B0502020202020204" pitchFamily="34" charset="0"/>
              </a:rPr>
              <a:t>ANALYSIS</a:t>
            </a:r>
            <a:endParaRPr lang="en-US" sz="3200" spc="600" dirty="0">
              <a:solidFill>
                <a:schemeClr val="bg2"/>
              </a:solidFill>
            </a:endParaRPr>
          </a:p>
        </p:txBody>
      </p:sp>
      <p:sp>
        <p:nvSpPr>
          <p:cNvPr id="2" name="TextBox 1">
            <a:extLst>
              <a:ext uri="{FF2B5EF4-FFF2-40B4-BE49-F238E27FC236}">
                <a16:creationId xmlns:a16="http://schemas.microsoft.com/office/drawing/2014/main" id="{2A05D022-CBD2-96C7-B418-7E3FA7D0EF04}"/>
              </a:ext>
            </a:extLst>
          </p:cNvPr>
          <p:cNvSpPr txBox="1"/>
          <p:nvPr/>
        </p:nvSpPr>
        <p:spPr>
          <a:xfrm>
            <a:off x="158955" y="1040196"/>
            <a:ext cx="10410083" cy="5170646"/>
          </a:xfrm>
          <a:prstGeom prst="rect">
            <a:avLst/>
          </a:prstGeom>
          <a:noFill/>
        </p:spPr>
        <p:txBody>
          <a:bodyPr wrap="square" rtlCol="0">
            <a:spAutoFit/>
          </a:bodyPr>
          <a:lstStyle/>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Regulatory Scrutiny: </a:t>
            </a:r>
            <a:r>
              <a:rPr lang="en-US" sz="2000" dirty="0">
                <a:latin typeface="Century Gothic" panose="020B0502020202020204" pitchFamily="34" charset="0"/>
                <a:ea typeface="Arial" charset="0"/>
                <a:cs typeface="Arial" charset="0"/>
              </a:rPr>
              <a:t>Mergers and acquisitions often face intense regulatory scrutiny, which can lead to potential restrictions or even cancellations of deals.</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Market Resistance: </a:t>
            </a:r>
            <a:r>
              <a:rPr lang="en-US" sz="2000" dirty="0">
                <a:latin typeface="Century Gothic" panose="020B0502020202020204" pitchFamily="34" charset="0"/>
                <a:ea typeface="Arial" charset="0"/>
                <a:cs typeface="Arial" charset="0"/>
              </a:rPr>
              <a:t>Existing customers or the market might resist the merger, perceiving it as negative for competition.</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Integration Costs: </a:t>
            </a:r>
            <a:r>
              <a:rPr lang="en-US" sz="2000" dirty="0">
                <a:latin typeface="Century Gothic" panose="020B0502020202020204" pitchFamily="34" charset="0"/>
                <a:ea typeface="Arial" charset="0"/>
                <a:cs typeface="Arial" charset="0"/>
              </a:rPr>
              <a:t>High costs of integration, especially in marketing, can outweigh the immediate financial benefits.</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Brand Dilution: </a:t>
            </a:r>
            <a:r>
              <a:rPr lang="en-US" sz="2000" dirty="0">
                <a:latin typeface="Century Gothic" panose="020B0502020202020204" pitchFamily="34" charset="0"/>
                <a:ea typeface="Arial" charset="0"/>
                <a:cs typeface="Arial" charset="0"/>
              </a:rPr>
              <a:t>Poorly managed brand transitions could dilute established brand strengths, harming market trust.</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Employee Turnover: </a:t>
            </a:r>
            <a:r>
              <a:rPr lang="en-US" sz="2000" dirty="0">
                <a:latin typeface="Century Gothic" panose="020B0502020202020204" pitchFamily="34" charset="0"/>
                <a:ea typeface="Arial" charset="0"/>
                <a:cs typeface="Arial" charset="0"/>
              </a:rPr>
              <a:t>High turnover, particularly within marketing teams,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could lead to a loss of talent and institutional knowledge.</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Competitor Response: </a:t>
            </a:r>
            <a:r>
              <a:rPr lang="en-US" sz="2000" dirty="0">
                <a:latin typeface="Century Gothic" panose="020B0502020202020204" pitchFamily="34" charset="0"/>
                <a:ea typeface="Arial" charset="0"/>
                <a:cs typeface="Arial" charset="0"/>
              </a:rPr>
              <a:t>Competitors might respond aggressively,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possibly through price wars or intensified marketing campaigns.</a:t>
            </a:r>
          </a:p>
          <a:p>
            <a:pPr marL="468630" indent="-468630">
              <a:spcAft>
                <a:spcPts val="1000"/>
              </a:spcAft>
              <a:buClr>
                <a:schemeClr val="tx1">
                  <a:lumMod val="75000"/>
                  <a:lumOff val="25000"/>
                </a:schemeClr>
              </a:buClr>
              <a:buSzPct val="138000"/>
              <a:buFont typeface="System Font Regular"/>
              <a:buChar char="–"/>
            </a:pPr>
            <a:r>
              <a:rPr lang="en-US" sz="2000" b="1" dirty="0">
                <a:solidFill>
                  <a:schemeClr val="bg1"/>
                </a:solidFill>
                <a:latin typeface="Century Gothic" panose="020B0502020202020204" pitchFamily="34" charset="0"/>
                <a:ea typeface="Arial" charset="0"/>
                <a:cs typeface="Arial" charset="0"/>
              </a:rPr>
              <a:t>Public Perception Risks: </a:t>
            </a:r>
            <a:r>
              <a:rPr lang="en-US" sz="2000" dirty="0">
                <a:latin typeface="Century Gothic" panose="020B0502020202020204" pitchFamily="34" charset="0"/>
                <a:ea typeface="Arial" charset="0"/>
                <a:cs typeface="Arial" charset="0"/>
              </a:rPr>
              <a:t>Public and customer perception of the merger </a:t>
            </a:r>
            <a:br>
              <a:rPr lang="en-US" sz="2000" dirty="0">
                <a:latin typeface="Century Gothic" panose="020B0502020202020204" pitchFamily="34" charset="0"/>
                <a:ea typeface="Arial" charset="0"/>
                <a:cs typeface="Arial" charset="0"/>
              </a:rPr>
            </a:br>
            <a:r>
              <a:rPr lang="en-US" sz="2000" dirty="0">
                <a:latin typeface="Century Gothic" panose="020B0502020202020204" pitchFamily="34" charset="0"/>
                <a:ea typeface="Arial" charset="0"/>
                <a:cs typeface="Arial" charset="0"/>
              </a:rPr>
              <a:t>could be negative, impacting brand loyalty and sales.</a:t>
            </a:r>
          </a:p>
        </p:txBody>
      </p:sp>
      <p:sp>
        <p:nvSpPr>
          <p:cNvPr id="10" name="TextBox 9">
            <a:extLst>
              <a:ext uri="{FF2B5EF4-FFF2-40B4-BE49-F238E27FC236}">
                <a16:creationId xmlns:a16="http://schemas.microsoft.com/office/drawing/2014/main" id="{079F683D-119F-827A-2E50-8AA205570895}"/>
              </a:ext>
            </a:extLst>
          </p:cNvPr>
          <p:cNvSpPr txBox="1"/>
          <p:nvPr/>
        </p:nvSpPr>
        <p:spPr>
          <a:xfrm>
            <a:off x="160519" y="57491"/>
            <a:ext cx="3722712" cy="923330"/>
          </a:xfrm>
          <a:prstGeom prst="rect">
            <a:avLst/>
          </a:prstGeom>
          <a:noFill/>
        </p:spPr>
        <p:txBody>
          <a:bodyPr wrap="square" rtlCol="0">
            <a:spAutoFit/>
          </a:bodyPr>
          <a:lstStyle/>
          <a:p>
            <a:r>
              <a:rPr lang="en-US" sz="5400" spc="600" dirty="0">
                <a:solidFill>
                  <a:schemeClr val="bg1"/>
                </a:solidFill>
                <a:latin typeface="Century Gothic" panose="020B0502020202020204" pitchFamily="34" charset="0"/>
                <a:ea typeface="Century Gothic" panose="020B0502020202020204" pitchFamily="34" charset="0"/>
                <a:cs typeface="Century Gothic" panose="020B0502020202020204" pitchFamily="34" charset="0"/>
              </a:rPr>
              <a:t>THREATS</a:t>
            </a:r>
            <a:endParaRPr lang="en-US" sz="5400" spc="600" dirty="0">
              <a:solidFill>
                <a:schemeClr val="bg1"/>
              </a:solidFill>
            </a:endParaRPr>
          </a:p>
        </p:txBody>
      </p:sp>
      <p:grpSp>
        <p:nvGrpSpPr>
          <p:cNvPr id="5" name="Group 4">
            <a:extLst>
              <a:ext uri="{FF2B5EF4-FFF2-40B4-BE49-F238E27FC236}">
                <a16:creationId xmlns:a16="http://schemas.microsoft.com/office/drawing/2014/main" id="{E538C658-4995-C6C0-A323-14ED3787A9A5}"/>
              </a:ext>
            </a:extLst>
          </p:cNvPr>
          <p:cNvGrpSpPr/>
          <p:nvPr/>
        </p:nvGrpSpPr>
        <p:grpSpPr>
          <a:xfrm>
            <a:off x="10015284" y="4393871"/>
            <a:ext cx="2234351" cy="1599014"/>
            <a:chOff x="8244117" y="4602260"/>
            <a:chExt cx="2714941" cy="1942948"/>
          </a:xfrm>
          <a:solidFill>
            <a:schemeClr val="bg1"/>
          </a:solidFill>
        </p:grpSpPr>
        <p:sp>
          <p:nvSpPr>
            <p:cNvPr id="6" name="Freeform 5">
              <a:extLst>
                <a:ext uri="{FF2B5EF4-FFF2-40B4-BE49-F238E27FC236}">
                  <a16:creationId xmlns:a16="http://schemas.microsoft.com/office/drawing/2014/main" id="{BBD9E238-FE84-1758-DC72-8F8D2DF6C01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87508AD-43BB-8EBE-D8C4-D1EF17EC26E8}"/>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C695D130-8043-0A74-527A-DF8BA8A88354}"/>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
        <p:nvSpPr>
          <p:cNvPr id="3" name="TextBox 2">
            <a:extLst>
              <a:ext uri="{FF2B5EF4-FFF2-40B4-BE49-F238E27FC236}">
                <a16:creationId xmlns:a16="http://schemas.microsoft.com/office/drawing/2014/main" id="{CBF6B5E4-0AFF-6F5B-781E-D9C86A937923}"/>
              </a:ext>
            </a:extLst>
          </p:cNvPr>
          <p:cNvSpPr txBox="1"/>
          <p:nvPr/>
        </p:nvSpPr>
        <p:spPr>
          <a:xfrm>
            <a:off x="9585434" y="184753"/>
            <a:ext cx="2361732" cy="954107"/>
          </a:xfrm>
          <a:prstGeom prst="rect">
            <a:avLst/>
          </a:prstGeom>
          <a:noFill/>
        </p:spPr>
        <p:txBody>
          <a:bodyPr wrap="square" rtlCol="0">
            <a:spAutoFit/>
          </a:bodyPr>
          <a:lstStyle/>
          <a:p>
            <a:pPr algn="r"/>
            <a:r>
              <a:rPr lang="en-US" sz="2800" spc="300" dirty="0">
                <a:solidFill>
                  <a:schemeClr val="bg2"/>
                </a:solidFill>
                <a:latin typeface="Courier" pitchFamily="2" charset="0"/>
                <a:ea typeface="Century Gothic" panose="020B0502020202020204" pitchFamily="34" charset="0"/>
                <a:cs typeface="Century Gothic" panose="020B0502020202020204" pitchFamily="34" charset="0"/>
              </a:rPr>
              <a:t>external factors</a:t>
            </a:r>
            <a:endParaRPr lang="en-US" sz="2800" spc="300" dirty="0">
              <a:solidFill>
                <a:schemeClr val="bg2"/>
              </a:solidFill>
              <a:latin typeface="Courier" pitchFamily="2" charset="0"/>
            </a:endParaRPr>
          </a:p>
        </p:txBody>
      </p:sp>
    </p:spTree>
    <p:extLst>
      <p:ext uri="{BB962C8B-B14F-4D97-AF65-F5344CB8AC3E}">
        <p14:creationId xmlns:p14="http://schemas.microsoft.com/office/powerpoint/2010/main" val="411619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1712</TotalTime>
  <Words>748</Words>
  <Application>Microsoft Macintosh PowerPoint</Application>
  <PresentationFormat>Widescreen</PresentationFormat>
  <Paragraphs>51</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.PingFang SC Regular</vt:lpstr>
      <vt:lpstr>Arial</vt:lpstr>
      <vt:lpstr>Calibri</vt:lpstr>
      <vt:lpstr>Calibri Light</vt:lpstr>
      <vt:lpstr>Century Gothic</vt:lpstr>
      <vt:lpstr>Courier</vt:lpstr>
      <vt:lpstr>System Font Regular</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43</cp:revision>
  <cp:lastPrinted>2020-08-31T22:23:58Z</cp:lastPrinted>
  <dcterms:created xsi:type="dcterms:W3CDTF">2021-07-07T23:54:57Z</dcterms:created>
  <dcterms:modified xsi:type="dcterms:W3CDTF">2024-06-27T20:10:37Z</dcterms:modified>
</cp:coreProperties>
</file>