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6"/>
  </p:notesMasterIdLst>
  <p:sldIdLst>
    <p:sldId id="342" r:id="rId2"/>
    <p:sldId id="343" r:id="rId3"/>
    <p:sldId id="320" r:id="rId4"/>
    <p:sldId id="295"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1033"/>
    <a:srgbClr val="F0A622"/>
    <a:srgbClr val="F10002"/>
    <a:srgbClr val="FFC0E3"/>
    <a:srgbClr val="00E7F2"/>
    <a:srgbClr val="00BD32"/>
    <a:srgbClr val="5B7191"/>
    <a:srgbClr val="EAEEF3"/>
    <a:srgbClr val="CE1D02"/>
    <a:srgbClr val="E3EAF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357" autoAdjust="0"/>
    <p:restoredTop sz="86447"/>
  </p:normalViewPr>
  <p:slideViewPr>
    <p:cSldViewPr snapToGrid="0" snapToObjects="1">
      <p:cViewPr varScale="1">
        <p:scale>
          <a:sx n="128" d="100"/>
          <a:sy n="128" d="100"/>
        </p:scale>
        <p:origin x="560" y="176"/>
      </p:cViewPr>
      <p:guideLst/>
    </p:cSldViewPr>
  </p:slideViewPr>
  <p:outlineViewPr>
    <p:cViewPr>
      <p:scale>
        <a:sx n="33" d="100"/>
        <a:sy n="33" d="100"/>
      </p:scale>
      <p:origin x="0" y="0"/>
    </p:cViewPr>
    <p:sldLst>
      <p:sld r:id="rId1" collapse="1"/>
      <p:sld r:id="rId2" collapse="1"/>
      <p:sld r:id="rId3"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_rels/viewProps.xml.rels><?xml version="1.0" encoding="UTF-8" standalone="yes"?>
<Relationships xmlns="http://schemas.openxmlformats.org/package/2006/relationships"><Relationship Id="rId3" Type="http://schemas.openxmlformats.org/officeDocument/2006/relationships/slide" Target="slides/slide4.xml"/><Relationship Id="rId2" Type="http://schemas.openxmlformats.org/officeDocument/2006/relationships/slide" Target="slides/slide3.xml"/><Relationship Id="rId1"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5/29/24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30974080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36186668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5/29/24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5/29/24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ru-RU"/>
              <a:t>Образец заголовка</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5/29/24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5/29/24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7381E756-E947-FD4A-8A23-D2C983A1A8BD}" type="datetimeFigureOut">
              <a:rPr lang="en-US" smtClean="0"/>
              <a:t>5/29/24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Date Placeholder 4"/>
          <p:cNvSpPr>
            <a:spLocks noGrp="1"/>
          </p:cNvSpPr>
          <p:nvPr>
            <p:ph type="dt" sz="half" idx="10"/>
          </p:nvPr>
        </p:nvSpPr>
        <p:spPr/>
        <p:txBody>
          <a:bodyPr/>
          <a:lstStyle/>
          <a:p>
            <a:fld id="{7381E756-E947-FD4A-8A23-D2C983A1A8BD}" type="datetimeFigureOut">
              <a:rPr lang="en-US" smtClean="0"/>
              <a:t>5/29/24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ru-RU"/>
              <a:t>Образец заголовка</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7" name="Date Placeholder 6"/>
          <p:cNvSpPr>
            <a:spLocks noGrp="1"/>
          </p:cNvSpPr>
          <p:nvPr>
            <p:ph type="dt" sz="half" idx="10"/>
          </p:nvPr>
        </p:nvSpPr>
        <p:spPr/>
        <p:txBody>
          <a:bodyPr/>
          <a:lstStyle/>
          <a:p>
            <a:fld id="{7381E756-E947-FD4A-8A23-D2C983A1A8BD}" type="datetimeFigureOut">
              <a:rPr lang="en-US" smtClean="0"/>
              <a:t>5/29/24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Date Placeholder 2"/>
          <p:cNvSpPr>
            <a:spLocks noGrp="1"/>
          </p:cNvSpPr>
          <p:nvPr>
            <p:ph type="dt" sz="half" idx="10"/>
          </p:nvPr>
        </p:nvSpPr>
        <p:spPr/>
        <p:txBody>
          <a:bodyPr/>
          <a:lstStyle/>
          <a:p>
            <a:fld id="{7381E756-E947-FD4A-8A23-D2C983A1A8BD}" type="datetimeFigureOut">
              <a:rPr lang="en-US" smtClean="0"/>
              <a:t>5/29/24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5/29/24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5/29/24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5/29/24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5/29/24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smartsheet.com/try-it?trp=12069&amp;utm_source=template-powerpoint&amp;utm_medium=content&amp;utm_campaign=Blank+Project+Timeline-powerpoint-12069&amp;lpa=Blank+Project+Timeline+powerpoint+12069" TargetMode="External"/><Relationship Id="rId2" Type="http://schemas.openxmlformats.org/officeDocument/2006/relationships/image" Target="../media/image1.jpeg"/><Relationship Id="rId1" Type="http://schemas.openxmlformats.org/officeDocument/2006/relationships/slideLayout" Target="../slideLayouts/slideLayout7.xml"/><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descr="Abstract gray gradient hexagon on white background with soft light blur">
            <a:extLst>
              <a:ext uri="{FF2B5EF4-FFF2-40B4-BE49-F238E27FC236}">
                <a16:creationId xmlns:a16="http://schemas.microsoft.com/office/drawing/2014/main" id="{2A7E2222-ACA3-CFF3-3C81-5341D52AFCA8}"/>
              </a:ext>
            </a:extLst>
          </p:cNvPr>
          <p:cNvPicPr>
            <a:picLocks noChangeAspect="1"/>
          </p:cNvPicPr>
          <p:nvPr/>
        </p:nvPicPr>
        <p:blipFill rotWithShape="1">
          <a:blip r:embed="rId2" cstate="print">
            <a:extLst>
              <a:ext uri="{28A0092B-C50C-407E-A947-70E740481C1C}">
                <a14:useLocalDpi xmlns:a14="http://schemas.microsoft.com/office/drawing/2010/main"/>
              </a:ext>
            </a:extLst>
          </a:blip>
          <a:srcRect/>
          <a:stretch/>
        </p:blipFill>
        <p:spPr>
          <a:xfrm rot="5400000">
            <a:off x="2667000" y="-2667000"/>
            <a:ext cx="6858000" cy="12192000"/>
          </a:xfrm>
          <a:prstGeom prst="rect">
            <a:avLst/>
          </a:prstGeom>
        </p:spPr>
      </p:pic>
      <p:pic>
        <p:nvPicPr>
          <p:cNvPr id="6" name="Picture 5" descr="A blue and white sign&#10;&#10;Description automatically generated">
            <a:hlinkClick r:id="rId3"/>
            <a:extLst>
              <a:ext uri="{FF2B5EF4-FFF2-40B4-BE49-F238E27FC236}">
                <a16:creationId xmlns:a16="http://schemas.microsoft.com/office/drawing/2014/main" id="{C7488F18-0D47-7BFE-AF73-DD20B0AAEBC2}"/>
              </a:ext>
            </a:extLst>
          </p:cNvPr>
          <p:cNvPicPr>
            <a:picLocks noChangeAspect="1"/>
          </p:cNvPicPr>
          <p:nvPr/>
        </p:nvPicPr>
        <p:blipFill>
          <a:blip r:embed="rId4"/>
          <a:stretch>
            <a:fillRect/>
          </a:stretch>
        </p:blipFill>
        <p:spPr>
          <a:xfrm>
            <a:off x="8108710" y="253847"/>
            <a:ext cx="3124156" cy="621379"/>
          </a:xfrm>
          <a:prstGeom prst="rect">
            <a:avLst/>
          </a:prstGeom>
        </p:spPr>
      </p:pic>
      <p:sp>
        <p:nvSpPr>
          <p:cNvPr id="7" name="TextBox 6">
            <a:extLst>
              <a:ext uri="{FF2B5EF4-FFF2-40B4-BE49-F238E27FC236}">
                <a16:creationId xmlns:a16="http://schemas.microsoft.com/office/drawing/2014/main" id="{9E64F989-6DD3-1C42-D777-863266561D84}"/>
              </a:ext>
            </a:extLst>
          </p:cNvPr>
          <p:cNvSpPr txBox="1"/>
          <p:nvPr/>
        </p:nvSpPr>
        <p:spPr>
          <a:xfrm>
            <a:off x="409776" y="1177764"/>
            <a:ext cx="3771988" cy="4801314"/>
          </a:xfrm>
          <a:prstGeom prst="rect">
            <a:avLst/>
          </a:prstGeom>
          <a:noFill/>
        </p:spPr>
        <p:txBody>
          <a:bodyPr wrap="square">
            <a:spAutoFit/>
          </a:bodyPr>
          <a:lstStyle/>
          <a:p>
            <a:r>
              <a:rPr lang="en-US" sz="1800" b="1" i="0" u="none" strike="noStrike" dirty="0">
                <a:solidFill>
                  <a:schemeClr val="accent5"/>
                </a:solidFill>
                <a:effectLst/>
                <a:latin typeface="Century Gothic" panose="020B0502020202020204" pitchFamily="34" charset="0"/>
              </a:rPr>
              <a:t>When to Use This Template: </a:t>
            </a:r>
            <a:r>
              <a:rPr lang="en-US" sz="1800" b="0" i="0" u="none" strike="noStrike" dirty="0">
                <a:solidFill>
                  <a:schemeClr val="accent5"/>
                </a:solidFill>
                <a:effectLst/>
                <a:latin typeface="Century Gothic" panose="020B0502020202020204" pitchFamily="34" charset="0"/>
              </a:rPr>
              <a:t>Choose this template when managing complex projects that need detailed month-by-month tracking. This template is a great choice for project managers who need to track and present project statuses to stakeholders.</a:t>
            </a:r>
          </a:p>
          <a:p>
            <a:endParaRPr lang="en-US" sz="1800" b="0" i="0" u="none" strike="noStrike" dirty="0">
              <a:solidFill>
                <a:schemeClr val="accent5"/>
              </a:solidFill>
              <a:effectLst/>
              <a:latin typeface="Century Gothic" panose="020B0502020202020204" pitchFamily="34" charset="0"/>
            </a:endParaRPr>
          </a:p>
          <a:p>
            <a:endParaRPr lang="en-US" sz="1800" b="0" i="0" u="none" strike="noStrike" dirty="0">
              <a:solidFill>
                <a:schemeClr val="accent5"/>
              </a:solidFill>
              <a:effectLst/>
              <a:latin typeface="Century Gothic" panose="020B0502020202020204" pitchFamily="34" charset="0"/>
            </a:endParaRPr>
          </a:p>
          <a:p>
            <a:r>
              <a:rPr lang="en-US" sz="1800" b="1" i="0" u="none" strike="noStrike" dirty="0">
                <a:solidFill>
                  <a:schemeClr val="accent5"/>
                </a:solidFill>
                <a:effectLst/>
                <a:latin typeface="Century Gothic" panose="020B0502020202020204" pitchFamily="34" charset="0"/>
              </a:rPr>
              <a:t>Notable Template Features: </a:t>
            </a:r>
            <a:r>
              <a:rPr lang="en-US" sz="1800" b="0" i="0" u="none" strike="noStrike" dirty="0">
                <a:solidFill>
                  <a:schemeClr val="accent5"/>
                </a:solidFill>
                <a:effectLst/>
                <a:latin typeface="Century Gothic" panose="020B0502020202020204" pitchFamily="34" charset="0"/>
              </a:rPr>
              <a:t>This fully customizable Gantt chart template enables you to set your own timeline. Follow the sample text for help mapping out your project’s timeline.</a:t>
            </a:r>
            <a:endParaRPr lang="en-US" dirty="0">
              <a:solidFill>
                <a:schemeClr val="accent5"/>
              </a:solidFill>
              <a:latin typeface="Century Gothic" panose="020B0502020202020204" pitchFamily="34" charset="0"/>
            </a:endParaRPr>
          </a:p>
        </p:txBody>
      </p:sp>
      <p:sp>
        <p:nvSpPr>
          <p:cNvPr id="33" name="TextBox 32">
            <a:extLst>
              <a:ext uri="{FF2B5EF4-FFF2-40B4-BE49-F238E27FC236}">
                <a16:creationId xmlns:a16="http://schemas.microsoft.com/office/drawing/2014/main" id="{143A449B-AAB7-994A-92CE-8F48E2CA7DF6}"/>
              </a:ext>
            </a:extLst>
          </p:cNvPr>
          <p:cNvSpPr txBox="1"/>
          <p:nvPr/>
        </p:nvSpPr>
        <p:spPr>
          <a:xfrm>
            <a:off x="409776" y="353237"/>
            <a:ext cx="8230947" cy="461665"/>
          </a:xfrm>
          <a:prstGeom prst="rect">
            <a:avLst/>
          </a:prstGeom>
          <a:noFill/>
        </p:spPr>
        <p:txBody>
          <a:bodyPr wrap="square" rtlCol="0">
            <a:spAutoFit/>
          </a:bodyPr>
          <a:lstStyle/>
          <a:p>
            <a:r>
              <a:rPr lang="en-US" sz="2400" b="1" dirty="0">
                <a:solidFill>
                  <a:schemeClr val="tx1">
                    <a:lumMod val="65000"/>
                    <a:lumOff val="35000"/>
                  </a:schemeClr>
                </a:solidFill>
                <a:latin typeface="Century Gothic" panose="020B0502020202020204" pitchFamily="34" charset="0"/>
              </a:rPr>
              <a:t>PowerPoint Project Timeline Template</a:t>
            </a:r>
          </a:p>
        </p:txBody>
      </p:sp>
      <p:pic>
        <p:nvPicPr>
          <p:cNvPr id="3" name="Picture 2" descr="A screenshot of a computer&#10;&#10;Description automatically generated">
            <a:extLst>
              <a:ext uri="{FF2B5EF4-FFF2-40B4-BE49-F238E27FC236}">
                <a16:creationId xmlns:a16="http://schemas.microsoft.com/office/drawing/2014/main" id="{3F948A5D-6B6B-C5E6-4A58-7399760837AE}"/>
              </a:ext>
            </a:extLst>
          </p:cNvPr>
          <p:cNvPicPr>
            <a:picLocks noChangeAspect="1"/>
          </p:cNvPicPr>
          <p:nvPr/>
        </p:nvPicPr>
        <p:blipFill>
          <a:blip r:embed="rId5"/>
          <a:stretch>
            <a:fillRect/>
          </a:stretch>
        </p:blipFill>
        <p:spPr>
          <a:xfrm>
            <a:off x="4418361" y="1406331"/>
            <a:ext cx="6814505" cy="3688433"/>
          </a:xfrm>
          <a:prstGeom prst="rect">
            <a:avLst/>
          </a:prstGeom>
          <a:effectLst>
            <a:outerShdw blurRad="50800" dist="38100" dir="5400000" algn="t" rotWithShape="0">
              <a:prstClr val="black">
                <a:alpha val="40000"/>
              </a:prstClr>
            </a:outerShdw>
          </a:effectLst>
        </p:spPr>
      </p:pic>
    </p:spTree>
    <p:extLst>
      <p:ext uri="{BB962C8B-B14F-4D97-AF65-F5344CB8AC3E}">
        <p14:creationId xmlns:p14="http://schemas.microsoft.com/office/powerpoint/2010/main" val="19253178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2" name="Table 2">
            <a:extLst>
              <a:ext uri="{FF2B5EF4-FFF2-40B4-BE49-F238E27FC236}">
                <a16:creationId xmlns:a16="http://schemas.microsoft.com/office/drawing/2014/main" id="{37355569-728A-7144-B0C9-4D9511C7D2C3}"/>
              </a:ext>
            </a:extLst>
          </p:cNvPr>
          <p:cNvGraphicFramePr>
            <a:graphicFrameLocks noGrp="1"/>
          </p:cNvGraphicFramePr>
          <p:nvPr/>
        </p:nvGraphicFramePr>
        <p:xfrm>
          <a:off x="327121" y="485123"/>
          <a:ext cx="11529256" cy="4957800"/>
        </p:xfrm>
        <a:graphic>
          <a:graphicData uri="http://schemas.openxmlformats.org/drawingml/2006/table">
            <a:tbl>
              <a:tblPr firstRow="1" bandRow="1">
                <a:tableStyleId>{5C22544A-7EE6-4342-B048-85BDC9FD1C3A}</a:tableStyleId>
              </a:tblPr>
              <a:tblGrid>
                <a:gridCol w="3499444">
                  <a:extLst>
                    <a:ext uri="{9D8B030D-6E8A-4147-A177-3AD203B41FA5}">
                      <a16:colId xmlns:a16="http://schemas.microsoft.com/office/drawing/2014/main" val="602210714"/>
                    </a:ext>
                  </a:extLst>
                </a:gridCol>
                <a:gridCol w="1376678">
                  <a:extLst>
                    <a:ext uri="{9D8B030D-6E8A-4147-A177-3AD203B41FA5}">
                      <a16:colId xmlns:a16="http://schemas.microsoft.com/office/drawing/2014/main" val="745651107"/>
                    </a:ext>
                  </a:extLst>
                </a:gridCol>
                <a:gridCol w="1376678">
                  <a:extLst>
                    <a:ext uri="{9D8B030D-6E8A-4147-A177-3AD203B41FA5}">
                      <a16:colId xmlns:a16="http://schemas.microsoft.com/office/drawing/2014/main" val="3203644497"/>
                    </a:ext>
                  </a:extLst>
                </a:gridCol>
                <a:gridCol w="1319114">
                  <a:extLst>
                    <a:ext uri="{9D8B030D-6E8A-4147-A177-3AD203B41FA5}">
                      <a16:colId xmlns:a16="http://schemas.microsoft.com/office/drawing/2014/main" val="3839570682"/>
                    </a:ext>
                  </a:extLst>
                </a:gridCol>
                <a:gridCol w="1319114">
                  <a:extLst>
                    <a:ext uri="{9D8B030D-6E8A-4147-A177-3AD203B41FA5}">
                      <a16:colId xmlns:a16="http://schemas.microsoft.com/office/drawing/2014/main" val="436924813"/>
                    </a:ext>
                  </a:extLst>
                </a:gridCol>
                <a:gridCol w="1319114">
                  <a:extLst>
                    <a:ext uri="{9D8B030D-6E8A-4147-A177-3AD203B41FA5}">
                      <a16:colId xmlns:a16="http://schemas.microsoft.com/office/drawing/2014/main" val="3893106002"/>
                    </a:ext>
                  </a:extLst>
                </a:gridCol>
                <a:gridCol w="1319114">
                  <a:extLst>
                    <a:ext uri="{9D8B030D-6E8A-4147-A177-3AD203B41FA5}">
                      <a16:colId xmlns:a16="http://schemas.microsoft.com/office/drawing/2014/main" val="1896848035"/>
                    </a:ext>
                  </a:extLst>
                </a:gridCol>
              </a:tblGrid>
              <a:tr h="243926">
                <a:tc>
                  <a:txBody>
                    <a:bodyPr/>
                    <a:lstStyle/>
                    <a:p>
                      <a:pPr>
                        <a:lnSpc>
                          <a:spcPct val="100000"/>
                        </a:lnSpc>
                      </a:pPr>
                      <a:r>
                        <a:rPr lang="en-US" sz="900" dirty="0">
                          <a:solidFill>
                            <a:schemeClr val="tx1"/>
                          </a:solidFill>
                          <a:latin typeface="Century Gothic" panose="020B0502020202020204" pitchFamily="34" charset="0"/>
                        </a:rPr>
                        <a:t>TASKS</a:t>
                      </a:r>
                      <a:endParaRPr lang="en-US" sz="8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lnSpc>
                          <a:spcPct val="100000"/>
                        </a:lnSpc>
                      </a:pPr>
                      <a:r>
                        <a:rPr lang="en-US" sz="1200" b="0" dirty="0">
                          <a:solidFill>
                            <a:schemeClr val="tx1"/>
                          </a:solidFill>
                          <a:latin typeface="Century Gothic" panose="020B0502020202020204" pitchFamily="34" charset="0"/>
                        </a:rPr>
                        <a:t>MONTH 1</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dirty="0">
                          <a:solidFill>
                            <a:schemeClr val="tx1"/>
                          </a:solidFill>
                          <a:latin typeface="Century Gothic" panose="020B0502020202020204" pitchFamily="34" charset="0"/>
                        </a:rPr>
                        <a:t>MONTH 2</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1200" b="0" dirty="0">
                          <a:solidFill>
                            <a:schemeClr val="tx1"/>
                          </a:solidFill>
                          <a:latin typeface="Century Gothic" panose="020B0502020202020204" pitchFamily="34" charset="0"/>
                        </a:rPr>
                        <a:t>MONTH 3</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dirty="0">
                          <a:solidFill>
                            <a:schemeClr val="tx1"/>
                          </a:solidFill>
                          <a:latin typeface="Century Gothic" panose="020B0502020202020204" pitchFamily="34" charset="0"/>
                        </a:rPr>
                        <a:t>MONTH 4</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1200" b="0" dirty="0">
                          <a:solidFill>
                            <a:schemeClr val="tx1"/>
                          </a:solidFill>
                          <a:latin typeface="Century Gothic" panose="020B0502020202020204" pitchFamily="34" charset="0"/>
                        </a:rPr>
                        <a:t>MONTH 5</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dirty="0">
                          <a:solidFill>
                            <a:schemeClr val="tx1"/>
                          </a:solidFill>
                          <a:latin typeface="Century Gothic" panose="020B0502020202020204" pitchFamily="34" charset="0"/>
                        </a:rPr>
                        <a:t>MONTH 6</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extLst>
                  <a:ext uri="{0D108BD9-81ED-4DB2-BD59-A6C34878D82A}">
                    <a16:rowId xmlns:a16="http://schemas.microsoft.com/office/drawing/2014/main" val="350915962"/>
                  </a:ext>
                </a:extLst>
              </a:tr>
              <a:tr h="468348">
                <a:tc>
                  <a:txBody>
                    <a:bodyPr/>
                    <a:lstStyle/>
                    <a:p>
                      <a:pPr>
                        <a:lnSpc>
                          <a:spcPct val="100000"/>
                        </a:lnSpc>
                      </a:pPr>
                      <a:r>
                        <a:rPr lang="en-US" sz="1000" b="0" dirty="0">
                          <a:solidFill>
                            <a:schemeClr val="tx1"/>
                          </a:solidFill>
                          <a:latin typeface="Century Gothic" panose="020B0502020202020204" pitchFamily="34" charset="0"/>
                        </a:rPr>
                        <a:t>Task 1</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2965858687"/>
                  </a:ext>
                </a:extLst>
              </a:tr>
              <a:tr h="468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b="0" dirty="0">
                          <a:solidFill>
                            <a:schemeClr val="tx1"/>
                          </a:solidFill>
                          <a:latin typeface="Century Gothic" panose="020B0502020202020204" pitchFamily="34" charset="0"/>
                        </a:rPr>
                        <a:t>Task 2</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4200816345"/>
                  </a:ext>
                </a:extLst>
              </a:tr>
              <a:tr h="468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Task 3</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992502013"/>
                  </a:ext>
                </a:extLst>
              </a:tr>
              <a:tr h="468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Task 4</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699537522"/>
                  </a:ext>
                </a:extLst>
              </a:tr>
              <a:tr h="468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Task 5</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3119141191"/>
                  </a:ext>
                </a:extLst>
              </a:tr>
              <a:tr h="468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Task 6</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911561401"/>
                  </a:ext>
                </a:extLst>
              </a:tr>
              <a:tr h="468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Task 7</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4294209273"/>
                  </a:ext>
                </a:extLst>
              </a:tr>
              <a:tr h="468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Task 8</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2390668724"/>
                  </a:ext>
                </a:extLst>
              </a:tr>
              <a:tr h="468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Task 9</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1699392616"/>
                  </a:ext>
                </a:extLst>
              </a:tr>
              <a:tr h="468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Task 10</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1634152558"/>
                  </a:ext>
                </a:extLst>
              </a:tr>
            </a:tbl>
          </a:graphicData>
        </a:graphic>
      </p:graphicFrame>
      <p:sp>
        <p:nvSpPr>
          <p:cNvPr id="5" name="Rectangle 4">
            <a:extLst>
              <a:ext uri="{FF2B5EF4-FFF2-40B4-BE49-F238E27FC236}">
                <a16:creationId xmlns:a16="http://schemas.microsoft.com/office/drawing/2014/main" id="{CDADEC37-AD62-194B-8324-91DAEC6F3A34}"/>
              </a:ext>
            </a:extLst>
          </p:cNvPr>
          <p:cNvSpPr/>
          <p:nvPr/>
        </p:nvSpPr>
        <p:spPr>
          <a:xfrm>
            <a:off x="3824646" y="809599"/>
            <a:ext cx="1753154" cy="365760"/>
          </a:xfrm>
          <a:prstGeom prst="rect">
            <a:avLst/>
          </a:prstGeom>
          <a:solidFill>
            <a:srgbClr val="00BD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latin typeface="Century Gothic" panose="020B0502020202020204" pitchFamily="34" charset="0"/>
              </a:rPr>
              <a:t>Due 00/00</a:t>
            </a:r>
          </a:p>
        </p:txBody>
      </p:sp>
      <p:sp>
        <p:nvSpPr>
          <p:cNvPr id="6" name="Rectangle 5">
            <a:extLst>
              <a:ext uri="{FF2B5EF4-FFF2-40B4-BE49-F238E27FC236}">
                <a16:creationId xmlns:a16="http://schemas.microsoft.com/office/drawing/2014/main" id="{45120421-B160-AC44-999E-CFB0721F467F}"/>
              </a:ext>
            </a:extLst>
          </p:cNvPr>
          <p:cNvSpPr/>
          <p:nvPr/>
        </p:nvSpPr>
        <p:spPr>
          <a:xfrm>
            <a:off x="4507579" y="1277572"/>
            <a:ext cx="710069" cy="36576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latin typeface="Century Gothic" panose="020B0502020202020204" pitchFamily="34" charset="0"/>
              </a:rPr>
              <a:t>Due 00/00</a:t>
            </a:r>
          </a:p>
        </p:txBody>
      </p:sp>
      <p:sp>
        <p:nvSpPr>
          <p:cNvPr id="12" name="Rectangle 11">
            <a:extLst>
              <a:ext uri="{FF2B5EF4-FFF2-40B4-BE49-F238E27FC236}">
                <a16:creationId xmlns:a16="http://schemas.microsoft.com/office/drawing/2014/main" id="{4DA04FFA-D9F8-5249-A153-D5EAF58B72FE}"/>
              </a:ext>
            </a:extLst>
          </p:cNvPr>
          <p:cNvSpPr/>
          <p:nvPr/>
        </p:nvSpPr>
        <p:spPr>
          <a:xfrm>
            <a:off x="4722936" y="1745545"/>
            <a:ext cx="955015" cy="365760"/>
          </a:xfrm>
          <a:prstGeom prst="rect">
            <a:avLst/>
          </a:prstGeom>
          <a:solidFill>
            <a:srgbClr val="00E7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latin typeface="Century Gothic" panose="020B0502020202020204" pitchFamily="34" charset="0"/>
              </a:rPr>
              <a:t>Due 00/00</a:t>
            </a:r>
          </a:p>
        </p:txBody>
      </p:sp>
      <p:sp>
        <p:nvSpPr>
          <p:cNvPr id="42" name="Rectangle 41">
            <a:extLst>
              <a:ext uri="{FF2B5EF4-FFF2-40B4-BE49-F238E27FC236}">
                <a16:creationId xmlns:a16="http://schemas.microsoft.com/office/drawing/2014/main" id="{238344CB-F85E-EE49-8F53-13D357BD1514}"/>
              </a:ext>
            </a:extLst>
          </p:cNvPr>
          <p:cNvSpPr/>
          <p:nvPr/>
        </p:nvSpPr>
        <p:spPr>
          <a:xfrm>
            <a:off x="5305717" y="2213518"/>
            <a:ext cx="955015" cy="36576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latin typeface="Century Gothic" panose="020B0502020202020204" pitchFamily="34" charset="0"/>
              </a:rPr>
              <a:t>Needs Review</a:t>
            </a:r>
          </a:p>
        </p:txBody>
      </p:sp>
      <p:sp>
        <p:nvSpPr>
          <p:cNvPr id="43" name="Rectangle 42">
            <a:extLst>
              <a:ext uri="{FF2B5EF4-FFF2-40B4-BE49-F238E27FC236}">
                <a16:creationId xmlns:a16="http://schemas.microsoft.com/office/drawing/2014/main" id="{BDF46762-DE84-6D48-99D5-CB3DE0793AB2}"/>
              </a:ext>
            </a:extLst>
          </p:cNvPr>
          <p:cNvSpPr/>
          <p:nvPr/>
        </p:nvSpPr>
        <p:spPr>
          <a:xfrm>
            <a:off x="5853775" y="2681491"/>
            <a:ext cx="3885877" cy="365760"/>
          </a:xfrm>
          <a:prstGeom prst="rect">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latin typeface="Century Gothic" panose="020B0502020202020204" pitchFamily="34" charset="0"/>
              </a:rPr>
              <a:t>Due 00/00</a:t>
            </a:r>
          </a:p>
        </p:txBody>
      </p:sp>
      <p:sp>
        <p:nvSpPr>
          <p:cNvPr id="44" name="Rectangle 43">
            <a:extLst>
              <a:ext uri="{FF2B5EF4-FFF2-40B4-BE49-F238E27FC236}">
                <a16:creationId xmlns:a16="http://schemas.microsoft.com/office/drawing/2014/main" id="{BC327E30-6FC2-774C-84E7-84122B7DDF00}"/>
              </a:ext>
            </a:extLst>
          </p:cNvPr>
          <p:cNvSpPr/>
          <p:nvPr/>
        </p:nvSpPr>
        <p:spPr>
          <a:xfrm>
            <a:off x="5853775" y="3149464"/>
            <a:ext cx="1582812" cy="36576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latin typeface="Century Gothic" panose="020B0502020202020204" pitchFamily="34" charset="0"/>
              </a:rPr>
              <a:t>Due 00/00</a:t>
            </a:r>
          </a:p>
        </p:txBody>
      </p:sp>
      <p:sp>
        <p:nvSpPr>
          <p:cNvPr id="45" name="Rectangle 44">
            <a:extLst>
              <a:ext uri="{FF2B5EF4-FFF2-40B4-BE49-F238E27FC236}">
                <a16:creationId xmlns:a16="http://schemas.microsoft.com/office/drawing/2014/main" id="{C6B6796C-A823-9B45-9C7B-E649DE201818}"/>
              </a:ext>
            </a:extLst>
          </p:cNvPr>
          <p:cNvSpPr/>
          <p:nvPr/>
        </p:nvSpPr>
        <p:spPr>
          <a:xfrm>
            <a:off x="6846285" y="3617437"/>
            <a:ext cx="1395257" cy="365760"/>
          </a:xfrm>
          <a:prstGeom prst="rect">
            <a:avLst/>
          </a:prstGeom>
          <a:solidFill>
            <a:srgbClr val="F1000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latin typeface="Century Gothic" panose="020B0502020202020204" pitchFamily="34" charset="0"/>
              </a:rPr>
              <a:t>Due 00/00</a:t>
            </a:r>
          </a:p>
        </p:txBody>
      </p:sp>
      <p:sp>
        <p:nvSpPr>
          <p:cNvPr id="46" name="Rectangle 45">
            <a:extLst>
              <a:ext uri="{FF2B5EF4-FFF2-40B4-BE49-F238E27FC236}">
                <a16:creationId xmlns:a16="http://schemas.microsoft.com/office/drawing/2014/main" id="{3B60B896-37F2-1C41-A35B-FD3D0B568849}"/>
              </a:ext>
            </a:extLst>
          </p:cNvPr>
          <p:cNvSpPr/>
          <p:nvPr/>
        </p:nvSpPr>
        <p:spPr>
          <a:xfrm>
            <a:off x="7795966" y="4085410"/>
            <a:ext cx="1943685" cy="365760"/>
          </a:xfrm>
          <a:prstGeom prst="rect">
            <a:avLst/>
          </a:prstGeom>
          <a:solidFill>
            <a:srgbClr val="FFC0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latin typeface="Century Gothic" panose="020B0502020202020204" pitchFamily="34" charset="0"/>
              </a:rPr>
              <a:t>Due 00/00</a:t>
            </a:r>
          </a:p>
        </p:txBody>
      </p:sp>
      <p:sp>
        <p:nvSpPr>
          <p:cNvPr id="54" name="Rectangle 53">
            <a:extLst>
              <a:ext uri="{FF2B5EF4-FFF2-40B4-BE49-F238E27FC236}">
                <a16:creationId xmlns:a16="http://schemas.microsoft.com/office/drawing/2014/main" id="{C8FAABF7-CF44-A847-B0BC-190595132FDE}"/>
              </a:ext>
            </a:extLst>
          </p:cNvPr>
          <p:cNvSpPr/>
          <p:nvPr/>
        </p:nvSpPr>
        <p:spPr>
          <a:xfrm>
            <a:off x="9273613" y="4553383"/>
            <a:ext cx="466038" cy="36576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solidFill>
                <a:schemeClr val="tx1"/>
              </a:solidFill>
              <a:latin typeface="Century Gothic" panose="020B0502020202020204" pitchFamily="34" charset="0"/>
            </a:endParaRPr>
          </a:p>
        </p:txBody>
      </p:sp>
      <p:sp>
        <p:nvSpPr>
          <p:cNvPr id="55" name="Rectangle 54">
            <a:extLst>
              <a:ext uri="{FF2B5EF4-FFF2-40B4-BE49-F238E27FC236}">
                <a16:creationId xmlns:a16="http://schemas.microsoft.com/office/drawing/2014/main" id="{90D21B74-0D4D-1541-A69C-58D3FB0DFCCE}"/>
              </a:ext>
            </a:extLst>
          </p:cNvPr>
          <p:cNvSpPr/>
          <p:nvPr/>
        </p:nvSpPr>
        <p:spPr>
          <a:xfrm>
            <a:off x="9303177" y="5021353"/>
            <a:ext cx="2468880" cy="365760"/>
          </a:xfrm>
          <a:prstGeom prst="rect">
            <a:avLst/>
          </a:prstGeom>
          <a:solidFill>
            <a:srgbClr val="00E7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latin typeface="Century Gothic" panose="020B0502020202020204" pitchFamily="34" charset="0"/>
              </a:rPr>
              <a:t>Due 00/00</a:t>
            </a:r>
          </a:p>
        </p:txBody>
      </p:sp>
      <p:sp>
        <p:nvSpPr>
          <p:cNvPr id="64" name="Rectangle 63">
            <a:extLst>
              <a:ext uri="{FF2B5EF4-FFF2-40B4-BE49-F238E27FC236}">
                <a16:creationId xmlns:a16="http://schemas.microsoft.com/office/drawing/2014/main" id="{220700B7-FE64-BC42-8D51-17764740A425}"/>
              </a:ext>
            </a:extLst>
          </p:cNvPr>
          <p:cNvSpPr/>
          <p:nvPr/>
        </p:nvSpPr>
        <p:spPr>
          <a:xfrm>
            <a:off x="439907" y="5763631"/>
            <a:ext cx="274320" cy="228600"/>
          </a:xfrm>
          <a:prstGeom prst="rect">
            <a:avLst/>
          </a:prstGeom>
          <a:solidFill>
            <a:srgbClr val="00BD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66" name="Rectangle 65">
            <a:extLst>
              <a:ext uri="{FF2B5EF4-FFF2-40B4-BE49-F238E27FC236}">
                <a16:creationId xmlns:a16="http://schemas.microsoft.com/office/drawing/2014/main" id="{0D04DC16-0FB4-FD49-A177-C0A4416CE091}"/>
              </a:ext>
            </a:extLst>
          </p:cNvPr>
          <p:cNvSpPr/>
          <p:nvPr/>
        </p:nvSpPr>
        <p:spPr>
          <a:xfrm>
            <a:off x="439907" y="6089239"/>
            <a:ext cx="274320" cy="2286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67" name="Rectangle 66">
            <a:extLst>
              <a:ext uri="{FF2B5EF4-FFF2-40B4-BE49-F238E27FC236}">
                <a16:creationId xmlns:a16="http://schemas.microsoft.com/office/drawing/2014/main" id="{F79E8F58-E22D-4C49-81D8-7222C73F3857}"/>
              </a:ext>
            </a:extLst>
          </p:cNvPr>
          <p:cNvSpPr/>
          <p:nvPr/>
        </p:nvSpPr>
        <p:spPr>
          <a:xfrm>
            <a:off x="3401228" y="5763631"/>
            <a:ext cx="274320" cy="228600"/>
          </a:xfrm>
          <a:prstGeom prst="rect">
            <a:avLst/>
          </a:prstGeom>
          <a:solidFill>
            <a:srgbClr val="00E7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68" name="Rectangle 67">
            <a:extLst>
              <a:ext uri="{FF2B5EF4-FFF2-40B4-BE49-F238E27FC236}">
                <a16:creationId xmlns:a16="http://schemas.microsoft.com/office/drawing/2014/main" id="{48CABC9F-CA25-AE48-B7D2-D4AE53DD30DA}"/>
              </a:ext>
            </a:extLst>
          </p:cNvPr>
          <p:cNvSpPr/>
          <p:nvPr/>
        </p:nvSpPr>
        <p:spPr>
          <a:xfrm>
            <a:off x="3401228" y="6089239"/>
            <a:ext cx="274320" cy="228600"/>
          </a:xfrm>
          <a:prstGeom prst="rect">
            <a:avLst/>
          </a:prstGeom>
          <a:solidFill>
            <a:srgbClr val="FFC0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69" name="Rectangle 68">
            <a:extLst>
              <a:ext uri="{FF2B5EF4-FFF2-40B4-BE49-F238E27FC236}">
                <a16:creationId xmlns:a16="http://schemas.microsoft.com/office/drawing/2014/main" id="{3A6B8C60-8443-6D40-AA7F-BB1A83C9A285}"/>
              </a:ext>
            </a:extLst>
          </p:cNvPr>
          <p:cNvSpPr/>
          <p:nvPr/>
        </p:nvSpPr>
        <p:spPr>
          <a:xfrm>
            <a:off x="6362549" y="5763631"/>
            <a:ext cx="274320" cy="22860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70" name="Rectangle 69">
            <a:extLst>
              <a:ext uri="{FF2B5EF4-FFF2-40B4-BE49-F238E27FC236}">
                <a16:creationId xmlns:a16="http://schemas.microsoft.com/office/drawing/2014/main" id="{554E4906-8AFB-004F-8D6E-1195863F4A2D}"/>
              </a:ext>
            </a:extLst>
          </p:cNvPr>
          <p:cNvSpPr/>
          <p:nvPr/>
        </p:nvSpPr>
        <p:spPr>
          <a:xfrm>
            <a:off x="6362549" y="6089239"/>
            <a:ext cx="274320" cy="228600"/>
          </a:xfrm>
          <a:prstGeom prst="rect">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73" name="Rectangle 72">
            <a:extLst>
              <a:ext uri="{FF2B5EF4-FFF2-40B4-BE49-F238E27FC236}">
                <a16:creationId xmlns:a16="http://schemas.microsoft.com/office/drawing/2014/main" id="{7B8B1A9C-826E-0E4B-B2DB-840E51E22A6E}"/>
              </a:ext>
            </a:extLst>
          </p:cNvPr>
          <p:cNvSpPr/>
          <p:nvPr/>
        </p:nvSpPr>
        <p:spPr>
          <a:xfrm>
            <a:off x="9323871" y="5763631"/>
            <a:ext cx="274320" cy="22860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74" name="Rectangle 73">
            <a:extLst>
              <a:ext uri="{FF2B5EF4-FFF2-40B4-BE49-F238E27FC236}">
                <a16:creationId xmlns:a16="http://schemas.microsoft.com/office/drawing/2014/main" id="{2DD665EC-E3D0-7241-9023-1B085A655AC7}"/>
              </a:ext>
            </a:extLst>
          </p:cNvPr>
          <p:cNvSpPr/>
          <p:nvPr/>
        </p:nvSpPr>
        <p:spPr>
          <a:xfrm>
            <a:off x="9323871" y="6089239"/>
            <a:ext cx="274320" cy="228600"/>
          </a:xfrm>
          <a:prstGeom prst="rect">
            <a:avLst/>
          </a:prstGeom>
          <a:solidFill>
            <a:srgbClr val="F1000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3" name="TextBox 2">
            <a:extLst>
              <a:ext uri="{FF2B5EF4-FFF2-40B4-BE49-F238E27FC236}">
                <a16:creationId xmlns:a16="http://schemas.microsoft.com/office/drawing/2014/main" id="{25DB96BB-2EA7-D744-8E6F-DFB6B05779BC}"/>
              </a:ext>
            </a:extLst>
          </p:cNvPr>
          <p:cNvSpPr txBox="1"/>
          <p:nvPr/>
        </p:nvSpPr>
        <p:spPr>
          <a:xfrm>
            <a:off x="714226" y="5763631"/>
            <a:ext cx="2194560" cy="228600"/>
          </a:xfrm>
          <a:prstGeom prst="rect">
            <a:avLst/>
          </a:prstGeom>
          <a:noFill/>
        </p:spPr>
        <p:txBody>
          <a:bodyPr wrap="square" rtlCol="0">
            <a:spAutoFit/>
          </a:bodyPr>
          <a:lstStyle/>
          <a:p>
            <a:r>
              <a:rPr lang="en-US" sz="1000" dirty="0">
                <a:latin typeface="Century Gothic" panose="020B0502020202020204" pitchFamily="34" charset="0"/>
              </a:rPr>
              <a:t>Task Owner 1</a:t>
            </a:r>
          </a:p>
        </p:txBody>
      </p:sp>
      <p:sp>
        <p:nvSpPr>
          <p:cNvPr id="75" name="TextBox 74">
            <a:extLst>
              <a:ext uri="{FF2B5EF4-FFF2-40B4-BE49-F238E27FC236}">
                <a16:creationId xmlns:a16="http://schemas.microsoft.com/office/drawing/2014/main" id="{4E03B776-881A-BE4E-9B71-CED5774718F9}"/>
              </a:ext>
            </a:extLst>
          </p:cNvPr>
          <p:cNvSpPr txBox="1"/>
          <p:nvPr/>
        </p:nvSpPr>
        <p:spPr>
          <a:xfrm>
            <a:off x="714226" y="6089239"/>
            <a:ext cx="2194560" cy="246221"/>
          </a:xfrm>
          <a:prstGeom prst="rect">
            <a:avLst/>
          </a:prstGeom>
          <a:noFill/>
        </p:spPr>
        <p:txBody>
          <a:bodyPr wrap="square" rtlCol="0">
            <a:spAutoFit/>
          </a:bodyPr>
          <a:lstStyle/>
          <a:p>
            <a:r>
              <a:rPr lang="en-US" sz="1000" dirty="0">
                <a:latin typeface="Century Gothic" panose="020B0502020202020204" pitchFamily="34" charset="0"/>
              </a:rPr>
              <a:t>Task Owner 2</a:t>
            </a:r>
          </a:p>
        </p:txBody>
      </p:sp>
      <p:sp>
        <p:nvSpPr>
          <p:cNvPr id="76" name="TextBox 75">
            <a:extLst>
              <a:ext uri="{FF2B5EF4-FFF2-40B4-BE49-F238E27FC236}">
                <a16:creationId xmlns:a16="http://schemas.microsoft.com/office/drawing/2014/main" id="{E1CE2886-7039-ED47-AD04-81D7280A7112}"/>
              </a:ext>
            </a:extLst>
          </p:cNvPr>
          <p:cNvSpPr txBox="1"/>
          <p:nvPr/>
        </p:nvSpPr>
        <p:spPr>
          <a:xfrm>
            <a:off x="3668794" y="5763294"/>
            <a:ext cx="2194560" cy="246221"/>
          </a:xfrm>
          <a:prstGeom prst="rect">
            <a:avLst/>
          </a:prstGeom>
          <a:noFill/>
        </p:spPr>
        <p:txBody>
          <a:bodyPr wrap="square" rtlCol="0">
            <a:spAutoFit/>
          </a:bodyPr>
          <a:lstStyle/>
          <a:p>
            <a:r>
              <a:rPr lang="en-US" sz="1000" dirty="0">
                <a:latin typeface="Century Gothic" panose="020B0502020202020204" pitchFamily="34" charset="0"/>
              </a:rPr>
              <a:t>Task Owner 3</a:t>
            </a:r>
          </a:p>
        </p:txBody>
      </p:sp>
      <p:sp>
        <p:nvSpPr>
          <p:cNvPr id="77" name="TextBox 76">
            <a:extLst>
              <a:ext uri="{FF2B5EF4-FFF2-40B4-BE49-F238E27FC236}">
                <a16:creationId xmlns:a16="http://schemas.microsoft.com/office/drawing/2014/main" id="{825DE9F7-3A84-BA4D-A8D6-1F28061069D2}"/>
              </a:ext>
            </a:extLst>
          </p:cNvPr>
          <p:cNvSpPr txBox="1"/>
          <p:nvPr/>
        </p:nvSpPr>
        <p:spPr>
          <a:xfrm>
            <a:off x="3668794" y="6088902"/>
            <a:ext cx="2194560" cy="246221"/>
          </a:xfrm>
          <a:prstGeom prst="rect">
            <a:avLst/>
          </a:prstGeom>
          <a:noFill/>
        </p:spPr>
        <p:txBody>
          <a:bodyPr wrap="square" rtlCol="0">
            <a:spAutoFit/>
          </a:bodyPr>
          <a:lstStyle/>
          <a:p>
            <a:r>
              <a:rPr lang="en-US" sz="1000" dirty="0">
                <a:latin typeface="Century Gothic" panose="020B0502020202020204" pitchFamily="34" charset="0"/>
              </a:rPr>
              <a:t>Task Owner 4</a:t>
            </a:r>
          </a:p>
        </p:txBody>
      </p:sp>
      <p:sp>
        <p:nvSpPr>
          <p:cNvPr id="78" name="TextBox 77">
            <a:extLst>
              <a:ext uri="{FF2B5EF4-FFF2-40B4-BE49-F238E27FC236}">
                <a16:creationId xmlns:a16="http://schemas.microsoft.com/office/drawing/2014/main" id="{F6270B6A-6B71-594B-B81B-8944B73321E7}"/>
              </a:ext>
            </a:extLst>
          </p:cNvPr>
          <p:cNvSpPr txBox="1"/>
          <p:nvPr/>
        </p:nvSpPr>
        <p:spPr>
          <a:xfrm>
            <a:off x="6621454" y="5761556"/>
            <a:ext cx="2194560" cy="246221"/>
          </a:xfrm>
          <a:prstGeom prst="rect">
            <a:avLst/>
          </a:prstGeom>
          <a:noFill/>
        </p:spPr>
        <p:txBody>
          <a:bodyPr wrap="square" rtlCol="0">
            <a:spAutoFit/>
          </a:bodyPr>
          <a:lstStyle/>
          <a:p>
            <a:r>
              <a:rPr lang="en-US" sz="1000" dirty="0">
                <a:latin typeface="Century Gothic" panose="020B0502020202020204" pitchFamily="34" charset="0"/>
              </a:rPr>
              <a:t>Task Owner 5</a:t>
            </a:r>
          </a:p>
        </p:txBody>
      </p:sp>
      <p:sp>
        <p:nvSpPr>
          <p:cNvPr id="79" name="TextBox 78">
            <a:extLst>
              <a:ext uri="{FF2B5EF4-FFF2-40B4-BE49-F238E27FC236}">
                <a16:creationId xmlns:a16="http://schemas.microsoft.com/office/drawing/2014/main" id="{20F5B221-2B2F-7C48-BEE0-AA17DBE93A34}"/>
              </a:ext>
            </a:extLst>
          </p:cNvPr>
          <p:cNvSpPr txBox="1"/>
          <p:nvPr/>
        </p:nvSpPr>
        <p:spPr>
          <a:xfrm>
            <a:off x="6621454" y="6087164"/>
            <a:ext cx="2194560" cy="246221"/>
          </a:xfrm>
          <a:prstGeom prst="rect">
            <a:avLst/>
          </a:prstGeom>
          <a:noFill/>
        </p:spPr>
        <p:txBody>
          <a:bodyPr wrap="square" rtlCol="0">
            <a:spAutoFit/>
          </a:bodyPr>
          <a:lstStyle/>
          <a:p>
            <a:r>
              <a:rPr lang="en-US" sz="1000" dirty="0">
                <a:latin typeface="Century Gothic" panose="020B0502020202020204" pitchFamily="34" charset="0"/>
              </a:rPr>
              <a:t>Task Owner 6</a:t>
            </a:r>
          </a:p>
        </p:txBody>
      </p:sp>
      <p:sp>
        <p:nvSpPr>
          <p:cNvPr id="80" name="TextBox 79">
            <a:extLst>
              <a:ext uri="{FF2B5EF4-FFF2-40B4-BE49-F238E27FC236}">
                <a16:creationId xmlns:a16="http://schemas.microsoft.com/office/drawing/2014/main" id="{B5DA047D-3A7F-0545-B165-F711A43115FC}"/>
              </a:ext>
            </a:extLst>
          </p:cNvPr>
          <p:cNvSpPr txBox="1"/>
          <p:nvPr/>
        </p:nvSpPr>
        <p:spPr>
          <a:xfrm>
            <a:off x="9576022" y="5761219"/>
            <a:ext cx="2194560" cy="246221"/>
          </a:xfrm>
          <a:prstGeom prst="rect">
            <a:avLst/>
          </a:prstGeom>
          <a:noFill/>
        </p:spPr>
        <p:txBody>
          <a:bodyPr wrap="square" rtlCol="0">
            <a:spAutoFit/>
          </a:bodyPr>
          <a:lstStyle/>
          <a:p>
            <a:r>
              <a:rPr lang="en-US" sz="1000" dirty="0">
                <a:latin typeface="Century Gothic" panose="020B0502020202020204" pitchFamily="34" charset="0"/>
              </a:rPr>
              <a:t>Task Owner 7</a:t>
            </a:r>
          </a:p>
        </p:txBody>
      </p:sp>
      <p:sp>
        <p:nvSpPr>
          <p:cNvPr id="81" name="TextBox 80">
            <a:extLst>
              <a:ext uri="{FF2B5EF4-FFF2-40B4-BE49-F238E27FC236}">
                <a16:creationId xmlns:a16="http://schemas.microsoft.com/office/drawing/2014/main" id="{C4076791-A3BF-A842-B151-65ED9133042D}"/>
              </a:ext>
            </a:extLst>
          </p:cNvPr>
          <p:cNvSpPr txBox="1"/>
          <p:nvPr/>
        </p:nvSpPr>
        <p:spPr>
          <a:xfrm>
            <a:off x="9576022" y="6086827"/>
            <a:ext cx="2194560" cy="246221"/>
          </a:xfrm>
          <a:prstGeom prst="rect">
            <a:avLst/>
          </a:prstGeom>
          <a:noFill/>
        </p:spPr>
        <p:txBody>
          <a:bodyPr wrap="square" rtlCol="0">
            <a:spAutoFit/>
          </a:bodyPr>
          <a:lstStyle/>
          <a:p>
            <a:r>
              <a:rPr lang="en-US" sz="1000" dirty="0">
                <a:latin typeface="Century Gothic" panose="020B0502020202020204" pitchFamily="34" charset="0"/>
              </a:rPr>
              <a:t>Task Owner 8</a:t>
            </a:r>
          </a:p>
        </p:txBody>
      </p:sp>
      <p:grpSp>
        <p:nvGrpSpPr>
          <p:cNvPr id="53" name="Group 52">
            <a:extLst>
              <a:ext uri="{FF2B5EF4-FFF2-40B4-BE49-F238E27FC236}">
                <a16:creationId xmlns:a16="http://schemas.microsoft.com/office/drawing/2014/main" id="{2BB42450-87F2-6E45-A885-DBF3788CBB60}"/>
              </a:ext>
            </a:extLst>
          </p:cNvPr>
          <p:cNvGrpSpPr/>
          <p:nvPr/>
        </p:nvGrpSpPr>
        <p:grpSpPr>
          <a:xfrm>
            <a:off x="9105474" y="127357"/>
            <a:ext cx="548640" cy="5597491"/>
            <a:chOff x="5331873" y="127357"/>
            <a:chExt cx="548640" cy="5597491"/>
          </a:xfrm>
        </p:grpSpPr>
        <p:sp>
          <p:nvSpPr>
            <p:cNvPr id="83" name="Rectangle 82">
              <a:extLst>
                <a:ext uri="{FF2B5EF4-FFF2-40B4-BE49-F238E27FC236}">
                  <a16:creationId xmlns:a16="http://schemas.microsoft.com/office/drawing/2014/main" id="{66785142-9A91-8649-9983-281E30EEC83E}"/>
                </a:ext>
              </a:extLst>
            </p:cNvPr>
            <p:cNvSpPr/>
            <p:nvPr/>
          </p:nvSpPr>
          <p:spPr>
            <a:xfrm>
              <a:off x="5331873" y="133873"/>
              <a:ext cx="548640" cy="228600"/>
            </a:xfrm>
            <a:prstGeom prst="rect">
              <a:avLst/>
            </a:prstGeom>
            <a:gradFill>
              <a:gsLst>
                <a:gs pos="0">
                  <a:schemeClr val="accent1">
                    <a:lumMod val="5000"/>
                    <a:lumOff val="95000"/>
                  </a:schemeClr>
                </a:gs>
                <a:gs pos="83000">
                  <a:srgbClr val="FFC000"/>
                </a:gs>
                <a:gs pos="100000">
                  <a:srgbClr val="F0A622"/>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800" dirty="0">
                  <a:solidFill>
                    <a:schemeClr val="tx1"/>
                  </a:solidFill>
                  <a:latin typeface="Century Gothic" panose="020B0502020202020204" pitchFamily="34" charset="0"/>
                </a:rPr>
                <a:t>TODAY</a:t>
              </a:r>
            </a:p>
          </p:txBody>
        </p:sp>
        <p:cxnSp>
          <p:nvCxnSpPr>
            <p:cNvPr id="40" name="Straight Connector 39">
              <a:extLst>
                <a:ext uri="{FF2B5EF4-FFF2-40B4-BE49-F238E27FC236}">
                  <a16:creationId xmlns:a16="http://schemas.microsoft.com/office/drawing/2014/main" id="{3504DA84-FA6A-C145-8C4B-D1F3A372A990}"/>
                </a:ext>
              </a:extLst>
            </p:cNvPr>
            <p:cNvCxnSpPr/>
            <p:nvPr/>
          </p:nvCxnSpPr>
          <p:spPr>
            <a:xfrm>
              <a:off x="5331873" y="127357"/>
              <a:ext cx="0" cy="5597491"/>
            </a:xfrm>
            <a:prstGeom prst="line">
              <a:avLst/>
            </a:prstGeom>
            <a:ln w="28575">
              <a:solidFill>
                <a:srgbClr val="F0A622">
                  <a:alpha val="60000"/>
                </a:srgbClr>
              </a:solidFill>
              <a:prstDash val="sysDot"/>
            </a:ln>
          </p:spPr>
          <p:style>
            <a:lnRef idx="1">
              <a:schemeClr val="accent1"/>
            </a:lnRef>
            <a:fillRef idx="0">
              <a:schemeClr val="accent1"/>
            </a:fillRef>
            <a:effectRef idx="0">
              <a:schemeClr val="accent1"/>
            </a:effectRef>
            <a:fontRef idx="minor">
              <a:schemeClr val="tx1"/>
            </a:fontRef>
          </p:style>
        </p:cxnSp>
      </p:grpSp>
      <p:sp>
        <p:nvSpPr>
          <p:cNvPr id="71" name="Diamond 70">
            <a:extLst>
              <a:ext uri="{FF2B5EF4-FFF2-40B4-BE49-F238E27FC236}">
                <a16:creationId xmlns:a16="http://schemas.microsoft.com/office/drawing/2014/main" id="{9821FA71-28EE-9244-8F4A-DF8712860040}"/>
              </a:ext>
            </a:extLst>
          </p:cNvPr>
          <p:cNvSpPr>
            <a:spLocks noChangeAspect="1"/>
          </p:cNvSpPr>
          <p:nvPr/>
        </p:nvSpPr>
        <p:spPr>
          <a:xfrm>
            <a:off x="5986412" y="2718732"/>
            <a:ext cx="274320" cy="274320"/>
          </a:xfrm>
          <a:prstGeom prst="diamond">
            <a:avLst/>
          </a:prstGeom>
          <a:solidFill>
            <a:schemeClr val="bg1"/>
          </a:solidFill>
          <a:ln>
            <a:solidFill>
              <a:schemeClr val="tx1">
                <a:lumMod val="65000"/>
                <a:lumOff val="3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2" name="Rectangle 71">
            <a:extLst>
              <a:ext uri="{FF2B5EF4-FFF2-40B4-BE49-F238E27FC236}">
                <a16:creationId xmlns:a16="http://schemas.microsoft.com/office/drawing/2014/main" id="{FD5755D5-4DA7-844D-A71D-BC507D72C599}"/>
              </a:ext>
            </a:extLst>
          </p:cNvPr>
          <p:cNvSpPr/>
          <p:nvPr/>
        </p:nvSpPr>
        <p:spPr>
          <a:xfrm>
            <a:off x="3846809" y="2681003"/>
            <a:ext cx="1980493" cy="3657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sz="1000" dirty="0">
                <a:solidFill>
                  <a:schemeClr val="tx1"/>
                </a:solidFill>
                <a:latin typeface="Century Gothic" panose="020B0502020202020204" pitchFamily="34" charset="0"/>
              </a:rPr>
              <a:t>Milestone 1 – 00/00</a:t>
            </a:r>
          </a:p>
        </p:txBody>
      </p:sp>
    </p:spTree>
    <p:extLst>
      <p:ext uri="{BB962C8B-B14F-4D97-AF65-F5344CB8AC3E}">
        <p14:creationId xmlns:p14="http://schemas.microsoft.com/office/powerpoint/2010/main" val="805881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2" name="Table 2">
            <a:extLst>
              <a:ext uri="{FF2B5EF4-FFF2-40B4-BE49-F238E27FC236}">
                <a16:creationId xmlns:a16="http://schemas.microsoft.com/office/drawing/2014/main" id="{37355569-728A-7144-B0C9-4D9511C7D2C3}"/>
              </a:ext>
            </a:extLst>
          </p:cNvPr>
          <p:cNvGraphicFramePr>
            <a:graphicFrameLocks noGrp="1"/>
          </p:cNvGraphicFramePr>
          <p:nvPr>
            <p:extLst>
              <p:ext uri="{D42A27DB-BD31-4B8C-83A1-F6EECF244321}">
                <p14:modId xmlns:p14="http://schemas.microsoft.com/office/powerpoint/2010/main" val="2987770144"/>
              </p:ext>
            </p:extLst>
          </p:nvPr>
        </p:nvGraphicFramePr>
        <p:xfrm>
          <a:off x="327121" y="485123"/>
          <a:ext cx="11529256" cy="5038092"/>
        </p:xfrm>
        <a:graphic>
          <a:graphicData uri="http://schemas.openxmlformats.org/drawingml/2006/table">
            <a:tbl>
              <a:tblPr firstRow="1" bandRow="1">
                <a:tableStyleId>{5C22544A-7EE6-4342-B048-85BDC9FD1C3A}</a:tableStyleId>
              </a:tblPr>
              <a:tblGrid>
                <a:gridCol w="3499444">
                  <a:extLst>
                    <a:ext uri="{9D8B030D-6E8A-4147-A177-3AD203B41FA5}">
                      <a16:colId xmlns:a16="http://schemas.microsoft.com/office/drawing/2014/main" val="602210714"/>
                    </a:ext>
                  </a:extLst>
                </a:gridCol>
                <a:gridCol w="1376678">
                  <a:extLst>
                    <a:ext uri="{9D8B030D-6E8A-4147-A177-3AD203B41FA5}">
                      <a16:colId xmlns:a16="http://schemas.microsoft.com/office/drawing/2014/main" val="745651107"/>
                    </a:ext>
                  </a:extLst>
                </a:gridCol>
                <a:gridCol w="1376678">
                  <a:extLst>
                    <a:ext uri="{9D8B030D-6E8A-4147-A177-3AD203B41FA5}">
                      <a16:colId xmlns:a16="http://schemas.microsoft.com/office/drawing/2014/main" val="3203644497"/>
                    </a:ext>
                  </a:extLst>
                </a:gridCol>
                <a:gridCol w="1319114">
                  <a:extLst>
                    <a:ext uri="{9D8B030D-6E8A-4147-A177-3AD203B41FA5}">
                      <a16:colId xmlns:a16="http://schemas.microsoft.com/office/drawing/2014/main" val="3839570682"/>
                    </a:ext>
                  </a:extLst>
                </a:gridCol>
                <a:gridCol w="1319114">
                  <a:extLst>
                    <a:ext uri="{9D8B030D-6E8A-4147-A177-3AD203B41FA5}">
                      <a16:colId xmlns:a16="http://schemas.microsoft.com/office/drawing/2014/main" val="436924813"/>
                    </a:ext>
                  </a:extLst>
                </a:gridCol>
                <a:gridCol w="1319114">
                  <a:extLst>
                    <a:ext uri="{9D8B030D-6E8A-4147-A177-3AD203B41FA5}">
                      <a16:colId xmlns:a16="http://schemas.microsoft.com/office/drawing/2014/main" val="3893106002"/>
                    </a:ext>
                  </a:extLst>
                </a:gridCol>
                <a:gridCol w="1319114">
                  <a:extLst>
                    <a:ext uri="{9D8B030D-6E8A-4147-A177-3AD203B41FA5}">
                      <a16:colId xmlns:a16="http://schemas.microsoft.com/office/drawing/2014/main" val="1896848035"/>
                    </a:ext>
                  </a:extLst>
                </a:gridCol>
              </a:tblGrid>
              <a:tr h="243926">
                <a:tc>
                  <a:txBody>
                    <a:bodyPr/>
                    <a:lstStyle/>
                    <a:p>
                      <a:pPr>
                        <a:lnSpc>
                          <a:spcPct val="100000"/>
                        </a:lnSpc>
                      </a:pPr>
                      <a:r>
                        <a:rPr lang="en-US" sz="900" dirty="0">
                          <a:solidFill>
                            <a:schemeClr val="tx1"/>
                          </a:solidFill>
                          <a:latin typeface="Century Gothic" panose="020B0502020202020204" pitchFamily="34" charset="0"/>
                        </a:rPr>
                        <a:t>TASKS</a:t>
                      </a:r>
                      <a:endParaRPr lang="en-US" sz="8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lnSpc>
                          <a:spcPct val="100000"/>
                        </a:lnSpc>
                      </a:pPr>
                      <a:r>
                        <a:rPr lang="en-US" sz="1200" b="0" dirty="0">
                          <a:solidFill>
                            <a:schemeClr val="tx1"/>
                          </a:solidFill>
                          <a:latin typeface="Century Gothic" panose="020B0502020202020204" pitchFamily="34" charset="0"/>
                        </a:rPr>
                        <a:t>MONTH 1</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dirty="0">
                          <a:solidFill>
                            <a:schemeClr val="tx1"/>
                          </a:solidFill>
                          <a:latin typeface="Century Gothic" panose="020B0502020202020204" pitchFamily="34" charset="0"/>
                        </a:rPr>
                        <a:t>MONTH 2</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1200" b="0" dirty="0">
                          <a:solidFill>
                            <a:schemeClr val="tx1"/>
                          </a:solidFill>
                          <a:latin typeface="Century Gothic" panose="020B0502020202020204" pitchFamily="34" charset="0"/>
                        </a:rPr>
                        <a:t>MONTH 3</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dirty="0">
                          <a:solidFill>
                            <a:schemeClr val="tx1"/>
                          </a:solidFill>
                          <a:latin typeface="Century Gothic" panose="020B0502020202020204" pitchFamily="34" charset="0"/>
                        </a:rPr>
                        <a:t>MONTH 4</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1200" b="0" dirty="0">
                          <a:solidFill>
                            <a:schemeClr val="tx1"/>
                          </a:solidFill>
                          <a:latin typeface="Century Gothic" panose="020B0502020202020204" pitchFamily="34" charset="0"/>
                        </a:rPr>
                        <a:t>MONTH 5</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dirty="0">
                          <a:solidFill>
                            <a:schemeClr val="tx1"/>
                          </a:solidFill>
                          <a:latin typeface="Century Gothic" panose="020B0502020202020204" pitchFamily="34" charset="0"/>
                        </a:rPr>
                        <a:t>MONTH 6</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extLst>
                  <a:ext uri="{0D108BD9-81ED-4DB2-BD59-A6C34878D82A}">
                    <a16:rowId xmlns:a16="http://schemas.microsoft.com/office/drawing/2014/main" val="350915962"/>
                  </a:ext>
                </a:extLst>
              </a:tr>
              <a:tr h="468348">
                <a:tc>
                  <a:txBody>
                    <a:bodyPr/>
                    <a:lstStyle/>
                    <a:p>
                      <a:pPr>
                        <a:lnSpc>
                          <a:spcPct val="100000"/>
                        </a:lnSpc>
                      </a:pPr>
                      <a:r>
                        <a:rPr lang="en-US" sz="1000" b="1" dirty="0">
                          <a:solidFill>
                            <a:schemeClr val="tx1"/>
                          </a:solidFill>
                          <a:latin typeface="Century Gothic" panose="020B0502020202020204" pitchFamily="34" charset="0"/>
                        </a:rPr>
                        <a:t>Site Survey and Analysis:  </a:t>
                      </a:r>
                      <a:r>
                        <a:rPr lang="en-US" sz="1000" b="0" dirty="0">
                          <a:solidFill>
                            <a:schemeClr val="tx1"/>
                          </a:solidFill>
                          <a:latin typeface="Century Gothic" panose="020B0502020202020204" pitchFamily="34" charset="0"/>
                        </a:rPr>
                        <a:t>Conduct surveys to identify optimal locations for new charging stations.</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2965858687"/>
                  </a:ext>
                </a:extLst>
              </a:tr>
              <a:tr h="468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b="1" dirty="0">
                          <a:solidFill>
                            <a:schemeClr val="tx1"/>
                          </a:solidFill>
                          <a:latin typeface="Century Gothic" panose="020B0502020202020204" pitchFamily="34" charset="0"/>
                        </a:rPr>
                        <a:t>Permit Acquisition: </a:t>
                      </a:r>
                      <a:r>
                        <a:rPr lang="en-US" sz="1000" b="0" dirty="0">
                          <a:solidFill>
                            <a:schemeClr val="tx1"/>
                          </a:solidFill>
                          <a:latin typeface="Century Gothic" panose="020B0502020202020204" pitchFamily="34" charset="0"/>
                        </a:rPr>
                        <a:t>Secure necessary permits from local governments and regulatory bodies.</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4200816345"/>
                  </a:ext>
                </a:extLst>
              </a:tr>
              <a:tr h="468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Infrastructure Development: </a:t>
                      </a:r>
                      <a:r>
                        <a:rPr kumimoji="0" lang="en-US" sz="10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Begin construction of charging station infrastructure.</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992502013"/>
                  </a:ext>
                </a:extLst>
              </a:tr>
              <a:tr h="468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Technology Integration: </a:t>
                      </a:r>
                      <a:r>
                        <a:rPr kumimoji="0" lang="en-US" sz="10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Implement smart charging technology systems.</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699537522"/>
                  </a:ext>
                </a:extLst>
              </a:tr>
              <a:tr h="468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Testing and Quality Assurance: </a:t>
                      </a:r>
                      <a:r>
                        <a:rPr kumimoji="0" lang="en-US" sz="10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Conduct comprehensive tests to ensure system reliability.</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3119141191"/>
                  </a:ext>
                </a:extLst>
              </a:tr>
              <a:tr h="468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Marketing Launch: </a:t>
                      </a:r>
                      <a:r>
                        <a:rPr kumimoji="0" lang="en-US" sz="10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Initiate marketing campaigns to promote new stations.</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911561401"/>
                  </a:ext>
                </a:extLst>
              </a:tr>
              <a:tr h="468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Staff Training: </a:t>
                      </a:r>
                      <a:r>
                        <a:rPr kumimoji="0" lang="en-US" sz="10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Train staff on operations and customer service.</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4294209273"/>
                  </a:ext>
                </a:extLst>
              </a:tr>
              <a:tr h="468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Public Launch Event: </a:t>
                      </a:r>
                      <a:r>
                        <a:rPr kumimoji="0" lang="en-US" sz="10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Organize an event to officially launch the new stations.</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2390668724"/>
                  </a:ext>
                </a:extLst>
              </a:tr>
              <a:tr h="468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Customer Feedback Collection: </a:t>
                      </a:r>
                      <a:r>
                        <a:rPr kumimoji="0" lang="en-US" sz="10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Gather initial user feedback for improvements.</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1699392616"/>
                  </a:ext>
                </a:extLst>
              </a:tr>
              <a:tr h="468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Expansion Planning: </a:t>
                      </a:r>
                      <a:r>
                        <a:rPr kumimoji="0" lang="en-US" sz="10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Plan for the next phase of expansion based on feedback and initial usage data.</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1634152558"/>
                  </a:ext>
                </a:extLst>
              </a:tr>
            </a:tbl>
          </a:graphicData>
        </a:graphic>
      </p:graphicFrame>
      <p:sp>
        <p:nvSpPr>
          <p:cNvPr id="5" name="Rectangle 4">
            <a:extLst>
              <a:ext uri="{FF2B5EF4-FFF2-40B4-BE49-F238E27FC236}">
                <a16:creationId xmlns:a16="http://schemas.microsoft.com/office/drawing/2014/main" id="{CDADEC37-AD62-194B-8324-91DAEC6F3A34}"/>
              </a:ext>
            </a:extLst>
          </p:cNvPr>
          <p:cNvSpPr/>
          <p:nvPr/>
        </p:nvSpPr>
        <p:spPr>
          <a:xfrm>
            <a:off x="3824645" y="809599"/>
            <a:ext cx="2338409" cy="365760"/>
          </a:xfrm>
          <a:prstGeom prst="rect">
            <a:avLst/>
          </a:prstGeom>
          <a:solidFill>
            <a:srgbClr val="00BD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latin typeface="Century Gothic" panose="020B0502020202020204" pitchFamily="34" charset="0"/>
              </a:rPr>
              <a:t>All Potential Sites Documented MM/DD</a:t>
            </a:r>
          </a:p>
        </p:txBody>
      </p:sp>
      <p:sp>
        <p:nvSpPr>
          <p:cNvPr id="6" name="Rectangle 5">
            <a:extLst>
              <a:ext uri="{FF2B5EF4-FFF2-40B4-BE49-F238E27FC236}">
                <a16:creationId xmlns:a16="http://schemas.microsoft.com/office/drawing/2014/main" id="{45120421-B160-AC44-999E-CFB0721F467F}"/>
              </a:ext>
            </a:extLst>
          </p:cNvPr>
          <p:cNvSpPr/>
          <p:nvPr/>
        </p:nvSpPr>
        <p:spPr>
          <a:xfrm>
            <a:off x="4507579" y="1277572"/>
            <a:ext cx="1846991" cy="36576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latin typeface="Century Gothic" panose="020B0502020202020204" pitchFamily="34" charset="0"/>
              </a:rPr>
              <a:t>Permits Approved MM/DD</a:t>
            </a:r>
          </a:p>
        </p:txBody>
      </p:sp>
      <p:sp>
        <p:nvSpPr>
          <p:cNvPr id="42" name="Rectangle 41">
            <a:extLst>
              <a:ext uri="{FF2B5EF4-FFF2-40B4-BE49-F238E27FC236}">
                <a16:creationId xmlns:a16="http://schemas.microsoft.com/office/drawing/2014/main" id="{238344CB-F85E-EE49-8F53-13D357BD1514}"/>
              </a:ext>
            </a:extLst>
          </p:cNvPr>
          <p:cNvSpPr/>
          <p:nvPr/>
        </p:nvSpPr>
        <p:spPr>
          <a:xfrm>
            <a:off x="6553571" y="2213518"/>
            <a:ext cx="1560526" cy="36576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latin typeface="Century Gothic" panose="020B0502020202020204" pitchFamily="34" charset="0"/>
              </a:rPr>
              <a:t>First Station Operational MM/DD</a:t>
            </a:r>
          </a:p>
        </p:txBody>
      </p:sp>
      <p:sp>
        <p:nvSpPr>
          <p:cNvPr id="43" name="Rectangle 42">
            <a:extLst>
              <a:ext uri="{FF2B5EF4-FFF2-40B4-BE49-F238E27FC236}">
                <a16:creationId xmlns:a16="http://schemas.microsoft.com/office/drawing/2014/main" id="{BDF46762-DE84-6D48-99D5-CB3DE0793AB2}"/>
              </a:ext>
            </a:extLst>
          </p:cNvPr>
          <p:cNvSpPr/>
          <p:nvPr/>
        </p:nvSpPr>
        <p:spPr>
          <a:xfrm>
            <a:off x="9739652" y="4099031"/>
            <a:ext cx="1327172" cy="365760"/>
          </a:xfrm>
          <a:prstGeom prst="rect">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latin typeface="Century Gothic" panose="020B0502020202020204" pitchFamily="34" charset="0"/>
              </a:rPr>
              <a:t>100</a:t>
            </a:r>
            <a:r>
              <a:rPr lang="en-US" sz="1000" baseline="30000" dirty="0">
                <a:solidFill>
                  <a:schemeClr val="tx1"/>
                </a:solidFill>
                <a:latin typeface="Century Gothic" panose="020B0502020202020204" pitchFamily="34" charset="0"/>
              </a:rPr>
              <a:t>TH</a:t>
            </a:r>
            <a:r>
              <a:rPr lang="en-US" sz="1000" dirty="0">
                <a:solidFill>
                  <a:schemeClr val="tx1"/>
                </a:solidFill>
                <a:latin typeface="Century Gothic" panose="020B0502020202020204" pitchFamily="34" charset="0"/>
              </a:rPr>
              <a:t> Customer Served MM/DD</a:t>
            </a:r>
          </a:p>
        </p:txBody>
      </p:sp>
      <p:sp>
        <p:nvSpPr>
          <p:cNvPr id="46" name="Rectangle 45">
            <a:extLst>
              <a:ext uri="{FF2B5EF4-FFF2-40B4-BE49-F238E27FC236}">
                <a16:creationId xmlns:a16="http://schemas.microsoft.com/office/drawing/2014/main" id="{3B60B896-37F2-1C41-A35B-FD3D0B568849}"/>
              </a:ext>
            </a:extLst>
          </p:cNvPr>
          <p:cNvSpPr/>
          <p:nvPr/>
        </p:nvSpPr>
        <p:spPr>
          <a:xfrm>
            <a:off x="9731871" y="4605174"/>
            <a:ext cx="2040186" cy="365760"/>
          </a:xfrm>
          <a:prstGeom prst="rect">
            <a:avLst/>
          </a:prstGeom>
          <a:solidFill>
            <a:srgbClr val="FFC0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latin typeface="Century Gothic" panose="020B0502020202020204" pitchFamily="34" charset="0"/>
              </a:rPr>
              <a:t>Feedback Review MM/DD</a:t>
            </a:r>
          </a:p>
        </p:txBody>
      </p:sp>
      <p:sp>
        <p:nvSpPr>
          <p:cNvPr id="64" name="Rectangle 63">
            <a:extLst>
              <a:ext uri="{FF2B5EF4-FFF2-40B4-BE49-F238E27FC236}">
                <a16:creationId xmlns:a16="http://schemas.microsoft.com/office/drawing/2014/main" id="{220700B7-FE64-BC42-8D51-17764740A425}"/>
              </a:ext>
            </a:extLst>
          </p:cNvPr>
          <p:cNvSpPr/>
          <p:nvPr/>
        </p:nvSpPr>
        <p:spPr>
          <a:xfrm>
            <a:off x="439907" y="5763631"/>
            <a:ext cx="274320" cy="228600"/>
          </a:xfrm>
          <a:prstGeom prst="rect">
            <a:avLst/>
          </a:prstGeom>
          <a:solidFill>
            <a:srgbClr val="00BD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66" name="Rectangle 65">
            <a:extLst>
              <a:ext uri="{FF2B5EF4-FFF2-40B4-BE49-F238E27FC236}">
                <a16:creationId xmlns:a16="http://schemas.microsoft.com/office/drawing/2014/main" id="{0D04DC16-0FB4-FD49-A177-C0A4416CE091}"/>
              </a:ext>
            </a:extLst>
          </p:cNvPr>
          <p:cNvSpPr/>
          <p:nvPr/>
        </p:nvSpPr>
        <p:spPr>
          <a:xfrm>
            <a:off x="439907" y="6089239"/>
            <a:ext cx="274320" cy="2286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67" name="Rectangle 66">
            <a:extLst>
              <a:ext uri="{FF2B5EF4-FFF2-40B4-BE49-F238E27FC236}">
                <a16:creationId xmlns:a16="http://schemas.microsoft.com/office/drawing/2014/main" id="{F79E8F58-E22D-4C49-81D8-7222C73F3857}"/>
              </a:ext>
            </a:extLst>
          </p:cNvPr>
          <p:cNvSpPr/>
          <p:nvPr/>
        </p:nvSpPr>
        <p:spPr>
          <a:xfrm>
            <a:off x="3401228" y="5763631"/>
            <a:ext cx="274320" cy="228600"/>
          </a:xfrm>
          <a:prstGeom prst="rect">
            <a:avLst/>
          </a:prstGeom>
          <a:solidFill>
            <a:srgbClr val="00E7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68" name="Rectangle 67">
            <a:extLst>
              <a:ext uri="{FF2B5EF4-FFF2-40B4-BE49-F238E27FC236}">
                <a16:creationId xmlns:a16="http://schemas.microsoft.com/office/drawing/2014/main" id="{48CABC9F-CA25-AE48-B7D2-D4AE53DD30DA}"/>
              </a:ext>
            </a:extLst>
          </p:cNvPr>
          <p:cNvSpPr/>
          <p:nvPr/>
        </p:nvSpPr>
        <p:spPr>
          <a:xfrm>
            <a:off x="3401228" y="6089239"/>
            <a:ext cx="274320" cy="228600"/>
          </a:xfrm>
          <a:prstGeom prst="rect">
            <a:avLst/>
          </a:prstGeom>
          <a:solidFill>
            <a:srgbClr val="FFC0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69" name="Rectangle 68">
            <a:extLst>
              <a:ext uri="{FF2B5EF4-FFF2-40B4-BE49-F238E27FC236}">
                <a16:creationId xmlns:a16="http://schemas.microsoft.com/office/drawing/2014/main" id="{3A6B8C60-8443-6D40-AA7F-BB1A83C9A285}"/>
              </a:ext>
            </a:extLst>
          </p:cNvPr>
          <p:cNvSpPr/>
          <p:nvPr/>
        </p:nvSpPr>
        <p:spPr>
          <a:xfrm>
            <a:off x="6362549" y="5763631"/>
            <a:ext cx="274320" cy="22860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70" name="Rectangle 69">
            <a:extLst>
              <a:ext uri="{FF2B5EF4-FFF2-40B4-BE49-F238E27FC236}">
                <a16:creationId xmlns:a16="http://schemas.microsoft.com/office/drawing/2014/main" id="{554E4906-8AFB-004F-8D6E-1195863F4A2D}"/>
              </a:ext>
            </a:extLst>
          </p:cNvPr>
          <p:cNvSpPr/>
          <p:nvPr/>
        </p:nvSpPr>
        <p:spPr>
          <a:xfrm>
            <a:off x="6362549" y="6089239"/>
            <a:ext cx="274320" cy="228600"/>
          </a:xfrm>
          <a:prstGeom prst="rect">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73" name="Rectangle 72">
            <a:extLst>
              <a:ext uri="{FF2B5EF4-FFF2-40B4-BE49-F238E27FC236}">
                <a16:creationId xmlns:a16="http://schemas.microsoft.com/office/drawing/2014/main" id="{7B8B1A9C-826E-0E4B-B2DB-840E51E22A6E}"/>
              </a:ext>
            </a:extLst>
          </p:cNvPr>
          <p:cNvSpPr/>
          <p:nvPr/>
        </p:nvSpPr>
        <p:spPr>
          <a:xfrm>
            <a:off x="9323871" y="5763631"/>
            <a:ext cx="274320" cy="22860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74" name="Rectangle 73">
            <a:extLst>
              <a:ext uri="{FF2B5EF4-FFF2-40B4-BE49-F238E27FC236}">
                <a16:creationId xmlns:a16="http://schemas.microsoft.com/office/drawing/2014/main" id="{2DD665EC-E3D0-7241-9023-1B085A655AC7}"/>
              </a:ext>
            </a:extLst>
          </p:cNvPr>
          <p:cNvSpPr/>
          <p:nvPr/>
        </p:nvSpPr>
        <p:spPr>
          <a:xfrm>
            <a:off x="9323871" y="6089239"/>
            <a:ext cx="274320" cy="228600"/>
          </a:xfrm>
          <a:prstGeom prst="rect">
            <a:avLst/>
          </a:prstGeom>
          <a:solidFill>
            <a:srgbClr val="F1000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3" name="TextBox 2">
            <a:extLst>
              <a:ext uri="{FF2B5EF4-FFF2-40B4-BE49-F238E27FC236}">
                <a16:creationId xmlns:a16="http://schemas.microsoft.com/office/drawing/2014/main" id="{25DB96BB-2EA7-D744-8E6F-DFB6B05779BC}"/>
              </a:ext>
            </a:extLst>
          </p:cNvPr>
          <p:cNvSpPr txBox="1"/>
          <p:nvPr/>
        </p:nvSpPr>
        <p:spPr>
          <a:xfrm>
            <a:off x="714226" y="5763631"/>
            <a:ext cx="2194560" cy="246221"/>
          </a:xfrm>
          <a:prstGeom prst="rect">
            <a:avLst/>
          </a:prstGeom>
          <a:noFill/>
        </p:spPr>
        <p:txBody>
          <a:bodyPr wrap="square" rtlCol="0">
            <a:spAutoFit/>
          </a:bodyPr>
          <a:lstStyle/>
          <a:p>
            <a:r>
              <a:rPr lang="en-US" sz="1000" dirty="0">
                <a:latin typeface="Century Gothic" panose="020B0502020202020204" pitchFamily="34" charset="0"/>
              </a:rPr>
              <a:t>Alex R. – Project Manager</a:t>
            </a:r>
          </a:p>
        </p:txBody>
      </p:sp>
      <p:sp>
        <p:nvSpPr>
          <p:cNvPr id="75" name="TextBox 74">
            <a:extLst>
              <a:ext uri="{FF2B5EF4-FFF2-40B4-BE49-F238E27FC236}">
                <a16:creationId xmlns:a16="http://schemas.microsoft.com/office/drawing/2014/main" id="{4E03B776-881A-BE4E-9B71-CED5774718F9}"/>
              </a:ext>
            </a:extLst>
          </p:cNvPr>
          <p:cNvSpPr txBox="1"/>
          <p:nvPr/>
        </p:nvSpPr>
        <p:spPr>
          <a:xfrm>
            <a:off x="714226" y="6089239"/>
            <a:ext cx="2194560" cy="246221"/>
          </a:xfrm>
          <a:prstGeom prst="rect">
            <a:avLst/>
          </a:prstGeom>
          <a:noFill/>
        </p:spPr>
        <p:txBody>
          <a:bodyPr wrap="square" rtlCol="0">
            <a:spAutoFit/>
          </a:bodyPr>
          <a:lstStyle/>
          <a:p>
            <a:r>
              <a:rPr lang="en-US" sz="1000" dirty="0">
                <a:latin typeface="Century Gothic" panose="020B0502020202020204" pitchFamily="34" charset="0"/>
              </a:rPr>
              <a:t>Jamie O. – Operations Director</a:t>
            </a:r>
          </a:p>
        </p:txBody>
      </p:sp>
      <p:sp>
        <p:nvSpPr>
          <p:cNvPr id="76" name="TextBox 75">
            <a:extLst>
              <a:ext uri="{FF2B5EF4-FFF2-40B4-BE49-F238E27FC236}">
                <a16:creationId xmlns:a16="http://schemas.microsoft.com/office/drawing/2014/main" id="{E1CE2886-7039-ED47-AD04-81D7280A7112}"/>
              </a:ext>
            </a:extLst>
          </p:cNvPr>
          <p:cNvSpPr txBox="1"/>
          <p:nvPr/>
        </p:nvSpPr>
        <p:spPr>
          <a:xfrm>
            <a:off x="3668794" y="5763294"/>
            <a:ext cx="2194560" cy="246221"/>
          </a:xfrm>
          <a:prstGeom prst="rect">
            <a:avLst/>
          </a:prstGeom>
          <a:noFill/>
        </p:spPr>
        <p:txBody>
          <a:bodyPr wrap="square" rtlCol="0">
            <a:spAutoFit/>
          </a:bodyPr>
          <a:lstStyle/>
          <a:p>
            <a:r>
              <a:rPr lang="en-US" sz="1000" dirty="0">
                <a:latin typeface="Century Gothic" panose="020B0502020202020204" pitchFamily="34" charset="0"/>
              </a:rPr>
              <a:t>Sam L. – Technology Lead</a:t>
            </a:r>
          </a:p>
        </p:txBody>
      </p:sp>
      <p:sp>
        <p:nvSpPr>
          <p:cNvPr id="77" name="TextBox 76">
            <a:extLst>
              <a:ext uri="{FF2B5EF4-FFF2-40B4-BE49-F238E27FC236}">
                <a16:creationId xmlns:a16="http://schemas.microsoft.com/office/drawing/2014/main" id="{825DE9F7-3A84-BA4D-A8D6-1F28061069D2}"/>
              </a:ext>
            </a:extLst>
          </p:cNvPr>
          <p:cNvSpPr txBox="1"/>
          <p:nvPr/>
        </p:nvSpPr>
        <p:spPr>
          <a:xfrm>
            <a:off x="3668794" y="6088902"/>
            <a:ext cx="2194560" cy="246221"/>
          </a:xfrm>
          <a:prstGeom prst="rect">
            <a:avLst/>
          </a:prstGeom>
          <a:noFill/>
        </p:spPr>
        <p:txBody>
          <a:bodyPr wrap="square" rtlCol="0">
            <a:spAutoFit/>
          </a:bodyPr>
          <a:lstStyle/>
          <a:p>
            <a:r>
              <a:rPr lang="en-US" sz="1000" dirty="0">
                <a:latin typeface="Century Gothic" panose="020B0502020202020204" pitchFamily="34" charset="0"/>
              </a:rPr>
              <a:t>Morgan H. – Marketing Director</a:t>
            </a:r>
          </a:p>
        </p:txBody>
      </p:sp>
      <p:sp>
        <p:nvSpPr>
          <p:cNvPr id="78" name="TextBox 77">
            <a:extLst>
              <a:ext uri="{FF2B5EF4-FFF2-40B4-BE49-F238E27FC236}">
                <a16:creationId xmlns:a16="http://schemas.microsoft.com/office/drawing/2014/main" id="{F6270B6A-6B71-594B-B81B-8944B73321E7}"/>
              </a:ext>
            </a:extLst>
          </p:cNvPr>
          <p:cNvSpPr txBox="1"/>
          <p:nvPr/>
        </p:nvSpPr>
        <p:spPr>
          <a:xfrm>
            <a:off x="6621454" y="5761556"/>
            <a:ext cx="2194560" cy="246221"/>
          </a:xfrm>
          <a:prstGeom prst="rect">
            <a:avLst/>
          </a:prstGeom>
          <a:noFill/>
        </p:spPr>
        <p:txBody>
          <a:bodyPr wrap="square" rtlCol="0">
            <a:spAutoFit/>
          </a:bodyPr>
          <a:lstStyle/>
          <a:p>
            <a:r>
              <a:rPr lang="en-US" sz="1000" dirty="0">
                <a:latin typeface="Century Gothic" panose="020B0502020202020204" pitchFamily="34" charset="0"/>
              </a:rPr>
              <a:t>Chris P. – Construction Supervisor</a:t>
            </a:r>
          </a:p>
        </p:txBody>
      </p:sp>
      <p:sp>
        <p:nvSpPr>
          <p:cNvPr id="79" name="TextBox 78">
            <a:extLst>
              <a:ext uri="{FF2B5EF4-FFF2-40B4-BE49-F238E27FC236}">
                <a16:creationId xmlns:a16="http://schemas.microsoft.com/office/drawing/2014/main" id="{20F5B221-2B2F-7C48-BEE0-AA17DBE93A34}"/>
              </a:ext>
            </a:extLst>
          </p:cNvPr>
          <p:cNvSpPr txBox="1"/>
          <p:nvPr/>
        </p:nvSpPr>
        <p:spPr>
          <a:xfrm>
            <a:off x="6621454" y="6087164"/>
            <a:ext cx="2194560" cy="246221"/>
          </a:xfrm>
          <a:prstGeom prst="rect">
            <a:avLst/>
          </a:prstGeom>
          <a:noFill/>
        </p:spPr>
        <p:txBody>
          <a:bodyPr wrap="square" rtlCol="0">
            <a:spAutoFit/>
          </a:bodyPr>
          <a:lstStyle/>
          <a:p>
            <a:r>
              <a:rPr lang="en-US" sz="1000" dirty="0">
                <a:latin typeface="Century Gothic" panose="020B0502020202020204" pitchFamily="34" charset="0"/>
              </a:rPr>
              <a:t>Taylor Q. – QC Manager</a:t>
            </a:r>
          </a:p>
        </p:txBody>
      </p:sp>
      <p:sp>
        <p:nvSpPr>
          <p:cNvPr id="80" name="TextBox 79">
            <a:extLst>
              <a:ext uri="{FF2B5EF4-FFF2-40B4-BE49-F238E27FC236}">
                <a16:creationId xmlns:a16="http://schemas.microsoft.com/office/drawing/2014/main" id="{B5DA047D-3A7F-0545-B165-F711A43115FC}"/>
              </a:ext>
            </a:extLst>
          </p:cNvPr>
          <p:cNvSpPr txBox="1"/>
          <p:nvPr/>
        </p:nvSpPr>
        <p:spPr>
          <a:xfrm>
            <a:off x="9576022" y="5761219"/>
            <a:ext cx="2194560" cy="246221"/>
          </a:xfrm>
          <a:prstGeom prst="rect">
            <a:avLst/>
          </a:prstGeom>
          <a:noFill/>
        </p:spPr>
        <p:txBody>
          <a:bodyPr wrap="square" rtlCol="0">
            <a:spAutoFit/>
          </a:bodyPr>
          <a:lstStyle/>
          <a:p>
            <a:r>
              <a:rPr lang="en-US" sz="1000" dirty="0">
                <a:latin typeface="Century Gothic" panose="020B0502020202020204" pitchFamily="34" charset="0"/>
              </a:rPr>
              <a:t>Jordan K. – Customer Service</a:t>
            </a:r>
          </a:p>
        </p:txBody>
      </p:sp>
      <p:sp>
        <p:nvSpPr>
          <p:cNvPr id="81" name="TextBox 80">
            <a:extLst>
              <a:ext uri="{FF2B5EF4-FFF2-40B4-BE49-F238E27FC236}">
                <a16:creationId xmlns:a16="http://schemas.microsoft.com/office/drawing/2014/main" id="{C4076791-A3BF-A842-B151-65ED9133042D}"/>
              </a:ext>
            </a:extLst>
          </p:cNvPr>
          <p:cNvSpPr txBox="1"/>
          <p:nvPr/>
        </p:nvSpPr>
        <p:spPr>
          <a:xfrm>
            <a:off x="9576021" y="6086827"/>
            <a:ext cx="2378555" cy="246221"/>
          </a:xfrm>
          <a:prstGeom prst="rect">
            <a:avLst/>
          </a:prstGeom>
          <a:noFill/>
        </p:spPr>
        <p:txBody>
          <a:bodyPr wrap="square" rtlCol="0">
            <a:spAutoFit/>
          </a:bodyPr>
          <a:lstStyle/>
          <a:p>
            <a:r>
              <a:rPr lang="en-US" sz="1000" dirty="0">
                <a:latin typeface="Century Gothic" panose="020B0502020202020204" pitchFamily="34" charset="0"/>
              </a:rPr>
              <a:t>Casey S. – Expansion Coordinator</a:t>
            </a:r>
          </a:p>
        </p:txBody>
      </p:sp>
      <p:grpSp>
        <p:nvGrpSpPr>
          <p:cNvPr id="53" name="Group 52">
            <a:extLst>
              <a:ext uri="{FF2B5EF4-FFF2-40B4-BE49-F238E27FC236}">
                <a16:creationId xmlns:a16="http://schemas.microsoft.com/office/drawing/2014/main" id="{2BB42450-87F2-6E45-A885-DBF3788CBB60}"/>
              </a:ext>
            </a:extLst>
          </p:cNvPr>
          <p:cNvGrpSpPr/>
          <p:nvPr/>
        </p:nvGrpSpPr>
        <p:grpSpPr>
          <a:xfrm>
            <a:off x="9731871" y="105039"/>
            <a:ext cx="548640" cy="5597491"/>
            <a:chOff x="5331873" y="127357"/>
            <a:chExt cx="548640" cy="5597491"/>
          </a:xfrm>
        </p:grpSpPr>
        <p:sp>
          <p:nvSpPr>
            <p:cNvPr id="83" name="Rectangle 82">
              <a:extLst>
                <a:ext uri="{FF2B5EF4-FFF2-40B4-BE49-F238E27FC236}">
                  <a16:creationId xmlns:a16="http://schemas.microsoft.com/office/drawing/2014/main" id="{66785142-9A91-8649-9983-281E30EEC83E}"/>
                </a:ext>
              </a:extLst>
            </p:cNvPr>
            <p:cNvSpPr/>
            <p:nvPr/>
          </p:nvSpPr>
          <p:spPr>
            <a:xfrm>
              <a:off x="5331873" y="133873"/>
              <a:ext cx="548640" cy="228600"/>
            </a:xfrm>
            <a:prstGeom prst="rect">
              <a:avLst/>
            </a:prstGeom>
            <a:gradFill>
              <a:gsLst>
                <a:gs pos="0">
                  <a:schemeClr val="accent1">
                    <a:lumMod val="5000"/>
                    <a:lumOff val="95000"/>
                  </a:schemeClr>
                </a:gs>
                <a:gs pos="83000">
                  <a:srgbClr val="FFC000"/>
                </a:gs>
                <a:gs pos="100000">
                  <a:srgbClr val="F0A622"/>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800" dirty="0">
                  <a:solidFill>
                    <a:schemeClr val="tx1"/>
                  </a:solidFill>
                  <a:latin typeface="Century Gothic" panose="020B0502020202020204" pitchFamily="34" charset="0"/>
                </a:rPr>
                <a:t>TODAY</a:t>
              </a:r>
            </a:p>
          </p:txBody>
        </p:sp>
        <p:cxnSp>
          <p:nvCxnSpPr>
            <p:cNvPr id="40" name="Straight Connector 39">
              <a:extLst>
                <a:ext uri="{FF2B5EF4-FFF2-40B4-BE49-F238E27FC236}">
                  <a16:creationId xmlns:a16="http://schemas.microsoft.com/office/drawing/2014/main" id="{3504DA84-FA6A-C145-8C4B-D1F3A372A990}"/>
                </a:ext>
              </a:extLst>
            </p:cNvPr>
            <p:cNvCxnSpPr/>
            <p:nvPr/>
          </p:nvCxnSpPr>
          <p:spPr>
            <a:xfrm>
              <a:off x="5331873" y="127357"/>
              <a:ext cx="0" cy="5597491"/>
            </a:xfrm>
            <a:prstGeom prst="line">
              <a:avLst/>
            </a:prstGeom>
            <a:ln w="28575">
              <a:solidFill>
                <a:srgbClr val="F0A622">
                  <a:alpha val="60000"/>
                </a:srgbClr>
              </a:solidFill>
              <a:prstDash val="sysDot"/>
            </a:ln>
          </p:spPr>
          <p:style>
            <a:lnRef idx="1">
              <a:schemeClr val="accent1"/>
            </a:lnRef>
            <a:fillRef idx="0">
              <a:schemeClr val="accent1"/>
            </a:fillRef>
            <a:effectRef idx="0">
              <a:schemeClr val="accent1"/>
            </a:effectRef>
            <a:fontRef idx="minor">
              <a:schemeClr val="tx1"/>
            </a:fontRef>
          </p:style>
        </p:cxnSp>
      </p:grpSp>
      <p:sp>
        <p:nvSpPr>
          <p:cNvPr id="71" name="Diamond 70">
            <a:extLst>
              <a:ext uri="{FF2B5EF4-FFF2-40B4-BE49-F238E27FC236}">
                <a16:creationId xmlns:a16="http://schemas.microsoft.com/office/drawing/2014/main" id="{9821FA71-28EE-9244-8F4A-DF8712860040}"/>
              </a:ext>
            </a:extLst>
          </p:cNvPr>
          <p:cNvSpPr>
            <a:spLocks noChangeAspect="1"/>
          </p:cNvSpPr>
          <p:nvPr/>
        </p:nvSpPr>
        <p:spPr>
          <a:xfrm>
            <a:off x="6416411" y="2259238"/>
            <a:ext cx="274320" cy="274320"/>
          </a:xfrm>
          <a:prstGeom prst="diamond">
            <a:avLst/>
          </a:prstGeom>
          <a:solidFill>
            <a:schemeClr val="bg1"/>
          </a:solidFill>
          <a:ln>
            <a:solidFill>
              <a:schemeClr val="tx1">
                <a:lumMod val="65000"/>
                <a:lumOff val="3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TextBox 9">
            <a:extLst>
              <a:ext uri="{FF2B5EF4-FFF2-40B4-BE49-F238E27FC236}">
                <a16:creationId xmlns:a16="http://schemas.microsoft.com/office/drawing/2014/main" id="{36934759-144B-F404-F853-3D00ECEE80C8}"/>
              </a:ext>
            </a:extLst>
          </p:cNvPr>
          <p:cNvSpPr txBox="1"/>
          <p:nvPr/>
        </p:nvSpPr>
        <p:spPr>
          <a:xfrm>
            <a:off x="304952" y="95705"/>
            <a:ext cx="9271070" cy="230832"/>
          </a:xfrm>
          <a:prstGeom prst="rect">
            <a:avLst/>
          </a:prstGeom>
          <a:noFill/>
        </p:spPr>
        <p:txBody>
          <a:bodyPr wrap="square">
            <a:spAutoFit/>
          </a:bodyPr>
          <a:lstStyle/>
          <a:p>
            <a:r>
              <a:rPr lang="en-US" sz="900" b="1" i="0" u="none" strike="noStrike" dirty="0">
                <a:solidFill>
                  <a:srgbClr val="000000"/>
                </a:solidFill>
                <a:effectLst/>
                <a:latin typeface="Century Gothic" panose="020B0502020202020204" pitchFamily="34" charset="0"/>
              </a:rPr>
              <a:t>EXAMPLE</a:t>
            </a:r>
            <a:r>
              <a:rPr lang="en-US" sz="900" b="0" i="0" u="none" strike="noStrike" dirty="0">
                <a:solidFill>
                  <a:srgbClr val="000000"/>
                </a:solidFill>
                <a:effectLst/>
                <a:latin typeface="Century Gothic" panose="020B0502020202020204" pitchFamily="34" charset="0"/>
              </a:rPr>
              <a:t>: The tasks, milestones, and roles will help structure our timeline, providing a path for the rollout of new EV-charging stations over the next six months.</a:t>
            </a:r>
            <a:endParaRPr lang="en-US" sz="900" dirty="0">
              <a:latin typeface="Century Gothic" panose="020B0502020202020204" pitchFamily="34" charset="0"/>
            </a:endParaRPr>
          </a:p>
        </p:txBody>
      </p:sp>
    </p:spTree>
    <p:extLst>
      <p:ext uri="{BB962C8B-B14F-4D97-AF65-F5344CB8AC3E}">
        <p14:creationId xmlns:p14="http://schemas.microsoft.com/office/powerpoint/2010/main" val="10367233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2" id="{0AC44026-2A50-4B18-9335-71F7C3698EF7}" vid="{627BE862-221D-4A98-B64A-0C8EDBA5BD0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IC-Simple-Gantt-Chart-Template_PowerPoint - SR edits</Template>
  <TotalTime>37</TotalTime>
  <Words>499</Words>
  <Application>Microsoft Macintosh PowerPoint</Application>
  <PresentationFormat>Widescreen</PresentationFormat>
  <Paragraphs>79</Paragraphs>
  <Slides>4</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Alexandra Ragazhinskaya</dc:creator>
  <cp:lastModifiedBy>Allison Okonczak</cp:lastModifiedBy>
  <cp:revision>11</cp:revision>
  <cp:lastPrinted>2020-08-31T22:23:58Z</cp:lastPrinted>
  <dcterms:created xsi:type="dcterms:W3CDTF">2020-10-13T17:45:05Z</dcterms:created>
  <dcterms:modified xsi:type="dcterms:W3CDTF">2024-05-29T21:26:36Z</dcterms:modified>
</cp:coreProperties>
</file>