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00BD32"/>
    <a:srgbClr val="4CEDF0"/>
    <a:srgbClr val="F7F9FB"/>
    <a:srgbClr val="FFDE4C"/>
    <a:srgbClr val="F0A622"/>
    <a:srgbClr val="EAEEF3"/>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5/29/24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5/29/24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5/29/24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5/29/24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5/29/24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5/29/24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5/29/24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69&amp;utm_source=template-powerpoint&amp;utm_medium=content&amp;utm_campaign=Sample+Basic+Timeline-powerpoint-12069&amp;lpa=Sample+Basic+Timeline+powerpoint+12069"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gray gradient hexagon on white background with soft light blur">
            <a:extLst>
              <a:ext uri="{FF2B5EF4-FFF2-40B4-BE49-F238E27FC236}">
                <a16:creationId xmlns:a16="http://schemas.microsoft.com/office/drawing/2014/main" id="{952E2991-CD59-E659-0FB6-CFEF850AAED9}"/>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rot="5400000">
            <a:off x="2667000" y="-2667000"/>
            <a:ext cx="6858000" cy="12192000"/>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176678"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PowerPoint Basic Timeline </a:t>
            </a:r>
            <a:br>
              <a:rPr lang="en-US" sz="2600" b="1" dirty="0">
                <a:solidFill>
                  <a:schemeClr val="tx1">
                    <a:lumMod val="65000"/>
                    <a:lumOff val="35000"/>
                  </a:schemeClr>
                </a:solidFill>
                <a:latin typeface="Century Gothic" panose="020B0502020202020204" pitchFamily="34" charset="0"/>
              </a:rPr>
            </a:br>
            <a:r>
              <a:rPr lang="en-US" sz="2600" b="1" dirty="0">
                <a:solidFill>
                  <a:schemeClr val="tx1">
                    <a:lumMod val="65000"/>
                    <a:lumOff val="35000"/>
                  </a:schemeClr>
                </a:solidFill>
                <a:latin typeface="Century Gothic" panose="020B0502020202020204" pitchFamily="34" charset="0"/>
              </a:rPr>
              <a:t>Template Example</a:t>
            </a:r>
          </a:p>
        </p:txBody>
      </p:sp>
      <p:pic>
        <p:nvPicPr>
          <p:cNvPr id="7" name="Picture 6" descr="A blue and white sign&#10;&#10;Description automatically generated">
            <a:hlinkClick r:id="rId3"/>
            <a:extLst>
              <a:ext uri="{FF2B5EF4-FFF2-40B4-BE49-F238E27FC236}">
                <a16:creationId xmlns:a16="http://schemas.microsoft.com/office/drawing/2014/main" id="{DC79EA70-DA80-1F1A-A506-47DD99713C5C}"/>
              </a:ext>
            </a:extLst>
          </p:cNvPr>
          <p:cNvPicPr>
            <a:picLocks noChangeAspect="1"/>
          </p:cNvPicPr>
          <p:nvPr/>
        </p:nvPicPr>
        <p:blipFill>
          <a:blip r:embed="rId4"/>
          <a:stretch>
            <a:fillRect/>
          </a:stretch>
        </p:blipFill>
        <p:spPr>
          <a:xfrm>
            <a:off x="8108710" y="253847"/>
            <a:ext cx="3124156" cy="621379"/>
          </a:xfrm>
          <a:prstGeom prst="rect">
            <a:avLst/>
          </a:prstGeom>
        </p:spPr>
      </p:pic>
      <p:cxnSp>
        <p:nvCxnSpPr>
          <p:cNvPr id="3" name="Straight Connector 2">
            <a:extLst>
              <a:ext uri="{FF2B5EF4-FFF2-40B4-BE49-F238E27FC236}">
                <a16:creationId xmlns:a16="http://schemas.microsoft.com/office/drawing/2014/main" id="{CE9986F9-7E04-B650-D58C-2EA00130AC9E}"/>
              </a:ext>
            </a:extLst>
          </p:cNvPr>
          <p:cNvCxnSpPr/>
          <p:nvPr/>
        </p:nvCxnSpPr>
        <p:spPr>
          <a:xfrm>
            <a:off x="1699591" y="2547736"/>
            <a:ext cx="9203635" cy="0"/>
          </a:xfrm>
          <a:prstGeom prst="line">
            <a:avLst/>
          </a:prstGeom>
          <a:ln w="88900">
            <a:gradFill>
              <a:gsLst>
                <a:gs pos="0">
                  <a:schemeClr val="bg2"/>
                </a:gs>
                <a:gs pos="39000">
                  <a:schemeClr val="accent5">
                    <a:lumMod val="40000"/>
                    <a:lumOff val="60000"/>
                  </a:schemeClr>
                </a:gs>
                <a:gs pos="73000">
                  <a:schemeClr val="accent5">
                    <a:lumMod val="60000"/>
                    <a:lumOff val="40000"/>
                  </a:schemeClr>
                </a:gs>
                <a:gs pos="100000">
                  <a:schemeClr val="accent5"/>
                </a:gs>
              </a:gsLst>
              <a:lin ang="0" scaled="0"/>
            </a:gra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462E052E-486F-05DD-2EEC-2FD607B3D6F6}"/>
              </a:ext>
            </a:extLst>
          </p:cNvPr>
          <p:cNvSpPr/>
          <p:nvPr/>
        </p:nvSpPr>
        <p:spPr>
          <a:xfrm>
            <a:off x="848138" y="1954109"/>
            <a:ext cx="1147969" cy="1147969"/>
          </a:xfrm>
          <a:prstGeom prst="ellipse">
            <a:avLst/>
          </a:prstGeom>
          <a:solidFill>
            <a:schemeClr val="tx1">
              <a:lumMod val="65000"/>
              <a:lumOff val="35000"/>
            </a:schemeClr>
          </a:solidFill>
          <a:ln w="38100">
            <a:solidFill>
              <a:schemeClr val="bg2"/>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A60F277-FD9D-B052-2F66-87B95D09C9DD}"/>
              </a:ext>
            </a:extLst>
          </p:cNvPr>
          <p:cNvSpPr txBox="1"/>
          <p:nvPr/>
        </p:nvSpPr>
        <p:spPr>
          <a:xfrm>
            <a:off x="848138" y="2134709"/>
            <a:ext cx="1147970" cy="707886"/>
          </a:xfrm>
          <a:prstGeom prst="rect">
            <a:avLst/>
          </a:prstGeom>
          <a:noFill/>
        </p:spPr>
        <p:txBody>
          <a:bodyPr wrap="square" rtlCol="0">
            <a:spAutoFit/>
          </a:bodyPr>
          <a:lstStyle/>
          <a:p>
            <a:pPr algn="ctr"/>
            <a:r>
              <a:rPr lang="en-US" sz="4000" b="1" dirty="0">
                <a:solidFill>
                  <a:schemeClr val="bg1"/>
                </a:solidFill>
                <a:latin typeface="Century Gothic" panose="020B0502020202020204" pitchFamily="34" charset="0"/>
                <a:cs typeface="Courier New" panose="02070309020205020404" pitchFamily="49" charset="0"/>
              </a:rPr>
              <a:t>1</a:t>
            </a:r>
          </a:p>
        </p:txBody>
      </p:sp>
      <p:sp>
        <p:nvSpPr>
          <p:cNvPr id="9" name="Oval 8">
            <a:extLst>
              <a:ext uri="{FF2B5EF4-FFF2-40B4-BE49-F238E27FC236}">
                <a16:creationId xmlns:a16="http://schemas.microsoft.com/office/drawing/2014/main" id="{0C7406F8-8E33-C4BB-8537-3AD3EA079D3B}"/>
              </a:ext>
            </a:extLst>
          </p:cNvPr>
          <p:cNvSpPr/>
          <p:nvPr/>
        </p:nvSpPr>
        <p:spPr>
          <a:xfrm>
            <a:off x="3157329" y="1954109"/>
            <a:ext cx="1147969" cy="1147969"/>
          </a:xfrm>
          <a:prstGeom prst="ellipse">
            <a:avLst/>
          </a:prstGeom>
          <a:solidFill>
            <a:schemeClr val="tx1">
              <a:lumMod val="65000"/>
              <a:lumOff val="35000"/>
            </a:schemeClr>
          </a:solidFill>
          <a:ln w="38100">
            <a:solidFill>
              <a:schemeClr val="accent5">
                <a:lumMod val="20000"/>
                <a:lumOff val="8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98237E5-F44B-7609-1462-D61832A459F6}"/>
              </a:ext>
            </a:extLst>
          </p:cNvPr>
          <p:cNvSpPr txBox="1"/>
          <p:nvPr/>
        </p:nvSpPr>
        <p:spPr>
          <a:xfrm>
            <a:off x="3157329" y="2134709"/>
            <a:ext cx="1147970" cy="707886"/>
          </a:xfrm>
          <a:prstGeom prst="rect">
            <a:avLst/>
          </a:prstGeom>
          <a:noFill/>
        </p:spPr>
        <p:txBody>
          <a:bodyPr wrap="square" rtlCol="0">
            <a:spAutoFit/>
          </a:bodyPr>
          <a:lstStyle/>
          <a:p>
            <a:pPr algn="ctr"/>
            <a:r>
              <a:rPr lang="en-US" sz="4000" b="1" dirty="0">
                <a:solidFill>
                  <a:schemeClr val="accent5">
                    <a:lumMod val="20000"/>
                    <a:lumOff val="80000"/>
                  </a:schemeClr>
                </a:solidFill>
                <a:latin typeface="Century Gothic" panose="020B0502020202020204" pitchFamily="34" charset="0"/>
                <a:cs typeface="Courier New" panose="02070309020205020404" pitchFamily="49" charset="0"/>
              </a:rPr>
              <a:t>2</a:t>
            </a:r>
          </a:p>
        </p:txBody>
      </p:sp>
      <p:sp>
        <p:nvSpPr>
          <p:cNvPr id="11" name="Oval 10">
            <a:extLst>
              <a:ext uri="{FF2B5EF4-FFF2-40B4-BE49-F238E27FC236}">
                <a16:creationId xmlns:a16="http://schemas.microsoft.com/office/drawing/2014/main" id="{6ADA5A06-2841-0F3D-4879-359548CB790C}"/>
              </a:ext>
            </a:extLst>
          </p:cNvPr>
          <p:cNvSpPr/>
          <p:nvPr/>
        </p:nvSpPr>
        <p:spPr>
          <a:xfrm>
            <a:off x="5466519" y="1954109"/>
            <a:ext cx="1147969" cy="1147969"/>
          </a:xfrm>
          <a:prstGeom prst="ellipse">
            <a:avLst/>
          </a:prstGeom>
          <a:solidFill>
            <a:schemeClr val="tx1">
              <a:lumMod val="65000"/>
              <a:lumOff val="35000"/>
            </a:schemeClr>
          </a:solidFill>
          <a:ln w="38100">
            <a:solidFill>
              <a:schemeClr val="accent5">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51791F88-69F2-D6E5-7198-3BE393546F64}"/>
              </a:ext>
            </a:extLst>
          </p:cNvPr>
          <p:cNvSpPr txBox="1"/>
          <p:nvPr/>
        </p:nvSpPr>
        <p:spPr>
          <a:xfrm>
            <a:off x="5466519" y="2134709"/>
            <a:ext cx="1147970" cy="707886"/>
          </a:xfrm>
          <a:prstGeom prst="rect">
            <a:avLst/>
          </a:prstGeom>
          <a:noFill/>
        </p:spPr>
        <p:txBody>
          <a:bodyPr wrap="square" rtlCol="0">
            <a:spAutoFit/>
          </a:bodyPr>
          <a:lstStyle/>
          <a:p>
            <a:pPr algn="ctr"/>
            <a:r>
              <a:rPr lang="en-US" sz="4000" b="1" dirty="0">
                <a:solidFill>
                  <a:schemeClr val="accent5">
                    <a:lumMod val="40000"/>
                    <a:lumOff val="60000"/>
                  </a:schemeClr>
                </a:solidFill>
                <a:latin typeface="Century Gothic" panose="020B0502020202020204" pitchFamily="34" charset="0"/>
                <a:cs typeface="Courier New" panose="02070309020205020404" pitchFamily="49" charset="0"/>
              </a:rPr>
              <a:t>3</a:t>
            </a:r>
          </a:p>
        </p:txBody>
      </p:sp>
      <p:sp>
        <p:nvSpPr>
          <p:cNvPr id="13" name="Oval 12">
            <a:extLst>
              <a:ext uri="{FF2B5EF4-FFF2-40B4-BE49-F238E27FC236}">
                <a16:creationId xmlns:a16="http://schemas.microsoft.com/office/drawing/2014/main" id="{AD495A72-89E7-9BED-C815-F2446B40D7B5}"/>
              </a:ext>
            </a:extLst>
          </p:cNvPr>
          <p:cNvSpPr/>
          <p:nvPr/>
        </p:nvSpPr>
        <p:spPr>
          <a:xfrm>
            <a:off x="7775708" y="1954109"/>
            <a:ext cx="1147969" cy="1147969"/>
          </a:xfrm>
          <a:prstGeom prst="ellipse">
            <a:avLst/>
          </a:prstGeom>
          <a:solidFill>
            <a:schemeClr val="tx1">
              <a:lumMod val="65000"/>
              <a:lumOff val="35000"/>
            </a:schemeClr>
          </a:solidFill>
          <a:ln w="38100">
            <a:solidFill>
              <a:schemeClr val="accent5">
                <a:lumMod val="60000"/>
                <a:lumOff val="4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6081D67-69FA-689F-8B98-C7A734982475}"/>
              </a:ext>
            </a:extLst>
          </p:cNvPr>
          <p:cNvSpPr txBox="1"/>
          <p:nvPr/>
        </p:nvSpPr>
        <p:spPr>
          <a:xfrm>
            <a:off x="7775708" y="2134709"/>
            <a:ext cx="1147970" cy="707886"/>
          </a:xfrm>
          <a:prstGeom prst="rect">
            <a:avLst/>
          </a:prstGeom>
          <a:noFill/>
        </p:spPr>
        <p:txBody>
          <a:bodyPr wrap="square" rtlCol="0">
            <a:spAutoFit/>
          </a:bodyPr>
          <a:lstStyle/>
          <a:p>
            <a:pPr algn="ctr"/>
            <a:r>
              <a:rPr lang="en-US" sz="4000" b="1" dirty="0">
                <a:solidFill>
                  <a:schemeClr val="accent5">
                    <a:lumMod val="60000"/>
                    <a:lumOff val="40000"/>
                  </a:schemeClr>
                </a:solidFill>
                <a:latin typeface="Century Gothic" panose="020B0502020202020204" pitchFamily="34" charset="0"/>
                <a:cs typeface="Courier New" panose="02070309020205020404" pitchFamily="49" charset="0"/>
              </a:rPr>
              <a:t>4</a:t>
            </a:r>
          </a:p>
        </p:txBody>
      </p:sp>
      <p:sp>
        <p:nvSpPr>
          <p:cNvPr id="15" name="Oval 14">
            <a:extLst>
              <a:ext uri="{FF2B5EF4-FFF2-40B4-BE49-F238E27FC236}">
                <a16:creationId xmlns:a16="http://schemas.microsoft.com/office/drawing/2014/main" id="{0DF9BD04-F8B4-2B54-7CCA-E24C4D0198E0}"/>
              </a:ext>
            </a:extLst>
          </p:cNvPr>
          <p:cNvSpPr/>
          <p:nvPr/>
        </p:nvSpPr>
        <p:spPr>
          <a:xfrm>
            <a:off x="10084896" y="1954148"/>
            <a:ext cx="1147969" cy="1147969"/>
          </a:xfrm>
          <a:prstGeom prst="ellipse">
            <a:avLst/>
          </a:prstGeom>
          <a:solidFill>
            <a:schemeClr val="tx1">
              <a:lumMod val="65000"/>
              <a:lumOff val="35000"/>
            </a:schemeClr>
          </a:solidFill>
          <a:ln w="38100">
            <a:solidFill>
              <a:schemeClr val="accent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8F5D38E9-6776-EB9C-DAD8-B0A8028464B2}"/>
              </a:ext>
            </a:extLst>
          </p:cNvPr>
          <p:cNvSpPr txBox="1"/>
          <p:nvPr/>
        </p:nvSpPr>
        <p:spPr>
          <a:xfrm>
            <a:off x="10084896" y="2134748"/>
            <a:ext cx="1147970" cy="707886"/>
          </a:xfrm>
          <a:prstGeom prst="rect">
            <a:avLst/>
          </a:prstGeom>
          <a:noFill/>
        </p:spPr>
        <p:txBody>
          <a:bodyPr wrap="square" rtlCol="0">
            <a:spAutoFit/>
          </a:bodyPr>
          <a:lstStyle/>
          <a:p>
            <a:pPr algn="ctr"/>
            <a:r>
              <a:rPr lang="en-US" sz="4000" b="1" dirty="0">
                <a:solidFill>
                  <a:schemeClr val="accent5"/>
                </a:solidFill>
                <a:latin typeface="Century Gothic" panose="020B0502020202020204" pitchFamily="34" charset="0"/>
                <a:cs typeface="Courier New" panose="02070309020205020404" pitchFamily="49" charset="0"/>
              </a:rPr>
              <a:t>5</a:t>
            </a:r>
          </a:p>
        </p:txBody>
      </p:sp>
      <p:sp>
        <p:nvSpPr>
          <p:cNvPr id="18" name="TextBox 17">
            <a:extLst>
              <a:ext uri="{FF2B5EF4-FFF2-40B4-BE49-F238E27FC236}">
                <a16:creationId xmlns:a16="http://schemas.microsoft.com/office/drawing/2014/main" id="{E1F3B0DF-BB33-C823-DD14-A47201F0A452}"/>
              </a:ext>
            </a:extLst>
          </p:cNvPr>
          <p:cNvSpPr txBox="1"/>
          <p:nvPr/>
        </p:nvSpPr>
        <p:spPr>
          <a:xfrm>
            <a:off x="848138" y="3919146"/>
            <a:ext cx="10384728" cy="2308324"/>
          </a:xfrm>
          <a:prstGeom prst="rect">
            <a:avLst/>
          </a:prstGeom>
          <a:noFill/>
        </p:spPr>
        <p:txBody>
          <a:bodyPr wrap="square">
            <a:spAutoFit/>
          </a:bodyPr>
          <a:lstStyle/>
          <a:p>
            <a:r>
              <a:rPr lang="en-US" sz="1800" b="1" i="0" u="none" strike="noStrike" dirty="0">
                <a:solidFill>
                  <a:schemeClr val="accent5"/>
                </a:solidFill>
                <a:effectLst/>
                <a:latin typeface="Century Gothic" panose="020B0502020202020204" pitchFamily="34" charset="0"/>
              </a:rPr>
              <a:t>When to Use This Template: </a:t>
            </a:r>
            <a:r>
              <a:rPr lang="en-US" sz="1800" b="0" i="0" u="none" strike="noStrike" dirty="0">
                <a:solidFill>
                  <a:schemeClr val="accent5"/>
                </a:solidFill>
                <a:effectLst/>
                <a:latin typeface="Century Gothic" panose="020B0502020202020204" pitchFamily="34" charset="0"/>
              </a:rPr>
              <a:t>Use this template to effectively visualize the sequence of events or stages for your project. It's ideal for educational or business presentations requiring a clear timeline. </a:t>
            </a:r>
          </a:p>
          <a:p>
            <a:endParaRPr lang="en-US" sz="1800" b="0" i="0" u="none" strike="noStrike" dirty="0">
              <a:solidFill>
                <a:schemeClr val="accent5"/>
              </a:solidFill>
              <a:effectLst/>
              <a:latin typeface="Century Gothic" panose="020B0502020202020204" pitchFamily="34" charset="0"/>
            </a:endParaRPr>
          </a:p>
          <a:p>
            <a:endParaRPr lang="en-US" sz="1800" b="0" i="0" u="none" strike="noStrike" dirty="0">
              <a:solidFill>
                <a:schemeClr val="accent5"/>
              </a:solidFill>
              <a:effectLst/>
              <a:latin typeface="Century Gothic" panose="020B0502020202020204" pitchFamily="34" charset="0"/>
            </a:endParaRPr>
          </a:p>
          <a:p>
            <a:r>
              <a:rPr lang="en-US" sz="1800" b="1" i="0" u="none" strike="noStrike" dirty="0">
                <a:solidFill>
                  <a:schemeClr val="accent5"/>
                </a:solidFill>
                <a:effectLst/>
                <a:latin typeface="Century Gothic" panose="020B0502020202020204" pitchFamily="34" charset="0"/>
              </a:rPr>
              <a:t>Notable Template Features: </a:t>
            </a:r>
            <a:r>
              <a:rPr lang="en-US" sz="1800" b="0" i="0" u="none" strike="noStrike" dirty="0">
                <a:solidFill>
                  <a:schemeClr val="accent5"/>
                </a:solidFill>
                <a:effectLst/>
                <a:latin typeface="Century Gothic" panose="020B0502020202020204" pitchFamily="34" charset="0"/>
              </a:rPr>
              <a:t>This single-slide layout features five editable steps. Use the sample-text version to help you easily create and organize your project’s milestones and deadlines</a:t>
            </a:r>
            <a:endParaRPr lang="en-US" dirty="0">
              <a:solidFill>
                <a:schemeClr val="accent5"/>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9995CA3E-1E5C-6FCF-96E2-364E8A1717B1}"/>
              </a:ext>
            </a:extLst>
          </p:cNvPr>
          <p:cNvCxnSpPr/>
          <p:nvPr/>
        </p:nvCxnSpPr>
        <p:spPr>
          <a:xfrm>
            <a:off x="1699591" y="3173897"/>
            <a:ext cx="9203635" cy="0"/>
          </a:xfrm>
          <a:prstGeom prst="line">
            <a:avLst/>
          </a:prstGeom>
          <a:ln w="88900">
            <a:gradFill>
              <a:gsLst>
                <a:gs pos="0">
                  <a:schemeClr val="bg2"/>
                </a:gs>
                <a:gs pos="39000">
                  <a:schemeClr val="accent5">
                    <a:lumMod val="40000"/>
                    <a:lumOff val="60000"/>
                  </a:schemeClr>
                </a:gs>
                <a:gs pos="73000">
                  <a:schemeClr val="accent5">
                    <a:lumMod val="60000"/>
                    <a:lumOff val="40000"/>
                  </a:schemeClr>
                </a:gs>
                <a:gs pos="100000">
                  <a:schemeClr val="accent5"/>
                </a:gs>
              </a:gsLst>
              <a:lin ang="0" scaled="0"/>
            </a:gra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D8FF24EA-0F64-C884-D3C5-0D9323DFCAF4}"/>
              </a:ext>
            </a:extLst>
          </p:cNvPr>
          <p:cNvSpPr/>
          <p:nvPr/>
        </p:nvSpPr>
        <p:spPr>
          <a:xfrm>
            <a:off x="848138" y="2580270"/>
            <a:ext cx="1147969" cy="1147969"/>
          </a:xfrm>
          <a:prstGeom prst="ellipse">
            <a:avLst/>
          </a:prstGeom>
          <a:solidFill>
            <a:schemeClr val="tx1">
              <a:lumMod val="65000"/>
              <a:lumOff val="35000"/>
            </a:schemeClr>
          </a:solidFill>
          <a:ln w="38100">
            <a:solidFill>
              <a:schemeClr val="bg2"/>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DF545AD-91C7-E14F-AAF0-10211890E1F6}"/>
              </a:ext>
            </a:extLst>
          </p:cNvPr>
          <p:cNvSpPr txBox="1"/>
          <p:nvPr/>
        </p:nvSpPr>
        <p:spPr>
          <a:xfrm>
            <a:off x="848138" y="2760870"/>
            <a:ext cx="1147970" cy="707886"/>
          </a:xfrm>
          <a:prstGeom prst="rect">
            <a:avLst/>
          </a:prstGeom>
          <a:noFill/>
        </p:spPr>
        <p:txBody>
          <a:bodyPr wrap="square" rtlCol="0">
            <a:spAutoFit/>
          </a:bodyPr>
          <a:lstStyle/>
          <a:p>
            <a:pPr algn="ctr"/>
            <a:r>
              <a:rPr lang="en-US" sz="4000" b="1" dirty="0">
                <a:solidFill>
                  <a:schemeClr val="bg1"/>
                </a:solidFill>
                <a:latin typeface="Century Gothic" panose="020B0502020202020204" pitchFamily="34" charset="0"/>
                <a:cs typeface="Courier New" panose="02070309020205020404" pitchFamily="49" charset="0"/>
              </a:rPr>
              <a:t>1</a:t>
            </a:r>
          </a:p>
        </p:txBody>
      </p:sp>
      <p:sp>
        <p:nvSpPr>
          <p:cNvPr id="12" name="Oval 11">
            <a:extLst>
              <a:ext uri="{FF2B5EF4-FFF2-40B4-BE49-F238E27FC236}">
                <a16:creationId xmlns:a16="http://schemas.microsoft.com/office/drawing/2014/main" id="{5709E9AA-4659-2F7E-3304-5D539BF181E9}"/>
              </a:ext>
            </a:extLst>
          </p:cNvPr>
          <p:cNvSpPr/>
          <p:nvPr/>
        </p:nvSpPr>
        <p:spPr>
          <a:xfrm>
            <a:off x="3157329" y="2580270"/>
            <a:ext cx="1147969" cy="1147969"/>
          </a:xfrm>
          <a:prstGeom prst="ellipse">
            <a:avLst/>
          </a:prstGeom>
          <a:solidFill>
            <a:schemeClr val="tx1">
              <a:lumMod val="65000"/>
              <a:lumOff val="35000"/>
            </a:schemeClr>
          </a:solidFill>
          <a:ln w="38100">
            <a:solidFill>
              <a:schemeClr val="accent5">
                <a:lumMod val="20000"/>
                <a:lumOff val="8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68BEEE50-8FBC-A78C-EF6F-1C09167A2BF5}"/>
              </a:ext>
            </a:extLst>
          </p:cNvPr>
          <p:cNvSpPr txBox="1"/>
          <p:nvPr/>
        </p:nvSpPr>
        <p:spPr>
          <a:xfrm>
            <a:off x="3157329" y="2760870"/>
            <a:ext cx="1147970" cy="707886"/>
          </a:xfrm>
          <a:prstGeom prst="rect">
            <a:avLst/>
          </a:prstGeom>
          <a:noFill/>
        </p:spPr>
        <p:txBody>
          <a:bodyPr wrap="square" rtlCol="0">
            <a:spAutoFit/>
          </a:bodyPr>
          <a:lstStyle/>
          <a:p>
            <a:pPr algn="ctr"/>
            <a:r>
              <a:rPr lang="en-US" sz="4000" b="1" dirty="0">
                <a:solidFill>
                  <a:schemeClr val="accent5">
                    <a:lumMod val="20000"/>
                    <a:lumOff val="80000"/>
                  </a:schemeClr>
                </a:solidFill>
                <a:latin typeface="Century Gothic" panose="020B0502020202020204" pitchFamily="34" charset="0"/>
                <a:cs typeface="Courier New" panose="02070309020205020404" pitchFamily="49" charset="0"/>
              </a:rPr>
              <a:t>2</a:t>
            </a:r>
          </a:p>
        </p:txBody>
      </p:sp>
      <p:sp>
        <p:nvSpPr>
          <p:cNvPr id="14" name="Oval 13">
            <a:extLst>
              <a:ext uri="{FF2B5EF4-FFF2-40B4-BE49-F238E27FC236}">
                <a16:creationId xmlns:a16="http://schemas.microsoft.com/office/drawing/2014/main" id="{420C90AE-D127-CF80-F948-E4CF001A85E4}"/>
              </a:ext>
            </a:extLst>
          </p:cNvPr>
          <p:cNvSpPr/>
          <p:nvPr/>
        </p:nvSpPr>
        <p:spPr>
          <a:xfrm>
            <a:off x="5466519" y="2580270"/>
            <a:ext cx="1147969" cy="1147969"/>
          </a:xfrm>
          <a:prstGeom prst="ellipse">
            <a:avLst/>
          </a:prstGeom>
          <a:solidFill>
            <a:schemeClr val="tx1">
              <a:lumMod val="65000"/>
              <a:lumOff val="35000"/>
            </a:schemeClr>
          </a:solidFill>
          <a:ln w="38100">
            <a:solidFill>
              <a:schemeClr val="accent5">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A07844-977D-3781-D375-40C3C9753F76}"/>
              </a:ext>
            </a:extLst>
          </p:cNvPr>
          <p:cNvSpPr txBox="1"/>
          <p:nvPr/>
        </p:nvSpPr>
        <p:spPr>
          <a:xfrm>
            <a:off x="5466519" y="2760870"/>
            <a:ext cx="1147970" cy="707886"/>
          </a:xfrm>
          <a:prstGeom prst="rect">
            <a:avLst/>
          </a:prstGeom>
          <a:noFill/>
        </p:spPr>
        <p:txBody>
          <a:bodyPr wrap="square" rtlCol="0">
            <a:spAutoFit/>
          </a:bodyPr>
          <a:lstStyle/>
          <a:p>
            <a:pPr algn="ctr"/>
            <a:r>
              <a:rPr lang="en-US" sz="4000" b="1" dirty="0">
                <a:solidFill>
                  <a:schemeClr val="accent5">
                    <a:lumMod val="40000"/>
                    <a:lumOff val="60000"/>
                  </a:schemeClr>
                </a:solidFill>
                <a:latin typeface="Century Gothic" panose="020B0502020202020204" pitchFamily="34" charset="0"/>
                <a:cs typeface="Courier New" panose="02070309020205020404" pitchFamily="49" charset="0"/>
              </a:rPr>
              <a:t>3</a:t>
            </a:r>
          </a:p>
        </p:txBody>
      </p:sp>
      <p:sp>
        <p:nvSpPr>
          <p:cNvPr id="16" name="Oval 15">
            <a:extLst>
              <a:ext uri="{FF2B5EF4-FFF2-40B4-BE49-F238E27FC236}">
                <a16:creationId xmlns:a16="http://schemas.microsoft.com/office/drawing/2014/main" id="{C14B3927-C2DD-B2AD-791A-9DC5DB108D4C}"/>
              </a:ext>
            </a:extLst>
          </p:cNvPr>
          <p:cNvSpPr/>
          <p:nvPr/>
        </p:nvSpPr>
        <p:spPr>
          <a:xfrm>
            <a:off x="7775708" y="2580270"/>
            <a:ext cx="1147969" cy="1147969"/>
          </a:xfrm>
          <a:prstGeom prst="ellipse">
            <a:avLst/>
          </a:prstGeom>
          <a:solidFill>
            <a:schemeClr val="tx1">
              <a:lumMod val="65000"/>
              <a:lumOff val="35000"/>
            </a:schemeClr>
          </a:solidFill>
          <a:ln w="38100">
            <a:solidFill>
              <a:schemeClr val="accent5">
                <a:lumMod val="60000"/>
                <a:lumOff val="4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C08C5357-050F-5007-F27D-BEEDD41384FC}"/>
              </a:ext>
            </a:extLst>
          </p:cNvPr>
          <p:cNvSpPr txBox="1"/>
          <p:nvPr/>
        </p:nvSpPr>
        <p:spPr>
          <a:xfrm>
            <a:off x="7775708" y="2760870"/>
            <a:ext cx="1147970" cy="707886"/>
          </a:xfrm>
          <a:prstGeom prst="rect">
            <a:avLst/>
          </a:prstGeom>
          <a:noFill/>
        </p:spPr>
        <p:txBody>
          <a:bodyPr wrap="square" rtlCol="0">
            <a:spAutoFit/>
          </a:bodyPr>
          <a:lstStyle/>
          <a:p>
            <a:pPr algn="ctr"/>
            <a:r>
              <a:rPr lang="en-US" sz="4000" b="1" dirty="0">
                <a:solidFill>
                  <a:schemeClr val="accent5">
                    <a:lumMod val="60000"/>
                    <a:lumOff val="40000"/>
                  </a:schemeClr>
                </a:solidFill>
                <a:latin typeface="Century Gothic" panose="020B0502020202020204" pitchFamily="34" charset="0"/>
                <a:cs typeface="Courier New" panose="02070309020205020404" pitchFamily="49" charset="0"/>
              </a:rPr>
              <a:t>4</a:t>
            </a:r>
          </a:p>
        </p:txBody>
      </p:sp>
      <p:sp>
        <p:nvSpPr>
          <p:cNvPr id="18" name="Oval 17">
            <a:extLst>
              <a:ext uri="{FF2B5EF4-FFF2-40B4-BE49-F238E27FC236}">
                <a16:creationId xmlns:a16="http://schemas.microsoft.com/office/drawing/2014/main" id="{9BF01EB2-4EDA-FA27-F507-93B20E780E23}"/>
              </a:ext>
            </a:extLst>
          </p:cNvPr>
          <p:cNvSpPr/>
          <p:nvPr/>
        </p:nvSpPr>
        <p:spPr>
          <a:xfrm>
            <a:off x="10084896" y="2580309"/>
            <a:ext cx="1147969" cy="1147969"/>
          </a:xfrm>
          <a:prstGeom prst="ellipse">
            <a:avLst/>
          </a:prstGeom>
          <a:solidFill>
            <a:schemeClr val="tx1">
              <a:lumMod val="65000"/>
              <a:lumOff val="35000"/>
            </a:schemeClr>
          </a:solidFill>
          <a:ln w="38100">
            <a:solidFill>
              <a:schemeClr val="accent5"/>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796C5F2-708A-4BA2-9579-BAF0363A0A0E}"/>
              </a:ext>
            </a:extLst>
          </p:cNvPr>
          <p:cNvSpPr txBox="1"/>
          <p:nvPr/>
        </p:nvSpPr>
        <p:spPr>
          <a:xfrm>
            <a:off x="10084896" y="2760909"/>
            <a:ext cx="1147970" cy="707886"/>
          </a:xfrm>
          <a:prstGeom prst="rect">
            <a:avLst/>
          </a:prstGeom>
          <a:noFill/>
        </p:spPr>
        <p:txBody>
          <a:bodyPr wrap="square" rtlCol="0">
            <a:spAutoFit/>
          </a:bodyPr>
          <a:lstStyle/>
          <a:p>
            <a:pPr algn="ctr"/>
            <a:r>
              <a:rPr lang="en-US" sz="4000" b="1" dirty="0">
                <a:solidFill>
                  <a:schemeClr val="accent5"/>
                </a:solidFill>
                <a:latin typeface="Century Gothic" panose="020B0502020202020204" pitchFamily="34" charset="0"/>
                <a:cs typeface="Courier New" panose="02070309020205020404" pitchFamily="49" charset="0"/>
              </a:rPr>
              <a:t>5</a:t>
            </a:r>
          </a:p>
        </p:txBody>
      </p:sp>
      <p:sp>
        <p:nvSpPr>
          <p:cNvPr id="23" name="Flowchart: Off-page Connector 22">
            <a:extLst>
              <a:ext uri="{FF2B5EF4-FFF2-40B4-BE49-F238E27FC236}">
                <a16:creationId xmlns:a16="http://schemas.microsoft.com/office/drawing/2014/main" id="{37BD7CD6-81A6-886C-25E8-ADBDF6E3B64B}"/>
              </a:ext>
            </a:extLst>
          </p:cNvPr>
          <p:cNvSpPr/>
          <p:nvPr/>
        </p:nvSpPr>
        <p:spPr>
          <a:xfrm>
            <a:off x="817492" y="904461"/>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15F3097-F7E3-4702-8CC9-C6172CA7521D}"/>
              </a:ext>
            </a:extLst>
          </p:cNvPr>
          <p:cNvSpPr txBox="1"/>
          <p:nvPr/>
        </p:nvSpPr>
        <p:spPr>
          <a:xfrm>
            <a:off x="817492" y="465605"/>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1</a:t>
            </a:r>
          </a:p>
        </p:txBody>
      </p:sp>
      <p:sp>
        <p:nvSpPr>
          <p:cNvPr id="25" name="Rectangle 24">
            <a:extLst>
              <a:ext uri="{FF2B5EF4-FFF2-40B4-BE49-F238E27FC236}">
                <a16:creationId xmlns:a16="http://schemas.microsoft.com/office/drawing/2014/main" id="{A477DE32-1400-77FD-5EDB-D0B78EB65838}"/>
              </a:ext>
            </a:extLst>
          </p:cNvPr>
          <p:cNvSpPr/>
          <p:nvPr/>
        </p:nvSpPr>
        <p:spPr>
          <a:xfrm>
            <a:off x="817492" y="904461"/>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F73829F5-F9C2-C661-00D3-3D01103669DB}"/>
              </a:ext>
            </a:extLst>
          </p:cNvPr>
          <p:cNvSpPr txBox="1"/>
          <p:nvPr/>
        </p:nvSpPr>
        <p:spPr>
          <a:xfrm>
            <a:off x="817492" y="1333141"/>
            <a:ext cx="1147970" cy="553998"/>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Establish Baseline</a:t>
            </a:r>
          </a:p>
        </p:txBody>
      </p:sp>
      <p:sp>
        <p:nvSpPr>
          <p:cNvPr id="27" name="TextBox 26">
            <a:extLst>
              <a:ext uri="{FF2B5EF4-FFF2-40B4-BE49-F238E27FC236}">
                <a16:creationId xmlns:a16="http://schemas.microsoft.com/office/drawing/2014/main" id="{589E45E2-A84D-856A-5E6C-4A8268B08B60}"/>
              </a:ext>
            </a:extLst>
          </p:cNvPr>
          <p:cNvSpPr txBox="1"/>
          <p:nvPr/>
        </p:nvSpPr>
        <p:spPr>
          <a:xfrm>
            <a:off x="567769" y="4699922"/>
            <a:ext cx="1708705" cy="138499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Enter the launch date and initial scope of our first EV charging stations; identify the initial cities and facilities targeted.</a:t>
            </a:r>
          </a:p>
        </p:txBody>
      </p:sp>
      <p:cxnSp>
        <p:nvCxnSpPr>
          <p:cNvPr id="29" name="Straight Connector 28">
            <a:extLst>
              <a:ext uri="{FF2B5EF4-FFF2-40B4-BE49-F238E27FC236}">
                <a16:creationId xmlns:a16="http://schemas.microsoft.com/office/drawing/2014/main" id="{AB5F0A3A-7A2A-67AE-F04A-3A50F26E93DA}"/>
              </a:ext>
            </a:extLst>
          </p:cNvPr>
          <p:cNvCxnSpPr/>
          <p:nvPr/>
        </p:nvCxnSpPr>
        <p:spPr>
          <a:xfrm>
            <a:off x="1422122" y="3881744"/>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0" name="Flowchart: Off-page Connector 29">
            <a:extLst>
              <a:ext uri="{FF2B5EF4-FFF2-40B4-BE49-F238E27FC236}">
                <a16:creationId xmlns:a16="http://schemas.microsoft.com/office/drawing/2014/main" id="{DEC97608-EC55-3E3C-D0D9-1FA868EFE849}"/>
              </a:ext>
            </a:extLst>
          </p:cNvPr>
          <p:cNvSpPr/>
          <p:nvPr/>
        </p:nvSpPr>
        <p:spPr>
          <a:xfrm>
            <a:off x="3144076" y="875196"/>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DAF7D06-60EF-A220-725E-73933DB6E2F9}"/>
              </a:ext>
            </a:extLst>
          </p:cNvPr>
          <p:cNvSpPr txBox="1"/>
          <p:nvPr/>
        </p:nvSpPr>
        <p:spPr>
          <a:xfrm>
            <a:off x="3144076" y="436340"/>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2</a:t>
            </a:r>
          </a:p>
        </p:txBody>
      </p:sp>
      <p:sp>
        <p:nvSpPr>
          <p:cNvPr id="32" name="Rectangle 31">
            <a:extLst>
              <a:ext uri="{FF2B5EF4-FFF2-40B4-BE49-F238E27FC236}">
                <a16:creationId xmlns:a16="http://schemas.microsoft.com/office/drawing/2014/main" id="{F2FADA5E-320C-D4FA-442B-CD1D0C4A72E4}"/>
              </a:ext>
            </a:extLst>
          </p:cNvPr>
          <p:cNvSpPr/>
          <p:nvPr/>
        </p:nvSpPr>
        <p:spPr>
          <a:xfrm>
            <a:off x="3144076" y="875196"/>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24CF5A1D-465A-98FA-FDAF-EB36F744D622}"/>
              </a:ext>
            </a:extLst>
          </p:cNvPr>
          <p:cNvSpPr txBox="1"/>
          <p:nvPr/>
        </p:nvSpPr>
        <p:spPr>
          <a:xfrm>
            <a:off x="3144076" y="1303876"/>
            <a:ext cx="1147970" cy="492443"/>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Milestone </a:t>
            </a:r>
            <a:r>
              <a:rPr lang="en-US" sz="1100" dirty="0">
                <a:solidFill>
                  <a:schemeClr val="tx1">
                    <a:lumMod val="65000"/>
                    <a:lumOff val="35000"/>
                  </a:schemeClr>
                </a:solidFill>
                <a:latin typeface="Century Gothic" panose="020B0502020202020204" pitchFamily="34" charset="0"/>
              </a:rPr>
              <a:t>Achievement</a:t>
            </a:r>
          </a:p>
        </p:txBody>
      </p:sp>
      <p:sp>
        <p:nvSpPr>
          <p:cNvPr id="34" name="TextBox 33">
            <a:extLst>
              <a:ext uri="{FF2B5EF4-FFF2-40B4-BE49-F238E27FC236}">
                <a16:creationId xmlns:a16="http://schemas.microsoft.com/office/drawing/2014/main" id="{F81F0E6E-5B9C-6EAF-133B-616E298B176D}"/>
              </a:ext>
            </a:extLst>
          </p:cNvPr>
          <p:cNvSpPr txBox="1"/>
          <p:nvPr/>
        </p:nvSpPr>
        <p:spPr>
          <a:xfrm>
            <a:off x="2894353" y="4670657"/>
            <a:ext cx="1708705" cy="138499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Record the completion of our first 100 charging stations, highlighting key partnerships and technological breakthroughs.</a:t>
            </a:r>
          </a:p>
        </p:txBody>
      </p:sp>
      <p:cxnSp>
        <p:nvCxnSpPr>
          <p:cNvPr id="35" name="Straight Connector 34">
            <a:extLst>
              <a:ext uri="{FF2B5EF4-FFF2-40B4-BE49-F238E27FC236}">
                <a16:creationId xmlns:a16="http://schemas.microsoft.com/office/drawing/2014/main" id="{A44244D8-6188-C13A-B4CB-39371CFBEF5E}"/>
              </a:ext>
            </a:extLst>
          </p:cNvPr>
          <p:cNvCxnSpPr/>
          <p:nvPr/>
        </p:nvCxnSpPr>
        <p:spPr>
          <a:xfrm>
            <a:off x="3748706" y="3852479"/>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6" name="Flowchart: Off-page Connector 35">
            <a:extLst>
              <a:ext uri="{FF2B5EF4-FFF2-40B4-BE49-F238E27FC236}">
                <a16:creationId xmlns:a16="http://schemas.microsoft.com/office/drawing/2014/main" id="{CF43B884-BB00-0449-622C-FC631C48A550}"/>
              </a:ext>
            </a:extLst>
          </p:cNvPr>
          <p:cNvSpPr/>
          <p:nvPr/>
        </p:nvSpPr>
        <p:spPr>
          <a:xfrm>
            <a:off x="5411442" y="893143"/>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E1C72F90-E569-0F27-67B8-0A5E1B561EFB}"/>
              </a:ext>
            </a:extLst>
          </p:cNvPr>
          <p:cNvSpPr txBox="1"/>
          <p:nvPr/>
        </p:nvSpPr>
        <p:spPr>
          <a:xfrm>
            <a:off x="5411442" y="454287"/>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3</a:t>
            </a:r>
          </a:p>
        </p:txBody>
      </p:sp>
      <p:sp>
        <p:nvSpPr>
          <p:cNvPr id="38" name="Rectangle 37">
            <a:extLst>
              <a:ext uri="{FF2B5EF4-FFF2-40B4-BE49-F238E27FC236}">
                <a16:creationId xmlns:a16="http://schemas.microsoft.com/office/drawing/2014/main" id="{53D04127-107C-0A85-DE4A-4450033B2969}"/>
              </a:ext>
            </a:extLst>
          </p:cNvPr>
          <p:cNvSpPr/>
          <p:nvPr/>
        </p:nvSpPr>
        <p:spPr>
          <a:xfrm>
            <a:off x="5411442" y="893143"/>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AB694DB-847A-8D04-99E0-75B7F208C648}"/>
              </a:ext>
            </a:extLst>
          </p:cNvPr>
          <p:cNvSpPr txBox="1"/>
          <p:nvPr/>
        </p:nvSpPr>
        <p:spPr>
          <a:xfrm>
            <a:off x="5411442" y="1321823"/>
            <a:ext cx="1147970" cy="553998"/>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Expansion Phase</a:t>
            </a:r>
          </a:p>
        </p:txBody>
      </p:sp>
      <p:sp>
        <p:nvSpPr>
          <p:cNvPr id="40" name="TextBox 39">
            <a:extLst>
              <a:ext uri="{FF2B5EF4-FFF2-40B4-BE49-F238E27FC236}">
                <a16:creationId xmlns:a16="http://schemas.microsoft.com/office/drawing/2014/main" id="{32C1210D-E3E1-E117-092A-5EAB46548B9D}"/>
              </a:ext>
            </a:extLst>
          </p:cNvPr>
          <p:cNvSpPr txBox="1"/>
          <p:nvPr/>
        </p:nvSpPr>
        <p:spPr>
          <a:xfrm>
            <a:off x="5161719" y="4688604"/>
            <a:ext cx="1708705" cy="138499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Update this section to reflect regional expansion plans, including new markets and increased charging capacity.</a:t>
            </a:r>
          </a:p>
        </p:txBody>
      </p:sp>
      <p:cxnSp>
        <p:nvCxnSpPr>
          <p:cNvPr id="41" name="Straight Connector 40">
            <a:extLst>
              <a:ext uri="{FF2B5EF4-FFF2-40B4-BE49-F238E27FC236}">
                <a16:creationId xmlns:a16="http://schemas.microsoft.com/office/drawing/2014/main" id="{A56F25B1-E487-3A65-F8D7-271DD4E443CB}"/>
              </a:ext>
            </a:extLst>
          </p:cNvPr>
          <p:cNvCxnSpPr/>
          <p:nvPr/>
        </p:nvCxnSpPr>
        <p:spPr>
          <a:xfrm>
            <a:off x="6016072" y="3870426"/>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42" name="Flowchart: Off-page Connector 41">
            <a:extLst>
              <a:ext uri="{FF2B5EF4-FFF2-40B4-BE49-F238E27FC236}">
                <a16:creationId xmlns:a16="http://schemas.microsoft.com/office/drawing/2014/main" id="{9F790631-6F9D-F818-0A72-A2630D0718FC}"/>
              </a:ext>
            </a:extLst>
          </p:cNvPr>
          <p:cNvSpPr/>
          <p:nvPr/>
        </p:nvSpPr>
        <p:spPr>
          <a:xfrm>
            <a:off x="7761213" y="904461"/>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14DA9BC-BCF9-5FF2-326A-64D8766CF055}"/>
              </a:ext>
            </a:extLst>
          </p:cNvPr>
          <p:cNvSpPr txBox="1"/>
          <p:nvPr/>
        </p:nvSpPr>
        <p:spPr>
          <a:xfrm>
            <a:off x="7761213" y="465605"/>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4</a:t>
            </a:r>
          </a:p>
        </p:txBody>
      </p:sp>
      <p:sp>
        <p:nvSpPr>
          <p:cNvPr id="44" name="Rectangle 43">
            <a:extLst>
              <a:ext uri="{FF2B5EF4-FFF2-40B4-BE49-F238E27FC236}">
                <a16:creationId xmlns:a16="http://schemas.microsoft.com/office/drawing/2014/main" id="{8C2BF858-8AD1-0831-3002-317C262E515B}"/>
              </a:ext>
            </a:extLst>
          </p:cNvPr>
          <p:cNvSpPr/>
          <p:nvPr/>
        </p:nvSpPr>
        <p:spPr>
          <a:xfrm>
            <a:off x="7761213" y="904461"/>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C9DD7109-F88C-71B4-5CA8-BFC30EE25247}"/>
              </a:ext>
            </a:extLst>
          </p:cNvPr>
          <p:cNvSpPr txBox="1"/>
          <p:nvPr/>
        </p:nvSpPr>
        <p:spPr>
          <a:xfrm>
            <a:off x="7761213" y="1333141"/>
            <a:ext cx="1147970" cy="784830"/>
          </a:xfrm>
          <a:prstGeom prst="rect">
            <a:avLst/>
          </a:prstGeom>
          <a:noFill/>
        </p:spPr>
        <p:txBody>
          <a:bodyPr wrap="square" rtlCol="0">
            <a:spAutoFit/>
          </a:bodyPr>
          <a:lstStyle/>
          <a:p>
            <a:pPr algn="ctr"/>
            <a:r>
              <a:rPr lang="en-US" sz="1300" dirty="0">
                <a:solidFill>
                  <a:schemeClr val="tx1">
                    <a:lumMod val="65000"/>
                    <a:lumOff val="35000"/>
                  </a:schemeClr>
                </a:solidFill>
                <a:latin typeface="Century Gothic" panose="020B0502020202020204" pitchFamily="34" charset="0"/>
              </a:rPr>
              <a:t>Innovation</a:t>
            </a:r>
            <a:r>
              <a:rPr lang="en-US" sz="1500" dirty="0">
                <a:solidFill>
                  <a:schemeClr val="tx1">
                    <a:lumMod val="65000"/>
                    <a:lumOff val="35000"/>
                  </a:schemeClr>
                </a:solidFill>
                <a:latin typeface="Century Gothic" panose="020B0502020202020204" pitchFamily="34" charset="0"/>
              </a:rPr>
              <a:t> and Growth</a:t>
            </a:r>
          </a:p>
        </p:txBody>
      </p:sp>
      <p:sp>
        <p:nvSpPr>
          <p:cNvPr id="46" name="TextBox 45">
            <a:extLst>
              <a:ext uri="{FF2B5EF4-FFF2-40B4-BE49-F238E27FC236}">
                <a16:creationId xmlns:a16="http://schemas.microsoft.com/office/drawing/2014/main" id="{D2F05141-85C2-3C29-64DA-F155BE776B1C}"/>
              </a:ext>
            </a:extLst>
          </p:cNvPr>
          <p:cNvSpPr txBox="1"/>
          <p:nvPr/>
        </p:nvSpPr>
        <p:spPr>
          <a:xfrm>
            <a:off x="7511490" y="4699922"/>
            <a:ext cx="1708705" cy="1569660"/>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Document the introduction of advanced charging technology and logistics solutions that enhance user experience and system efficiency.</a:t>
            </a:r>
          </a:p>
        </p:txBody>
      </p:sp>
      <p:cxnSp>
        <p:nvCxnSpPr>
          <p:cNvPr id="47" name="Straight Connector 46">
            <a:extLst>
              <a:ext uri="{FF2B5EF4-FFF2-40B4-BE49-F238E27FC236}">
                <a16:creationId xmlns:a16="http://schemas.microsoft.com/office/drawing/2014/main" id="{D4E351A4-E1A7-408B-6A6D-7C693B536B6F}"/>
              </a:ext>
            </a:extLst>
          </p:cNvPr>
          <p:cNvCxnSpPr/>
          <p:nvPr/>
        </p:nvCxnSpPr>
        <p:spPr>
          <a:xfrm>
            <a:off x="8365843" y="3881744"/>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3" name="Flowchart: Off-page Connector 52">
            <a:extLst>
              <a:ext uri="{FF2B5EF4-FFF2-40B4-BE49-F238E27FC236}">
                <a16:creationId xmlns:a16="http://schemas.microsoft.com/office/drawing/2014/main" id="{69E25F88-B1BC-CC3E-2D52-F6AC7EFE0118}"/>
              </a:ext>
            </a:extLst>
          </p:cNvPr>
          <p:cNvSpPr/>
          <p:nvPr/>
        </p:nvSpPr>
        <p:spPr>
          <a:xfrm>
            <a:off x="10034587" y="893143"/>
            <a:ext cx="1147970" cy="1638025"/>
          </a:xfrm>
          <a:prstGeom prst="flowChartOffpageConnector">
            <a:avLst/>
          </a:prstGeom>
          <a:pattFill prst="ltDnDiag">
            <a:fgClr>
              <a:schemeClr val="bg2">
                <a:lumMod val="9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D3F86E15-0A24-0D80-5663-14136F60BAC2}"/>
              </a:ext>
            </a:extLst>
          </p:cNvPr>
          <p:cNvSpPr txBox="1"/>
          <p:nvPr/>
        </p:nvSpPr>
        <p:spPr>
          <a:xfrm>
            <a:off x="10034587" y="454287"/>
            <a:ext cx="1147970" cy="430887"/>
          </a:xfrm>
          <a:prstGeom prst="rect">
            <a:avLst/>
          </a:prstGeom>
          <a:noFill/>
        </p:spPr>
        <p:txBody>
          <a:bodyPr wrap="square" rtlCol="0">
            <a:spAutoFit/>
          </a:bodyPr>
          <a:lstStyle/>
          <a:p>
            <a:pPr algn="ctr"/>
            <a:r>
              <a:rPr lang="en-US" sz="2200" b="1" dirty="0">
                <a:solidFill>
                  <a:schemeClr val="tx1">
                    <a:lumMod val="65000"/>
                    <a:lumOff val="35000"/>
                  </a:schemeClr>
                </a:solidFill>
                <a:latin typeface="Century Gothic" panose="020B0502020202020204" pitchFamily="34" charset="0"/>
              </a:rPr>
              <a:t>Step 5</a:t>
            </a:r>
          </a:p>
        </p:txBody>
      </p:sp>
      <p:sp>
        <p:nvSpPr>
          <p:cNvPr id="55" name="Rectangle 54">
            <a:extLst>
              <a:ext uri="{FF2B5EF4-FFF2-40B4-BE49-F238E27FC236}">
                <a16:creationId xmlns:a16="http://schemas.microsoft.com/office/drawing/2014/main" id="{F837006E-E6C6-C49E-508F-0792966AF04E}"/>
              </a:ext>
            </a:extLst>
          </p:cNvPr>
          <p:cNvSpPr/>
          <p:nvPr/>
        </p:nvSpPr>
        <p:spPr>
          <a:xfrm>
            <a:off x="10034587" y="893143"/>
            <a:ext cx="1147970" cy="11209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03ED1E26-0966-91C0-6C88-23040059E638}"/>
              </a:ext>
            </a:extLst>
          </p:cNvPr>
          <p:cNvSpPr txBox="1"/>
          <p:nvPr/>
        </p:nvSpPr>
        <p:spPr>
          <a:xfrm>
            <a:off x="10034587" y="1321823"/>
            <a:ext cx="1147970" cy="553998"/>
          </a:xfrm>
          <a:prstGeom prst="rect">
            <a:avLst/>
          </a:prstGeom>
          <a:noFill/>
        </p:spPr>
        <p:txBody>
          <a:bodyPr wrap="square" rtlCol="0">
            <a:spAutoFit/>
          </a:bodyPr>
          <a:lstStyle/>
          <a:p>
            <a:pPr algn="ctr"/>
            <a:r>
              <a:rPr lang="en-US" sz="1500" dirty="0">
                <a:solidFill>
                  <a:schemeClr val="tx1">
                    <a:lumMod val="65000"/>
                    <a:lumOff val="35000"/>
                  </a:schemeClr>
                </a:solidFill>
                <a:latin typeface="Century Gothic" panose="020B0502020202020204" pitchFamily="34" charset="0"/>
              </a:rPr>
              <a:t>Future Goals</a:t>
            </a:r>
          </a:p>
        </p:txBody>
      </p:sp>
      <p:sp>
        <p:nvSpPr>
          <p:cNvPr id="57" name="TextBox 56">
            <a:extLst>
              <a:ext uri="{FF2B5EF4-FFF2-40B4-BE49-F238E27FC236}">
                <a16:creationId xmlns:a16="http://schemas.microsoft.com/office/drawing/2014/main" id="{85BA057B-263B-CCA4-988B-50A41539A30B}"/>
              </a:ext>
            </a:extLst>
          </p:cNvPr>
          <p:cNvSpPr txBox="1"/>
          <p:nvPr/>
        </p:nvSpPr>
        <p:spPr>
          <a:xfrm>
            <a:off x="9784864" y="4688604"/>
            <a:ext cx="1708705" cy="1384995"/>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Outline the roadmap for national coverage and smart grid integration, setting specific targets for the next five years.</a:t>
            </a:r>
          </a:p>
        </p:txBody>
      </p:sp>
      <p:cxnSp>
        <p:nvCxnSpPr>
          <p:cNvPr id="58" name="Straight Connector 57">
            <a:extLst>
              <a:ext uri="{FF2B5EF4-FFF2-40B4-BE49-F238E27FC236}">
                <a16:creationId xmlns:a16="http://schemas.microsoft.com/office/drawing/2014/main" id="{8A9443FA-E8BA-7307-1FB9-F418F3690DB4}"/>
              </a:ext>
            </a:extLst>
          </p:cNvPr>
          <p:cNvCxnSpPr/>
          <p:nvPr/>
        </p:nvCxnSpPr>
        <p:spPr>
          <a:xfrm>
            <a:off x="10639217" y="3870426"/>
            <a:ext cx="0" cy="464418"/>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9" name="Rectangle 58">
            <a:extLst>
              <a:ext uri="{FF2B5EF4-FFF2-40B4-BE49-F238E27FC236}">
                <a16:creationId xmlns:a16="http://schemas.microsoft.com/office/drawing/2014/main" id="{18D35908-F18A-97FD-E02B-A141BEEF8EE6}"/>
              </a:ext>
            </a:extLst>
          </p:cNvPr>
          <p:cNvSpPr/>
          <p:nvPr/>
        </p:nvSpPr>
        <p:spPr>
          <a:xfrm>
            <a:off x="0" y="6427359"/>
            <a:ext cx="12191999" cy="430641"/>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78E330E5-7731-929A-A514-7F6A6954F6A5}"/>
              </a:ext>
            </a:extLst>
          </p:cNvPr>
          <p:cNvSpPr txBox="1"/>
          <p:nvPr/>
        </p:nvSpPr>
        <p:spPr>
          <a:xfrm>
            <a:off x="160367" y="6471712"/>
            <a:ext cx="7176678" cy="369332"/>
          </a:xfrm>
          <a:prstGeom prst="rect">
            <a:avLst/>
          </a:prstGeom>
          <a:noFill/>
        </p:spPr>
        <p:txBody>
          <a:bodyPr wrap="square" rtlCol="0">
            <a:spAutoFit/>
          </a:bodyPr>
          <a:lstStyle/>
          <a:p>
            <a:r>
              <a:rPr lang="en-US" dirty="0">
                <a:solidFill>
                  <a:schemeClr val="accent5">
                    <a:lumMod val="20000"/>
                    <a:lumOff val="80000"/>
                  </a:schemeClr>
                </a:solidFill>
                <a:latin typeface="Century Gothic" panose="020B0502020202020204" pitchFamily="34" charset="0"/>
              </a:rPr>
              <a:t>Timeline Template Example</a:t>
            </a:r>
          </a:p>
        </p:txBody>
      </p:sp>
    </p:spTree>
    <p:extLst>
      <p:ext uri="{BB962C8B-B14F-4D97-AF65-F5344CB8AC3E}">
        <p14:creationId xmlns:p14="http://schemas.microsoft.com/office/powerpoint/2010/main" val="398372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14526007-FC9D-EA4F-BC32-F0B12AA313F9}" vid="{176331FD-C909-DA4F-9B68-1A0690371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IC-Project-Roadmap-Timeline-Template_PowerPoint</Template>
  <TotalTime>118</TotalTime>
  <Words>292</Words>
  <Application>Microsoft Macintosh PowerPoint</Application>
  <PresentationFormat>Widescreen</PresentationFormat>
  <Paragraphs>35</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6</cp:revision>
  <dcterms:created xsi:type="dcterms:W3CDTF">2021-07-01T18:29:18Z</dcterms:created>
  <dcterms:modified xsi:type="dcterms:W3CDTF">2024-05-29T21:26:01Z</dcterms:modified>
</cp:coreProperties>
</file>