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1" autoAdjust="0"/>
    <p:restoredTop sz="86447"/>
  </p:normalViewPr>
  <p:slideViewPr>
    <p:cSldViewPr snapToGrid="0" snapToObjects="1">
      <p:cViewPr varScale="1">
        <p:scale>
          <a:sx n="128" d="100"/>
          <a:sy n="128" d="100"/>
        </p:scale>
        <p:origin x="400"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Social+Enterprise+Business+Model+Canvas-powerpoint-12005&amp;lpa=Sample+Social+Enterpris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SOCIAL ENTERPRISE CANVAS TEMPLATE EXAMPLE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r>
              <a:rPr lang="en-US" dirty="0">
                <a:solidFill>
                  <a:schemeClr val="tx1">
                    <a:lumMod val="65000"/>
                    <a:lumOff val="35000"/>
                  </a:schemeClr>
                </a:solidFill>
                <a:latin typeface="Century Gothic" panose="020B0502020202020204" pitchFamily="34" charset="0"/>
              </a:rPr>
              <a:t>These instructions will guide you in creating a comprehensive business model for your social enterprise, aligning your social goals with sustainable business practices.</a:t>
            </a:r>
          </a:p>
        </p:txBody>
      </p:sp>
      <p:pic>
        <p:nvPicPr>
          <p:cNvPr id="10" name="Picture 9" descr="A screenshot of a computer screen&#10;&#10;Description automatically generated">
            <a:extLst>
              <a:ext uri="{FF2B5EF4-FFF2-40B4-BE49-F238E27FC236}">
                <a16:creationId xmlns:a16="http://schemas.microsoft.com/office/drawing/2014/main" id="{B372360C-0911-9236-87D2-F8EB4F295542}"/>
              </a:ext>
            </a:extLst>
          </p:cNvPr>
          <p:cNvPicPr>
            <a:picLocks noChangeAspect="1"/>
          </p:cNvPicPr>
          <p:nvPr/>
        </p:nvPicPr>
        <p:blipFill>
          <a:blip r:embed="rId5"/>
          <a:stretch>
            <a:fillRect/>
          </a:stretch>
        </p:blipFill>
        <p:spPr>
          <a:xfrm>
            <a:off x="3912720" y="1297267"/>
            <a:ext cx="7881257" cy="39981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SOCIAL ENTERPRISE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2800352196"/>
              </p:ext>
            </p:extLst>
          </p:nvPr>
        </p:nvGraphicFramePr>
        <p:xfrm>
          <a:off x="237459" y="740665"/>
          <a:ext cx="11717081" cy="5913514"/>
        </p:xfrm>
        <a:graphic>
          <a:graphicData uri="http://schemas.openxmlformats.org/drawingml/2006/table">
            <a:tbl>
              <a:tblPr/>
              <a:tblGrid>
                <a:gridCol w="1357774">
                  <a:extLst>
                    <a:ext uri="{9D8B030D-6E8A-4147-A177-3AD203B41FA5}">
                      <a16:colId xmlns:a16="http://schemas.microsoft.com/office/drawing/2014/main" val="3982309880"/>
                    </a:ext>
                  </a:extLst>
                </a:gridCol>
                <a:gridCol w="2413819">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fontAlgn="ctr"/>
                      <a:r>
                        <a:rPr lang="en-US" sz="1400" b="0" i="0" u="none" strike="noStrike" dirty="0">
                          <a:solidFill>
                            <a:srgbClr val="FFFFFF"/>
                          </a:solidFill>
                          <a:effectLst/>
                          <a:latin typeface="Century Gothic" panose="020B0502020202020204" pitchFamily="34" charset="0"/>
                        </a:rPr>
                        <a:t>1. SOCIAL PROBLEM </a:t>
                      </a:r>
                      <a:br>
                        <a:rPr lang="en-US" sz="1400" b="0" i="0" u="none" strike="noStrike" dirty="0">
                          <a:solidFill>
                            <a:srgbClr val="FFFFFF"/>
                          </a:solidFill>
                          <a:effectLst/>
                          <a:latin typeface="Century Gothic" panose="020B0502020202020204" pitchFamily="34" charset="0"/>
                        </a:rPr>
                      </a:br>
                      <a:r>
                        <a:rPr lang="en-US" sz="1400" b="0" i="0" u="none" strike="noStrike" dirty="0">
                          <a:solidFill>
                            <a:srgbClr val="FFFFFF"/>
                          </a:solidFill>
                          <a:effectLst/>
                          <a:latin typeface="Century Gothic" panose="020B0502020202020204" pitchFamily="34" charset="0"/>
                        </a:rPr>
                        <a:t>AND SOLUTION</a:t>
                      </a:r>
                    </a:p>
                  </a:txBody>
                  <a:tcPr marL="52473" marR="0" marT="0" marB="0" anchor="ctr">
                    <a:lnL>
                      <a:noFill/>
                    </a:lnL>
                    <a:lnR>
                      <a:noFill/>
                    </a:lnR>
                    <a:lnT>
                      <a:noFill/>
                    </a:lnT>
                    <a:lnB>
                      <a:noFill/>
                    </a:lnB>
                    <a:solidFill>
                      <a:srgbClr val="595959"/>
                    </a:solidFill>
                  </a:tcPr>
                </a:tc>
                <a:tc gridSpan="7">
                  <a:txBody>
                    <a:bodyPr/>
                    <a:lstStyle/>
                    <a:p>
                      <a:pPr algn="l" fontAlgn="ctr"/>
                      <a:r>
                        <a:rPr lang="en-US" sz="1000" b="1" i="0" u="none" strike="noStrike" dirty="0">
                          <a:solidFill>
                            <a:srgbClr val="FFFFFF"/>
                          </a:solidFill>
                          <a:effectLst/>
                          <a:latin typeface="Century Gothic" panose="020B0502020202020204" pitchFamily="34" charset="0"/>
                        </a:rPr>
                        <a:t>Problem</a:t>
                      </a:r>
                      <a:r>
                        <a:rPr lang="en-US" sz="1000" b="0" i="0" u="none" strike="noStrike" dirty="0">
                          <a:solidFill>
                            <a:srgbClr val="FFFFFF"/>
                          </a:solidFill>
                          <a:effectLst/>
                          <a:latin typeface="Century Gothic" panose="020B0502020202020204" pitchFamily="34" charset="0"/>
                        </a:rPr>
                        <a:t>: Urban areas face significant challenges in reducing carbon emissions because municipal transportation is highly dependent on non-renewable energy.</a:t>
                      </a:r>
                    </a:p>
                    <a:p>
                      <a:pPr algn="l" fontAlgn="ctr"/>
                      <a:endParaRPr lang="en-US" sz="1000" b="0" i="0" u="none" strike="noStrike" dirty="0">
                        <a:solidFill>
                          <a:srgbClr val="FFFFFF"/>
                        </a:solidFill>
                        <a:effectLst/>
                        <a:latin typeface="Century Gothic" panose="020B0502020202020204" pitchFamily="34" charset="0"/>
                      </a:endParaRPr>
                    </a:p>
                    <a:p>
                      <a:pPr algn="l" fontAlgn="ctr"/>
                      <a:r>
                        <a:rPr lang="en-US" sz="1000" b="1" i="0" u="none" strike="noStrike" dirty="0">
                          <a:solidFill>
                            <a:srgbClr val="FFFFFF"/>
                          </a:solidFill>
                          <a:effectLst/>
                          <a:latin typeface="Century Gothic" panose="020B0502020202020204" pitchFamily="34" charset="0"/>
                        </a:rPr>
                        <a:t>Solution</a:t>
                      </a:r>
                      <a:r>
                        <a:rPr lang="en-US" sz="1000" b="0" i="0" u="none" strike="noStrike" dirty="0">
                          <a:solidFill>
                            <a:srgbClr val="FFFFFF"/>
                          </a:solidFill>
                          <a:effectLst/>
                          <a:latin typeface="Century Gothic" panose="020B0502020202020204" pitchFamily="34" charset="0"/>
                        </a:rPr>
                        <a:t>: Positive Charge aims to address this problem by providing widely accessible and efficient electric vehicle (EV) charging solutions, encouraging the shift toward electric transportation.</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2. CUSTOMER SEGMENTS</a:t>
                      </a:r>
                    </a:p>
                  </a:txBody>
                  <a:tcPr marL="52473" marR="0" marT="0" marB="0" anchor="ctr">
                    <a:lnL>
                      <a:noFill/>
                    </a:lnL>
                    <a:lnR>
                      <a:noFill/>
                    </a:lnR>
                    <a:lnT>
                      <a:noFill/>
                    </a:lnT>
                    <a:lnB>
                      <a:noFill/>
                    </a:lnB>
                    <a:solidFill>
                      <a:srgbClr val="8497B0"/>
                    </a:solidFill>
                  </a:tcPr>
                </a:tc>
                <a:tc>
                  <a:txBody>
                    <a:bodyPr/>
                    <a:lstStyle/>
                    <a:p>
                      <a:pPr algn="l" fontAlgn="ctr"/>
                      <a:r>
                        <a:rPr lang="en-US" sz="1000" b="1" i="0" u="none" strike="noStrike" dirty="0">
                          <a:solidFill>
                            <a:srgbClr val="FFFFFF"/>
                          </a:solidFill>
                          <a:effectLst/>
                          <a:latin typeface="Century Gothic" panose="020B0502020202020204" pitchFamily="34" charset="0"/>
                        </a:rPr>
                        <a:t>Primary customers </a:t>
                      </a:r>
                      <a:r>
                        <a:rPr lang="en-US" sz="1000" b="0" i="0" u="none" strike="noStrike" dirty="0">
                          <a:solidFill>
                            <a:srgbClr val="FFFFFF"/>
                          </a:solidFill>
                          <a:effectLst/>
                          <a:latin typeface="Century Gothic" panose="020B0502020202020204" pitchFamily="34" charset="0"/>
                        </a:rPr>
                        <a:t>include electric vehicle owners in urban and suburban areas. </a:t>
                      </a:r>
                    </a:p>
                    <a:p>
                      <a:pPr algn="l" fontAlgn="ctr"/>
                      <a:r>
                        <a:rPr lang="en-US" sz="1000" b="1" i="0" u="none" strike="noStrike" dirty="0">
                          <a:solidFill>
                            <a:srgbClr val="FFFFFF"/>
                          </a:solidFill>
                          <a:effectLst/>
                          <a:latin typeface="Century Gothic" panose="020B0502020202020204" pitchFamily="34" charset="0"/>
                        </a:rPr>
                        <a:t>Secondary customers </a:t>
                      </a:r>
                      <a:r>
                        <a:rPr lang="en-US" sz="1000" b="0" i="0" u="none" strike="noStrike" dirty="0">
                          <a:solidFill>
                            <a:srgbClr val="FFFFFF"/>
                          </a:solidFill>
                          <a:effectLst/>
                          <a:latin typeface="Century Gothic" panose="020B0502020202020204" pitchFamily="34" charset="0"/>
                        </a:rPr>
                        <a:t>encompass local government bodies looking to reduce urban pollution.</a:t>
                      </a:r>
                    </a:p>
                  </a:txBody>
                  <a:tcPr marL="52473" marR="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3. VALUE PROPOSITION</a:t>
                      </a:r>
                    </a:p>
                  </a:txBody>
                  <a:tcPr marL="52473" marR="0" marT="0" marB="0" anchor="ctr">
                    <a:lnL>
                      <a:noFill/>
                    </a:lnL>
                    <a:lnR>
                      <a:noFill/>
                    </a:lnR>
                    <a:lnT>
                      <a:noFill/>
                    </a:lnT>
                    <a:lnB>
                      <a:noFill/>
                    </a:lnB>
                    <a:solidFill>
                      <a:srgbClr val="8EA9DB"/>
                    </a:solidFill>
                  </a:tcPr>
                </a:tc>
                <a:tc>
                  <a:txBody>
                    <a:bodyPr/>
                    <a:lstStyle/>
                    <a:p>
                      <a:pPr algn="l" fontAlgn="ctr"/>
                      <a:r>
                        <a:rPr lang="en-US" sz="1000" b="0" i="0" u="none" strike="noStrike" dirty="0">
                          <a:solidFill>
                            <a:srgbClr val="FFFFFF"/>
                          </a:solidFill>
                          <a:effectLst/>
                          <a:latin typeface="Century Gothic" panose="020B0502020202020204" pitchFamily="34" charset="0"/>
                        </a:rPr>
                        <a:t>We offer </a:t>
                      </a:r>
                      <a:r>
                        <a:rPr lang="en-US" sz="1000" b="1" i="0" u="none" strike="noStrike" dirty="0">
                          <a:solidFill>
                            <a:srgbClr val="FFFFFF"/>
                          </a:solidFill>
                          <a:effectLst/>
                          <a:latin typeface="Century Gothic" panose="020B0502020202020204" pitchFamily="34" charset="0"/>
                        </a:rPr>
                        <a:t>convenient</a:t>
                      </a:r>
                      <a:r>
                        <a:rPr lang="en-US" sz="1000" b="0" i="0" u="none" strike="noStrike" dirty="0">
                          <a:solidFill>
                            <a:srgbClr val="FFFFFF"/>
                          </a:solidFill>
                          <a:effectLst/>
                          <a:latin typeface="Century Gothic" panose="020B0502020202020204" pitchFamily="34" charset="0"/>
                        </a:rPr>
                        <a:t>, </a:t>
                      </a:r>
                      <a:r>
                        <a:rPr lang="en-US" sz="1000" b="1" i="0" u="none" strike="noStrike" dirty="0">
                          <a:solidFill>
                            <a:srgbClr val="FFFFFF"/>
                          </a:solidFill>
                          <a:effectLst/>
                          <a:latin typeface="Century Gothic" panose="020B0502020202020204" pitchFamily="34" charset="0"/>
                        </a:rPr>
                        <a:t>fast-charging</a:t>
                      </a:r>
                      <a:r>
                        <a:rPr lang="en-US" sz="1000" b="0" i="0" u="none" strike="noStrike" dirty="0">
                          <a:solidFill>
                            <a:srgbClr val="FFFFFF"/>
                          </a:solidFill>
                          <a:effectLst/>
                          <a:latin typeface="Century Gothic" panose="020B0502020202020204" pitchFamily="34" charset="0"/>
                        </a:rPr>
                        <a:t> </a:t>
                      </a:r>
                      <a:r>
                        <a:rPr lang="en-US" sz="1000" b="1" i="0" u="none" strike="noStrike" dirty="0">
                          <a:solidFill>
                            <a:srgbClr val="FFFFFF"/>
                          </a:solidFill>
                          <a:effectLst/>
                          <a:latin typeface="Century Gothic" panose="020B0502020202020204" pitchFamily="34" charset="0"/>
                        </a:rPr>
                        <a:t>stations</a:t>
                      </a:r>
                      <a:r>
                        <a:rPr lang="en-US" sz="1000" b="0" i="0" u="none" strike="noStrike" dirty="0">
                          <a:solidFill>
                            <a:srgbClr val="FFFFFF"/>
                          </a:solidFill>
                          <a:effectLst/>
                          <a:latin typeface="Century Gothic" panose="020B0502020202020204" pitchFamily="34" charset="0"/>
                        </a:rPr>
                        <a:t> that are strategically located throughout the city so as to minimize range anxiety for EV owners.</a:t>
                      </a:r>
                    </a:p>
                    <a:p>
                      <a:pPr algn="l" fontAlgn="ctr"/>
                      <a:r>
                        <a:rPr lang="en-US" sz="1000" b="1" i="0" u="none" strike="noStrike" dirty="0">
                          <a:solidFill>
                            <a:srgbClr val="FFFFFF"/>
                          </a:solidFill>
                          <a:effectLst/>
                          <a:latin typeface="Century Gothic" panose="020B0502020202020204" pitchFamily="34" charset="0"/>
                        </a:rPr>
                        <a:t>We provide subscription-based services </a:t>
                      </a:r>
                      <a:r>
                        <a:rPr lang="en-US" sz="1000" b="0" i="0" u="none" strike="noStrike" dirty="0">
                          <a:solidFill>
                            <a:srgbClr val="FFFFFF"/>
                          </a:solidFill>
                          <a:effectLst/>
                          <a:latin typeface="Century Gothic" panose="020B0502020202020204" pitchFamily="34" charset="0"/>
                        </a:rPr>
                        <a:t>with </a:t>
                      </a:r>
                      <a:r>
                        <a:rPr lang="en-US" sz="1000" b="1" i="0" u="none" strike="noStrike" dirty="0">
                          <a:solidFill>
                            <a:srgbClr val="FFFFFF"/>
                          </a:solidFill>
                          <a:effectLst/>
                          <a:latin typeface="Century Gothic" panose="020B0502020202020204" pitchFamily="34" charset="0"/>
                        </a:rPr>
                        <a:t>premium options </a:t>
                      </a:r>
                      <a:r>
                        <a:rPr lang="en-US" sz="1000" b="0" i="0" u="none" strike="noStrike" dirty="0">
                          <a:solidFill>
                            <a:srgbClr val="FFFFFF"/>
                          </a:solidFill>
                          <a:effectLst/>
                          <a:latin typeface="Century Gothic" panose="020B0502020202020204" pitchFamily="34" charset="0"/>
                        </a:rPr>
                        <a:t>for faster charging speeds.</a:t>
                      </a:r>
                    </a:p>
                  </a:txBody>
                  <a:tcPr marL="52473" marR="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4. KEY ACTIVITIES</a:t>
                      </a:r>
                    </a:p>
                  </a:txBody>
                  <a:tcPr marL="52473" marR="0" marT="0" marB="0" anchor="ctr">
                    <a:lnL>
                      <a:noFill/>
                    </a:lnL>
                    <a:lnR>
                      <a:noFill/>
                    </a:lnR>
                    <a:lnT>
                      <a:noFill/>
                    </a:lnT>
                    <a:lnB>
                      <a:noFill/>
                    </a:lnB>
                    <a:solidFill>
                      <a:srgbClr val="5B9BD5"/>
                    </a:solidFill>
                  </a:tcPr>
                </a:tc>
                <a:tc>
                  <a:txBody>
                    <a:bodyPr/>
                    <a:lstStyle/>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Install and maintain a network of high-efficiency EV charging stations.</a:t>
                      </a:r>
                    </a:p>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Develop partnerships with retailers in order to install charging stations.</a:t>
                      </a:r>
                    </a:p>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Conduct community outreach to promote EV adoption.</a:t>
                      </a:r>
                    </a:p>
                  </a:txBody>
                  <a:tcPr marL="52473" marR="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5. KEY RESOURCES</a:t>
                      </a:r>
                    </a:p>
                  </a:txBody>
                  <a:tcPr marL="52473" marR="0" marT="0" marB="0" anchor="ctr">
                    <a:lnL>
                      <a:noFill/>
                    </a:lnL>
                    <a:lnR>
                      <a:noFill/>
                    </a:lnR>
                    <a:lnT>
                      <a:noFill/>
                    </a:lnT>
                    <a:lnB>
                      <a:noFill/>
                    </a:lnB>
                    <a:solidFill>
                      <a:srgbClr val="2F75B5"/>
                    </a:solidFill>
                  </a:tcPr>
                </a:tc>
                <a:tc>
                  <a:txBody>
                    <a:bodyPr/>
                    <a:lstStyle/>
                    <a:p>
                      <a:pPr algn="l" fontAlgn="b"/>
                      <a:r>
                        <a:rPr lang="en-US" sz="1000" b="0" i="0" u="none" strike="noStrike" dirty="0">
                          <a:solidFill>
                            <a:srgbClr val="FFFFFF"/>
                          </a:solidFill>
                          <a:effectLst/>
                          <a:latin typeface="Century Gothic" panose="020B0502020202020204" pitchFamily="34" charset="0"/>
                        </a:rPr>
                        <a:t>We need a team of skilled technicians who specialize in high-voltage. electrical installations and renewable energy solutions.</a:t>
                      </a:r>
                    </a:p>
                    <a:p>
                      <a:pPr algn="l" fontAlgn="b"/>
                      <a:r>
                        <a:rPr lang="en-US" sz="1000" b="0" i="0" u="none" strike="noStrike" dirty="0">
                          <a:solidFill>
                            <a:srgbClr val="FFFFFF"/>
                          </a:solidFill>
                          <a:effectLst/>
                          <a:latin typeface="Century Gothic" panose="020B0502020202020204" pitchFamily="34" charset="0"/>
                        </a:rPr>
                        <a:t>We need to partner with energy suppliers to ensure that there is a reliable supply of green energy.</a:t>
                      </a:r>
                    </a:p>
                  </a:txBody>
                  <a:tcPr marL="52473" marR="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6. KEY PARTNERSHIPS</a:t>
                      </a:r>
                    </a:p>
                  </a:txBody>
                  <a:tcPr marL="52473" marR="0" marT="0" marB="0" anchor="ctr">
                    <a:lnL>
                      <a:noFill/>
                    </a:lnL>
                    <a:lnR>
                      <a:noFill/>
                    </a:lnR>
                    <a:lnT>
                      <a:noFill/>
                    </a:lnT>
                    <a:lnB>
                      <a:noFill/>
                    </a:lnB>
                    <a:solidFill>
                      <a:srgbClr val="1F4E78"/>
                    </a:solidFill>
                  </a:tcPr>
                </a:tc>
                <a:tc>
                  <a:txBody>
                    <a:bodyPr/>
                    <a:lstStyle/>
                    <a:p>
                      <a:pPr algn="l" fontAlgn="b"/>
                      <a:r>
                        <a:rPr lang="en-US" sz="1000" b="0" i="0" u="none" strike="noStrike" dirty="0">
                          <a:solidFill>
                            <a:srgbClr val="FFFFFF"/>
                          </a:solidFill>
                          <a:effectLst/>
                          <a:latin typeface="Century Gothic" panose="020B0502020202020204" pitchFamily="34" charset="0"/>
                        </a:rPr>
                        <a:t>We collaborate with local businesses and shopping centers to host charging stations.</a:t>
                      </a:r>
                    </a:p>
                    <a:p>
                      <a:pPr algn="l" fontAlgn="b"/>
                      <a:r>
                        <a:rPr lang="en-US" sz="1000" b="0" i="0" u="none" strike="noStrike" dirty="0">
                          <a:solidFill>
                            <a:srgbClr val="FFFFFF"/>
                          </a:solidFill>
                          <a:effectLst/>
                          <a:latin typeface="Century Gothic" panose="020B0502020202020204" pitchFamily="34" charset="0"/>
                        </a:rPr>
                        <a:t>We partner with municipal governments to integrate charging stations into public transport areas and gain permission for installations.</a:t>
                      </a:r>
                    </a:p>
                  </a:txBody>
                  <a:tcPr marL="52473" marR="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7. CHANNELS</a:t>
                      </a:r>
                    </a:p>
                  </a:txBody>
                  <a:tcPr marL="52473" marR="0" marT="0" marB="0" anchor="ctr">
                    <a:lnL>
                      <a:noFill/>
                    </a:lnL>
                    <a:lnR>
                      <a:noFill/>
                    </a:lnR>
                    <a:lnT>
                      <a:noFill/>
                    </a:lnT>
                    <a:lnB>
                      <a:noFill/>
                    </a:lnB>
                    <a:solidFill>
                      <a:srgbClr val="305496"/>
                    </a:solidFill>
                  </a:tcPr>
                </a:tc>
                <a:tc>
                  <a:txBody>
                    <a:bodyPr/>
                    <a:lstStyle/>
                    <a:p>
                      <a:pPr algn="l" fontAlgn="ctr"/>
                      <a:r>
                        <a:rPr lang="en-US" sz="1000" b="0" i="0" u="none" strike="noStrike" dirty="0">
                          <a:solidFill>
                            <a:srgbClr val="FFFFFF"/>
                          </a:solidFill>
                          <a:effectLst/>
                          <a:latin typeface="Century Gothic" panose="020B0502020202020204" pitchFamily="34" charset="0"/>
                        </a:rPr>
                        <a:t>Achieve direct outreach through local events and partnerships with eco-friendly organizations.</a:t>
                      </a:r>
                    </a:p>
                    <a:p>
                      <a:pPr algn="l" fontAlgn="ctr"/>
                      <a:r>
                        <a:rPr lang="en-US" sz="1000" b="0" i="0" u="none" strike="noStrike" dirty="0">
                          <a:solidFill>
                            <a:srgbClr val="FFFFFF"/>
                          </a:solidFill>
                          <a:effectLst/>
                          <a:latin typeface="Century Gothic" panose="020B0502020202020204" pitchFamily="34" charset="0"/>
                        </a:rPr>
                        <a:t>Run social media campaigns that focus on environmental benefits and convenience.</a:t>
                      </a:r>
                    </a:p>
                  </a:txBody>
                  <a:tcPr marL="52473" marR="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8. CUSTOMER RELATIONSHIPS</a:t>
                      </a:r>
                    </a:p>
                  </a:txBody>
                  <a:tcPr marL="52473" marR="0" marT="0" marB="0" anchor="ctr">
                    <a:lnL>
                      <a:noFill/>
                    </a:lnL>
                    <a:lnR>
                      <a:noFill/>
                    </a:lnR>
                    <a:lnT>
                      <a:noFill/>
                    </a:lnT>
                    <a:lnB>
                      <a:noFill/>
                    </a:lnB>
                    <a:solidFill>
                      <a:srgbClr val="40889E"/>
                    </a:solidFill>
                  </a:tcPr>
                </a:tc>
                <a:tc>
                  <a:txBody>
                    <a:bodyPr/>
                    <a:lstStyle/>
                    <a:p>
                      <a:pPr algn="l" fontAlgn="ctr"/>
                      <a:r>
                        <a:rPr lang="en-US" sz="1000" b="0" i="0" u="none" strike="noStrike" dirty="0">
                          <a:solidFill>
                            <a:srgbClr val="FFFFFF"/>
                          </a:solidFill>
                          <a:effectLst/>
                          <a:latin typeface="Century Gothic" panose="020B0502020202020204" pitchFamily="34" charset="0"/>
                        </a:rPr>
                        <a:t>We will maintain customer engagement through an app that allows users to find the nearest charger, reserve a charging slot, and manage their subscription. We will offer 24/7 customer support.</a:t>
                      </a:r>
                    </a:p>
                  </a:txBody>
                  <a:tcPr marL="52473" marR="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9. REVENUE STREAMS</a:t>
                      </a:r>
                    </a:p>
                  </a:txBody>
                  <a:tcPr marL="52473" marR="0" marT="0" marB="0" anchor="ctr">
                    <a:lnL>
                      <a:noFill/>
                    </a:lnL>
                    <a:lnR>
                      <a:noFill/>
                    </a:lnR>
                    <a:lnT>
                      <a:noFill/>
                    </a:lnT>
                    <a:lnB>
                      <a:noFill/>
                    </a:lnB>
                    <a:solidFill>
                      <a:srgbClr val="548235"/>
                    </a:solidFill>
                  </a:tcPr>
                </a:tc>
                <a:tc>
                  <a:txBody>
                    <a:bodyPr/>
                    <a:lstStyle/>
                    <a:p>
                      <a:pPr algn="l" fontAlgn="ctr"/>
                      <a:r>
                        <a:rPr lang="en-US" sz="1000" b="0" i="0" u="none" strike="noStrike" dirty="0">
                          <a:solidFill>
                            <a:srgbClr val="FFFFFF"/>
                          </a:solidFill>
                          <a:effectLst/>
                          <a:latin typeface="Century Gothic" panose="020B0502020202020204" pitchFamily="34" charset="0"/>
                        </a:rPr>
                        <a:t>We generate revenue through monthly subscriptions that grant users unlimited charging access.</a:t>
                      </a:r>
                    </a:p>
                    <a:p>
                      <a:pPr algn="l" fontAlgn="ctr"/>
                      <a:r>
                        <a:rPr lang="en-US" sz="1000" b="0" i="0" u="none" strike="noStrike" dirty="0">
                          <a:solidFill>
                            <a:srgbClr val="FFFFFF"/>
                          </a:solidFill>
                          <a:effectLst/>
                          <a:latin typeface="Century Gothic" panose="020B0502020202020204" pitchFamily="34" charset="0"/>
                        </a:rPr>
                        <a:t>We also generate income from pay-per-charge services for occasional users.</a:t>
                      </a:r>
                    </a:p>
                  </a:txBody>
                  <a:tcPr marL="52473" marR="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10. COST STRUCTURE</a:t>
                      </a:r>
                    </a:p>
                  </a:txBody>
                  <a:tcPr marL="52473" marR="0" marT="0" marB="0" anchor="ctr">
                    <a:lnL>
                      <a:noFill/>
                    </a:lnL>
                    <a:lnR>
                      <a:noFill/>
                    </a:lnR>
                    <a:lnT>
                      <a:noFill/>
                    </a:lnT>
                    <a:lnB>
                      <a:noFill/>
                    </a:lnB>
                    <a:solidFill>
                      <a:srgbClr val="70AD47"/>
                    </a:solidFill>
                  </a:tcPr>
                </a:tc>
                <a:tc>
                  <a:txBody>
                    <a:bodyPr/>
                    <a:lstStyle/>
                    <a:p>
                      <a:pPr algn="l" fontAlgn="ctr"/>
                      <a:r>
                        <a:rPr lang="en-US" sz="1000" b="0" i="0" u="none" strike="noStrike" dirty="0">
                          <a:solidFill>
                            <a:srgbClr val="FFFFFF"/>
                          </a:solidFill>
                          <a:effectLst/>
                          <a:latin typeface="Century Gothic" panose="020B0502020202020204" pitchFamily="34" charset="0"/>
                        </a:rPr>
                        <a:t>Major costs include the installation of charging stations, maintenance, software development, and marketing.</a:t>
                      </a:r>
                    </a:p>
                    <a:p>
                      <a:pPr algn="l" fontAlgn="ctr"/>
                      <a:r>
                        <a:rPr lang="en-US" sz="1000" b="0" i="0" u="none" strike="noStrike" dirty="0">
                          <a:solidFill>
                            <a:srgbClr val="FFFFFF"/>
                          </a:solidFill>
                          <a:effectLst/>
                          <a:latin typeface="Century Gothic" panose="020B0502020202020204" pitchFamily="34" charset="0"/>
                        </a:rPr>
                        <a:t>Operational costs are partly offset by government grants and incentives for promoting green energy solutions.</a:t>
                      </a:r>
                    </a:p>
                  </a:txBody>
                  <a:tcPr marL="52473" marR="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11. SOCIAL IMPACT</a:t>
                      </a:r>
                    </a:p>
                  </a:txBody>
                  <a:tcPr marL="52473" marR="0" marT="0" marB="0" anchor="ctr">
                    <a:lnL>
                      <a:noFill/>
                    </a:lnL>
                    <a:lnR>
                      <a:noFill/>
                    </a:lnR>
                    <a:lnT>
                      <a:noFill/>
                    </a:lnT>
                    <a:lnB>
                      <a:noFill/>
                    </a:lnB>
                    <a:solidFill>
                      <a:srgbClr val="375623"/>
                    </a:solidFill>
                  </a:tcPr>
                </a:tc>
                <a:tc gridSpan="7">
                  <a:txBody>
                    <a:bodyPr/>
                    <a:lstStyle/>
                    <a:p>
                      <a:pPr algn="l" fontAlgn="ctr"/>
                      <a:r>
                        <a:rPr lang="en-US" sz="1000" b="0" i="0" u="none" strike="noStrike" dirty="0">
                          <a:solidFill>
                            <a:srgbClr val="FFFFFF"/>
                          </a:solidFill>
                          <a:effectLst/>
                          <a:latin typeface="Century Gothic" panose="020B0502020202020204" pitchFamily="34" charset="0"/>
                        </a:rPr>
                        <a:t>We aim to reduce urban carbon emissions by making EV charging more accessible, thus accelerating the transition to electric vehicles.</a:t>
                      </a:r>
                    </a:p>
                    <a:p>
                      <a:pPr algn="l" fontAlgn="ctr"/>
                      <a:r>
                        <a:rPr lang="en-US" sz="1000" b="0" i="0" u="none" strike="noStrike" dirty="0">
                          <a:solidFill>
                            <a:srgbClr val="FFFFFF"/>
                          </a:solidFill>
                          <a:effectLst/>
                          <a:latin typeface="Century Gothic" panose="020B0502020202020204" pitchFamily="34" charset="0"/>
                        </a:rPr>
                        <a:t>We measure our impact via the number of charging stations we install, the increase in EV usage in operational areas, and the reduction in greenhouse gases.</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1099</TotalTime>
  <Words>558</Words>
  <Application>Microsoft Macintosh PowerPoint</Application>
  <PresentationFormat>Widescreen</PresentationFormat>
  <Paragraphs>41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2024-04-22T05:56:42Z</dcterms:modified>
</cp:coreProperties>
</file>