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342" r:id="rId2"/>
    <p:sldId id="355" r:id="rId3"/>
    <p:sldId id="365" r:id="rId4"/>
    <p:sldId id="357" r:id="rId5"/>
    <p:sldId id="358" r:id="rId6"/>
    <p:sldId id="359" r:id="rId7"/>
    <p:sldId id="360" r:id="rId8"/>
    <p:sldId id="361" r:id="rId9"/>
    <p:sldId id="362" r:id="rId10"/>
    <p:sldId id="363" r:id="rId11"/>
    <p:sldId id="364"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6B5"/>
    <a:srgbClr val="A1B579"/>
    <a:srgbClr val="ECF0E4"/>
    <a:srgbClr val="DAE1CB"/>
    <a:srgbClr val="EBD9B6"/>
    <a:srgbClr val="F6EEDE"/>
    <a:srgbClr val="A1E3DD"/>
    <a:srgbClr val="DCF4F2"/>
    <a:srgbClr val="2B8D84"/>
    <a:srgbClr val="39BD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E95B6-E6B8-46C5-9189-3C52A8559774}" v="5" dt="2024-04-21T20:48:55.3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86" autoAdjust="0"/>
    <p:restoredTop sz="86447"/>
  </p:normalViewPr>
  <p:slideViewPr>
    <p:cSldViewPr snapToGrid="0" snapToObjects="1">
      <p:cViewPr varScale="1">
        <p:scale>
          <a:sx n="123" d="100"/>
          <a:sy n="123" d="100"/>
        </p:scale>
        <p:origin x="232" y="288"/>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1E9E95B6-E6B8-46C5-9189-3C52A8559774}"/>
    <pc:docChg chg="modSld">
      <pc:chgData name="Bess Dunlevy" userId="dd4b9a8537dbe9d0" providerId="LiveId" clId="{1E9E95B6-E6B8-46C5-9189-3C52A8559774}" dt="2024-04-21T20:47:52.770" v="23"/>
      <pc:docMkLst>
        <pc:docMk/>
      </pc:docMkLst>
      <pc:sldChg chg="modSp mod">
        <pc:chgData name="Bess Dunlevy" userId="dd4b9a8537dbe9d0" providerId="LiveId" clId="{1E9E95B6-E6B8-46C5-9189-3C52A8559774}" dt="2024-04-21T20:45:00.086" v="3" actId="20577"/>
        <pc:sldMkLst>
          <pc:docMk/>
          <pc:sldMk cId="1508588292" sldId="342"/>
        </pc:sldMkLst>
        <pc:spChg chg="mod">
          <ac:chgData name="Bess Dunlevy" userId="dd4b9a8537dbe9d0" providerId="LiveId" clId="{1E9E95B6-E6B8-46C5-9189-3C52A8559774}" dt="2024-04-21T20:45:00.086" v="3" actId="20577"/>
          <ac:spMkLst>
            <pc:docMk/>
            <pc:sldMk cId="1508588292" sldId="342"/>
            <ac:spMk id="33" creationId="{143A449B-AAB7-994A-92CE-8F48E2CA7DF6}"/>
          </ac:spMkLst>
        </pc:spChg>
      </pc:sldChg>
      <pc:sldChg chg="modSp mod">
        <pc:chgData name="Bess Dunlevy" userId="dd4b9a8537dbe9d0" providerId="LiveId" clId="{1E9E95B6-E6B8-46C5-9189-3C52A8559774}" dt="2024-04-21T20:46:31.075" v="4"/>
        <pc:sldMkLst>
          <pc:docMk/>
          <pc:sldMk cId="1387154715" sldId="360"/>
        </pc:sldMkLst>
        <pc:spChg chg="mod">
          <ac:chgData name="Bess Dunlevy" userId="dd4b9a8537dbe9d0" providerId="LiveId" clId="{1E9E95B6-E6B8-46C5-9189-3C52A8559774}" dt="2024-04-21T20:46:31.075" v="4"/>
          <ac:spMkLst>
            <pc:docMk/>
            <pc:sldMk cId="1387154715" sldId="360"/>
            <ac:spMk id="8" creationId="{6AD3C837-F103-DAC3-7308-CF97CA213E4A}"/>
          </ac:spMkLst>
        </pc:spChg>
      </pc:sldChg>
      <pc:sldChg chg="modSp mod">
        <pc:chgData name="Bess Dunlevy" userId="dd4b9a8537dbe9d0" providerId="LiveId" clId="{1E9E95B6-E6B8-46C5-9189-3C52A8559774}" dt="2024-04-21T20:47:34.481" v="22" actId="14100"/>
        <pc:sldMkLst>
          <pc:docMk/>
          <pc:sldMk cId="2802085455" sldId="363"/>
        </pc:sldMkLst>
        <pc:spChg chg="mod">
          <ac:chgData name="Bess Dunlevy" userId="dd4b9a8537dbe9d0" providerId="LiveId" clId="{1E9E95B6-E6B8-46C5-9189-3C52A8559774}" dt="2024-04-21T20:47:34.481" v="22" actId="14100"/>
          <ac:spMkLst>
            <pc:docMk/>
            <pc:sldMk cId="2802085455" sldId="363"/>
            <ac:spMk id="29" creationId="{C9F84310-18B4-6AFE-CB9B-26F70150EFC5}"/>
          </ac:spMkLst>
        </pc:spChg>
      </pc:sldChg>
      <pc:sldChg chg="modSp mod">
        <pc:chgData name="Bess Dunlevy" userId="dd4b9a8537dbe9d0" providerId="LiveId" clId="{1E9E95B6-E6B8-46C5-9189-3C52A8559774}" dt="2024-04-21T20:47:52.770" v="23"/>
        <pc:sldMkLst>
          <pc:docMk/>
          <pc:sldMk cId="2442841606" sldId="364"/>
        </pc:sldMkLst>
        <pc:spChg chg="mod">
          <ac:chgData name="Bess Dunlevy" userId="dd4b9a8537dbe9d0" providerId="LiveId" clId="{1E9E95B6-E6B8-46C5-9189-3C52A8559774}" dt="2024-04-21T20:47:52.770" v="23"/>
          <ac:spMkLst>
            <pc:docMk/>
            <pc:sldMk cId="2442841606" sldId="364"/>
            <ac:spMk id="11" creationId="{CF9F8977-70BD-947B-6A9B-ED258C48594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4/30/24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4/30/24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4/30/24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4/30/24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4/30/24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smartsheet.com/try-it?trp=12015&amp;utm_source=template-powerpoint&amp;utm_medium=content&amp;utm_campaign=Blank+Event+Sponsorship+Proposal-powerpoint-12015&amp;lpa=Blank+Event+Sponsorship+Proposal+powerpoint+12015" TargetMode="Externa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4AEB8225-3AA8-AF48-AD51-3F5F53316D6B}"/>
              </a:ext>
            </a:extLst>
          </p:cNvPr>
          <p:cNvPicPr>
            <a:picLocks noChangeAspect="1"/>
          </p:cNvPicPr>
          <p:nvPr/>
        </p:nvPicPr>
        <p:blipFill>
          <a:blip r:embed="rId3"/>
          <a:stretch>
            <a:fillRect/>
          </a:stretch>
        </p:blipFill>
        <p:spPr>
          <a:xfrm>
            <a:off x="8343065" y="400145"/>
            <a:ext cx="3548487" cy="492443"/>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Event Sponsorship Proposal Template</a:t>
            </a:r>
          </a:p>
        </p:txBody>
      </p:sp>
      <p:sp>
        <p:nvSpPr>
          <p:cNvPr id="2" name="TextBox 1">
            <a:extLst>
              <a:ext uri="{FF2B5EF4-FFF2-40B4-BE49-F238E27FC236}">
                <a16:creationId xmlns:a16="http://schemas.microsoft.com/office/drawing/2014/main" id="{FF52D5F1-171D-DD9F-AAC4-B41DC75DE343}"/>
              </a:ext>
            </a:extLst>
          </p:cNvPr>
          <p:cNvSpPr txBox="1"/>
          <p:nvPr/>
        </p:nvSpPr>
        <p:spPr>
          <a:xfrm>
            <a:off x="8151223" y="1553965"/>
            <a:ext cx="3200396" cy="677108"/>
          </a:xfrm>
          <a:prstGeom prst="rect">
            <a:avLst/>
          </a:prstGeom>
          <a:noFill/>
        </p:spPr>
        <p:txBody>
          <a:bodyPr wrap="square" rtlCol="0">
            <a:spAutoFit/>
          </a:bodyPr>
          <a:lstStyle/>
          <a:p>
            <a:r>
              <a:rPr lang="en-US" sz="3800" b="1" dirty="0">
                <a:solidFill>
                  <a:srgbClr val="A1B579"/>
                </a:solidFill>
                <a:latin typeface="Century Gothic" panose="020B0502020202020204" pitchFamily="34" charset="0"/>
              </a:rPr>
              <a:t>EVENT TITLE</a:t>
            </a:r>
          </a:p>
        </p:txBody>
      </p:sp>
      <p:sp>
        <p:nvSpPr>
          <p:cNvPr id="9" name="TextBox 8">
            <a:extLst>
              <a:ext uri="{FF2B5EF4-FFF2-40B4-BE49-F238E27FC236}">
                <a16:creationId xmlns:a16="http://schemas.microsoft.com/office/drawing/2014/main" id="{6045839C-986E-CB74-52B0-8750B55F87D5}"/>
              </a:ext>
            </a:extLst>
          </p:cNvPr>
          <p:cNvSpPr txBox="1"/>
          <p:nvPr/>
        </p:nvSpPr>
        <p:spPr>
          <a:xfrm>
            <a:off x="8151223" y="3559524"/>
            <a:ext cx="9170126" cy="923330"/>
          </a:xfrm>
          <a:prstGeom prst="rect">
            <a:avLst/>
          </a:prstGeom>
          <a:noFill/>
        </p:spPr>
        <p:txBody>
          <a:bodyPr wrap="square" rtlCol="0">
            <a:spAutoFit/>
          </a:bodyPr>
          <a:lstStyle/>
          <a:p>
            <a:r>
              <a:rPr lang="en-US" dirty="0">
                <a:solidFill>
                  <a:srgbClr val="A1B579"/>
                </a:solidFill>
                <a:latin typeface="Century Gothic" panose="020B0502020202020204" pitchFamily="34" charset="0"/>
              </a:rPr>
              <a:t>Event Date: MM/DD/YY</a:t>
            </a:r>
          </a:p>
          <a:p>
            <a:r>
              <a:rPr lang="en-US" dirty="0">
                <a:solidFill>
                  <a:srgbClr val="A1B579"/>
                </a:solidFill>
                <a:latin typeface="Century Gothic" panose="020B0502020202020204" pitchFamily="34" charset="0"/>
              </a:rPr>
              <a:t>Prepared by: Name</a:t>
            </a:r>
          </a:p>
          <a:p>
            <a:r>
              <a:rPr lang="en-US" dirty="0">
                <a:solidFill>
                  <a:srgbClr val="A1B579"/>
                </a:solidFill>
                <a:latin typeface="Century Gothic" panose="020B0502020202020204" pitchFamily="34" charset="0"/>
              </a:rPr>
              <a:t>Prepared for: Name</a:t>
            </a:r>
          </a:p>
        </p:txBody>
      </p:sp>
      <p:pic>
        <p:nvPicPr>
          <p:cNvPr id="5" name="Picture 4" descr="close up of architectural spiral scrolling ornament">
            <a:extLst>
              <a:ext uri="{FF2B5EF4-FFF2-40B4-BE49-F238E27FC236}">
                <a16:creationId xmlns:a16="http://schemas.microsoft.com/office/drawing/2014/main" id="{B9380926-E2FA-5564-DC07-6937192CA87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1305" y="1553966"/>
            <a:ext cx="7805962" cy="5190134"/>
          </a:xfrm>
          <a:prstGeom prst="rect">
            <a:avLst/>
          </a:prstGeom>
        </p:spPr>
      </p:pic>
      <p:sp>
        <p:nvSpPr>
          <p:cNvPr id="6" name="TextBox 5">
            <a:extLst>
              <a:ext uri="{FF2B5EF4-FFF2-40B4-BE49-F238E27FC236}">
                <a16:creationId xmlns:a16="http://schemas.microsoft.com/office/drawing/2014/main" id="{87A21196-2A84-8CE9-C576-57FB79E7C336}"/>
              </a:ext>
            </a:extLst>
          </p:cNvPr>
          <p:cNvSpPr txBox="1"/>
          <p:nvPr/>
        </p:nvSpPr>
        <p:spPr>
          <a:xfrm>
            <a:off x="300448" y="1746032"/>
            <a:ext cx="3574866" cy="276999"/>
          </a:xfrm>
          <a:prstGeom prst="rect">
            <a:avLst/>
          </a:prstGeom>
          <a:noFill/>
        </p:spPr>
        <p:txBody>
          <a:bodyPr wrap="square" rtlCol="0">
            <a:spAutoFit/>
          </a:bodyPr>
          <a:lstStyle/>
          <a:p>
            <a:r>
              <a:rPr lang="en-US" sz="1200" i="1" dirty="0">
                <a:solidFill>
                  <a:schemeClr val="bg1"/>
                </a:solidFill>
                <a:latin typeface="Century Gothic" panose="020B0502020202020204" pitchFamily="34" charset="0"/>
              </a:rPr>
              <a:t>Replace with image related to your event.</a:t>
            </a:r>
          </a:p>
        </p:txBody>
      </p:sp>
      <p:sp>
        <p:nvSpPr>
          <p:cNvPr id="14" name="Parallelogram 13">
            <a:extLst>
              <a:ext uri="{FF2B5EF4-FFF2-40B4-BE49-F238E27FC236}">
                <a16:creationId xmlns:a16="http://schemas.microsoft.com/office/drawing/2014/main" id="{7CCF6FFF-E9B0-112B-41D8-B659E13FF886}"/>
              </a:ext>
            </a:extLst>
          </p:cNvPr>
          <p:cNvSpPr/>
          <p:nvPr/>
        </p:nvSpPr>
        <p:spPr>
          <a:xfrm>
            <a:off x="5728053" y="1553964"/>
            <a:ext cx="2249214" cy="5190135"/>
          </a:xfrm>
          <a:prstGeom prst="parallelogram">
            <a:avLst/>
          </a:prstGeom>
          <a:solidFill>
            <a:srgbClr val="DAE1C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032661EB-0157-19B5-2772-B9A5A174F14D}"/>
              </a:ext>
            </a:extLst>
          </p:cNvPr>
          <p:cNvSpPr/>
          <p:nvPr/>
        </p:nvSpPr>
        <p:spPr>
          <a:xfrm>
            <a:off x="3875314" y="1553966"/>
            <a:ext cx="2249214" cy="5190135"/>
          </a:xfrm>
          <a:prstGeom prst="parallelogram">
            <a:avLst/>
          </a:prstGeom>
          <a:solidFill>
            <a:srgbClr val="DAE1C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979D3F0-CE6E-186A-2538-61E5574AE109}"/>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17" name="Flowchart: Off-page Connector 16">
              <a:extLst>
                <a:ext uri="{FF2B5EF4-FFF2-40B4-BE49-F238E27FC236}">
                  <a16:creationId xmlns:a16="http://schemas.microsoft.com/office/drawing/2014/main" id="{2269905A-AA8D-FEA5-1A5F-59681315D98B}"/>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3E51C45-137F-8628-841B-30AF1927D8F2}"/>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rgbClr val="A1B579"/>
                  </a:solidFill>
                  <a:latin typeface="Century Gothic" panose="020B0502020202020204" pitchFamily="34" charset="0"/>
                </a:rPr>
                <a:t>YOUR LOGO HERE</a:t>
              </a:r>
            </a:p>
          </p:txBody>
        </p:sp>
      </p:grpSp>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TESTIMONIALS AND PAST SUCCESS</a:t>
            </a:r>
            <a:endParaRPr lang="en-US" sz="1600" dirty="0">
              <a:solidFill>
                <a:schemeClr val="tx1">
                  <a:lumMod val="65000"/>
                  <a:lumOff val="35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2F6D308-5335-D71B-2DF4-ABA8984AF9B6}"/>
              </a:ext>
            </a:extLst>
          </p:cNvPr>
          <p:cNvSpPr/>
          <p:nvPr/>
        </p:nvSpPr>
        <p:spPr>
          <a:xfrm>
            <a:off x="313508" y="1538260"/>
            <a:ext cx="3509555" cy="5208731"/>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3892731" y="6482473"/>
            <a:ext cx="8201938"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testimonials and/or images from past events and include quotes from sponsors and attendees.</a:t>
            </a:r>
          </a:p>
        </p:txBody>
      </p:sp>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134" y="2866445"/>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377302" y="4142364"/>
            <a:ext cx="3228047" cy="769441"/>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Quote from previous sponsors or attendees.</a:t>
            </a:r>
          </a:p>
        </p:txBody>
      </p:sp>
      <p:sp>
        <p:nvSpPr>
          <p:cNvPr id="10" name="TextBox 9">
            <a:extLst>
              <a:ext uri="{FF2B5EF4-FFF2-40B4-BE49-F238E27FC236}">
                <a16:creationId xmlns:a16="http://schemas.microsoft.com/office/drawing/2014/main" id="{B67AC8D1-2CC7-0E8B-D659-D5EE0157852B}"/>
              </a:ext>
            </a:extLst>
          </p:cNvPr>
          <p:cNvSpPr txBox="1"/>
          <p:nvPr/>
        </p:nvSpPr>
        <p:spPr>
          <a:xfrm>
            <a:off x="1249722" y="5959253"/>
            <a:ext cx="2560556" cy="523220"/>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Name, Attendee of [Event Name]</a:t>
            </a:r>
          </a:p>
        </p:txBody>
      </p:sp>
      <p:pic>
        <p:nvPicPr>
          <p:cNvPr id="11" name="Picture 10" descr="Hands held up high during a conference">
            <a:extLst>
              <a:ext uri="{FF2B5EF4-FFF2-40B4-BE49-F238E27FC236}">
                <a16:creationId xmlns:a16="http://schemas.microsoft.com/office/drawing/2014/main" id="{CA461D72-8775-3151-616B-F12D489D578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368939" y="264452"/>
            <a:ext cx="2962269" cy="3741848"/>
          </a:xfrm>
          <a:prstGeom prst="rect">
            <a:avLst/>
          </a:prstGeom>
        </p:spPr>
      </p:pic>
      <p:pic>
        <p:nvPicPr>
          <p:cNvPr id="18" name="Picture 17" descr="Smiling young man in focus seated with three other people out of focus">
            <a:extLst>
              <a:ext uri="{FF2B5EF4-FFF2-40B4-BE49-F238E27FC236}">
                <a16:creationId xmlns:a16="http://schemas.microsoft.com/office/drawing/2014/main" id="{1C5FD7C0-DE92-9ADF-40B4-BDB158E773B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17747" y="1538260"/>
            <a:ext cx="4091184" cy="2726926"/>
          </a:xfrm>
          <a:prstGeom prst="rect">
            <a:avLst/>
          </a:prstGeom>
        </p:spPr>
      </p:pic>
      <p:pic>
        <p:nvPicPr>
          <p:cNvPr id="20" name="Picture 19" descr="Two men in work T-shirts standing outdoors, with grass, shrubs, and trees behind, looking at folder contents held by one man">
            <a:extLst>
              <a:ext uri="{FF2B5EF4-FFF2-40B4-BE49-F238E27FC236}">
                <a16:creationId xmlns:a16="http://schemas.microsoft.com/office/drawing/2014/main" id="{9BE569CD-D426-1D80-A6EF-DDE696FE24C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833449" y="3636522"/>
            <a:ext cx="5167095" cy="2726925"/>
          </a:xfrm>
          <a:prstGeom prst="rect">
            <a:avLst/>
          </a:prstGeom>
        </p:spPr>
      </p:pic>
      <p:pic>
        <p:nvPicPr>
          <p:cNvPr id="5" name="Picture 4" descr="Businessman smiling">
            <a:extLst>
              <a:ext uri="{FF2B5EF4-FFF2-40B4-BE49-F238E27FC236}">
                <a16:creationId xmlns:a16="http://schemas.microsoft.com/office/drawing/2014/main" id="{7EEF6E21-15CA-3C16-0E40-E358D2BDCEA5}"/>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0" y="621117"/>
            <a:ext cx="2573016" cy="2473800"/>
          </a:xfrm>
          <a:prstGeom prst="rect">
            <a:avLst/>
          </a:prstGeom>
        </p:spPr>
      </p:pic>
    </p:spTree>
    <p:extLst>
      <p:ext uri="{BB962C8B-B14F-4D97-AF65-F5344CB8AC3E}">
        <p14:creationId xmlns:p14="http://schemas.microsoft.com/office/powerpoint/2010/main" val="2802085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DEE988-EE64-2AA7-6F88-896AFFDD666F}"/>
              </a:ext>
            </a:extLst>
          </p:cNvPr>
          <p:cNvSpPr/>
          <p:nvPr/>
        </p:nvSpPr>
        <p:spPr>
          <a:xfrm>
            <a:off x="267790" y="3079737"/>
            <a:ext cx="9607730" cy="3667253"/>
          </a:xfrm>
          <a:prstGeom prst="rect">
            <a:avLst/>
          </a:prstGeom>
          <a:solidFill>
            <a:srgbClr val="ECF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D11F34D-B8C6-9C8B-71D2-BC0EBAFA67AF}"/>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CONTACT INFORMATION AND CALL TO ACTION</a:t>
            </a:r>
            <a:endParaRPr lang="en-US" sz="1600" dirty="0">
              <a:solidFill>
                <a:schemeClr val="tx1">
                  <a:lumMod val="65000"/>
                  <a:lumOff val="3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CF9F8977-70BD-947B-6A9B-ED258C48594F}"/>
              </a:ext>
            </a:extLst>
          </p:cNvPr>
          <p:cNvSpPr txBox="1"/>
          <p:nvPr/>
        </p:nvSpPr>
        <p:spPr>
          <a:xfrm>
            <a:off x="267791" y="1589890"/>
            <a:ext cx="8911044"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How to proceed with sponsoring or participating in this event…</a:t>
            </a:r>
          </a:p>
        </p:txBody>
      </p:sp>
      <p:sp>
        <p:nvSpPr>
          <p:cNvPr id="12" name="Rectangle 11">
            <a:extLst>
              <a:ext uri="{FF2B5EF4-FFF2-40B4-BE49-F238E27FC236}">
                <a16:creationId xmlns:a16="http://schemas.microsoft.com/office/drawing/2014/main" id="{22678EFD-B826-8F91-221A-A3CA20841A44}"/>
              </a:ext>
            </a:extLst>
          </p:cNvPr>
          <p:cNvSpPr/>
          <p:nvPr/>
        </p:nvSpPr>
        <p:spPr>
          <a:xfrm>
            <a:off x="374469" y="3979817"/>
            <a:ext cx="1071154" cy="1071154"/>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4261960"/>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8" name="TextBox 27">
            <a:extLst>
              <a:ext uri="{FF2B5EF4-FFF2-40B4-BE49-F238E27FC236}">
                <a16:creationId xmlns:a16="http://schemas.microsoft.com/office/drawing/2014/main" id="{9419EF63-AB98-20E2-A1A7-693B36D12601}"/>
              </a:ext>
            </a:extLst>
          </p:cNvPr>
          <p:cNvSpPr txBox="1"/>
          <p:nvPr/>
        </p:nvSpPr>
        <p:spPr>
          <a:xfrm>
            <a:off x="267790" y="3154598"/>
            <a:ext cx="7389220" cy="677108"/>
          </a:xfrm>
          <a:prstGeom prst="rect">
            <a:avLst/>
          </a:prstGeom>
          <a:noFill/>
        </p:spPr>
        <p:txBody>
          <a:bodyPr wrap="square" rtlCol="0">
            <a:spAutoFit/>
          </a:bodyPr>
          <a:lstStyle/>
          <a:p>
            <a:r>
              <a:rPr lang="en-US" sz="3800" dirty="0">
                <a:solidFill>
                  <a:srgbClr val="A1B579"/>
                </a:solidFill>
                <a:latin typeface="Century Gothic" panose="020B0502020202020204" pitchFamily="34" charset="0"/>
              </a:rPr>
              <a:t>EVENT TITLE</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105298" y="3979817"/>
            <a:ext cx="5921829"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A1B579"/>
                </a:solidFill>
                <a:latin typeface="Century Gothic" panose="020B0502020202020204" pitchFamily="34" charset="0"/>
              </a:rPr>
              <a:t>Event Date: MM/DD/YY</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Website</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Social Media Information</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Person of Contact: Name, Title</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Phone</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Email</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Address</a:t>
            </a:r>
          </a:p>
        </p:txBody>
      </p:sp>
      <p:grpSp>
        <p:nvGrpSpPr>
          <p:cNvPr id="2" name="Group 1">
            <a:extLst>
              <a:ext uri="{FF2B5EF4-FFF2-40B4-BE49-F238E27FC236}">
                <a16:creationId xmlns:a16="http://schemas.microsoft.com/office/drawing/2014/main" id="{EEB6E9E0-729C-A5FA-C776-7879EF203AF3}"/>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3" name="Flowchart: Off-page Connector 2">
              <a:extLst>
                <a:ext uri="{FF2B5EF4-FFF2-40B4-BE49-F238E27FC236}">
                  <a16:creationId xmlns:a16="http://schemas.microsoft.com/office/drawing/2014/main" id="{8DB39EF8-8FDE-C597-A249-05375ADFE651}"/>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D93EBB-188A-6AD4-F0E0-E4F24C0CAD01}"/>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rgbClr val="A1B579"/>
                  </a:solidFill>
                  <a:latin typeface="Century Gothic" panose="020B0502020202020204" pitchFamily="34" charset="0"/>
                </a:rPr>
                <a:t>YOUR LOGO HERE</a:t>
              </a:r>
            </a:p>
          </p:txBody>
        </p:sp>
      </p:grpSp>
      <p:pic>
        <p:nvPicPr>
          <p:cNvPr id="5" name="Graphic 4" descr="A ring of radial lines">
            <a:extLst>
              <a:ext uri="{FF2B5EF4-FFF2-40B4-BE49-F238E27FC236}">
                <a16:creationId xmlns:a16="http://schemas.microsoft.com/office/drawing/2014/main" id="{129FEA98-B749-09AF-A5A2-B98CC31246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27127" y="1413986"/>
            <a:ext cx="3433354" cy="3433354"/>
          </a:xfrm>
          <a:prstGeom prst="rect">
            <a:avLst/>
          </a:prstGeom>
        </p:spPr>
      </p:pic>
    </p:spTree>
    <p:extLst>
      <p:ext uri="{BB962C8B-B14F-4D97-AF65-F5344CB8AC3E}">
        <p14:creationId xmlns:p14="http://schemas.microsoft.com/office/powerpoint/2010/main" val="244284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E5C1BAE2-D03E-066C-AF2D-FC671FD3DABA}"/>
              </a:ext>
            </a:extLst>
          </p:cNvPr>
          <p:cNvSpPr/>
          <p:nvPr/>
        </p:nvSpPr>
        <p:spPr>
          <a:xfrm>
            <a:off x="1829456" y="-9980"/>
            <a:ext cx="2249214" cy="6867979"/>
          </a:xfrm>
          <a:prstGeom prst="parallelogram">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BF423FC4-D26D-1254-B4E8-8730442A3AB2}"/>
              </a:ext>
            </a:extLst>
          </p:cNvPr>
          <p:cNvSpPr/>
          <p:nvPr/>
        </p:nvSpPr>
        <p:spPr>
          <a:xfrm>
            <a:off x="0" y="0"/>
            <a:ext cx="2249214" cy="6858000"/>
          </a:xfrm>
          <a:prstGeom prst="parallelogram">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4724741" y="1055867"/>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OVERVIEW</a:t>
            </a:r>
          </a:p>
        </p:txBody>
      </p:sp>
      <p:sp>
        <p:nvSpPr>
          <p:cNvPr id="6" name="TextBox 5">
            <a:extLst>
              <a:ext uri="{FF2B5EF4-FFF2-40B4-BE49-F238E27FC236}">
                <a16:creationId xmlns:a16="http://schemas.microsoft.com/office/drawing/2014/main" id="{A9A1EE7E-CBF5-7402-C26A-77C35D0F1E17}"/>
              </a:ext>
            </a:extLst>
          </p:cNvPr>
          <p:cNvSpPr txBox="1"/>
          <p:nvPr/>
        </p:nvSpPr>
        <p:spPr>
          <a:xfrm>
            <a:off x="4200537" y="99446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4712450" y="2256196"/>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OBJECTIVES AND GOALS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4200537" y="217925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4724741" y="3447370"/>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AGENDA / ITINERARY</a:t>
            </a:r>
          </a:p>
        </p:txBody>
      </p:sp>
      <p:sp>
        <p:nvSpPr>
          <p:cNvPr id="17" name="TextBox 16">
            <a:extLst>
              <a:ext uri="{FF2B5EF4-FFF2-40B4-BE49-F238E27FC236}">
                <a16:creationId xmlns:a16="http://schemas.microsoft.com/office/drawing/2014/main" id="{1CDA9122-F2F5-AB18-4B89-44DC0247A94E}"/>
              </a:ext>
            </a:extLst>
          </p:cNvPr>
          <p:cNvSpPr txBox="1"/>
          <p:nvPr/>
        </p:nvSpPr>
        <p:spPr>
          <a:xfrm>
            <a:off x="4200537" y="3364181"/>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4751107" y="4498371"/>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AND LAYOUT</a:t>
            </a:r>
          </a:p>
        </p:txBody>
      </p:sp>
      <p:sp>
        <p:nvSpPr>
          <p:cNvPr id="19" name="TextBox 18">
            <a:extLst>
              <a:ext uri="{FF2B5EF4-FFF2-40B4-BE49-F238E27FC236}">
                <a16:creationId xmlns:a16="http://schemas.microsoft.com/office/drawing/2014/main" id="{68CC8BCB-DA32-6162-3440-3E876EAE7862}"/>
              </a:ext>
            </a:extLst>
          </p:cNvPr>
          <p:cNvSpPr txBox="1"/>
          <p:nvPr/>
        </p:nvSpPr>
        <p:spPr>
          <a:xfrm>
            <a:off x="4200537" y="4397420"/>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4774890" y="5561263"/>
            <a:ext cx="271124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OVERVIEW</a:t>
            </a:r>
          </a:p>
        </p:txBody>
      </p:sp>
      <p:sp>
        <p:nvSpPr>
          <p:cNvPr id="21" name="TextBox 20">
            <a:extLst>
              <a:ext uri="{FF2B5EF4-FFF2-40B4-BE49-F238E27FC236}">
                <a16:creationId xmlns:a16="http://schemas.microsoft.com/office/drawing/2014/main" id="{9C7DD9C2-0F11-9500-98E2-A774853B1CDB}"/>
              </a:ext>
            </a:extLst>
          </p:cNvPr>
          <p:cNvSpPr txBox="1"/>
          <p:nvPr/>
        </p:nvSpPr>
        <p:spPr>
          <a:xfrm>
            <a:off x="4200537" y="5472429"/>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9208250" y="1005612"/>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AND PROMOTION PLAN</a:t>
            </a:r>
          </a:p>
        </p:txBody>
      </p:sp>
      <p:sp>
        <p:nvSpPr>
          <p:cNvPr id="23" name="TextBox 22">
            <a:extLst>
              <a:ext uri="{FF2B5EF4-FFF2-40B4-BE49-F238E27FC236}">
                <a16:creationId xmlns:a16="http://schemas.microsoft.com/office/drawing/2014/main" id="{7ED91C19-6D62-6992-3CE9-8C3E50D9B7C7}"/>
              </a:ext>
            </a:extLst>
          </p:cNvPr>
          <p:cNvSpPr txBox="1"/>
          <p:nvPr/>
        </p:nvSpPr>
        <p:spPr>
          <a:xfrm>
            <a:off x="8504174" y="100561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9208250" y="2065896"/>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SPONSORSHIP OPPORTUNITIES</a:t>
            </a:r>
          </a:p>
        </p:txBody>
      </p:sp>
      <p:sp>
        <p:nvSpPr>
          <p:cNvPr id="25" name="TextBox 24">
            <a:extLst>
              <a:ext uri="{FF2B5EF4-FFF2-40B4-BE49-F238E27FC236}">
                <a16:creationId xmlns:a16="http://schemas.microsoft.com/office/drawing/2014/main" id="{644EFF3D-2590-E884-A6AD-74533994456A}"/>
              </a:ext>
            </a:extLst>
          </p:cNvPr>
          <p:cNvSpPr txBox="1"/>
          <p:nvPr/>
        </p:nvSpPr>
        <p:spPr>
          <a:xfrm>
            <a:off x="8401390" y="2065896"/>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9208250" y="3228787"/>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TESTIMONIALS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PAST SUCCESS</a:t>
            </a:r>
          </a:p>
        </p:txBody>
      </p:sp>
      <p:sp>
        <p:nvSpPr>
          <p:cNvPr id="27" name="TextBox 26">
            <a:extLst>
              <a:ext uri="{FF2B5EF4-FFF2-40B4-BE49-F238E27FC236}">
                <a16:creationId xmlns:a16="http://schemas.microsoft.com/office/drawing/2014/main" id="{66E8E115-29D9-4C57-FD9F-4E9A950162A1}"/>
              </a:ext>
            </a:extLst>
          </p:cNvPr>
          <p:cNvSpPr txBox="1"/>
          <p:nvPr/>
        </p:nvSpPr>
        <p:spPr>
          <a:xfrm>
            <a:off x="8516031" y="3221631"/>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9205429" y="4316235"/>
            <a:ext cx="2872610"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CONTACT INFORMATION AND 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8513210" y="4309079"/>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pic>
        <p:nvPicPr>
          <p:cNvPr id="10" name="Graphic 9" descr="A ring of radial lines">
            <a:extLst>
              <a:ext uri="{FF2B5EF4-FFF2-40B4-BE49-F238E27FC236}">
                <a16:creationId xmlns:a16="http://schemas.microsoft.com/office/drawing/2014/main" id="{E4002E43-AD9F-D14F-4DB1-5566895EEF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3A322A5E-34B5-0A15-C01F-5E5FDA3626C6}"/>
              </a:ext>
            </a:extLst>
          </p:cNvPr>
          <p:cNvSpPr/>
          <p:nvPr/>
        </p:nvSpPr>
        <p:spPr>
          <a:xfrm>
            <a:off x="8315283" y="890103"/>
            <a:ext cx="3576417" cy="5915994"/>
          </a:xfrm>
          <a:prstGeom prst="rect">
            <a:avLst/>
          </a:prstGeom>
          <a:solidFill>
            <a:schemeClr val="bg1">
              <a:lumMod val="95000"/>
            </a:schemeClr>
          </a:solidFill>
          <a:ln w="38100">
            <a:solidFill>
              <a:srgbClr val="CBD6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a:extLst>
              <a:ext uri="{FF2B5EF4-FFF2-40B4-BE49-F238E27FC236}">
                <a16:creationId xmlns:a16="http://schemas.microsoft.com/office/drawing/2014/main" id="{06F41D1A-975B-064C-4986-055D48E3DC7E}"/>
              </a:ext>
            </a:extLst>
          </p:cNvPr>
          <p:cNvCxnSpPr>
            <a:cxnSpLocks/>
          </p:cNvCxnSpPr>
          <p:nvPr/>
        </p:nvCxnSpPr>
        <p:spPr>
          <a:xfrm flipH="1">
            <a:off x="9508426" y="4904673"/>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09BED19-47DC-B44C-2109-4E8888679B87}"/>
              </a:ext>
            </a:extLst>
          </p:cNvPr>
          <p:cNvCxnSpPr>
            <a:cxnSpLocks/>
          </p:cNvCxnSpPr>
          <p:nvPr/>
        </p:nvCxnSpPr>
        <p:spPr>
          <a:xfrm flipH="1">
            <a:off x="9508426" y="2294657"/>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779DD2F-31B9-34F5-13F0-07A6A23A8F4A}"/>
              </a:ext>
            </a:extLst>
          </p:cNvPr>
          <p:cNvCxnSpPr>
            <a:cxnSpLocks/>
          </p:cNvCxnSpPr>
          <p:nvPr/>
        </p:nvCxnSpPr>
        <p:spPr>
          <a:xfrm>
            <a:off x="10872010" y="4947910"/>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A34CA10-A91E-F40D-DC5D-0336205586D5}"/>
              </a:ext>
            </a:extLst>
          </p:cNvPr>
          <p:cNvCxnSpPr>
            <a:cxnSpLocks/>
          </p:cNvCxnSpPr>
          <p:nvPr/>
        </p:nvCxnSpPr>
        <p:spPr>
          <a:xfrm>
            <a:off x="9198375" y="3750404"/>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BC12D6A-1F25-9F9D-F4AB-9BDE059B6C52}"/>
              </a:ext>
            </a:extLst>
          </p:cNvPr>
          <p:cNvCxnSpPr>
            <a:cxnSpLocks/>
          </p:cNvCxnSpPr>
          <p:nvPr/>
        </p:nvCxnSpPr>
        <p:spPr>
          <a:xfrm>
            <a:off x="10865255" y="2722419"/>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D0A2252-96C1-EE21-81F7-BCC8D93ED2E3}"/>
              </a:ext>
            </a:extLst>
          </p:cNvPr>
          <p:cNvCxnSpPr>
            <a:cxnSpLocks/>
          </p:cNvCxnSpPr>
          <p:nvPr/>
        </p:nvCxnSpPr>
        <p:spPr>
          <a:xfrm>
            <a:off x="9179330" y="1443248"/>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0" name="Rectangle: Diagonal Corners Rounded 1">
            <a:extLst>
              <a:ext uri="{FF2B5EF4-FFF2-40B4-BE49-F238E27FC236}">
                <a16:creationId xmlns:a16="http://schemas.microsoft.com/office/drawing/2014/main" id="{FCBBC571-D1B8-2043-475B-9776D0A69709}"/>
              </a:ext>
            </a:extLst>
          </p:cNvPr>
          <p:cNvSpPr/>
          <p:nvPr/>
        </p:nvSpPr>
        <p:spPr>
          <a:xfrm>
            <a:off x="8432230" y="3175580"/>
            <a:ext cx="3290433" cy="917157"/>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1" name="Rectangle: Diagonal Corners Rounded 1">
            <a:extLst>
              <a:ext uri="{FF2B5EF4-FFF2-40B4-BE49-F238E27FC236}">
                <a16:creationId xmlns:a16="http://schemas.microsoft.com/office/drawing/2014/main" id="{919B0389-E321-5576-0CC9-61C50014561C}"/>
              </a:ext>
            </a:extLst>
          </p:cNvPr>
          <p:cNvSpPr/>
          <p:nvPr/>
        </p:nvSpPr>
        <p:spPr>
          <a:xfrm>
            <a:off x="8432231" y="1685440"/>
            <a:ext cx="1537833" cy="1256534"/>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2" name="Rectangle: Diagonal Corners Rounded 1">
            <a:extLst>
              <a:ext uri="{FF2B5EF4-FFF2-40B4-BE49-F238E27FC236}">
                <a16:creationId xmlns:a16="http://schemas.microsoft.com/office/drawing/2014/main" id="{97B5849C-AF61-21CF-3C02-5C9719120B54}"/>
              </a:ext>
            </a:extLst>
          </p:cNvPr>
          <p:cNvSpPr/>
          <p:nvPr/>
        </p:nvSpPr>
        <p:spPr>
          <a:xfrm>
            <a:off x="10184831" y="1687113"/>
            <a:ext cx="1537833" cy="1264386"/>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3" name="Rectangle: Diagonal Corners Rounded 1">
            <a:extLst>
              <a:ext uri="{FF2B5EF4-FFF2-40B4-BE49-F238E27FC236}">
                <a16:creationId xmlns:a16="http://schemas.microsoft.com/office/drawing/2014/main" id="{A33AA252-A349-E360-153C-2CB32C146330}"/>
              </a:ext>
            </a:extLst>
          </p:cNvPr>
          <p:cNvSpPr/>
          <p:nvPr/>
        </p:nvSpPr>
        <p:spPr>
          <a:xfrm>
            <a:off x="8432231" y="4266883"/>
            <a:ext cx="1537834" cy="1256533"/>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4" name="Rectangle: Diagonal Corners Rounded 1">
            <a:extLst>
              <a:ext uri="{FF2B5EF4-FFF2-40B4-BE49-F238E27FC236}">
                <a16:creationId xmlns:a16="http://schemas.microsoft.com/office/drawing/2014/main" id="{83DA8D18-2DD8-545C-B928-8EA2B32A00D7}"/>
              </a:ext>
            </a:extLst>
          </p:cNvPr>
          <p:cNvSpPr/>
          <p:nvPr/>
        </p:nvSpPr>
        <p:spPr>
          <a:xfrm>
            <a:off x="8432229" y="5729425"/>
            <a:ext cx="3290433" cy="917157"/>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5" name="Rectangle: Diagonal Corners Rounded 1">
            <a:extLst>
              <a:ext uri="{FF2B5EF4-FFF2-40B4-BE49-F238E27FC236}">
                <a16:creationId xmlns:a16="http://schemas.microsoft.com/office/drawing/2014/main" id="{E7886651-7C07-385D-6C22-913A7D7146B7}"/>
              </a:ext>
            </a:extLst>
          </p:cNvPr>
          <p:cNvSpPr/>
          <p:nvPr/>
        </p:nvSpPr>
        <p:spPr>
          <a:xfrm>
            <a:off x="10177914" y="4266882"/>
            <a:ext cx="1544750" cy="1256533"/>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8" name="TextBox 77">
            <a:extLst>
              <a:ext uri="{FF2B5EF4-FFF2-40B4-BE49-F238E27FC236}">
                <a16:creationId xmlns:a16="http://schemas.microsoft.com/office/drawing/2014/main" id="{8F1672B9-7FE6-CA9C-976B-EE4037D4EA7C}"/>
              </a:ext>
            </a:extLst>
          </p:cNvPr>
          <p:cNvSpPr txBox="1"/>
          <p:nvPr/>
        </p:nvSpPr>
        <p:spPr>
          <a:xfrm>
            <a:off x="8432233" y="1046535"/>
            <a:ext cx="3290431" cy="369332"/>
          </a:xfrm>
          <a:prstGeom prst="rect">
            <a:avLst/>
          </a:prstGeom>
          <a:noFill/>
        </p:spPr>
        <p:txBody>
          <a:bodyPr wrap="square">
            <a:spAutoFit/>
          </a:bodyPr>
          <a:lstStyle/>
          <a:p>
            <a:pPr algn="ctr"/>
            <a:r>
              <a:rPr lang="en-US" b="1" dirty="0">
                <a:solidFill>
                  <a:schemeClr val="tx1">
                    <a:lumMod val="65000"/>
                    <a:lumOff val="35000"/>
                  </a:schemeClr>
                </a:solidFill>
                <a:latin typeface="Century Gothic" panose="020B0502020202020204" pitchFamily="34" charset="0"/>
              </a:rPr>
              <a:t>Event’s Life Cycle</a:t>
            </a:r>
            <a:endParaRPr lang="en-US" dirty="0">
              <a:solidFill>
                <a:schemeClr val="tx1">
                  <a:lumMod val="65000"/>
                  <a:lumOff val="35000"/>
                </a:schemeClr>
              </a:solidFill>
              <a:latin typeface="Century Gothic" panose="020B0502020202020204" pitchFamily="34" charset="0"/>
            </a:endParaRPr>
          </a:p>
        </p:txBody>
      </p:sp>
      <p:sp>
        <p:nvSpPr>
          <p:cNvPr id="124" name="TextBox 123">
            <a:extLst>
              <a:ext uri="{FF2B5EF4-FFF2-40B4-BE49-F238E27FC236}">
                <a16:creationId xmlns:a16="http://schemas.microsoft.com/office/drawing/2014/main" id="{6C6C3764-A00D-A53D-6800-9BF22D89F726}"/>
              </a:ext>
            </a:extLst>
          </p:cNvPr>
          <p:cNvSpPr txBox="1"/>
          <p:nvPr/>
        </p:nvSpPr>
        <p:spPr>
          <a:xfrm>
            <a:off x="8432231" y="1871004"/>
            <a:ext cx="1537832"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1</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5" name="TextBox 124">
            <a:extLst>
              <a:ext uri="{FF2B5EF4-FFF2-40B4-BE49-F238E27FC236}">
                <a16:creationId xmlns:a16="http://schemas.microsoft.com/office/drawing/2014/main" id="{A31F4CE8-1C8F-70BF-789C-D496047051C3}"/>
              </a:ext>
            </a:extLst>
          </p:cNvPr>
          <p:cNvSpPr txBox="1"/>
          <p:nvPr/>
        </p:nvSpPr>
        <p:spPr>
          <a:xfrm>
            <a:off x="10184830" y="1791954"/>
            <a:ext cx="1516992" cy="646331"/>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2</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r>
              <a:rPr lang="en-US" sz="1200" dirty="0">
                <a:solidFill>
                  <a:schemeClr val="bg1"/>
                </a:solidFill>
                <a:latin typeface="Century Gothic" panose="020B0502020202020204" pitchFamily="34" charset="0"/>
              </a:rPr>
              <a:t>.</a:t>
            </a:r>
          </a:p>
        </p:txBody>
      </p:sp>
      <p:sp>
        <p:nvSpPr>
          <p:cNvPr id="126" name="TextBox 125">
            <a:extLst>
              <a:ext uri="{FF2B5EF4-FFF2-40B4-BE49-F238E27FC236}">
                <a16:creationId xmlns:a16="http://schemas.microsoft.com/office/drawing/2014/main" id="{AA3B2BD6-8A49-A879-3E56-5376041733BD}"/>
              </a:ext>
            </a:extLst>
          </p:cNvPr>
          <p:cNvSpPr txBox="1"/>
          <p:nvPr/>
        </p:nvSpPr>
        <p:spPr>
          <a:xfrm>
            <a:off x="8432229" y="3269627"/>
            <a:ext cx="3269591"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3</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7" name="TextBox 126">
            <a:extLst>
              <a:ext uri="{FF2B5EF4-FFF2-40B4-BE49-F238E27FC236}">
                <a16:creationId xmlns:a16="http://schemas.microsoft.com/office/drawing/2014/main" id="{0CD165B8-19CE-1C67-1DA3-68105EE4ABDB}"/>
              </a:ext>
            </a:extLst>
          </p:cNvPr>
          <p:cNvSpPr txBox="1"/>
          <p:nvPr/>
        </p:nvSpPr>
        <p:spPr>
          <a:xfrm>
            <a:off x="8432229" y="4401963"/>
            <a:ext cx="1537832" cy="646331"/>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4</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r>
              <a:rPr lang="en-US" sz="1200" dirty="0">
                <a:solidFill>
                  <a:schemeClr val="bg1"/>
                </a:solidFill>
                <a:latin typeface="Century Gothic" panose="020B0502020202020204" pitchFamily="34" charset="0"/>
              </a:rPr>
              <a:t>.</a:t>
            </a:r>
          </a:p>
        </p:txBody>
      </p:sp>
      <p:sp>
        <p:nvSpPr>
          <p:cNvPr id="128" name="TextBox 127">
            <a:extLst>
              <a:ext uri="{FF2B5EF4-FFF2-40B4-BE49-F238E27FC236}">
                <a16:creationId xmlns:a16="http://schemas.microsoft.com/office/drawing/2014/main" id="{4508A140-55B5-D27F-A2E2-D336DEC1B0D6}"/>
              </a:ext>
            </a:extLst>
          </p:cNvPr>
          <p:cNvSpPr txBox="1"/>
          <p:nvPr/>
        </p:nvSpPr>
        <p:spPr>
          <a:xfrm>
            <a:off x="10184828" y="4322913"/>
            <a:ext cx="1516992"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5</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9" name="TextBox 128">
            <a:extLst>
              <a:ext uri="{FF2B5EF4-FFF2-40B4-BE49-F238E27FC236}">
                <a16:creationId xmlns:a16="http://schemas.microsoft.com/office/drawing/2014/main" id="{0032A1CD-787C-D4FA-596C-2951E3165267}"/>
              </a:ext>
            </a:extLst>
          </p:cNvPr>
          <p:cNvSpPr txBox="1"/>
          <p:nvPr/>
        </p:nvSpPr>
        <p:spPr>
          <a:xfrm>
            <a:off x="8453073" y="5743629"/>
            <a:ext cx="3290431"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6</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30" name="Rectangle 129">
            <a:extLst>
              <a:ext uri="{FF2B5EF4-FFF2-40B4-BE49-F238E27FC236}">
                <a16:creationId xmlns:a16="http://schemas.microsoft.com/office/drawing/2014/main" id="{CAFEC7BC-3662-50BF-9430-85D0D9C707BF}"/>
              </a:ext>
            </a:extLst>
          </p:cNvPr>
          <p:cNvSpPr/>
          <p:nvPr/>
        </p:nvSpPr>
        <p:spPr>
          <a:xfrm>
            <a:off x="8415056" y="1019044"/>
            <a:ext cx="3307608" cy="42431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Arrow: Right 136">
            <a:extLst>
              <a:ext uri="{FF2B5EF4-FFF2-40B4-BE49-F238E27FC236}">
                <a16:creationId xmlns:a16="http://schemas.microsoft.com/office/drawing/2014/main" id="{A887142E-6D81-75F4-A7EA-7581857C28F1}"/>
              </a:ext>
            </a:extLst>
          </p:cNvPr>
          <p:cNvSpPr/>
          <p:nvPr/>
        </p:nvSpPr>
        <p:spPr>
          <a:xfrm>
            <a:off x="9926003" y="220318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Arrow: Right 140">
            <a:extLst>
              <a:ext uri="{FF2B5EF4-FFF2-40B4-BE49-F238E27FC236}">
                <a16:creationId xmlns:a16="http://schemas.microsoft.com/office/drawing/2014/main" id="{20C20E9D-6650-73D1-474A-E1FFEBA160EE}"/>
              </a:ext>
            </a:extLst>
          </p:cNvPr>
          <p:cNvSpPr/>
          <p:nvPr/>
        </p:nvSpPr>
        <p:spPr>
          <a:xfrm>
            <a:off x="9923458" y="4810219"/>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Arrow: Right 141">
            <a:extLst>
              <a:ext uri="{FF2B5EF4-FFF2-40B4-BE49-F238E27FC236}">
                <a16:creationId xmlns:a16="http://schemas.microsoft.com/office/drawing/2014/main" id="{84406E2E-E85B-ED08-EB46-8F62CDEE372B}"/>
              </a:ext>
            </a:extLst>
          </p:cNvPr>
          <p:cNvSpPr/>
          <p:nvPr/>
        </p:nvSpPr>
        <p:spPr>
          <a:xfrm rot="5400000">
            <a:off x="9080008" y="1457493"/>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Arrow: Right 142">
            <a:extLst>
              <a:ext uri="{FF2B5EF4-FFF2-40B4-BE49-F238E27FC236}">
                <a16:creationId xmlns:a16="http://schemas.microsoft.com/office/drawing/2014/main" id="{A64D4A9F-EBCF-E6CC-4D1A-713D1C956637}"/>
              </a:ext>
            </a:extLst>
          </p:cNvPr>
          <p:cNvSpPr/>
          <p:nvPr/>
        </p:nvSpPr>
        <p:spPr>
          <a:xfrm rot="5400000">
            <a:off x="10767431" y="291000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Arrow: Right 143">
            <a:extLst>
              <a:ext uri="{FF2B5EF4-FFF2-40B4-BE49-F238E27FC236}">
                <a16:creationId xmlns:a16="http://schemas.microsoft.com/office/drawing/2014/main" id="{B3ADCAC8-CCC3-3D8F-1D87-ABDC0AA1A39E}"/>
              </a:ext>
            </a:extLst>
          </p:cNvPr>
          <p:cNvSpPr/>
          <p:nvPr/>
        </p:nvSpPr>
        <p:spPr>
          <a:xfrm rot="5400000">
            <a:off x="9099053" y="4029771"/>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Arrow: Right 144">
            <a:extLst>
              <a:ext uri="{FF2B5EF4-FFF2-40B4-BE49-F238E27FC236}">
                <a16:creationId xmlns:a16="http://schemas.microsoft.com/office/drawing/2014/main" id="{FAD01C9F-23AE-843C-AD4C-D0A16DFE796C}"/>
              </a:ext>
            </a:extLst>
          </p:cNvPr>
          <p:cNvSpPr/>
          <p:nvPr/>
        </p:nvSpPr>
        <p:spPr>
          <a:xfrm rot="5400000">
            <a:off x="10764238" y="5452008"/>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E081505-FFE3-7410-E2A6-31DE1CB545C1}"/>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EVENT OVERVIEW</a:t>
            </a:r>
            <a:endParaRPr lang="en-US" sz="1600" dirty="0">
              <a:solidFill>
                <a:schemeClr val="tx1">
                  <a:lumMod val="65000"/>
                  <a:lumOff val="35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8942C75-33CC-C508-3B49-638FC02C48FF}"/>
              </a:ext>
            </a:extLst>
          </p:cNvPr>
          <p:cNvSpPr/>
          <p:nvPr/>
        </p:nvSpPr>
        <p:spPr>
          <a:xfrm>
            <a:off x="357050" y="890103"/>
            <a:ext cx="7629137" cy="1832316"/>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B134BFD-C1C2-5DD9-8B99-D430E258FD51}"/>
              </a:ext>
            </a:extLst>
          </p:cNvPr>
          <p:cNvSpPr txBox="1"/>
          <p:nvPr/>
        </p:nvSpPr>
        <p:spPr>
          <a:xfrm>
            <a:off x="531224" y="992777"/>
            <a:ext cx="4815839"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 succinct description of the event, its core purpose, and the intended target audience.</a:t>
            </a:r>
          </a:p>
        </p:txBody>
      </p:sp>
      <p:sp>
        <p:nvSpPr>
          <p:cNvPr id="6" name="TextBox 5">
            <a:extLst>
              <a:ext uri="{FF2B5EF4-FFF2-40B4-BE49-F238E27FC236}">
                <a16:creationId xmlns:a16="http://schemas.microsoft.com/office/drawing/2014/main" id="{36922B73-691B-498D-2BA2-3B64C77C51A5}"/>
              </a:ext>
            </a:extLst>
          </p:cNvPr>
          <p:cNvSpPr txBox="1"/>
          <p:nvPr/>
        </p:nvSpPr>
        <p:spPr>
          <a:xfrm>
            <a:off x="3444133" y="5989850"/>
            <a:ext cx="4524102" cy="461665"/>
          </a:xfrm>
          <a:prstGeom prst="rect">
            <a:avLst/>
          </a:prstGeom>
          <a:noFill/>
        </p:spPr>
        <p:txBody>
          <a:bodyPr wrap="square" rtlCol="0">
            <a:spAutoFit/>
          </a:bodyPr>
          <a:lstStyle/>
          <a:p>
            <a:pPr algn="r"/>
            <a:r>
              <a:rPr lang="en-US" sz="1200" i="1" dirty="0">
                <a:solidFill>
                  <a:schemeClr val="tx1">
                    <a:lumMod val="65000"/>
                    <a:lumOff val="35000"/>
                  </a:schemeClr>
                </a:solidFill>
                <a:latin typeface="Century Gothic" panose="020B0502020202020204" pitchFamily="34" charset="0"/>
              </a:rPr>
              <a:t>Build a flow chart that aligns with the hierarchy of your event structure or cycle, illustrating the event’s life cycle.</a:t>
            </a:r>
          </a:p>
        </p:txBody>
      </p:sp>
      <p:pic>
        <p:nvPicPr>
          <p:cNvPr id="7" name="Graphic 6" descr="A ring of radial lines">
            <a:extLst>
              <a:ext uri="{FF2B5EF4-FFF2-40B4-BE49-F238E27FC236}">
                <a16:creationId xmlns:a16="http://schemas.microsoft.com/office/drawing/2014/main" id="{BCFD43CF-CE97-AA2A-0804-E47C8501AD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spTree>
    <p:extLst>
      <p:ext uri="{BB962C8B-B14F-4D97-AF65-F5344CB8AC3E}">
        <p14:creationId xmlns:p14="http://schemas.microsoft.com/office/powerpoint/2010/main" val="253328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OBJECTIVES AND GOALS</a:t>
            </a:r>
            <a:endParaRPr lang="en-US" sz="1600" dirty="0">
              <a:solidFill>
                <a:schemeClr val="tx1">
                  <a:lumMod val="65000"/>
                  <a:lumOff val="3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63B99BDF-ADA0-6D9E-C107-E6A8242A8D9D}"/>
              </a:ext>
            </a:extLst>
          </p:cNvPr>
          <p:cNvSpPr txBox="1"/>
          <p:nvPr/>
        </p:nvSpPr>
        <p:spPr>
          <a:xfrm>
            <a:off x="5893526" y="3330936"/>
            <a:ext cx="453716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3: Description</a:t>
            </a:r>
          </a:p>
        </p:txBody>
      </p:sp>
      <p:pic>
        <p:nvPicPr>
          <p:cNvPr id="2" name="Graphic 1" descr="A ring of radial lines">
            <a:extLst>
              <a:ext uri="{FF2B5EF4-FFF2-40B4-BE49-F238E27FC236}">
                <a16:creationId xmlns:a16="http://schemas.microsoft.com/office/drawing/2014/main" id="{1C815348-034D-C109-EDAB-5A97BEAC77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pic>
        <p:nvPicPr>
          <p:cNvPr id="8" name="Graphic 7" descr="Pin with solid fill">
            <a:extLst>
              <a:ext uri="{FF2B5EF4-FFF2-40B4-BE49-F238E27FC236}">
                <a16:creationId xmlns:a16="http://schemas.microsoft.com/office/drawing/2014/main" id="{0F01DC3F-6058-61A0-5488-2706D27F82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7110" y="969131"/>
            <a:ext cx="914400" cy="914400"/>
          </a:xfrm>
          <a:prstGeom prst="rect">
            <a:avLst/>
          </a:prstGeom>
        </p:spPr>
      </p:pic>
      <p:graphicFrame>
        <p:nvGraphicFramePr>
          <p:cNvPr id="9" name="Table 8">
            <a:extLst>
              <a:ext uri="{FF2B5EF4-FFF2-40B4-BE49-F238E27FC236}">
                <a16:creationId xmlns:a16="http://schemas.microsoft.com/office/drawing/2014/main" id="{5E7F3A98-1C45-BE3E-5CD2-AE9FC27C588D}"/>
              </a:ext>
            </a:extLst>
          </p:cNvPr>
          <p:cNvGraphicFramePr>
            <a:graphicFrameLocks noGrp="1"/>
          </p:cNvGraphicFramePr>
          <p:nvPr>
            <p:extLst>
              <p:ext uri="{D42A27DB-BD31-4B8C-83A1-F6EECF244321}">
                <p14:modId xmlns:p14="http://schemas.microsoft.com/office/powerpoint/2010/main" val="296208440"/>
              </p:ext>
            </p:extLst>
          </p:nvPr>
        </p:nvGraphicFramePr>
        <p:xfrm>
          <a:off x="3570513" y="1105987"/>
          <a:ext cx="7863841" cy="5529944"/>
        </p:xfrm>
        <a:graphic>
          <a:graphicData uri="http://schemas.openxmlformats.org/drawingml/2006/table">
            <a:tbl>
              <a:tblPr firstRow="1" bandRow="1">
                <a:tableStyleId>{5C22544A-7EE6-4342-B048-85BDC9FD1C3A}</a:tableStyleId>
              </a:tblPr>
              <a:tblGrid>
                <a:gridCol w="2261907">
                  <a:extLst>
                    <a:ext uri="{9D8B030D-6E8A-4147-A177-3AD203B41FA5}">
                      <a16:colId xmlns:a16="http://schemas.microsoft.com/office/drawing/2014/main" val="301294402"/>
                    </a:ext>
                  </a:extLst>
                </a:gridCol>
                <a:gridCol w="5601934">
                  <a:extLst>
                    <a:ext uri="{9D8B030D-6E8A-4147-A177-3AD203B41FA5}">
                      <a16:colId xmlns:a16="http://schemas.microsoft.com/office/drawing/2014/main" val="393996563"/>
                    </a:ext>
                  </a:extLst>
                </a:gridCol>
              </a:tblGrid>
              <a:tr h="1382486">
                <a:tc>
                  <a:txBody>
                    <a:bodyPr/>
                    <a:lstStyle/>
                    <a:p>
                      <a:r>
                        <a:rPr lang="en-US" sz="1400" b="0" dirty="0">
                          <a:solidFill>
                            <a:schemeClr val="tx1">
                              <a:lumMod val="65000"/>
                              <a:lumOff val="35000"/>
                            </a:schemeClr>
                          </a:solidFill>
                          <a:latin typeface="Century Gothic" panose="020B0502020202020204" pitchFamily="34" charset="0"/>
                        </a:rPr>
                        <a:t>GOAL 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Clearly define objects and goals of the event.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1478264975"/>
                  </a:ext>
                </a:extLst>
              </a:tr>
              <a:tr h="1382486">
                <a:tc>
                  <a:txBody>
                    <a:bodyPr/>
                    <a:lstStyle/>
                    <a:p>
                      <a:r>
                        <a:rPr lang="en-US" sz="1400" b="0" dirty="0">
                          <a:solidFill>
                            <a:schemeClr val="tx1">
                              <a:lumMod val="65000"/>
                              <a:lumOff val="35000"/>
                            </a:schemeClr>
                          </a:solidFill>
                          <a:latin typeface="Century Gothic" panose="020B0502020202020204" pitchFamily="34" charset="0"/>
                        </a:rPr>
                        <a:t>GOAL 2</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2505878380"/>
                  </a:ext>
                </a:extLst>
              </a:tr>
              <a:tr h="1382486">
                <a:tc>
                  <a:txBody>
                    <a:bodyPr/>
                    <a:lstStyle/>
                    <a:p>
                      <a:r>
                        <a:rPr lang="en-US" sz="1400" b="0" dirty="0">
                          <a:solidFill>
                            <a:schemeClr val="tx1">
                              <a:lumMod val="65000"/>
                              <a:lumOff val="35000"/>
                            </a:schemeClr>
                          </a:solidFill>
                          <a:latin typeface="Century Gothic" panose="020B0502020202020204" pitchFamily="34" charset="0"/>
                        </a:rPr>
                        <a:t>GOAL 3</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3234413496"/>
                  </a:ext>
                </a:extLst>
              </a:tr>
              <a:tr h="1382486">
                <a:tc>
                  <a:txBody>
                    <a:bodyPr/>
                    <a:lstStyle/>
                    <a:p>
                      <a:r>
                        <a:rPr lang="en-US" sz="1400" b="0" dirty="0">
                          <a:solidFill>
                            <a:schemeClr val="tx1">
                              <a:lumMod val="65000"/>
                              <a:lumOff val="35000"/>
                            </a:schemeClr>
                          </a:solidFill>
                          <a:latin typeface="Century Gothic" panose="020B0502020202020204" pitchFamily="34" charset="0"/>
                        </a:rPr>
                        <a:t>GOAL 4</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861490572"/>
                  </a:ext>
                </a:extLst>
              </a:tr>
            </a:tbl>
          </a:graphicData>
        </a:graphic>
      </p:graphicFrame>
      <p:pic>
        <p:nvPicPr>
          <p:cNvPr id="11" name="Graphic 10" descr="Pin with solid fill">
            <a:extLst>
              <a:ext uri="{FF2B5EF4-FFF2-40B4-BE49-F238E27FC236}">
                <a16:creationId xmlns:a16="http://schemas.microsoft.com/office/drawing/2014/main" id="{602E9D3D-6EA6-D0D7-303F-1BBC1E27EE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8954" y="2490766"/>
            <a:ext cx="914400" cy="914400"/>
          </a:xfrm>
          <a:prstGeom prst="rect">
            <a:avLst/>
          </a:prstGeom>
        </p:spPr>
      </p:pic>
      <p:pic>
        <p:nvPicPr>
          <p:cNvPr id="13" name="Graphic 12" descr="Pin with solid fill">
            <a:extLst>
              <a:ext uri="{FF2B5EF4-FFF2-40B4-BE49-F238E27FC236}">
                <a16:creationId xmlns:a16="http://schemas.microsoft.com/office/drawing/2014/main" id="{22C4477D-464F-00B7-BE0C-9C1B7723C8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8954" y="3870959"/>
            <a:ext cx="914400" cy="914400"/>
          </a:xfrm>
          <a:prstGeom prst="rect">
            <a:avLst/>
          </a:prstGeom>
        </p:spPr>
      </p:pic>
      <p:pic>
        <p:nvPicPr>
          <p:cNvPr id="14" name="Graphic 13" descr="Pin with solid fill">
            <a:extLst>
              <a:ext uri="{FF2B5EF4-FFF2-40B4-BE49-F238E27FC236}">
                <a16:creationId xmlns:a16="http://schemas.microsoft.com/office/drawing/2014/main" id="{6B2177A5-4818-837C-8211-E0CB7B6B67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7534" y="5392595"/>
            <a:ext cx="914400" cy="914400"/>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AGENDA / ITINERARY</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extLst>
              <p:ext uri="{D42A27DB-BD31-4B8C-83A1-F6EECF244321}">
                <p14:modId xmlns:p14="http://schemas.microsoft.com/office/powerpoint/2010/main" val="1702693237"/>
              </p:ext>
            </p:extLst>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DAY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Task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Task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7</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8</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9</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10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1753154"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8" name="Rectangle 7">
            <a:extLst>
              <a:ext uri="{FF2B5EF4-FFF2-40B4-BE49-F238E27FC236}">
                <a16:creationId xmlns:a16="http://schemas.microsoft.com/office/drawing/2014/main" id="{F4BE67A9-B90E-E581-25B3-85F4C3A4A04F}"/>
              </a:ext>
            </a:extLst>
          </p:cNvPr>
          <p:cNvSpPr/>
          <p:nvPr/>
        </p:nvSpPr>
        <p:spPr>
          <a:xfrm>
            <a:off x="4423259" y="1595868"/>
            <a:ext cx="710069"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9" name="Rectangle 8">
            <a:extLst>
              <a:ext uri="{FF2B5EF4-FFF2-40B4-BE49-F238E27FC236}">
                <a16:creationId xmlns:a16="http://schemas.microsoft.com/office/drawing/2014/main" id="{C114319A-FCED-1712-BAB3-5C92E0A7D5BC}"/>
              </a:ext>
            </a:extLst>
          </p:cNvPr>
          <p:cNvSpPr/>
          <p:nvPr/>
        </p:nvSpPr>
        <p:spPr>
          <a:xfrm>
            <a:off x="4638616" y="2063841"/>
            <a:ext cx="955015" cy="365760"/>
          </a:xfrm>
          <a:prstGeom prst="rect">
            <a:avLst/>
          </a:prstGeom>
          <a:solidFill>
            <a:srgbClr val="00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Milestone 1</a:t>
            </a:r>
          </a:p>
        </p:txBody>
      </p:sp>
      <p:sp>
        <p:nvSpPr>
          <p:cNvPr id="11" name="Rectangle 10">
            <a:extLst>
              <a:ext uri="{FF2B5EF4-FFF2-40B4-BE49-F238E27FC236}">
                <a16:creationId xmlns:a16="http://schemas.microsoft.com/office/drawing/2014/main" id="{A1C5F6D1-F489-8925-1040-4ECC1325B01D}"/>
              </a:ext>
            </a:extLst>
          </p:cNvPr>
          <p:cNvSpPr/>
          <p:nvPr/>
        </p:nvSpPr>
        <p:spPr>
          <a:xfrm>
            <a:off x="5221397" y="2531814"/>
            <a:ext cx="955015" cy="3657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Needs Review</a:t>
            </a:r>
          </a:p>
        </p:txBody>
      </p:sp>
      <p:sp>
        <p:nvSpPr>
          <p:cNvPr id="13" name="Rectangle 12">
            <a:extLst>
              <a:ext uri="{FF2B5EF4-FFF2-40B4-BE49-F238E27FC236}">
                <a16:creationId xmlns:a16="http://schemas.microsoft.com/office/drawing/2014/main" id="{0DA7FB2B-45BA-7058-CDC0-8A975BA4E753}"/>
              </a:ext>
            </a:extLst>
          </p:cNvPr>
          <p:cNvSpPr/>
          <p:nvPr/>
        </p:nvSpPr>
        <p:spPr>
          <a:xfrm>
            <a:off x="5769455" y="2999787"/>
            <a:ext cx="3885877" cy="36576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4" name="Rectangle 13">
            <a:extLst>
              <a:ext uri="{FF2B5EF4-FFF2-40B4-BE49-F238E27FC236}">
                <a16:creationId xmlns:a16="http://schemas.microsoft.com/office/drawing/2014/main" id="{E885A561-95F6-6597-8EB4-974D48A7DFD8}"/>
              </a:ext>
            </a:extLst>
          </p:cNvPr>
          <p:cNvSpPr/>
          <p:nvPr/>
        </p:nvSpPr>
        <p:spPr>
          <a:xfrm>
            <a:off x="5769455" y="3467760"/>
            <a:ext cx="1582812" cy="3657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6" name="Rectangle 15">
            <a:extLst>
              <a:ext uri="{FF2B5EF4-FFF2-40B4-BE49-F238E27FC236}">
                <a16:creationId xmlns:a16="http://schemas.microsoft.com/office/drawing/2014/main" id="{66AD32C5-BB0A-5A99-3B32-B7DA21E38E58}"/>
              </a:ext>
            </a:extLst>
          </p:cNvPr>
          <p:cNvSpPr/>
          <p:nvPr/>
        </p:nvSpPr>
        <p:spPr>
          <a:xfrm>
            <a:off x="6761965" y="3935733"/>
            <a:ext cx="1395257" cy="36576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29" name="Rectangle 28">
            <a:extLst>
              <a:ext uri="{FF2B5EF4-FFF2-40B4-BE49-F238E27FC236}">
                <a16:creationId xmlns:a16="http://schemas.microsoft.com/office/drawing/2014/main" id="{ECCD9DDB-B920-211D-AB88-2F9A1EA430ED}"/>
              </a:ext>
            </a:extLst>
          </p:cNvPr>
          <p:cNvSpPr/>
          <p:nvPr/>
        </p:nvSpPr>
        <p:spPr>
          <a:xfrm>
            <a:off x="7711646" y="4403706"/>
            <a:ext cx="1943685"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0" name="Rectangle 29">
            <a:extLst>
              <a:ext uri="{FF2B5EF4-FFF2-40B4-BE49-F238E27FC236}">
                <a16:creationId xmlns:a16="http://schemas.microsoft.com/office/drawing/2014/main" id="{BDEA3BD0-0DC9-595D-12BC-477909151F40}"/>
              </a:ext>
            </a:extLst>
          </p:cNvPr>
          <p:cNvSpPr/>
          <p:nvPr/>
        </p:nvSpPr>
        <p:spPr>
          <a:xfrm>
            <a:off x="9189293" y="4871679"/>
            <a:ext cx="466038"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Century Gothic" panose="020B0502020202020204" pitchFamily="34" charset="0"/>
            </a:endParaRPr>
          </a:p>
        </p:txBody>
      </p:sp>
      <p:sp>
        <p:nvSpPr>
          <p:cNvPr id="31" name="Rectangle 30">
            <a:extLst>
              <a:ext uri="{FF2B5EF4-FFF2-40B4-BE49-F238E27FC236}">
                <a16:creationId xmlns:a16="http://schemas.microsoft.com/office/drawing/2014/main" id="{B5BF10B9-2BC2-7F24-33BA-FF373466D512}"/>
              </a:ext>
            </a:extLst>
          </p:cNvPr>
          <p:cNvSpPr/>
          <p:nvPr/>
        </p:nvSpPr>
        <p:spPr>
          <a:xfrm>
            <a:off x="9218857" y="5339649"/>
            <a:ext cx="2468880"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28600"/>
          </a:xfrm>
          <a:prstGeom prst="rect">
            <a:avLst/>
          </a:prstGeom>
          <a:noFill/>
        </p:spPr>
        <p:txBody>
          <a:bodyPr wrap="square" rtlCol="0">
            <a:spAutoFit/>
          </a:bodyPr>
          <a:lstStyle/>
          <a:p>
            <a:r>
              <a:rPr lang="en-US" sz="1000" dirty="0">
                <a:latin typeface="Century Gothic" panose="020B0502020202020204" pitchFamily="34" charset="0"/>
              </a:rPr>
              <a:t>Task Owner 1</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Task Owner 2</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Task Owner 3</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Task Owner 4</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Task Owner 5</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Task Owner 6</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Task Owner 7</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Task Owner 8</a:t>
            </a:r>
          </a:p>
        </p:txBody>
      </p:sp>
      <p:grpSp>
        <p:nvGrpSpPr>
          <p:cNvPr id="48" name="Group 47">
            <a:extLst>
              <a:ext uri="{FF2B5EF4-FFF2-40B4-BE49-F238E27FC236}">
                <a16:creationId xmlns:a16="http://schemas.microsoft.com/office/drawing/2014/main" id="{8903CB9E-A976-37AB-9CD7-DAA3B90DA0B5}"/>
              </a:ext>
            </a:extLst>
          </p:cNvPr>
          <p:cNvGrpSpPr/>
          <p:nvPr/>
        </p:nvGrpSpPr>
        <p:grpSpPr>
          <a:xfrm>
            <a:off x="9021154" y="445653"/>
            <a:ext cx="548640" cy="5597491"/>
            <a:chOff x="5331873" y="127357"/>
            <a:chExt cx="548640" cy="5597491"/>
          </a:xfrm>
        </p:grpSpPr>
        <p:sp>
          <p:nvSpPr>
            <p:cNvPr id="49" name="Rectangle 48">
              <a:extLst>
                <a:ext uri="{FF2B5EF4-FFF2-40B4-BE49-F238E27FC236}">
                  <a16:creationId xmlns:a16="http://schemas.microsoft.com/office/drawing/2014/main" id="{E3997166-9BAE-8513-F55A-5B58CB9BB981}"/>
                </a:ext>
              </a:extLst>
            </p:cNvPr>
            <p:cNvSpPr/>
            <p:nvPr/>
          </p:nvSpPr>
          <p:spPr>
            <a:xfrm>
              <a:off x="5331873" y="133873"/>
              <a:ext cx="548640" cy="228600"/>
            </a:xfrm>
            <a:prstGeom prst="rect">
              <a:avLst/>
            </a:prstGeom>
            <a:gradFill>
              <a:gsLst>
                <a:gs pos="0">
                  <a:schemeClr val="accent1">
                    <a:lumMod val="5000"/>
                    <a:lumOff val="95000"/>
                  </a:schemeClr>
                </a:gs>
                <a:gs pos="83000">
                  <a:srgbClr val="FFC000"/>
                </a:gs>
                <a:gs pos="100000">
                  <a:srgbClr val="F0A62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solidFill>
                    <a:schemeClr val="tx1"/>
                  </a:solidFill>
                  <a:latin typeface="Century Gothic" panose="020B0502020202020204" pitchFamily="34" charset="0"/>
                </a:rPr>
                <a:t>TODAY</a:t>
              </a:r>
              <a:endParaRPr lang="en-US" sz="900" dirty="0">
                <a:solidFill>
                  <a:schemeClr val="tx1"/>
                </a:solidFill>
                <a:latin typeface="Century Gothic" panose="020B0502020202020204" pitchFamily="34" charset="0"/>
              </a:endParaRPr>
            </a:p>
          </p:txBody>
        </p:sp>
        <p:cxnSp>
          <p:nvCxnSpPr>
            <p:cNvPr id="50" name="Straight Connector 49">
              <a:extLst>
                <a:ext uri="{FF2B5EF4-FFF2-40B4-BE49-F238E27FC236}">
                  <a16:creationId xmlns:a16="http://schemas.microsoft.com/office/drawing/2014/main" id="{A45736EE-B06A-3F11-856A-D8F339DD11BA}"/>
                </a:ext>
              </a:extLst>
            </p:cNvPr>
            <p:cNvCxnSpPr/>
            <p:nvPr/>
          </p:nvCxnSpPr>
          <p:spPr>
            <a:xfrm>
              <a:off x="5331873" y="127357"/>
              <a:ext cx="0" cy="5597491"/>
            </a:xfrm>
            <a:prstGeom prst="line">
              <a:avLst/>
            </a:prstGeom>
            <a:ln w="38100" cap="rnd">
              <a:solidFill>
                <a:srgbClr val="F0A622">
                  <a:alpha val="60000"/>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1" name="Diamond 50">
            <a:extLst>
              <a:ext uri="{FF2B5EF4-FFF2-40B4-BE49-F238E27FC236}">
                <a16:creationId xmlns:a16="http://schemas.microsoft.com/office/drawing/2014/main" id="{C3849E34-930F-40DA-C7B0-F30731B32C42}"/>
              </a:ext>
            </a:extLst>
          </p:cNvPr>
          <p:cNvSpPr>
            <a:spLocks noChangeAspect="1"/>
          </p:cNvSpPr>
          <p:nvPr/>
        </p:nvSpPr>
        <p:spPr>
          <a:xfrm>
            <a:off x="5902092" y="3037028"/>
            <a:ext cx="274320" cy="274320"/>
          </a:xfrm>
          <a:prstGeom prst="diamond">
            <a:avLst/>
          </a:prstGeom>
          <a:solidFill>
            <a:schemeClr val="bg1"/>
          </a:solidFill>
          <a:ln>
            <a:solidFill>
              <a:schemeClr val="tx1">
                <a:lumMod val="65000"/>
                <a:lumOff val="3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4119E175-4EED-133A-6502-1A85E631E2E5}"/>
              </a:ext>
            </a:extLst>
          </p:cNvPr>
          <p:cNvSpPr/>
          <p:nvPr/>
        </p:nvSpPr>
        <p:spPr>
          <a:xfrm>
            <a:off x="3762489" y="2999299"/>
            <a:ext cx="1980493"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latin typeface="Century Gothic" panose="020B0502020202020204" pitchFamily="34" charset="0"/>
              </a:rPr>
              <a:t>Milestone 1 – 00/00</a:t>
            </a:r>
          </a:p>
        </p:txBody>
      </p:sp>
    </p:spTree>
    <p:extLst>
      <p:ext uri="{BB962C8B-B14F-4D97-AF65-F5344CB8AC3E}">
        <p14:creationId xmlns:p14="http://schemas.microsoft.com/office/powerpoint/2010/main" val="388879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VENUE AND LAYOUT</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859536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Details and images of the event venue, including layout plans.</a:t>
            </a:r>
          </a:p>
        </p:txBody>
      </p:sp>
      <p:sp>
        <p:nvSpPr>
          <p:cNvPr id="29" name="TextBox 28">
            <a:extLst>
              <a:ext uri="{FF2B5EF4-FFF2-40B4-BE49-F238E27FC236}">
                <a16:creationId xmlns:a16="http://schemas.microsoft.com/office/drawing/2014/main" id="{C9F84310-18B4-6AFE-CB9B-26F70150EFC5}"/>
              </a:ext>
            </a:extLst>
          </p:cNvPr>
          <p:cNvSpPr txBox="1"/>
          <p:nvPr/>
        </p:nvSpPr>
        <p:spPr>
          <a:xfrm>
            <a:off x="2331017" y="5958080"/>
            <a:ext cx="3936275" cy="461665"/>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Replace with images, layouts, and photos related to your event venue and layout.</a:t>
            </a:r>
          </a:p>
        </p:txBody>
      </p:sp>
      <p:pic>
        <p:nvPicPr>
          <p:cNvPr id="2" name="Graphic 1" descr="A ring of radial lines">
            <a:extLst>
              <a:ext uri="{FF2B5EF4-FFF2-40B4-BE49-F238E27FC236}">
                <a16:creationId xmlns:a16="http://schemas.microsoft.com/office/drawing/2014/main" id="{858DE4B7-1C17-2F21-495F-3562438598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pic>
        <p:nvPicPr>
          <p:cNvPr id="6" name="Picture 5" descr="Empty office tables">
            <a:extLst>
              <a:ext uri="{FF2B5EF4-FFF2-40B4-BE49-F238E27FC236}">
                <a16:creationId xmlns:a16="http://schemas.microsoft.com/office/drawing/2014/main" id="{6F343E12-11B5-B56F-B9CC-C036BBEF1A2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31017" y="1267437"/>
            <a:ext cx="5535386" cy="3690257"/>
          </a:xfrm>
          <a:prstGeom prst="rect">
            <a:avLst/>
          </a:prstGeom>
        </p:spPr>
      </p:pic>
      <p:pic>
        <p:nvPicPr>
          <p:cNvPr id="10" name="Picture 9" descr="Brick and concrete walls in empty large warehouse">
            <a:extLst>
              <a:ext uri="{FF2B5EF4-FFF2-40B4-BE49-F238E27FC236}">
                <a16:creationId xmlns:a16="http://schemas.microsoft.com/office/drawing/2014/main" id="{BE454D17-7B1C-A90B-D83A-E7846115822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723017" y="3781710"/>
            <a:ext cx="5468758" cy="3076290"/>
          </a:xfrm>
          <a:prstGeom prst="rect">
            <a:avLst/>
          </a:prstGeom>
        </p:spPr>
      </p:pic>
    </p:spTree>
    <p:extLst>
      <p:ext uri="{BB962C8B-B14F-4D97-AF65-F5344CB8AC3E}">
        <p14:creationId xmlns:p14="http://schemas.microsoft.com/office/powerpoint/2010/main" val="171048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BUDGET OVERVIEW</a:t>
            </a:r>
            <a:endParaRPr lang="en-US" sz="1600" dirty="0">
              <a:solidFill>
                <a:schemeClr val="tx1">
                  <a:lumMod val="65000"/>
                  <a:lumOff val="35000"/>
                </a:schemeClr>
              </a:solidFill>
              <a:latin typeface="Century Gothic" panose="020B0502020202020204" pitchFamily="34" charset="0"/>
            </a:endParaRPr>
          </a:p>
        </p:txBody>
      </p:sp>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2"/>
          <a:stretch>
            <a:fillRect/>
          </a:stretch>
        </p:blipFill>
        <p:spPr>
          <a:xfrm>
            <a:off x="256836" y="623537"/>
            <a:ext cx="6570684" cy="6123454"/>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7036526" y="634229"/>
            <a:ext cx="4524102" cy="646331"/>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event budget spreadsheet in Excel, with tables, charts, etc. Then, embed the file here and/or include a static image of the Excel spreadsheet. </a:t>
            </a:r>
          </a:p>
        </p:txBody>
      </p:sp>
    </p:spTree>
    <p:extLst>
      <p:ext uri="{BB962C8B-B14F-4D97-AF65-F5344CB8AC3E}">
        <p14:creationId xmlns:p14="http://schemas.microsoft.com/office/powerpoint/2010/main" val="138715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A ring of radial lines">
            <a:extLst>
              <a:ext uri="{FF2B5EF4-FFF2-40B4-BE49-F238E27FC236}">
                <a16:creationId xmlns:a16="http://schemas.microsoft.com/office/drawing/2014/main" id="{04E6CA38-3D29-14D1-5D25-956FD0EBEE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MARKETING AND PROMOTION PLAN</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Strategies for event marketing and promotion …</a:t>
            </a:r>
          </a:p>
        </p:txBody>
      </p:sp>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images or videos of promotional materials directly related to your marketing plan.</a:t>
            </a:r>
          </a:p>
        </p:txBody>
      </p:sp>
      <p:pic>
        <p:nvPicPr>
          <p:cNvPr id="5" name="Picture 4" descr="Documents and graphs on table">
            <a:extLst>
              <a:ext uri="{FF2B5EF4-FFF2-40B4-BE49-F238E27FC236}">
                <a16:creationId xmlns:a16="http://schemas.microsoft.com/office/drawing/2014/main" id="{5AF3E9AE-4620-3393-4A5B-F772164D691C}"/>
              </a:ext>
            </a:extLst>
          </p:cNvPr>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2" y="1771047"/>
            <a:ext cx="12191999" cy="4594920"/>
          </a:xfrm>
          <a:prstGeom prst="rect">
            <a:avLst/>
          </a:prstGeom>
        </p:spPr>
      </p:pic>
    </p:spTree>
    <p:extLst>
      <p:ext uri="{BB962C8B-B14F-4D97-AF65-F5344CB8AC3E}">
        <p14:creationId xmlns:p14="http://schemas.microsoft.com/office/powerpoint/2010/main" val="365616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SPONSORSHIP OPPORTUNITIES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61AE153E-14BD-1630-CA7B-CC0F3A9AF78C}"/>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Outline various sponsorship packages, including benefits for each level</a:t>
            </a:r>
          </a:p>
        </p:txBody>
      </p:sp>
      <p:graphicFrame>
        <p:nvGraphicFramePr>
          <p:cNvPr id="12" name="Table 11">
            <a:extLst>
              <a:ext uri="{FF2B5EF4-FFF2-40B4-BE49-F238E27FC236}">
                <a16:creationId xmlns:a16="http://schemas.microsoft.com/office/drawing/2014/main" id="{50750C51-9DB2-4B66-BE18-12C34B8A4CC0}"/>
              </a:ext>
            </a:extLst>
          </p:cNvPr>
          <p:cNvGraphicFramePr>
            <a:graphicFrameLocks noGrp="1"/>
          </p:cNvGraphicFramePr>
          <p:nvPr>
            <p:extLst>
              <p:ext uri="{D42A27DB-BD31-4B8C-83A1-F6EECF244321}">
                <p14:modId xmlns:p14="http://schemas.microsoft.com/office/powerpoint/2010/main" val="2230480720"/>
              </p:ext>
            </p:extLst>
          </p:nvPr>
        </p:nvGraphicFramePr>
        <p:xfrm>
          <a:off x="461554" y="1393371"/>
          <a:ext cx="10972801" cy="5242560"/>
        </p:xfrm>
        <a:graphic>
          <a:graphicData uri="http://schemas.openxmlformats.org/drawingml/2006/table">
            <a:tbl>
              <a:tblPr firstRow="1" bandRow="1">
                <a:tableStyleId>{5C22544A-7EE6-4342-B048-85BDC9FD1C3A}</a:tableStyleId>
              </a:tblPr>
              <a:tblGrid>
                <a:gridCol w="3156149">
                  <a:extLst>
                    <a:ext uri="{9D8B030D-6E8A-4147-A177-3AD203B41FA5}">
                      <a16:colId xmlns:a16="http://schemas.microsoft.com/office/drawing/2014/main" val="301294402"/>
                    </a:ext>
                  </a:extLst>
                </a:gridCol>
                <a:gridCol w="7816652">
                  <a:extLst>
                    <a:ext uri="{9D8B030D-6E8A-4147-A177-3AD203B41FA5}">
                      <a16:colId xmlns:a16="http://schemas.microsoft.com/office/drawing/2014/main" val="393996563"/>
                    </a:ext>
                  </a:extLst>
                </a:gridCol>
              </a:tblGrid>
              <a:tr h="1310640">
                <a:tc>
                  <a:txBody>
                    <a:bodyPr/>
                    <a:lstStyle/>
                    <a:p>
                      <a:r>
                        <a:rPr lang="en-US" sz="1600" b="1" dirty="0">
                          <a:solidFill>
                            <a:schemeClr val="tx1">
                              <a:lumMod val="65000"/>
                              <a:lumOff val="35000"/>
                            </a:schemeClr>
                          </a:solidFill>
                          <a:latin typeface="Century Gothic" panose="020B0502020202020204" pitchFamily="34" charset="0"/>
                        </a:rPr>
                        <a:t>PACKAGE 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Details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1478264975"/>
                  </a:ext>
                </a:extLst>
              </a:tr>
              <a:tr h="1310640">
                <a:tc>
                  <a:txBody>
                    <a:bodyPr/>
                    <a:lstStyle/>
                    <a:p>
                      <a:r>
                        <a:rPr lang="en-US" sz="1600" b="1" dirty="0">
                          <a:solidFill>
                            <a:schemeClr val="tx1">
                              <a:lumMod val="65000"/>
                              <a:lumOff val="35000"/>
                            </a:schemeClr>
                          </a:solidFill>
                          <a:latin typeface="Century Gothic" panose="020B0502020202020204" pitchFamily="34" charset="0"/>
                        </a:rPr>
                        <a:t>PACKAGE 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2505878380"/>
                  </a:ext>
                </a:extLst>
              </a:tr>
              <a:tr h="1310640">
                <a:tc>
                  <a:txBody>
                    <a:bodyPr/>
                    <a:lstStyle/>
                    <a:p>
                      <a:r>
                        <a:rPr lang="en-US" sz="1600" b="1" dirty="0">
                          <a:solidFill>
                            <a:schemeClr val="tx1">
                              <a:lumMod val="65000"/>
                              <a:lumOff val="35000"/>
                            </a:schemeClr>
                          </a:solidFill>
                          <a:latin typeface="Century Gothic" panose="020B0502020202020204" pitchFamily="34" charset="0"/>
                        </a:rPr>
                        <a:t>PACKAGE 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3234413496"/>
                  </a:ext>
                </a:extLst>
              </a:tr>
              <a:tr h="1310640">
                <a:tc>
                  <a:txBody>
                    <a:bodyPr/>
                    <a:lstStyle/>
                    <a:p>
                      <a:r>
                        <a:rPr lang="en-US" sz="1600" b="1" dirty="0">
                          <a:solidFill>
                            <a:schemeClr val="tx1">
                              <a:lumMod val="65000"/>
                              <a:lumOff val="35000"/>
                            </a:schemeClr>
                          </a:solidFill>
                          <a:latin typeface="Century Gothic" panose="020B0502020202020204" pitchFamily="34" charset="0"/>
                        </a:rPr>
                        <a:t>PACKAGE 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861490572"/>
                  </a:ext>
                </a:extLst>
              </a:tr>
            </a:tbl>
          </a:graphicData>
        </a:graphic>
      </p:graphicFrame>
    </p:spTree>
    <p:extLst>
      <p:ext uri="{BB962C8B-B14F-4D97-AF65-F5344CB8AC3E}">
        <p14:creationId xmlns:p14="http://schemas.microsoft.com/office/powerpoint/2010/main" val="307430778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354</TotalTime>
  <Words>580</Words>
  <Application>Microsoft Macintosh PowerPoint</Application>
  <PresentationFormat>Widescreen</PresentationFormat>
  <Paragraphs>121</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Brittany Johnston</cp:lastModifiedBy>
  <cp:revision>28</cp:revision>
  <dcterms:created xsi:type="dcterms:W3CDTF">2022-05-22T18:55:25Z</dcterms:created>
  <dcterms:modified xsi:type="dcterms:W3CDTF">2024-04-30T19:33:04Z</dcterms:modified>
</cp:coreProperties>
</file>