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
  </p:notesMasterIdLst>
  <p:sldIdLst>
    <p:sldId id="342" r:id="rId2"/>
    <p:sldId id="353" r:id="rId3"/>
    <p:sldId id="295"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D9B6"/>
    <a:srgbClr val="CBD6B5"/>
    <a:srgbClr val="DCF8EB"/>
    <a:srgbClr val="0098C6"/>
    <a:srgbClr val="9CA58C"/>
    <a:srgbClr val="66BBCC"/>
    <a:srgbClr val="654105"/>
    <a:srgbClr val="7C5008"/>
    <a:srgbClr val="02B9F0"/>
    <a:srgbClr val="D5A6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86" autoAdjust="0"/>
    <p:restoredTop sz="86447"/>
  </p:normalViewPr>
  <p:slideViewPr>
    <p:cSldViewPr snapToGrid="0" snapToObjects="1">
      <p:cViewPr varScale="1">
        <p:scale>
          <a:sx n="123" d="100"/>
          <a:sy n="123" d="100"/>
        </p:scale>
        <p:origin x="232" y="288"/>
      </p:cViewPr>
      <p:guideLst/>
    </p:cSldViewPr>
  </p:slideViewPr>
  <p:outlineViewPr>
    <p:cViewPr>
      <p:scale>
        <a:sx n="33" d="100"/>
        <a:sy n="33" d="100"/>
      </p:scale>
      <p:origin x="0" y="0"/>
    </p:cViewPr>
    <p:sldLst>
      <p:sld r:id="rId1" collapse="1"/>
      <p:sld r:id="rId2"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_rels/viewProps.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4/21/24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2</a:t>
            </a:fld>
            <a:endParaRPr lang="en-US" dirty="0"/>
          </a:p>
        </p:txBody>
      </p:sp>
    </p:spTree>
    <p:extLst>
      <p:ext uri="{BB962C8B-B14F-4D97-AF65-F5344CB8AC3E}">
        <p14:creationId xmlns:p14="http://schemas.microsoft.com/office/powerpoint/2010/main" val="2464423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3</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4/21/24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4/21/24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4/21/24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4/21/24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4/21/24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4/21/24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4/21/24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4/21/24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4/21/24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4/21/24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4/21/24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4/21/24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smartsheet.com/try-it?trp=12005&amp;utm_source=template-powerpoint&amp;utm_medium=content&amp;utm_campaign=Sample+Lean+Business+Model+Canvas-powerpoint-12005&amp;lpa=Sample+Lean+Business+Model+Canvas+powerpoint+12005" TargetMode="External"/><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bstract white geometric texture">
            <a:extLst>
              <a:ext uri="{FF2B5EF4-FFF2-40B4-BE49-F238E27FC236}">
                <a16:creationId xmlns:a16="http://schemas.microsoft.com/office/drawing/2014/main" id="{7D547EB1-1706-F587-68FF-AAB17A4009C2}"/>
              </a:ext>
            </a:extLst>
          </p:cNvPr>
          <p:cNvPicPr>
            <a:picLocks noChangeAspect="1"/>
          </p:cNvPicPr>
          <p:nvPr/>
        </p:nvPicPr>
        <p:blipFill>
          <a:blip r:embed="rId2"/>
          <a:stretch>
            <a:fillRect/>
          </a:stretch>
        </p:blipFill>
        <p:spPr>
          <a:xfrm>
            <a:off x="0" y="0"/>
            <a:ext cx="12192000" cy="6858000"/>
          </a:xfrm>
          <a:prstGeom prst="rect">
            <a:avLst/>
          </a:prstGeom>
        </p:spPr>
      </p:pic>
      <p:pic>
        <p:nvPicPr>
          <p:cNvPr id="4" name="Picture 3">
            <a:hlinkClick r:id="rId3"/>
            <a:extLst>
              <a:ext uri="{FF2B5EF4-FFF2-40B4-BE49-F238E27FC236}">
                <a16:creationId xmlns:a16="http://schemas.microsoft.com/office/drawing/2014/main" id="{4AEB8225-3AA8-AF48-AD51-3F5F53316D6B}"/>
              </a:ext>
            </a:extLst>
          </p:cNvPr>
          <p:cNvPicPr>
            <a:picLocks noChangeAspect="1"/>
          </p:cNvPicPr>
          <p:nvPr/>
        </p:nvPicPr>
        <p:blipFill>
          <a:blip r:embed="rId4"/>
          <a:stretch>
            <a:fillRect/>
          </a:stretch>
        </p:blipFill>
        <p:spPr>
          <a:xfrm>
            <a:off x="8405403" y="317165"/>
            <a:ext cx="3388574" cy="470251"/>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300447" y="317165"/>
            <a:ext cx="7384507" cy="1200329"/>
          </a:xfrm>
          <a:prstGeom prst="rect">
            <a:avLst/>
          </a:prstGeom>
          <a:noFill/>
        </p:spPr>
        <p:txBody>
          <a:bodyPr wrap="square" rtlCol="0">
            <a:spAutoFit/>
          </a:bodyPr>
          <a:lstStyle/>
          <a:p>
            <a:r>
              <a:rPr lang="en-US" sz="2400" b="1" dirty="0">
                <a:solidFill>
                  <a:schemeClr val="tx1">
                    <a:lumMod val="65000"/>
                    <a:lumOff val="35000"/>
                  </a:schemeClr>
                </a:solidFill>
                <a:latin typeface="Century Gothic" panose="020B0502020202020204" pitchFamily="34" charset="0"/>
              </a:rPr>
              <a:t>LEAN BUSINESS MODEL CANVAS </a:t>
            </a:r>
            <a:br>
              <a:rPr lang="en-US" sz="2400" b="1" dirty="0">
                <a:solidFill>
                  <a:schemeClr val="tx1">
                    <a:lumMod val="65000"/>
                    <a:lumOff val="35000"/>
                  </a:schemeClr>
                </a:solidFill>
                <a:latin typeface="Century Gothic" panose="020B0502020202020204" pitchFamily="34" charset="0"/>
              </a:rPr>
            </a:br>
            <a:r>
              <a:rPr lang="en-US" sz="2400" b="1" dirty="0">
                <a:solidFill>
                  <a:schemeClr val="tx1">
                    <a:lumMod val="65000"/>
                    <a:lumOff val="35000"/>
                  </a:schemeClr>
                </a:solidFill>
                <a:latin typeface="Century Gothic" panose="020B0502020202020204" pitchFamily="34" charset="0"/>
              </a:rPr>
              <a:t>TEMPLATE EXAMPLE</a:t>
            </a:r>
            <a:br>
              <a:rPr lang="en-US" sz="2400" b="1" dirty="0">
                <a:solidFill>
                  <a:schemeClr val="tx1">
                    <a:lumMod val="65000"/>
                    <a:lumOff val="35000"/>
                  </a:schemeClr>
                </a:solidFill>
                <a:latin typeface="Century Gothic" panose="020B0502020202020204" pitchFamily="34" charset="0"/>
              </a:rPr>
            </a:br>
            <a:r>
              <a:rPr lang="en-US" sz="2400" b="1" dirty="0">
                <a:solidFill>
                  <a:schemeClr val="tx1">
                    <a:lumMod val="65000"/>
                    <a:lumOff val="35000"/>
                  </a:schemeClr>
                </a:solidFill>
                <a:latin typeface="Century Gothic" panose="020B0502020202020204" pitchFamily="34" charset="0"/>
              </a:rPr>
              <a:t>for PowerPoint</a:t>
            </a:r>
          </a:p>
        </p:txBody>
      </p:sp>
      <p:pic>
        <p:nvPicPr>
          <p:cNvPr id="6" name="Picture 5" descr="A close-up of a canvas template&#10;&#10;Description automatically generated">
            <a:extLst>
              <a:ext uri="{FF2B5EF4-FFF2-40B4-BE49-F238E27FC236}">
                <a16:creationId xmlns:a16="http://schemas.microsoft.com/office/drawing/2014/main" id="{58687F8D-28F8-4B96-94D1-38DCFA30614A}"/>
              </a:ext>
            </a:extLst>
          </p:cNvPr>
          <p:cNvPicPr>
            <a:picLocks noChangeAspect="1"/>
          </p:cNvPicPr>
          <p:nvPr/>
        </p:nvPicPr>
        <p:blipFill>
          <a:blip r:embed="rId5"/>
          <a:stretch>
            <a:fillRect/>
          </a:stretch>
        </p:blipFill>
        <p:spPr>
          <a:xfrm>
            <a:off x="5192412" y="2031457"/>
            <a:ext cx="6601565" cy="3698783"/>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508588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Rectangle 78">
            <a:extLst>
              <a:ext uri="{FF2B5EF4-FFF2-40B4-BE49-F238E27FC236}">
                <a16:creationId xmlns:a16="http://schemas.microsoft.com/office/drawing/2014/main" id="{C8A8EE7A-2F64-05D1-F4B4-4BA7F2D0435B}"/>
              </a:ext>
            </a:extLst>
          </p:cNvPr>
          <p:cNvSpPr/>
          <p:nvPr/>
        </p:nvSpPr>
        <p:spPr>
          <a:xfrm>
            <a:off x="816525" y="1537321"/>
            <a:ext cx="2042821" cy="2354712"/>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Rectangle 67">
            <a:extLst>
              <a:ext uri="{FF2B5EF4-FFF2-40B4-BE49-F238E27FC236}">
                <a16:creationId xmlns:a16="http://schemas.microsoft.com/office/drawing/2014/main" id="{D5EFD0F5-9AEA-1145-9003-60FB6FE4B48B}"/>
              </a:ext>
            </a:extLst>
          </p:cNvPr>
          <p:cNvSpPr/>
          <p:nvPr/>
        </p:nvSpPr>
        <p:spPr>
          <a:xfrm>
            <a:off x="2963786" y="1537321"/>
            <a:ext cx="2011971" cy="2354712"/>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a:extLst>
              <a:ext uri="{FF2B5EF4-FFF2-40B4-BE49-F238E27FC236}">
                <a16:creationId xmlns:a16="http://schemas.microsoft.com/office/drawing/2014/main" id="{240F7175-3684-123E-F272-2478165C6ABA}"/>
              </a:ext>
            </a:extLst>
          </p:cNvPr>
          <p:cNvSpPr/>
          <p:nvPr/>
        </p:nvSpPr>
        <p:spPr>
          <a:xfrm>
            <a:off x="5078610" y="1541217"/>
            <a:ext cx="2042821" cy="2350816"/>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Rectangle 71">
            <a:extLst>
              <a:ext uri="{FF2B5EF4-FFF2-40B4-BE49-F238E27FC236}">
                <a16:creationId xmlns:a16="http://schemas.microsoft.com/office/drawing/2014/main" id="{FB37B9CD-6CF5-1653-BAF0-7E665E4DAD05}"/>
              </a:ext>
            </a:extLst>
          </p:cNvPr>
          <p:cNvSpPr/>
          <p:nvPr/>
        </p:nvSpPr>
        <p:spPr>
          <a:xfrm>
            <a:off x="7204155" y="1537321"/>
            <a:ext cx="4141205" cy="2354712"/>
          </a:xfrm>
          <a:prstGeom prst="rect">
            <a:avLst/>
          </a:prstGeom>
          <a:solidFill>
            <a:srgbClr val="CBD6B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BCE760FD-6E50-FD4F-B597-7E228EDE51FD}"/>
              </a:ext>
            </a:extLst>
          </p:cNvPr>
          <p:cNvSpPr txBox="1"/>
          <p:nvPr/>
        </p:nvSpPr>
        <p:spPr>
          <a:xfrm>
            <a:off x="161597" y="111009"/>
            <a:ext cx="11838949" cy="523220"/>
          </a:xfrm>
          <a:prstGeom prst="rect">
            <a:avLst/>
          </a:prstGeom>
          <a:noFill/>
        </p:spPr>
        <p:txBody>
          <a:bodyPr wrap="square" rtlCol="0">
            <a:spAutoFit/>
          </a:bodyPr>
          <a:lstStyle/>
          <a:p>
            <a:r>
              <a:rPr lang="en-US" sz="2800" dirty="0">
                <a:solidFill>
                  <a:schemeClr val="tx1">
                    <a:lumMod val="65000"/>
                    <a:lumOff val="35000"/>
                  </a:schemeClr>
                </a:solidFill>
                <a:latin typeface="Century Gothic" panose="020B0502020202020204" pitchFamily="34" charset="0"/>
              </a:rPr>
              <a:t>LEAN BUSINESS MODEL CANVAS TEMPLATE EXAMPLE</a:t>
            </a:r>
            <a:endParaRPr lang="en-US" sz="1600" dirty="0">
              <a:solidFill>
                <a:schemeClr val="tx1">
                  <a:lumMod val="65000"/>
                  <a:lumOff val="35000"/>
                </a:schemeClr>
              </a:solidFill>
              <a:latin typeface="Century Gothic" panose="020B0502020202020204" pitchFamily="34" charset="0"/>
            </a:endParaRPr>
          </a:p>
        </p:txBody>
      </p:sp>
      <p:sp>
        <p:nvSpPr>
          <p:cNvPr id="4" name="TextBox 3">
            <a:extLst>
              <a:ext uri="{FF2B5EF4-FFF2-40B4-BE49-F238E27FC236}">
                <a16:creationId xmlns:a16="http://schemas.microsoft.com/office/drawing/2014/main" id="{B963BF7E-525B-6409-A4DF-D01ECBCEA323}"/>
              </a:ext>
            </a:extLst>
          </p:cNvPr>
          <p:cNvSpPr txBox="1"/>
          <p:nvPr/>
        </p:nvSpPr>
        <p:spPr>
          <a:xfrm>
            <a:off x="157575" y="832331"/>
            <a:ext cx="11799768" cy="400110"/>
          </a:xfrm>
          <a:prstGeom prst="rect">
            <a:avLst/>
          </a:prstGeom>
          <a:noFill/>
        </p:spPr>
        <p:txBody>
          <a:bodyPr wrap="square">
            <a:spAutoFit/>
          </a:bodyPr>
          <a:lstStyle/>
          <a:p>
            <a:r>
              <a:rPr lang="en-US" sz="1000" b="0" u="none" strike="noStrike" dirty="0">
                <a:solidFill>
                  <a:srgbClr val="000000"/>
                </a:solidFill>
                <a:effectLst/>
                <a:latin typeface="Century Gothic" panose="020B0502020202020204" pitchFamily="34" charset="0"/>
              </a:rPr>
              <a:t>By focusing on these key aspects, Positive Charge aims to address the growing need for accessible and efficient electric vehicle (EV) charging solutions, ensuring a seamless experience for EV owners and commercial fleets alike:</a:t>
            </a:r>
            <a:endParaRPr lang="en-US" sz="1000" dirty="0">
              <a:latin typeface="Century Gothic" panose="020B0502020202020204" pitchFamily="34" charset="0"/>
            </a:endParaRPr>
          </a:p>
        </p:txBody>
      </p:sp>
      <p:sp>
        <p:nvSpPr>
          <p:cNvPr id="5" name="Rectangle 4">
            <a:extLst>
              <a:ext uri="{FF2B5EF4-FFF2-40B4-BE49-F238E27FC236}">
                <a16:creationId xmlns:a16="http://schemas.microsoft.com/office/drawing/2014/main" id="{4D44583F-7D62-78A4-D400-E750FEF4140E}"/>
              </a:ext>
            </a:extLst>
          </p:cNvPr>
          <p:cNvSpPr/>
          <p:nvPr/>
        </p:nvSpPr>
        <p:spPr>
          <a:xfrm>
            <a:off x="9328738" y="3990991"/>
            <a:ext cx="2032579" cy="2354712"/>
          </a:xfrm>
          <a:prstGeom prst="rect">
            <a:avLst/>
          </a:prstGeom>
          <a:solidFill>
            <a:srgbClr val="EBD9B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92056A68-F936-6716-0A92-E6CF35BC9D39}"/>
              </a:ext>
            </a:extLst>
          </p:cNvPr>
          <p:cNvSpPr/>
          <p:nvPr/>
        </p:nvSpPr>
        <p:spPr>
          <a:xfrm>
            <a:off x="7209831" y="3990991"/>
            <a:ext cx="2042821" cy="2354712"/>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481D8480-DEC2-0D68-903E-FE16C14905E3}"/>
              </a:ext>
            </a:extLst>
          </p:cNvPr>
          <p:cNvSpPr/>
          <p:nvPr/>
        </p:nvSpPr>
        <p:spPr>
          <a:xfrm>
            <a:off x="5090924" y="3990991"/>
            <a:ext cx="2042821" cy="2354712"/>
          </a:xfrm>
          <a:prstGeom prst="rect">
            <a:avLst/>
          </a:prstGeom>
          <a:solidFill>
            <a:srgbClr val="DCF8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E902E080-F220-9FCB-E442-07D0AED77433}"/>
              </a:ext>
            </a:extLst>
          </p:cNvPr>
          <p:cNvSpPr/>
          <p:nvPr/>
        </p:nvSpPr>
        <p:spPr>
          <a:xfrm>
            <a:off x="2953545" y="3990991"/>
            <a:ext cx="2042821" cy="2354712"/>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08ACEA25-5B44-4055-A2F6-E4EAD5C4100D}"/>
              </a:ext>
            </a:extLst>
          </p:cNvPr>
          <p:cNvSpPr/>
          <p:nvPr/>
        </p:nvSpPr>
        <p:spPr>
          <a:xfrm>
            <a:off x="816521" y="3990991"/>
            <a:ext cx="2042821" cy="2354712"/>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B332EDC5-1792-FD36-ADC7-4CD6C0E5213A}"/>
              </a:ext>
            </a:extLst>
          </p:cNvPr>
          <p:cNvSpPr txBox="1"/>
          <p:nvPr/>
        </p:nvSpPr>
        <p:spPr>
          <a:xfrm>
            <a:off x="826766" y="1768262"/>
            <a:ext cx="2032580" cy="276999"/>
          </a:xfrm>
          <a:prstGeom prst="rect">
            <a:avLst/>
          </a:prstGeom>
          <a:noFill/>
        </p:spPr>
        <p:txBody>
          <a:bodyPr wrap="square" rtlCol="0">
            <a:spAutoFit/>
          </a:bodyPr>
          <a:lstStyle/>
          <a:p>
            <a:r>
              <a:rPr lang="en-US" sz="1200" dirty="0">
                <a:solidFill>
                  <a:schemeClr val="tx1">
                    <a:lumMod val="65000"/>
                    <a:lumOff val="35000"/>
                  </a:schemeClr>
                </a:solidFill>
                <a:latin typeface="Century Gothic" panose="020B0502020202020204" pitchFamily="34" charset="0"/>
              </a:rPr>
              <a:t>PROBLEM</a:t>
            </a:r>
          </a:p>
        </p:txBody>
      </p:sp>
      <p:sp>
        <p:nvSpPr>
          <p:cNvPr id="18" name="TextBox 17">
            <a:extLst>
              <a:ext uri="{FF2B5EF4-FFF2-40B4-BE49-F238E27FC236}">
                <a16:creationId xmlns:a16="http://schemas.microsoft.com/office/drawing/2014/main" id="{65643D2B-1628-117D-3A8B-6257A8471E8B}"/>
              </a:ext>
            </a:extLst>
          </p:cNvPr>
          <p:cNvSpPr txBox="1"/>
          <p:nvPr/>
        </p:nvSpPr>
        <p:spPr>
          <a:xfrm>
            <a:off x="826766" y="2221096"/>
            <a:ext cx="2032580" cy="861774"/>
          </a:xfrm>
          <a:prstGeom prst="rect">
            <a:avLst/>
          </a:prstGeom>
          <a:noFill/>
        </p:spPr>
        <p:txBody>
          <a:bodyPr wrap="square" rtlCol="0">
            <a:spAutoFit/>
          </a:bodyPr>
          <a:lstStyle/>
          <a:p>
            <a:r>
              <a:rPr lang="en-US" sz="1000" dirty="0">
                <a:solidFill>
                  <a:schemeClr val="tx1">
                    <a:lumMod val="65000"/>
                    <a:lumOff val="35000"/>
                  </a:schemeClr>
                </a:solidFill>
                <a:latin typeface="Century Gothic" panose="020B0502020202020204" pitchFamily="34" charset="0"/>
              </a:rPr>
              <a:t>Many EV owners find it challenging to locate reliable and fast charging stations, especially during long trips across less urban areas.</a:t>
            </a:r>
          </a:p>
        </p:txBody>
      </p:sp>
      <p:sp>
        <p:nvSpPr>
          <p:cNvPr id="23" name="TextBox 22">
            <a:extLst>
              <a:ext uri="{FF2B5EF4-FFF2-40B4-BE49-F238E27FC236}">
                <a16:creationId xmlns:a16="http://schemas.microsoft.com/office/drawing/2014/main" id="{83BE7180-FA82-2FA0-D6FC-0163DCC92AEF}"/>
              </a:ext>
            </a:extLst>
          </p:cNvPr>
          <p:cNvSpPr txBox="1"/>
          <p:nvPr/>
        </p:nvSpPr>
        <p:spPr>
          <a:xfrm>
            <a:off x="2953064" y="1722632"/>
            <a:ext cx="2032580" cy="276999"/>
          </a:xfrm>
          <a:prstGeom prst="rect">
            <a:avLst/>
          </a:prstGeom>
          <a:noFill/>
        </p:spPr>
        <p:txBody>
          <a:bodyPr wrap="square" rtlCol="0">
            <a:spAutoFit/>
          </a:bodyPr>
          <a:lstStyle/>
          <a:p>
            <a:r>
              <a:rPr lang="en-US" sz="1200" dirty="0">
                <a:solidFill>
                  <a:schemeClr val="tx1">
                    <a:lumMod val="65000"/>
                    <a:lumOff val="35000"/>
                  </a:schemeClr>
                </a:solidFill>
                <a:latin typeface="Century Gothic" panose="020B0502020202020204" pitchFamily="34" charset="0"/>
              </a:rPr>
              <a:t>CUSTOMER SEGMENTS</a:t>
            </a:r>
          </a:p>
        </p:txBody>
      </p:sp>
      <p:sp>
        <p:nvSpPr>
          <p:cNvPr id="24" name="TextBox 23">
            <a:extLst>
              <a:ext uri="{FF2B5EF4-FFF2-40B4-BE49-F238E27FC236}">
                <a16:creationId xmlns:a16="http://schemas.microsoft.com/office/drawing/2014/main" id="{702EA16C-EF8A-CF59-BCB2-B8F6E6D2294A}"/>
              </a:ext>
            </a:extLst>
          </p:cNvPr>
          <p:cNvSpPr txBox="1"/>
          <p:nvPr/>
        </p:nvSpPr>
        <p:spPr>
          <a:xfrm>
            <a:off x="2953064" y="2175466"/>
            <a:ext cx="2032580" cy="1169551"/>
          </a:xfrm>
          <a:prstGeom prst="rect">
            <a:avLst/>
          </a:prstGeom>
          <a:noFill/>
        </p:spPr>
        <p:txBody>
          <a:bodyPr wrap="square" rtlCol="0">
            <a:spAutoFit/>
          </a:bodyPr>
          <a:lstStyle/>
          <a:p>
            <a:r>
              <a:rPr lang="en-US" sz="1000" dirty="0">
                <a:solidFill>
                  <a:schemeClr val="tx1">
                    <a:lumMod val="65000"/>
                    <a:lumOff val="35000"/>
                  </a:schemeClr>
                </a:solidFill>
                <a:latin typeface="Century Gothic" panose="020B0502020202020204" pitchFamily="34" charset="0"/>
              </a:rPr>
              <a:t>Our primary customers include EV owners, particularly those who frequently travel long distances, and commercial EV fleets looking for efficient charging solutions.</a:t>
            </a:r>
          </a:p>
        </p:txBody>
      </p:sp>
      <p:sp>
        <p:nvSpPr>
          <p:cNvPr id="26" name="TextBox 25">
            <a:extLst>
              <a:ext uri="{FF2B5EF4-FFF2-40B4-BE49-F238E27FC236}">
                <a16:creationId xmlns:a16="http://schemas.microsoft.com/office/drawing/2014/main" id="{10E1E3DA-5450-B381-7E57-28FB4E76D7AC}"/>
              </a:ext>
            </a:extLst>
          </p:cNvPr>
          <p:cNvSpPr txBox="1"/>
          <p:nvPr/>
        </p:nvSpPr>
        <p:spPr>
          <a:xfrm>
            <a:off x="2953544" y="4177098"/>
            <a:ext cx="2011971" cy="276999"/>
          </a:xfrm>
          <a:prstGeom prst="rect">
            <a:avLst/>
          </a:prstGeom>
          <a:noFill/>
        </p:spPr>
        <p:txBody>
          <a:bodyPr wrap="square" rtlCol="0">
            <a:spAutoFit/>
          </a:bodyPr>
          <a:lstStyle/>
          <a:p>
            <a:r>
              <a:rPr lang="en-US" sz="1200" dirty="0">
                <a:solidFill>
                  <a:schemeClr val="tx1">
                    <a:lumMod val="65000"/>
                    <a:lumOff val="35000"/>
                  </a:schemeClr>
                </a:solidFill>
                <a:latin typeface="Century Gothic" panose="020B0502020202020204" pitchFamily="34" charset="0"/>
              </a:rPr>
              <a:t>UNFAIR ADVANTAGE</a:t>
            </a:r>
          </a:p>
        </p:txBody>
      </p:sp>
      <p:sp>
        <p:nvSpPr>
          <p:cNvPr id="27" name="TextBox 26">
            <a:extLst>
              <a:ext uri="{FF2B5EF4-FFF2-40B4-BE49-F238E27FC236}">
                <a16:creationId xmlns:a16="http://schemas.microsoft.com/office/drawing/2014/main" id="{1CDAEA3D-0D4B-BE6E-30E4-DA6BC75F3475}"/>
              </a:ext>
            </a:extLst>
          </p:cNvPr>
          <p:cNvSpPr txBox="1"/>
          <p:nvPr/>
        </p:nvSpPr>
        <p:spPr>
          <a:xfrm>
            <a:off x="2953544" y="4629932"/>
            <a:ext cx="2011971" cy="1323439"/>
          </a:xfrm>
          <a:prstGeom prst="rect">
            <a:avLst/>
          </a:prstGeom>
          <a:noFill/>
        </p:spPr>
        <p:txBody>
          <a:bodyPr wrap="square" rtlCol="0">
            <a:spAutoFit/>
          </a:bodyPr>
          <a:lstStyle/>
          <a:p>
            <a:r>
              <a:rPr lang="en-US" sz="1000" dirty="0">
                <a:solidFill>
                  <a:schemeClr val="tx1">
                    <a:lumMod val="65000"/>
                    <a:lumOff val="35000"/>
                  </a:schemeClr>
                </a:solidFill>
                <a:latin typeface="Century Gothic" panose="020B0502020202020204" pitchFamily="34" charset="0"/>
              </a:rPr>
              <a:t>Our proprietary, ultra-fast charging technology, exclusive partnerships with major commercial parking lots, and first-mover advantage in several underserved regions give us a competitive edge.</a:t>
            </a:r>
          </a:p>
        </p:txBody>
      </p:sp>
      <p:sp>
        <p:nvSpPr>
          <p:cNvPr id="28" name="TextBox 27">
            <a:extLst>
              <a:ext uri="{FF2B5EF4-FFF2-40B4-BE49-F238E27FC236}">
                <a16:creationId xmlns:a16="http://schemas.microsoft.com/office/drawing/2014/main" id="{615C3ACE-DBC0-238C-733F-AA429BCEC75D}"/>
              </a:ext>
            </a:extLst>
          </p:cNvPr>
          <p:cNvSpPr txBox="1"/>
          <p:nvPr/>
        </p:nvSpPr>
        <p:spPr>
          <a:xfrm>
            <a:off x="5078610" y="1705193"/>
            <a:ext cx="2032580" cy="276999"/>
          </a:xfrm>
          <a:prstGeom prst="rect">
            <a:avLst/>
          </a:prstGeom>
          <a:noFill/>
        </p:spPr>
        <p:txBody>
          <a:bodyPr wrap="square" rtlCol="0">
            <a:spAutoFit/>
          </a:bodyPr>
          <a:lstStyle/>
          <a:p>
            <a:r>
              <a:rPr lang="en-US" sz="1200" dirty="0">
                <a:solidFill>
                  <a:schemeClr val="tx1">
                    <a:lumMod val="65000"/>
                    <a:lumOff val="35000"/>
                  </a:schemeClr>
                </a:solidFill>
                <a:latin typeface="Century Gothic" panose="020B0502020202020204" pitchFamily="34" charset="0"/>
              </a:rPr>
              <a:t>CHANNELS</a:t>
            </a:r>
          </a:p>
        </p:txBody>
      </p:sp>
      <p:sp>
        <p:nvSpPr>
          <p:cNvPr id="29" name="TextBox 28">
            <a:extLst>
              <a:ext uri="{FF2B5EF4-FFF2-40B4-BE49-F238E27FC236}">
                <a16:creationId xmlns:a16="http://schemas.microsoft.com/office/drawing/2014/main" id="{D597E15B-6708-F6A9-FA69-BDBA81DF69BB}"/>
              </a:ext>
            </a:extLst>
          </p:cNvPr>
          <p:cNvSpPr txBox="1"/>
          <p:nvPr/>
        </p:nvSpPr>
        <p:spPr>
          <a:xfrm>
            <a:off x="5078610" y="2158027"/>
            <a:ext cx="2032580" cy="1477328"/>
          </a:xfrm>
          <a:prstGeom prst="rect">
            <a:avLst/>
          </a:prstGeom>
          <a:noFill/>
        </p:spPr>
        <p:txBody>
          <a:bodyPr wrap="square" rtlCol="0">
            <a:spAutoFit/>
          </a:bodyPr>
          <a:lstStyle/>
          <a:p>
            <a:r>
              <a:rPr lang="en-US" sz="1000" dirty="0">
                <a:solidFill>
                  <a:schemeClr val="tx1">
                    <a:lumMod val="65000"/>
                    <a:lumOff val="35000"/>
                  </a:schemeClr>
                </a:solidFill>
                <a:latin typeface="Century Gothic" panose="020B0502020202020204" pitchFamily="34" charset="0"/>
              </a:rPr>
              <a:t>We'll reach our customers through partnerships with EV manufacturers, targeted digital marketing campaigns, and the establishment of charging stations at strategic locations like shopping centers and highway rest stops.</a:t>
            </a:r>
          </a:p>
        </p:txBody>
      </p:sp>
      <p:sp>
        <p:nvSpPr>
          <p:cNvPr id="30" name="TextBox 29">
            <a:extLst>
              <a:ext uri="{FF2B5EF4-FFF2-40B4-BE49-F238E27FC236}">
                <a16:creationId xmlns:a16="http://schemas.microsoft.com/office/drawing/2014/main" id="{094B10A6-475D-0B51-627F-1742E1952BC9}"/>
              </a:ext>
            </a:extLst>
          </p:cNvPr>
          <p:cNvSpPr txBox="1"/>
          <p:nvPr/>
        </p:nvSpPr>
        <p:spPr>
          <a:xfrm>
            <a:off x="5101165" y="4213081"/>
            <a:ext cx="2032580" cy="276999"/>
          </a:xfrm>
          <a:prstGeom prst="rect">
            <a:avLst/>
          </a:prstGeom>
          <a:noFill/>
        </p:spPr>
        <p:txBody>
          <a:bodyPr wrap="square" rtlCol="0">
            <a:spAutoFit/>
          </a:bodyPr>
          <a:lstStyle/>
          <a:p>
            <a:r>
              <a:rPr lang="en-US" sz="1200" dirty="0">
                <a:solidFill>
                  <a:schemeClr val="tx1">
                    <a:lumMod val="65000"/>
                    <a:lumOff val="35000"/>
                  </a:schemeClr>
                </a:solidFill>
                <a:latin typeface="Century Gothic" panose="020B0502020202020204" pitchFamily="34" charset="0"/>
              </a:rPr>
              <a:t>KEY METRICS</a:t>
            </a:r>
          </a:p>
        </p:txBody>
      </p:sp>
      <p:sp>
        <p:nvSpPr>
          <p:cNvPr id="31" name="TextBox 30">
            <a:extLst>
              <a:ext uri="{FF2B5EF4-FFF2-40B4-BE49-F238E27FC236}">
                <a16:creationId xmlns:a16="http://schemas.microsoft.com/office/drawing/2014/main" id="{BCB73EEC-FF96-7727-AB29-2BD41598C102}"/>
              </a:ext>
            </a:extLst>
          </p:cNvPr>
          <p:cNvSpPr txBox="1"/>
          <p:nvPr/>
        </p:nvSpPr>
        <p:spPr>
          <a:xfrm>
            <a:off x="5101165" y="4665915"/>
            <a:ext cx="2032580" cy="1323439"/>
          </a:xfrm>
          <a:prstGeom prst="rect">
            <a:avLst/>
          </a:prstGeom>
          <a:noFill/>
        </p:spPr>
        <p:txBody>
          <a:bodyPr wrap="square" rtlCol="0">
            <a:spAutoFit/>
          </a:bodyPr>
          <a:lstStyle/>
          <a:p>
            <a:r>
              <a:rPr lang="en-US" sz="1000" dirty="0">
                <a:solidFill>
                  <a:schemeClr val="tx1">
                    <a:lumMod val="65000"/>
                    <a:lumOff val="35000"/>
                  </a:schemeClr>
                </a:solidFill>
                <a:latin typeface="Century Gothic" panose="020B0502020202020204" pitchFamily="34" charset="0"/>
              </a:rPr>
              <a:t>Key performance indicators include the number of charging sessions per day, customer acquisition growth, the number of app downloads and active users, and the average revenue per charging session.</a:t>
            </a:r>
          </a:p>
        </p:txBody>
      </p:sp>
      <p:sp>
        <p:nvSpPr>
          <p:cNvPr id="32" name="TextBox 31">
            <a:extLst>
              <a:ext uri="{FF2B5EF4-FFF2-40B4-BE49-F238E27FC236}">
                <a16:creationId xmlns:a16="http://schemas.microsoft.com/office/drawing/2014/main" id="{0251FED8-13A0-FD48-0787-3CD50EF5CCFF}"/>
              </a:ext>
            </a:extLst>
          </p:cNvPr>
          <p:cNvSpPr txBox="1"/>
          <p:nvPr/>
        </p:nvSpPr>
        <p:spPr>
          <a:xfrm>
            <a:off x="7273723" y="1716056"/>
            <a:ext cx="3927604" cy="276999"/>
          </a:xfrm>
          <a:prstGeom prst="rect">
            <a:avLst/>
          </a:prstGeom>
          <a:noFill/>
        </p:spPr>
        <p:txBody>
          <a:bodyPr wrap="square" rtlCol="0">
            <a:spAutoFit/>
          </a:bodyPr>
          <a:lstStyle/>
          <a:p>
            <a:r>
              <a:rPr lang="en-US" sz="1200" dirty="0">
                <a:solidFill>
                  <a:schemeClr val="tx1">
                    <a:lumMod val="65000"/>
                    <a:lumOff val="35000"/>
                  </a:schemeClr>
                </a:solidFill>
                <a:latin typeface="Century Gothic" panose="020B0502020202020204" pitchFamily="34" charset="0"/>
              </a:rPr>
              <a:t>UNIQUE VALUE PROPOSITION</a:t>
            </a:r>
          </a:p>
        </p:txBody>
      </p:sp>
      <p:sp>
        <p:nvSpPr>
          <p:cNvPr id="33" name="TextBox 32">
            <a:extLst>
              <a:ext uri="{FF2B5EF4-FFF2-40B4-BE49-F238E27FC236}">
                <a16:creationId xmlns:a16="http://schemas.microsoft.com/office/drawing/2014/main" id="{7ED25974-4665-49D1-E187-52DF95E26C7F}"/>
              </a:ext>
            </a:extLst>
          </p:cNvPr>
          <p:cNvSpPr txBox="1"/>
          <p:nvPr/>
        </p:nvSpPr>
        <p:spPr>
          <a:xfrm>
            <a:off x="7273723" y="2168890"/>
            <a:ext cx="3927604" cy="707886"/>
          </a:xfrm>
          <a:prstGeom prst="rect">
            <a:avLst/>
          </a:prstGeom>
          <a:noFill/>
        </p:spPr>
        <p:txBody>
          <a:bodyPr wrap="square" rtlCol="0">
            <a:spAutoFit/>
          </a:bodyPr>
          <a:lstStyle/>
          <a:p>
            <a:r>
              <a:rPr lang="en-US" sz="1000" dirty="0">
                <a:solidFill>
                  <a:schemeClr val="tx1">
                    <a:lumMod val="65000"/>
                    <a:lumOff val="35000"/>
                  </a:schemeClr>
                </a:solidFill>
                <a:latin typeface="Century Gothic" panose="020B0502020202020204" pitchFamily="34" charset="0"/>
              </a:rPr>
              <a:t>Positive Charge offers the fastest charging technology on the market, ensuring that EV owners and commercial fleets minimize downtime and enjoy longer travel ranges with shorter charging breaks.</a:t>
            </a:r>
          </a:p>
        </p:txBody>
      </p:sp>
      <p:sp>
        <p:nvSpPr>
          <p:cNvPr id="34" name="TextBox 33">
            <a:extLst>
              <a:ext uri="{FF2B5EF4-FFF2-40B4-BE49-F238E27FC236}">
                <a16:creationId xmlns:a16="http://schemas.microsoft.com/office/drawing/2014/main" id="{48C61E33-90A0-399B-7ADB-2751C297A1C0}"/>
              </a:ext>
            </a:extLst>
          </p:cNvPr>
          <p:cNvSpPr txBox="1"/>
          <p:nvPr/>
        </p:nvSpPr>
        <p:spPr>
          <a:xfrm>
            <a:off x="7209831" y="4213081"/>
            <a:ext cx="2032580" cy="276999"/>
          </a:xfrm>
          <a:prstGeom prst="rect">
            <a:avLst/>
          </a:prstGeom>
          <a:noFill/>
        </p:spPr>
        <p:txBody>
          <a:bodyPr wrap="square" rtlCol="0">
            <a:spAutoFit/>
          </a:bodyPr>
          <a:lstStyle/>
          <a:p>
            <a:r>
              <a:rPr lang="en-US" sz="1200" dirty="0">
                <a:solidFill>
                  <a:schemeClr val="tx1">
                    <a:lumMod val="65000"/>
                    <a:lumOff val="35000"/>
                  </a:schemeClr>
                </a:solidFill>
                <a:latin typeface="Century Gothic" panose="020B0502020202020204" pitchFamily="34" charset="0"/>
              </a:rPr>
              <a:t>COST STRUCTURE</a:t>
            </a:r>
          </a:p>
        </p:txBody>
      </p:sp>
      <p:sp>
        <p:nvSpPr>
          <p:cNvPr id="35" name="TextBox 34">
            <a:extLst>
              <a:ext uri="{FF2B5EF4-FFF2-40B4-BE49-F238E27FC236}">
                <a16:creationId xmlns:a16="http://schemas.microsoft.com/office/drawing/2014/main" id="{E6D491CE-67F7-06CF-1DBF-38F0D3C042B6}"/>
              </a:ext>
            </a:extLst>
          </p:cNvPr>
          <p:cNvSpPr txBox="1"/>
          <p:nvPr/>
        </p:nvSpPr>
        <p:spPr>
          <a:xfrm>
            <a:off x="7209831" y="4665915"/>
            <a:ext cx="2032580" cy="1169551"/>
          </a:xfrm>
          <a:prstGeom prst="rect">
            <a:avLst/>
          </a:prstGeom>
          <a:noFill/>
        </p:spPr>
        <p:txBody>
          <a:bodyPr wrap="square" rtlCol="0">
            <a:spAutoFit/>
          </a:bodyPr>
          <a:lstStyle/>
          <a:p>
            <a:r>
              <a:rPr lang="en-US" sz="1000" dirty="0">
                <a:solidFill>
                  <a:schemeClr val="tx1">
                    <a:lumMod val="65000"/>
                    <a:lumOff val="35000"/>
                  </a:schemeClr>
                </a:solidFill>
                <a:latin typeface="Century Gothic" panose="020B0502020202020204" pitchFamily="34" charset="0"/>
              </a:rPr>
              <a:t>Major costs involve the installation and maintenance of charging stations, technology development, marketing and advertising, and operations management.</a:t>
            </a:r>
          </a:p>
        </p:txBody>
      </p:sp>
      <p:sp>
        <p:nvSpPr>
          <p:cNvPr id="38" name="TextBox 37">
            <a:extLst>
              <a:ext uri="{FF2B5EF4-FFF2-40B4-BE49-F238E27FC236}">
                <a16:creationId xmlns:a16="http://schemas.microsoft.com/office/drawing/2014/main" id="{0B5294DB-28FE-85AF-B758-3E956998F109}"/>
              </a:ext>
            </a:extLst>
          </p:cNvPr>
          <p:cNvSpPr txBox="1"/>
          <p:nvPr/>
        </p:nvSpPr>
        <p:spPr>
          <a:xfrm>
            <a:off x="9312781" y="4199358"/>
            <a:ext cx="2032580" cy="276999"/>
          </a:xfrm>
          <a:prstGeom prst="rect">
            <a:avLst/>
          </a:prstGeom>
          <a:noFill/>
        </p:spPr>
        <p:txBody>
          <a:bodyPr wrap="square" rtlCol="0">
            <a:spAutoFit/>
          </a:bodyPr>
          <a:lstStyle/>
          <a:p>
            <a:r>
              <a:rPr lang="en-US" sz="1200" dirty="0">
                <a:solidFill>
                  <a:schemeClr val="tx1">
                    <a:lumMod val="65000"/>
                    <a:lumOff val="35000"/>
                  </a:schemeClr>
                </a:solidFill>
                <a:latin typeface="Century Gothic" panose="020B0502020202020204" pitchFamily="34" charset="0"/>
              </a:rPr>
              <a:t>REVENUE STREAMS</a:t>
            </a:r>
          </a:p>
        </p:txBody>
      </p:sp>
      <p:sp>
        <p:nvSpPr>
          <p:cNvPr id="39" name="TextBox 38">
            <a:extLst>
              <a:ext uri="{FF2B5EF4-FFF2-40B4-BE49-F238E27FC236}">
                <a16:creationId xmlns:a16="http://schemas.microsoft.com/office/drawing/2014/main" id="{5D740109-13D7-D30C-0DF5-DDB572AB4F59}"/>
              </a:ext>
            </a:extLst>
          </p:cNvPr>
          <p:cNvSpPr txBox="1"/>
          <p:nvPr/>
        </p:nvSpPr>
        <p:spPr>
          <a:xfrm>
            <a:off x="9312781" y="4652192"/>
            <a:ext cx="2032580" cy="1169551"/>
          </a:xfrm>
          <a:prstGeom prst="rect">
            <a:avLst/>
          </a:prstGeom>
          <a:noFill/>
        </p:spPr>
        <p:txBody>
          <a:bodyPr wrap="square" rtlCol="0">
            <a:spAutoFit/>
          </a:bodyPr>
          <a:lstStyle/>
          <a:p>
            <a:r>
              <a:rPr lang="en-US" sz="1000" dirty="0">
                <a:solidFill>
                  <a:schemeClr val="tx1">
                    <a:lumMod val="65000"/>
                    <a:lumOff val="35000"/>
                  </a:schemeClr>
                </a:solidFill>
                <a:latin typeface="Century Gothic" panose="020B0502020202020204" pitchFamily="34" charset="0"/>
              </a:rPr>
              <a:t>Revenue is generated via service fees, subscription models for frequent users and commercial fleets, and partnerships with local businesses that drive traffic to charging station locations.</a:t>
            </a:r>
          </a:p>
        </p:txBody>
      </p:sp>
      <p:sp>
        <p:nvSpPr>
          <p:cNvPr id="41" name="TextBox 40">
            <a:extLst>
              <a:ext uri="{FF2B5EF4-FFF2-40B4-BE49-F238E27FC236}">
                <a16:creationId xmlns:a16="http://schemas.microsoft.com/office/drawing/2014/main" id="{EEFA7AAE-4DB2-6107-8398-4591254CDF38}"/>
              </a:ext>
            </a:extLst>
          </p:cNvPr>
          <p:cNvSpPr txBox="1"/>
          <p:nvPr/>
        </p:nvSpPr>
        <p:spPr>
          <a:xfrm>
            <a:off x="826766" y="4196913"/>
            <a:ext cx="2002224" cy="276999"/>
          </a:xfrm>
          <a:prstGeom prst="rect">
            <a:avLst/>
          </a:prstGeom>
          <a:noFill/>
        </p:spPr>
        <p:txBody>
          <a:bodyPr wrap="square" rtlCol="0">
            <a:spAutoFit/>
          </a:bodyPr>
          <a:lstStyle/>
          <a:p>
            <a:r>
              <a:rPr lang="en-US" sz="1200" dirty="0">
                <a:solidFill>
                  <a:schemeClr val="tx1">
                    <a:lumMod val="65000"/>
                    <a:lumOff val="35000"/>
                  </a:schemeClr>
                </a:solidFill>
                <a:latin typeface="Century Gothic" panose="020B0502020202020204" pitchFamily="34" charset="0"/>
              </a:rPr>
              <a:t>SOLUTION</a:t>
            </a:r>
          </a:p>
        </p:txBody>
      </p:sp>
      <p:sp>
        <p:nvSpPr>
          <p:cNvPr id="42" name="TextBox 41">
            <a:extLst>
              <a:ext uri="{FF2B5EF4-FFF2-40B4-BE49-F238E27FC236}">
                <a16:creationId xmlns:a16="http://schemas.microsoft.com/office/drawing/2014/main" id="{576C42B5-FEBB-6456-DBA7-D7FDAD320D52}"/>
              </a:ext>
            </a:extLst>
          </p:cNvPr>
          <p:cNvSpPr txBox="1"/>
          <p:nvPr/>
        </p:nvSpPr>
        <p:spPr>
          <a:xfrm>
            <a:off x="816042" y="4702230"/>
            <a:ext cx="2032580" cy="1169551"/>
          </a:xfrm>
          <a:prstGeom prst="rect">
            <a:avLst/>
          </a:prstGeom>
          <a:noFill/>
        </p:spPr>
        <p:txBody>
          <a:bodyPr wrap="square" rtlCol="0">
            <a:spAutoFit/>
          </a:bodyPr>
          <a:lstStyle/>
          <a:p>
            <a:r>
              <a:rPr lang="en-US" sz="1000" dirty="0">
                <a:solidFill>
                  <a:schemeClr val="tx1">
                    <a:lumMod val="65000"/>
                    <a:lumOff val="35000"/>
                  </a:schemeClr>
                </a:solidFill>
                <a:latin typeface="Century Gothic" panose="020B0502020202020204" pitchFamily="34" charset="0"/>
              </a:rPr>
              <a:t>We provide an extensive network of ultra-fast, reliable EV charging stations, complemented by a user-friendly app that offers real-time availability, reservations, and customer support.</a:t>
            </a:r>
          </a:p>
        </p:txBody>
      </p:sp>
      <p:grpSp>
        <p:nvGrpSpPr>
          <p:cNvPr id="19" name="Group 18">
            <a:extLst>
              <a:ext uri="{FF2B5EF4-FFF2-40B4-BE49-F238E27FC236}">
                <a16:creationId xmlns:a16="http://schemas.microsoft.com/office/drawing/2014/main" id="{0D19FA18-AC60-27B2-4171-2AF5A8EA5A52}"/>
              </a:ext>
            </a:extLst>
          </p:cNvPr>
          <p:cNvGrpSpPr/>
          <p:nvPr/>
        </p:nvGrpSpPr>
        <p:grpSpPr>
          <a:xfrm>
            <a:off x="314035" y="1528618"/>
            <a:ext cx="314038" cy="4788576"/>
            <a:chOff x="314035" y="1508812"/>
            <a:chExt cx="314038" cy="4788576"/>
          </a:xfrm>
        </p:grpSpPr>
        <p:cxnSp>
          <p:nvCxnSpPr>
            <p:cNvPr id="12" name="Straight Connector 11">
              <a:extLst>
                <a:ext uri="{FF2B5EF4-FFF2-40B4-BE49-F238E27FC236}">
                  <a16:creationId xmlns:a16="http://schemas.microsoft.com/office/drawing/2014/main" id="{2723817A-7313-E2D4-9B4E-AE95D7DF4D44}"/>
                </a:ext>
              </a:extLst>
            </p:cNvPr>
            <p:cNvCxnSpPr/>
            <p:nvPr/>
          </p:nvCxnSpPr>
          <p:spPr>
            <a:xfrm>
              <a:off x="314036" y="1508812"/>
              <a:ext cx="314037" cy="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F8700FEA-B571-214A-8E9B-E0D52A184D36}"/>
                </a:ext>
              </a:extLst>
            </p:cNvPr>
            <p:cNvCxnSpPr/>
            <p:nvPr/>
          </p:nvCxnSpPr>
          <p:spPr>
            <a:xfrm>
              <a:off x="314035" y="6297388"/>
              <a:ext cx="314037" cy="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45B53E0-0AA6-EE5F-2576-46692D104F99}"/>
                </a:ext>
              </a:extLst>
            </p:cNvPr>
            <p:cNvCxnSpPr/>
            <p:nvPr/>
          </p:nvCxnSpPr>
          <p:spPr>
            <a:xfrm>
              <a:off x="314036" y="1512708"/>
              <a:ext cx="0" cy="478468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55E38275-5C8E-4AE3-AF9F-FF6911F72064}"/>
              </a:ext>
            </a:extLst>
          </p:cNvPr>
          <p:cNvGrpSpPr/>
          <p:nvPr/>
        </p:nvGrpSpPr>
        <p:grpSpPr>
          <a:xfrm rot="10800000">
            <a:off x="11565243" y="1512708"/>
            <a:ext cx="314038" cy="4788576"/>
            <a:chOff x="314035" y="1508812"/>
            <a:chExt cx="314038" cy="4788576"/>
          </a:xfrm>
        </p:grpSpPr>
        <p:cxnSp>
          <p:nvCxnSpPr>
            <p:cNvPr id="25" name="Straight Connector 24">
              <a:extLst>
                <a:ext uri="{FF2B5EF4-FFF2-40B4-BE49-F238E27FC236}">
                  <a16:creationId xmlns:a16="http://schemas.microsoft.com/office/drawing/2014/main" id="{1ACF227A-5F51-DDAE-B8F9-3CFE7BE76827}"/>
                </a:ext>
              </a:extLst>
            </p:cNvPr>
            <p:cNvCxnSpPr/>
            <p:nvPr/>
          </p:nvCxnSpPr>
          <p:spPr>
            <a:xfrm>
              <a:off x="314036" y="1508812"/>
              <a:ext cx="314037" cy="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73B932C4-23B8-2F88-DB0E-BB9929FF3B10}"/>
                </a:ext>
              </a:extLst>
            </p:cNvPr>
            <p:cNvCxnSpPr/>
            <p:nvPr/>
          </p:nvCxnSpPr>
          <p:spPr>
            <a:xfrm>
              <a:off x="314035" y="6297388"/>
              <a:ext cx="314037" cy="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BF0A2818-751A-1791-573E-E563809F33E2}"/>
                </a:ext>
              </a:extLst>
            </p:cNvPr>
            <p:cNvCxnSpPr/>
            <p:nvPr/>
          </p:nvCxnSpPr>
          <p:spPr>
            <a:xfrm>
              <a:off x="314036" y="1512708"/>
              <a:ext cx="0" cy="478468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799240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1624990342"/>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6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6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Strategy-Presentation-Template_PowerPoint" id="{5072B8BC-F743-2846-A5C9-5085C99AD20D}" vid="{9A97CBCC-1D55-0744-816E-F1A204A054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738</TotalTime>
  <Words>419</Words>
  <Application>Microsoft Macintosh PowerPoint</Application>
  <PresentationFormat>Widescreen</PresentationFormat>
  <Paragraphs>26</Paragraphs>
  <Slides>3</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Calibri</vt:lpstr>
      <vt:lpstr>Calibri Light</vt:lpstr>
      <vt:lpstr>Century Gothic</vt:lpstr>
      <vt:lpstr>Тема Office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Brittany Johnston</cp:lastModifiedBy>
  <cp:revision>36</cp:revision>
  <dcterms:created xsi:type="dcterms:W3CDTF">2022-05-22T18:55:25Z</dcterms:created>
  <dcterms:modified xsi:type="dcterms:W3CDTF">2024-04-22T05:53:22Z</dcterms:modified>
</cp:coreProperties>
</file>