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7" r:id="rId2"/>
    <p:sldId id="362" r:id="rId3"/>
    <p:sldId id="358" r:id="rId4"/>
    <p:sldId id="3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C4F2F1"/>
    <a:srgbClr val="FCBFB3"/>
    <a:srgbClr val="FC9974"/>
    <a:srgbClr val="D1E5E7"/>
    <a:srgbClr val="E9F5F5"/>
    <a:srgbClr val="7DD0A0"/>
    <a:srgbClr val="57EA00"/>
    <a:srgbClr val="CCE96F"/>
    <a:srgbClr val="D0E5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41" autoAdjust="0"/>
    <p:restoredTop sz="95782"/>
  </p:normalViewPr>
  <p:slideViewPr>
    <p:cSldViewPr snapToGrid="0" snapToObjects="1">
      <p:cViewPr varScale="1">
        <p:scale>
          <a:sx n="122" d="100"/>
          <a:sy n="122" d="100"/>
        </p:scale>
        <p:origin x="904" y="208"/>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4/22/24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711029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811620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2347061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4/22/24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4/22/24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4/22/24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4/22/24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www.smartsheet.com/try-it?trp=12001&amp;utm_source=template-powerpoint&amp;utm_medium=content&amp;utm_campaign=Example+Marketing+Goals+Gantt+Chart-powerpoint-12001&amp;lpa=Example+Marketing+Goals+Gantt+Chart+powerpoint+12001"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2060"/>
            <a:duotone>
              <a:schemeClr val="accent1">
                <a:shade val="45000"/>
                <a:satMod val="135000"/>
              </a:schemeClr>
              <a:prstClr val="white"/>
            </a:duotone>
          </a:blip>
          <a:srcRect/>
          <a:stretch>
            <a:fillRect/>
          </a:stretch>
        </a:blipFill>
        <a:effectLst/>
      </p:bgPr>
    </p:bg>
    <p:spTree>
      <p:nvGrpSpPr>
        <p:cNvPr id="1" name=""/>
        <p:cNvGrpSpPr/>
        <p:nvPr/>
      </p:nvGrpSpPr>
      <p:grpSpPr>
        <a:xfrm>
          <a:off x="0" y="0"/>
          <a:ext cx="0" cy="0"/>
          <a:chOff x="0" y="0"/>
          <a:chExt cx="0" cy="0"/>
        </a:xfrm>
      </p:grpSpPr>
      <p:sp>
        <p:nvSpPr>
          <p:cNvPr id="66" name="TextBox 65">
            <a:extLst>
              <a:ext uri="{FF2B5EF4-FFF2-40B4-BE49-F238E27FC236}">
                <a16:creationId xmlns:a16="http://schemas.microsoft.com/office/drawing/2014/main" id="{B5DC4B00-9A07-F250-3630-0DE7C9BF831F}"/>
              </a:ext>
            </a:extLst>
          </p:cNvPr>
          <p:cNvSpPr txBox="1"/>
          <p:nvPr/>
        </p:nvSpPr>
        <p:spPr>
          <a:xfrm>
            <a:off x="249647" y="216762"/>
            <a:ext cx="7127156"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Example Marketing Goals Gantt Chart Template </a:t>
            </a:r>
          </a:p>
        </p:txBody>
      </p:sp>
      <p:pic>
        <p:nvPicPr>
          <p:cNvPr id="72" name="Picture 71">
            <a:hlinkClick r:id="rId4"/>
            <a:extLst>
              <a:ext uri="{FF2B5EF4-FFF2-40B4-BE49-F238E27FC236}">
                <a16:creationId xmlns:a16="http://schemas.microsoft.com/office/drawing/2014/main" id="{D5FB3104-7AF6-85F2-B374-22B0C630E3EF}"/>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854615" y="280262"/>
            <a:ext cx="4020774" cy="557985"/>
          </a:xfrm>
          <a:prstGeom prst="rect">
            <a:avLst/>
          </a:prstGeom>
        </p:spPr>
      </p:pic>
      <p:sp>
        <p:nvSpPr>
          <p:cNvPr id="73" name="TextBox 72">
            <a:extLst>
              <a:ext uri="{FF2B5EF4-FFF2-40B4-BE49-F238E27FC236}">
                <a16:creationId xmlns:a16="http://schemas.microsoft.com/office/drawing/2014/main" id="{6508B24C-9B52-3B6C-9672-0A6119513F5D}"/>
              </a:ext>
            </a:extLst>
          </p:cNvPr>
          <p:cNvSpPr txBox="1"/>
          <p:nvPr/>
        </p:nvSpPr>
        <p:spPr>
          <a:xfrm>
            <a:off x="302000" y="1532147"/>
            <a:ext cx="5966719" cy="4883453"/>
          </a:xfrm>
          <a:prstGeom prst="rect">
            <a:avLst/>
          </a:prstGeom>
          <a:noFill/>
        </p:spPr>
        <p:txBody>
          <a:bodyPr wrap="square" rtlCol="0">
            <a:spAutoFit/>
          </a:bodyPr>
          <a:lstStyle/>
          <a:p>
            <a:pPr algn="l" rtl="0">
              <a:lnSpc>
                <a:spcPct val="150000"/>
              </a:lnSpc>
              <a:spcBef>
                <a:spcPts val="0"/>
              </a:spcBef>
              <a:spcAft>
                <a:spcPts val="1200"/>
              </a:spcAft>
            </a:pPr>
            <a:r>
              <a:rPr lang="en-US" sz="1400" b="1" i="0" u="none" strike="noStrike" dirty="0">
                <a:solidFill>
                  <a:srgbClr val="000000"/>
                </a:solidFill>
                <a:effectLst/>
                <a:latin typeface="Century Gothic" panose="020B0502020202020204" pitchFamily="34" charset="0"/>
              </a:rPr>
              <a:t>When to Use This Template: </a:t>
            </a:r>
            <a:r>
              <a:rPr lang="en-US" sz="1400" b="0" i="0" u="none" strike="noStrike" dirty="0">
                <a:solidFill>
                  <a:srgbClr val="000000"/>
                </a:solidFill>
                <a:effectLst/>
                <a:latin typeface="Century Gothic" panose="020B0502020202020204" pitchFamily="34" charset="0"/>
              </a:rPr>
              <a:t>Use this Gantt chart template with or without sample data to track quarterly marketing objectives and goals. Teams can visualize their progress over the year, aligning tasks and milestones </a:t>
            </a:r>
            <a:r>
              <a:rPr lang="en-US" sz="1400" dirty="0">
                <a:solidFill>
                  <a:srgbClr val="000000"/>
                </a:solidFill>
                <a:latin typeface="Century Gothic" panose="020B0502020202020204" pitchFamily="34" charset="0"/>
              </a:rPr>
              <a:t>with</a:t>
            </a:r>
            <a:r>
              <a:rPr lang="en-US" sz="1400" b="0" i="0" u="none" strike="noStrike" dirty="0">
                <a:solidFill>
                  <a:srgbClr val="000000"/>
                </a:solidFill>
                <a:effectLst/>
                <a:latin typeface="Century Gothic" panose="020B0502020202020204" pitchFamily="34" charset="0"/>
              </a:rPr>
              <a:t> specific quarters for focused execution. Add this slide to a presentation deck for meetings and reviews. </a:t>
            </a:r>
          </a:p>
          <a:p>
            <a:pPr algn="l" rtl="0">
              <a:lnSpc>
                <a:spcPct val="150000"/>
              </a:lnSpc>
              <a:spcBef>
                <a:spcPts val="0"/>
              </a:spcBef>
              <a:spcAft>
                <a:spcPts val="1200"/>
              </a:spcAft>
            </a:pPr>
            <a:r>
              <a:rPr lang="en-US" sz="1400" b="1" i="0" u="none" strike="noStrike" dirty="0">
                <a:solidFill>
                  <a:srgbClr val="000000"/>
                </a:solidFill>
                <a:effectLst/>
                <a:latin typeface="Century Gothic" panose="020B0502020202020204" pitchFamily="34" charset="0"/>
              </a:rPr>
              <a:t>Notable Template Features: </a:t>
            </a:r>
            <a:r>
              <a:rPr lang="en-US" sz="1400" b="0" i="0" u="none" strike="noStrike" dirty="0">
                <a:solidFill>
                  <a:srgbClr val="000000"/>
                </a:solidFill>
                <a:effectLst/>
                <a:latin typeface="Century Gothic" panose="020B0502020202020204" pitchFamily="34" charset="0"/>
              </a:rPr>
              <a:t>This Gantt chart is divided into four quarters for planning and tracking objectives and goals throughout the year. Users can adjust task durations, add milestones, and summarize results directly in the chart, facilitating a comprehensive overview of marketing efforts and achievements.</a:t>
            </a:r>
          </a:p>
          <a:p>
            <a:pPr algn="l" rtl="0">
              <a:lnSpc>
                <a:spcPct val="150000"/>
              </a:lnSpc>
              <a:spcBef>
                <a:spcPts val="0"/>
              </a:spcBef>
              <a:spcAft>
                <a:spcPts val="1200"/>
              </a:spcAft>
            </a:pPr>
            <a:r>
              <a:rPr lang="en-US" sz="1400" b="1" i="0" u="none" strike="noStrike" dirty="0">
                <a:solidFill>
                  <a:srgbClr val="000000"/>
                </a:solidFill>
                <a:effectLst/>
                <a:latin typeface="Century Gothic" panose="020B0502020202020204" pitchFamily="34" charset="0"/>
              </a:rPr>
              <a:t>Notes for Using This Template: </a:t>
            </a:r>
            <a:r>
              <a:rPr lang="en-US" sz="1400" b="0" i="0" u="none" strike="noStrike" dirty="0">
                <a:solidFill>
                  <a:srgbClr val="000000"/>
                </a:solidFill>
                <a:effectLst/>
                <a:latin typeface="Century Gothic" panose="020B0502020202020204" pitchFamily="34" charset="0"/>
              </a:rPr>
              <a:t>Enter Objectives and Goals in the chart area. Adjust bars for each task to represent the length of time. Add Milestone Dates and additional information within each bar or in the graph area. Summarize results in the bottom row.</a:t>
            </a:r>
            <a:endParaRPr lang="en-US" sz="1400" dirty="0">
              <a:latin typeface="Century Gothic" panose="020B0502020202020204" pitchFamily="34" charset="0"/>
            </a:endParaRPr>
          </a:p>
        </p:txBody>
      </p:sp>
      <p:pic>
        <p:nvPicPr>
          <p:cNvPr id="74" name="Picture 73">
            <a:extLst>
              <a:ext uri="{FF2B5EF4-FFF2-40B4-BE49-F238E27FC236}">
                <a16:creationId xmlns:a16="http://schemas.microsoft.com/office/drawing/2014/main" id="{BDD9D120-99B9-49D0-521E-CD7E3ADA8F55}"/>
              </a:ext>
            </a:extLst>
          </p:cNvPr>
          <p:cNvPicPr>
            <a:picLocks noChangeAspect="1"/>
          </p:cNvPicPr>
          <p:nvPr/>
        </p:nvPicPr>
        <p:blipFill>
          <a:blip r:embed="rId6" cstate="screen">
            <a:extLst>
              <a:ext uri="{28A0092B-C50C-407E-A947-70E740481C1C}">
                <a14:useLocalDpi xmlns:a14="http://schemas.microsoft.com/office/drawing/2010/main"/>
              </a:ext>
            </a:extLst>
          </a:blip>
          <a:srcRect/>
          <a:stretch/>
        </p:blipFill>
        <p:spPr>
          <a:xfrm>
            <a:off x="6842793" y="1711538"/>
            <a:ext cx="5003793" cy="2822653"/>
          </a:xfrm>
          <a:prstGeom prst="rect">
            <a:avLst/>
          </a:prstGeom>
          <a:effectLst>
            <a:outerShdw blurRad="152400" dist="38100" dir="2700000" sx="101000" sy="101000" algn="tl" rotWithShape="0">
              <a:prstClr val="black">
                <a:alpha val="40000"/>
              </a:prstClr>
            </a:outerShdw>
          </a:effectLst>
        </p:spPr>
      </p:pic>
    </p:spTree>
    <p:extLst>
      <p:ext uri="{BB962C8B-B14F-4D97-AF65-F5344CB8AC3E}">
        <p14:creationId xmlns:p14="http://schemas.microsoft.com/office/powerpoint/2010/main" val="116594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2060"/>
            <a:duotone>
              <a:schemeClr val="accent1">
                <a:shade val="45000"/>
                <a:satMod val="135000"/>
              </a:schemeClr>
              <a:prstClr val="white"/>
            </a:duotone>
          </a:blip>
          <a:srcRect/>
          <a:stretch>
            <a:fillRect/>
          </a:stretch>
        </a:blipFill>
        <a:effectLst/>
      </p:bgPr>
    </p:bg>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0EEF7DF-D503-635E-B992-E06553C7DFC7}"/>
              </a:ext>
            </a:extLst>
          </p:cNvPr>
          <p:cNvSpPr txBox="1"/>
          <p:nvPr/>
        </p:nvSpPr>
        <p:spPr>
          <a:xfrm>
            <a:off x="5760720" y="1"/>
            <a:ext cx="6372665" cy="424732"/>
          </a:xfrm>
          <a:prstGeom prst="rect">
            <a:avLst/>
          </a:prstGeom>
          <a:noFill/>
          <a:effectLst/>
        </p:spPr>
        <p:txBody>
          <a:bodyPr wrap="square" lIns="91440" tIns="73152" rIns="182880" bIns="73152" rtlCol="0" anchor="t" anchorCtr="0">
            <a:spAutoFit/>
          </a:bodyPr>
          <a:lstStyle/>
          <a:p>
            <a:pPr algn="r"/>
            <a:r>
              <a:rPr lang="en-US" dirty="0">
                <a:solidFill>
                  <a:schemeClr val="tx1">
                    <a:lumMod val="65000"/>
                    <a:lumOff val="35000"/>
                  </a:schemeClr>
                </a:solidFill>
                <a:latin typeface="Century Gothic" panose="020B0502020202020204" pitchFamily="34" charset="0"/>
              </a:rPr>
              <a:t>EXAMPLE MARKETING GOALS GANTT CHART</a:t>
            </a:r>
          </a:p>
        </p:txBody>
      </p:sp>
      <p:graphicFrame>
        <p:nvGraphicFramePr>
          <p:cNvPr id="8" name="Table 2">
            <a:extLst>
              <a:ext uri="{FF2B5EF4-FFF2-40B4-BE49-F238E27FC236}">
                <a16:creationId xmlns:a16="http://schemas.microsoft.com/office/drawing/2014/main" id="{0ABA9E3B-A6EF-10D2-1F53-4FC7A2B5D99D}"/>
              </a:ext>
            </a:extLst>
          </p:cNvPr>
          <p:cNvGraphicFramePr>
            <a:graphicFrameLocks noGrp="1"/>
          </p:cNvGraphicFramePr>
          <p:nvPr/>
        </p:nvGraphicFramePr>
        <p:xfrm>
          <a:off x="221175" y="404709"/>
          <a:ext cx="11749644" cy="6215166"/>
        </p:xfrm>
        <a:graphic>
          <a:graphicData uri="http://schemas.openxmlformats.org/drawingml/2006/table">
            <a:tbl>
              <a:tblPr firstRow="1" bandRow="1">
                <a:tableStyleId>{5C22544A-7EE6-4342-B048-85BDC9FD1C3A}</a:tableStyleId>
              </a:tblPr>
              <a:tblGrid>
                <a:gridCol w="569853">
                  <a:extLst>
                    <a:ext uri="{9D8B030D-6E8A-4147-A177-3AD203B41FA5}">
                      <a16:colId xmlns:a16="http://schemas.microsoft.com/office/drawing/2014/main" val="602210714"/>
                    </a:ext>
                  </a:extLst>
                </a:gridCol>
                <a:gridCol w="3398175">
                  <a:extLst>
                    <a:ext uri="{9D8B030D-6E8A-4147-A177-3AD203B41FA5}">
                      <a16:colId xmlns:a16="http://schemas.microsoft.com/office/drawing/2014/main" val="2264568315"/>
                    </a:ext>
                  </a:extLst>
                </a:gridCol>
                <a:gridCol w="648468">
                  <a:extLst>
                    <a:ext uri="{9D8B030D-6E8A-4147-A177-3AD203B41FA5}">
                      <a16:colId xmlns:a16="http://schemas.microsoft.com/office/drawing/2014/main" val="745651107"/>
                    </a:ext>
                  </a:extLst>
                </a:gridCol>
                <a:gridCol w="648468">
                  <a:extLst>
                    <a:ext uri="{9D8B030D-6E8A-4147-A177-3AD203B41FA5}">
                      <a16:colId xmlns:a16="http://schemas.microsoft.com/office/drawing/2014/main" val="3839570682"/>
                    </a:ext>
                  </a:extLst>
                </a:gridCol>
                <a:gridCol w="648468">
                  <a:extLst>
                    <a:ext uri="{9D8B030D-6E8A-4147-A177-3AD203B41FA5}">
                      <a16:colId xmlns:a16="http://schemas.microsoft.com/office/drawing/2014/main" val="3893106002"/>
                    </a:ext>
                  </a:extLst>
                </a:gridCol>
                <a:gridCol w="648468">
                  <a:extLst>
                    <a:ext uri="{9D8B030D-6E8A-4147-A177-3AD203B41FA5}">
                      <a16:colId xmlns:a16="http://schemas.microsoft.com/office/drawing/2014/main" val="1453603295"/>
                    </a:ext>
                  </a:extLst>
                </a:gridCol>
                <a:gridCol w="648468">
                  <a:extLst>
                    <a:ext uri="{9D8B030D-6E8A-4147-A177-3AD203B41FA5}">
                      <a16:colId xmlns:a16="http://schemas.microsoft.com/office/drawing/2014/main" val="3405603126"/>
                    </a:ext>
                  </a:extLst>
                </a:gridCol>
                <a:gridCol w="648468">
                  <a:extLst>
                    <a:ext uri="{9D8B030D-6E8A-4147-A177-3AD203B41FA5}">
                      <a16:colId xmlns:a16="http://schemas.microsoft.com/office/drawing/2014/main" val="4188645958"/>
                    </a:ext>
                  </a:extLst>
                </a:gridCol>
                <a:gridCol w="648468">
                  <a:extLst>
                    <a:ext uri="{9D8B030D-6E8A-4147-A177-3AD203B41FA5}">
                      <a16:colId xmlns:a16="http://schemas.microsoft.com/office/drawing/2014/main" val="370284219"/>
                    </a:ext>
                  </a:extLst>
                </a:gridCol>
                <a:gridCol w="648468">
                  <a:extLst>
                    <a:ext uri="{9D8B030D-6E8A-4147-A177-3AD203B41FA5}">
                      <a16:colId xmlns:a16="http://schemas.microsoft.com/office/drawing/2014/main" val="2570255189"/>
                    </a:ext>
                  </a:extLst>
                </a:gridCol>
                <a:gridCol w="648468">
                  <a:extLst>
                    <a:ext uri="{9D8B030D-6E8A-4147-A177-3AD203B41FA5}">
                      <a16:colId xmlns:a16="http://schemas.microsoft.com/office/drawing/2014/main" val="4253557748"/>
                    </a:ext>
                  </a:extLst>
                </a:gridCol>
                <a:gridCol w="648468">
                  <a:extLst>
                    <a:ext uri="{9D8B030D-6E8A-4147-A177-3AD203B41FA5}">
                      <a16:colId xmlns:a16="http://schemas.microsoft.com/office/drawing/2014/main" val="732807866"/>
                    </a:ext>
                  </a:extLst>
                </a:gridCol>
                <a:gridCol w="648468">
                  <a:extLst>
                    <a:ext uri="{9D8B030D-6E8A-4147-A177-3AD203B41FA5}">
                      <a16:colId xmlns:a16="http://schemas.microsoft.com/office/drawing/2014/main" val="1262655051"/>
                    </a:ext>
                  </a:extLst>
                </a:gridCol>
                <a:gridCol w="648468">
                  <a:extLst>
                    <a:ext uri="{9D8B030D-6E8A-4147-A177-3AD203B41FA5}">
                      <a16:colId xmlns:a16="http://schemas.microsoft.com/office/drawing/2014/main" val="2519593283"/>
                    </a:ext>
                  </a:extLst>
                </a:gridCol>
              </a:tblGrid>
              <a:tr h="244723">
                <a:tc gridSpan="2">
                  <a:txBody>
                    <a:bodyPr/>
                    <a:lstStyle/>
                    <a:p>
                      <a:endParaRPr lang="en-US" sz="9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3">
                  <a:txBody>
                    <a:bodyPr/>
                    <a:lstStyle/>
                    <a:p>
                      <a:pPr algn="ctr">
                        <a:lnSpc>
                          <a:spcPct val="100000"/>
                        </a:lnSpc>
                      </a:pPr>
                      <a:r>
                        <a:rPr lang="en-US" sz="1200" b="0" dirty="0">
                          <a:solidFill>
                            <a:schemeClr val="tx1"/>
                          </a:solidFill>
                          <a:latin typeface="Century Gothic" panose="020B0502020202020204" pitchFamily="34" charset="0"/>
                        </a:rPr>
                        <a:t>Q1</a:t>
                      </a:r>
                    </a:p>
                  </a:txBody>
                  <a:tcPr marL="0" marR="0" marT="0" marB="0" anchor="ctr">
                    <a:lnL w="635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Q2</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Q3</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Q4</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1426183525"/>
                  </a:ext>
                </a:extLst>
              </a:tr>
              <a:tr h="244723">
                <a:tc gridSpan="2">
                  <a:txBody>
                    <a:bodyPr/>
                    <a:lstStyle/>
                    <a:p>
                      <a:r>
                        <a:rPr lang="en-US" sz="900" b="1" dirty="0">
                          <a:solidFill>
                            <a:schemeClr val="tx1"/>
                          </a:solidFill>
                          <a:latin typeface="Century Gothic" panose="020B0502020202020204" pitchFamily="34" charset="0"/>
                        </a:rPr>
                        <a:t>MARKETING OBJECTIVES + GOALS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tc>
                  <a:txBody>
                    <a:bodyPr/>
                    <a:lstStyle/>
                    <a:p>
                      <a:pPr algn="ctr">
                        <a:lnSpc>
                          <a:spcPct val="100000"/>
                        </a:lnSpc>
                      </a:pPr>
                      <a:r>
                        <a:rPr lang="en-US" sz="900" b="1" dirty="0">
                          <a:solidFill>
                            <a:schemeClr val="tx1"/>
                          </a:solidFill>
                          <a:latin typeface="Century Gothic" panose="020B0502020202020204" pitchFamily="34" charset="0"/>
                        </a:rPr>
                        <a:t>JAN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FEB</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MAR</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APR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MAY</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AUG</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SEP</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OCT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DEC</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484573">
                <a:tc>
                  <a:txBody>
                    <a:bodyPr/>
                    <a:lstStyle/>
                    <a:p>
                      <a:pPr>
                        <a:lnSpc>
                          <a:spcPct val="100000"/>
                        </a:lnSpc>
                      </a:pPr>
                      <a:r>
                        <a:rPr lang="en-US" sz="1000" b="1" dirty="0">
                          <a:solidFill>
                            <a:schemeClr val="tx1"/>
                          </a:solidFill>
                          <a:latin typeface="Century Gothic" panose="020B0502020202020204" pitchFamily="34" charset="0"/>
                        </a:rPr>
                        <a:t>Obj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D0E5E7"/>
                    </a:solidFill>
                  </a:tcPr>
                </a:tc>
                <a:tc>
                  <a:txBody>
                    <a:bodyPr/>
                    <a:lstStyle/>
                    <a:p>
                      <a:pPr>
                        <a:lnSpc>
                          <a:spcPct val="100000"/>
                        </a:lnSpc>
                      </a:pPr>
                      <a:r>
                        <a:rPr lang="en-US" sz="1200" b="1" dirty="0">
                          <a:solidFill>
                            <a:schemeClr val="tx1"/>
                          </a:solidFill>
                          <a:latin typeface="Century Gothic" panose="020B0502020202020204" pitchFamily="34" charset="0"/>
                        </a:rPr>
                        <a:t>Increase Website Traffic</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8F5F5"/>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965858687"/>
                  </a:ext>
                </a:extLst>
              </a:tr>
              <a:tr h="484573">
                <a:tc>
                  <a:txBody>
                    <a:bodyPr/>
                    <a:lstStyle/>
                    <a:p>
                      <a:pPr>
                        <a:lnSpc>
                          <a:spcPct val="100000"/>
                        </a:lnSpc>
                      </a:pPr>
                      <a:r>
                        <a:rPr lang="en-US" sz="900" dirty="0">
                          <a:solidFill>
                            <a:schemeClr val="tx1"/>
                          </a:solidFill>
                          <a:latin typeface="Century Gothic" panose="020B0502020202020204" pitchFamily="34" charset="0"/>
                        </a:rPr>
                        <a:t>Goal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100" dirty="0">
                          <a:solidFill>
                            <a:schemeClr val="tx1"/>
                          </a:solidFill>
                          <a:latin typeface="Century Gothic" panose="020B0502020202020204" pitchFamily="34" charset="0"/>
                        </a:rPr>
                        <a:t>Achieve a 20% increase in monthly</a:t>
                      </a:r>
                      <a:br>
                        <a:rPr lang="en-US" sz="1100" dirty="0">
                          <a:solidFill>
                            <a:schemeClr val="tx1"/>
                          </a:solidFill>
                          <a:latin typeface="Century Gothic" panose="020B0502020202020204" pitchFamily="34" charset="0"/>
                        </a:rPr>
                      </a:br>
                      <a:r>
                        <a:rPr lang="en-US" sz="1100" dirty="0">
                          <a:solidFill>
                            <a:schemeClr val="tx1"/>
                          </a:solidFill>
                          <a:latin typeface="Century Gothic" panose="020B0502020202020204" pitchFamily="34" charset="0"/>
                        </a:rPr>
                        <a:t> website visitors within Q1.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484573">
                <a:tc>
                  <a:txBody>
                    <a:bodyPr/>
                    <a:lstStyle/>
                    <a:p>
                      <a:pPr>
                        <a:lnSpc>
                          <a:spcPct val="100000"/>
                        </a:lnSpc>
                      </a:pPr>
                      <a:r>
                        <a:rPr lang="en-US" sz="1000" b="1" dirty="0">
                          <a:solidFill>
                            <a:schemeClr val="tx1"/>
                          </a:solidFill>
                          <a:latin typeface="Century Gothic" panose="020B0502020202020204" pitchFamily="34" charset="0"/>
                        </a:rPr>
                        <a:t>Obj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D0E5E7"/>
                    </a:solidFill>
                  </a:tcPr>
                </a:tc>
                <a:tc>
                  <a:txBody>
                    <a:bodyPr/>
                    <a:lstStyle/>
                    <a:p>
                      <a:pPr>
                        <a:lnSpc>
                          <a:spcPct val="100000"/>
                        </a:lnSpc>
                      </a:pPr>
                      <a:r>
                        <a:rPr lang="en-US" sz="1200" b="1" dirty="0">
                          <a:solidFill>
                            <a:schemeClr val="tx1"/>
                          </a:solidFill>
                          <a:latin typeface="Century Gothic" panose="020B0502020202020204" pitchFamily="34" charset="0"/>
                        </a:rPr>
                        <a:t>Enhance Brand Awareness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8F5F5"/>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484573">
                <a:tc>
                  <a:txBody>
                    <a:bodyPr/>
                    <a:lstStyle/>
                    <a:p>
                      <a:pPr>
                        <a:lnSpc>
                          <a:spcPct val="100000"/>
                        </a:lnSpc>
                      </a:pPr>
                      <a:r>
                        <a:rPr lang="en-US" sz="900" dirty="0">
                          <a:solidFill>
                            <a:schemeClr val="tx1"/>
                          </a:solidFill>
                          <a:latin typeface="Century Gothic" panose="020B0502020202020204" pitchFamily="34" charset="0"/>
                        </a:rPr>
                        <a:t>Goal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100" dirty="0">
                          <a:solidFill>
                            <a:schemeClr val="tx1"/>
                          </a:solidFill>
                          <a:latin typeface="Century Gothic" panose="020B0502020202020204" pitchFamily="34" charset="0"/>
                        </a:rPr>
                        <a:t>Launch a social media campaign across Instagram, Twitter, and Facebook in Q2.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699537522"/>
                  </a:ext>
                </a:extLst>
              </a:tr>
              <a:tr h="484573">
                <a:tc>
                  <a:txBody>
                    <a:bodyPr/>
                    <a:lstStyle/>
                    <a:p>
                      <a:pPr>
                        <a:lnSpc>
                          <a:spcPct val="100000"/>
                        </a:lnSpc>
                      </a:pPr>
                      <a:r>
                        <a:rPr lang="en-US" sz="900" dirty="0">
                          <a:solidFill>
                            <a:schemeClr val="tx1"/>
                          </a:solidFill>
                          <a:latin typeface="Century Gothic" panose="020B0502020202020204" pitchFamily="34" charset="0"/>
                        </a:rPr>
                        <a:t>Goal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100" dirty="0">
                          <a:solidFill>
                            <a:schemeClr val="tx1"/>
                          </a:solidFill>
                          <a:latin typeface="Century Gothic" panose="020B0502020202020204" pitchFamily="34" charset="0"/>
                        </a:rPr>
                        <a:t>Secure three guest blogging opportunities on industry-leading websites by Q3.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484573">
                <a:tc>
                  <a:txBody>
                    <a:bodyPr/>
                    <a:lstStyle/>
                    <a:p>
                      <a:pPr>
                        <a:lnSpc>
                          <a:spcPct val="100000"/>
                        </a:lnSpc>
                      </a:pPr>
                      <a:r>
                        <a:rPr lang="en-US" sz="1000" b="1" dirty="0">
                          <a:solidFill>
                            <a:schemeClr val="tx1"/>
                          </a:solidFill>
                          <a:latin typeface="Century Gothic" panose="020B0502020202020204" pitchFamily="34" charset="0"/>
                        </a:rPr>
                        <a:t>Obj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D0E5E7"/>
                    </a:solidFill>
                  </a:tcPr>
                </a:tc>
                <a:tc>
                  <a:txBody>
                    <a:bodyPr/>
                    <a:lstStyle/>
                    <a:p>
                      <a:pPr>
                        <a:lnSpc>
                          <a:spcPct val="100000"/>
                        </a:lnSpc>
                      </a:pPr>
                      <a:r>
                        <a:rPr lang="en-US" sz="1200" b="1" dirty="0">
                          <a:solidFill>
                            <a:schemeClr val="tx1"/>
                          </a:solidFill>
                          <a:latin typeface="Century Gothic" panose="020B0502020202020204" pitchFamily="34" charset="0"/>
                        </a:rPr>
                        <a:t>Boost Product Sales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8F5F5"/>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484573">
                <a:tc>
                  <a:txBody>
                    <a:bodyPr/>
                    <a:lstStyle/>
                    <a:p>
                      <a:pPr>
                        <a:lnSpc>
                          <a:spcPct val="100000"/>
                        </a:lnSpc>
                      </a:pPr>
                      <a:r>
                        <a:rPr lang="en-US" sz="900" dirty="0">
                          <a:solidFill>
                            <a:schemeClr val="tx1"/>
                          </a:solidFill>
                          <a:latin typeface="Century Gothic" panose="020B0502020202020204" pitchFamily="34" charset="0"/>
                        </a:rPr>
                        <a:t>Goal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100" dirty="0">
                          <a:solidFill>
                            <a:schemeClr val="tx1"/>
                          </a:solidFill>
                          <a:latin typeface="Century Gothic" panose="020B0502020202020204" pitchFamily="34" charset="0"/>
                        </a:rPr>
                        <a:t>Increase online sales by 15% by the end of Q3.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94209273"/>
                  </a:ext>
                </a:extLst>
              </a:tr>
              <a:tr h="484573">
                <a:tc>
                  <a:txBody>
                    <a:bodyPr/>
                    <a:lstStyle/>
                    <a:p>
                      <a:pPr>
                        <a:lnSpc>
                          <a:spcPct val="100000"/>
                        </a:lnSpc>
                      </a:pPr>
                      <a:r>
                        <a:rPr lang="en-US" sz="900" dirty="0">
                          <a:solidFill>
                            <a:schemeClr val="tx1"/>
                          </a:solidFill>
                          <a:latin typeface="Century Gothic" panose="020B0502020202020204" pitchFamily="34" charset="0"/>
                        </a:rPr>
                        <a:t>Goal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100" dirty="0">
                          <a:solidFill>
                            <a:schemeClr val="tx1"/>
                          </a:solidFill>
                          <a:latin typeface="Century Gothic" panose="020B0502020202020204" pitchFamily="34" charset="0"/>
                        </a:rPr>
                        <a:t>Launch a referral program in Q2 to increase the customer base.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484573">
                <a:tc>
                  <a:txBody>
                    <a:bodyPr/>
                    <a:lstStyle/>
                    <a:p>
                      <a:pPr>
                        <a:lnSpc>
                          <a:spcPct val="100000"/>
                        </a:lnSpc>
                      </a:pPr>
                      <a:r>
                        <a:rPr lang="en-US" sz="1000" b="1" dirty="0">
                          <a:solidFill>
                            <a:schemeClr val="tx1"/>
                          </a:solidFill>
                          <a:latin typeface="Century Gothic" panose="020B0502020202020204" pitchFamily="34" charset="0"/>
                        </a:rPr>
                        <a:t>Obj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D0E5E7"/>
                    </a:solidFill>
                  </a:tcPr>
                </a:tc>
                <a:tc>
                  <a:txBody>
                    <a:bodyPr/>
                    <a:lstStyle/>
                    <a:p>
                      <a:pPr>
                        <a:lnSpc>
                          <a:spcPct val="100000"/>
                        </a:lnSpc>
                      </a:pPr>
                      <a:r>
                        <a:rPr lang="en-US" sz="1200" b="1" dirty="0">
                          <a:solidFill>
                            <a:schemeClr val="tx1"/>
                          </a:solidFill>
                          <a:latin typeface="Century Gothic" panose="020B0502020202020204" pitchFamily="34" charset="0"/>
                        </a:rPr>
                        <a:t>Expand Email Marketing Efforts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8F5F5"/>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r h="484573">
                <a:tc>
                  <a:txBody>
                    <a:bodyPr/>
                    <a:lstStyle/>
                    <a:p>
                      <a:pPr>
                        <a:lnSpc>
                          <a:spcPct val="100000"/>
                        </a:lnSpc>
                      </a:pPr>
                      <a:r>
                        <a:rPr lang="en-US" sz="900" dirty="0">
                          <a:solidFill>
                            <a:schemeClr val="tx1"/>
                          </a:solidFill>
                          <a:latin typeface="Century Gothic" panose="020B0502020202020204" pitchFamily="34" charset="0"/>
                        </a:rPr>
                        <a:t>Goal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100" dirty="0">
                          <a:solidFill>
                            <a:schemeClr val="tx1"/>
                          </a:solidFill>
                          <a:latin typeface="Century Gothic" panose="020B0502020202020204" pitchFamily="34" charset="0"/>
                        </a:rPr>
                        <a:t>Grow the email subscriber list by 25% by the end of Q4.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102260576"/>
                  </a:ext>
                </a:extLst>
              </a:tr>
              <a:tr h="879990">
                <a:tc gridSpan="2">
                  <a:txBody>
                    <a:bodyPr/>
                    <a:lstStyle/>
                    <a:p>
                      <a:pPr algn="r">
                        <a:lnSpc>
                          <a:spcPct val="100000"/>
                        </a:lnSpc>
                      </a:pPr>
                      <a:r>
                        <a:rPr lang="en-US" sz="1800" b="0" dirty="0">
                          <a:solidFill>
                            <a:schemeClr val="tx1"/>
                          </a:solidFill>
                          <a:latin typeface="Century Gothic" panose="020B0502020202020204" pitchFamily="34" charset="0"/>
                        </a:rPr>
                        <a:t>RESULTS</a:t>
                      </a:r>
                      <a:endParaRPr lang="en-US" sz="1100" b="0" dirty="0">
                        <a:solidFill>
                          <a:schemeClr val="tx1"/>
                        </a:solidFill>
                        <a:latin typeface="Century Gothic" panose="020B0502020202020204" pitchFamily="34" charset="0"/>
                      </a:endParaRPr>
                    </a:p>
                    <a:p>
                      <a:pPr algn="r">
                        <a:lnSpc>
                          <a:spcPct val="100000"/>
                        </a:lnSpc>
                      </a:pPr>
                      <a:endParaRPr lang="en-US" sz="1100" b="0" dirty="0">
                        <a:solidFill>
                          <a:schemeClr val="tx1"/>
                        </a:solidFill>
                        <a:latin typeface="Century Gothic" panose="020B0502020202020204" pitchFamily="34" charset="0"/>
                      </a:endParaRPr>
                    </a:p>
                    <a:p>
                      <a:pPr algn="r">
                        <a:lnSpc>
                          <a:spcPct val="100000"/>
                        </a:lnSpc>
                      </a:pPr>
                      <a:endParaRPr lang="en-US" sz="11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885946280"/>
                  </a:ext>
                </a:extLst>
              </a:tr>
            </a:tbl>
          </a:graphicData>
        </a:graphic>
      </p:graphicFrame>
      <p:sp>
        <p:nvSpPr>
          <p:cNvPr id="9" name="Rectangle 8">
            <a:extLst>
              <a:ext uri="{FF2B5EF4-FFF2-40B4-BE49-F238E27FC236}">
                <a16:creationId xmlns:a16="http://schemas.microsoft.com/office/drawing/2014/main" id="{8B0D8BBB-7E5A-2B7E-B69B-E629CBDB7790}"/>
              </a:ext>
            </a:extLst>
          </p:cNvPr>
          <p:cNvSpPr/>
          <p:nvPr/>
        </p:nvSpPr>
        <p:spPr>
          <a:xfrm>
            <a:off x="4244478" y="933590"/>
            <a:ext cx="1841362" cy="411480"/>
          </a:xfrm>
          <a:prstGeom prst="rect">
            <a:avLst/>
          </a:prstGeom>
          <a:gradFill>
            <a:gsLst>
              <a:gs pos="0">
                <a:schemeClr val="accent3">
                  <a:lumMod val="20000"/>
                  <a:lumOff val="80000"/>
                </a:schemeClr>
              </a:gs>
              <a:gs pos="100000">
                <a:schemeClr val="accent3">
                  <a:lumMod val="40000"/>
                  <a:lumOff val="6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Focus on SEO strategies and launching the customer feedback survey.</a:t>
            </a:r>
          </a:p>
        </p:txBody>
      </p:sp>
      <p:sp>
        <p:nvSpPr>
          <p:cNvPr id="11" name="Rectangle 10">
            <a:extLst>
              <a:ext uri="{FF2B5EF4-FFF2-40B4-BE49-F238E27FC236}">
                <a16:creationId xmlns:a16="http://schemas.microsoft.com/office/drawing/2014/main" id="{62E5FB93-1BA1-A461-E9FE-7DA580F80901}"/>
              </a:ext>
            </a:extLst>
          </p:cNvPr>
          <p:cNvSpPr/>
          <p:nvPr/>
        </p:nvSpPr>
        <p:spPr>
          <a:xfrm>
            <a:off x="6410959" y="3351905"/>
            <a:ext cx="3555775" cy="411480"/>
          </a:xfrm>
          <a:prstGeom prst="rect">
            <a:avLst/>
          </a:prstGeom>
          <a:gradFill>
            <a:gsLst>
              <a:gs pos="46000">
                <a:srgbClr val="C4F2F1"/>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Analyze the interim results of the sales increase and customer service improvement measures. Adjust strategies as needed.</a:t>
            </a:r>
          </a:p>
        </p:txBody>
      </p:sp>
      <p:sp>
        <p:nvSpPr>
          <p:cNvPr id="12" name="Rectangle 11">
            <a:extLst>
              <a:ext uri="{FF2B5EF4-FFF2-40B4-BE49-F238E27FC236}">
                <a16:creationId xmlns:a16="http://schemas.microsoft.com/office/drawing/2014/main" id="{E5630382-D21E-C1FB-7F88-41E756C0C399}"/>
              </a:ext>
            </a:extLst>
          </p:cNvPr>
          <p:cNvSpPr/>
          <p:nvPr/>
        </p:nvSpPr>
        <p:spPr>
          <a:xfrm>
            <a:off x="6975196" y="2866019"/>
            <a:ext cx="1376323" cy="411480"/>
          </a:xfrm>
          <a:prstGeom prst="rect">
            <a:avLst/>
          </a:prstGeom>
          <a:gradFill>
            <a:gsLst>
              <a:gs pos="52000">
                <a:schemeClr val="accent4">
                  <a:lumMod val="60000"/>
                  <a:lumOff val="40000"/>
                </a:schemeClr>
              </a:gs>
              <a:gs pos="100000">
                <a:schemeClr val="accent4"/>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Launch guest blogging efforts.</a:t>
            </a:r>
          </a:p>
        </p:txBody>
      </p:sp>
      <p:sp>
        <p:nvSpPr>
          <p:cNvPr id="13" name="Rectangle 12">
            <a:extLst>
              <a:ext uri="{FF2B5EF4-FFF2-40B4-BE49-F238E27FC236}">
                <a16:creationId xmlns:a16="http://schemas.microsoft.com/office/drawing/2014/main" id="{73DAEEF8-7E75-EBAA-A0DF-EF3F00507DE8}"/>
              </a:ext>
            </a:extLst>
          </p:cNvPr>
          <p:cNvSpPr/>
          <p:nvPr/>
        </p:nvSpPr>
        <p:spPr>
          <a:xfrm>
            <a:off x="4244478" y="1417979"/>
            <a:ext cx="1201282" cy="411480"/>
          </a:xfrm>
          <a:prstGeom prst="rect">
            <a:avLst/>
          </a:prstGeom>
          <a:gradFill>
            <a:gsLst>
              <a:gs pos="0">
                <a:schemeClr val="accent3">
                  <a:lumMod val="20000"/>
                  <a:lumOff val="80000"/>
                </a:schemeClr>
              </a:gs>
              <a:gs pos="100000">
                <a:schemeClr val="accent3">
                  <a:lumMod val="40000"/>
                  <a:lumOff val="6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Complete the SEO audit by the end of Feb.</a:t>
            </a:r>
          </a:p>
        </p:txBody>
      </p:sp>
      <p:sp>
        <p:nvSpPr>
          <p:cNvPr id="20" name="Rectangle 19">
            <a:extLst>
              <a:ext uri="{FF2B5EF4-FFF2-40B4-BE49-F238E27FC236}">
                <a16:creationId xmlns:a16="http://schemas.microsoft.com/office/drawing/2014/main" id="{25A84FD7-F18C-4C79-1414-A9F339E7B041}"/>
              </a:ext>
            </a:extLst>
          </p:cNvPr>
          <p:cNvSpPr/>
          <p:nvPr/>
        </p:nvSpPr>
        <p:spPr>
          <a:xfrm>
            <a:off x="5934280" y="2386757"/>
            <a:ext cx="1187879" cy="411480"/>
          </a:xfrm>
          <a:prstGeom prst="rect">
            <a:avLst/>
          </a:prstGeom>
          <a:gradFill>
            <a:gsLst>
              <a:gs pos="52000">
                <a:schemeClr val="accent4">
                  <a:lumMod val="60000"/>
                  <a:lumOff val="40000"/>
                </a:schemeClr>
              </a:gs>
              <a:gs pos="100000">
                <a:schemeClr val="accent4"/>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The social media campaign kicks off in April.</a:t>
            </a:r>
          </a:p>
        </p:txBody>
      </p:sp>
      <p:sp>
        <p:nvSpPr>
          <p:cNvPr id="33" name="Rectangle 32">
            <a:extLst>
              <a:ext uri="{FF2B5EF4-FFF2-40B4-BE49-F238E27FC236}">
                <a16:creationId xmlns:a16="http://schemas.microsoft.com/office/drawing/2014/main" id="{3280755E-1B26-C87E-CF40-C671E7789642}"/>
              </a:ext>
            </a:extLst>
          </p:cNvPr>
          <p:cNvSpPr/>
          <p:nvPr/>
        </p:nvSpPr>
        <p:spPr>
          <a:xfrm>
            <a:off x="10080656" y="4808702"/>
            <a:ext cx="1837944" cy="411480"/>
          </a:xfrm>
          <a:prstGeom prst="rect">
            <a:avLst/>
          </a:prstGeom>
          <a:gradFill>
            <a:gsLst>
              <a:gs pos="0">
                <a:srgbClr val="CCE96F"/>
              </a:gs>
              <a:gs pos="99000">
                <a:srgbClr val="57EA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Review the progress toward the email marketing goals and overall year’s objectives.</a:t>
            </a:r>
          </a:p>
        </p:txBody>
      </p:sp>
      <p:sp>
        <p:nvSpPr>
          <p:cNvPr id="37" name="Rectangle 36">
            <a:extLst>
              <a:ext uri="{FF2B5EF4-FFF2-40B4-BE49-F238E27FC236}">
                <a16:creationId xmlns:a16="http://schemas.microsoft.com/office/drawing/2014/main" id="{DA846A5C-1419-A704-E526-CBC389A164A6}"/>
              </a:ext>
            </a:extLst>
          </p:cNvPr>
          <p:cNvSpPr/>
          <p:nvPr/>
        </p:nvSpPr>
        <p:spPr>
          <a:xfrm>
            <a:off x="4243446" y="5799860"/>
            <a:ext cx="1828800" cy="731520"/>
          </a:xfrm>
          <a:prstGeom prst="rect">
            <a:avLst/>
          </a:prstGeom>
          <a:gradFill>
            <a:gsLst>
              <a:gs pos="0">
                <a:schemeClr val="accent3">
                  <a:lumMod val="20000"/>
                  <a:lumOff val="80000"/>
                </a:schemeClr>
              </a:gs>
              <a:gs pos="100000">
                <a:schemeClr val="accent3">
                  <a:lumMod val="40000"/>
                  <a:lumOff val="60000"/>
                </a:schemeClr>
              </a:gs>
            </a:gsLst>
            <a:lin ang="13500000" scaled="1"/>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We increased monthly website visitors by 22%.</a:t>
            </a:r>
            <a:endParaRPr lang="en-US" sz="1600" dirty="0">
              <a:solidFill>
                <a:schemeClr val="tx1"/>
              </a:solidFill>
              <a:latin typeface="Century Gothic" panose="020B0502020202020204" pitchFamily="34" charset="0"/>
            </a:endParaRPr>
          </a:p>
        </p:txBody>
      </p:sp>
      <p:sp>
        <p:nvSpPr>
          <p:cNvPr id="39" name="Rectangle 38">
            <a:extLst>
              <a:ext uri="{FF2B5EF4-FFF2-40B4-BE49-F238E27FC236}">
                <a16:creationId xmlns:a16="http://schemas.microsoft.com/office/drawing/2014/main" id="{3FBD1872-4400-036C-02C1-538C574AC292}"/>
              </a:ext>
            </a:extLst>
          </p:cNvPr>
          <p:cNvSpPr/>
          <p:nvPr/>
        </p:nvSpPr>
        <p:spPr>
          <a:xfrm>
            <a:off x="6189183" y="5799860"/>
            <a:ext cx="1828800" cy="731520"/>
          </a:xfrm>
          <a:prstGeom prst="rect">
            <a:avLst/>
          </a:prstGeom>
          <a:gradFill>
            <a:gsLst>
              <a:gs pos="52000">
                <a:schemeClr val="accent4">
                  <a:lumMod val="60000"/>
                  <a:lumOff val="40000"/>
                </a:schemeClr>
              </a:gs>
              <a:gs pos="100000">
                <a:schemeClr val="accent4"/>
              </a:gs>
            </a:gsLst>
            <a:lin ang="13500000" scaled="1"/>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We reached 50K more followers and published 4 guest blog posts.</a:t>
            </a:r>
            <a:endParaRPr lang="en-US" sz="1600" dirty="0">
              <a:solidFill>
                <a:schemeClr val="tx1"/>
              </a:solidFill>
              <a:latin typeface="Century Gothic" panose="020B0502020202020204" pitchFamily="34" charset="0"/>
            </a:endParaRPr>
          </a:p>
        </p:txBody>
      </p:sp>
      <p:sp>
        <p:nvSpPr>
          <p:cNvPr id="49" name="Rectangle 48">
            <a:extLst>
              <a:ext uri="{FF2B5EF4-FFF2-40B4-BE49-F238E27FC236}">
                <a16:creationId xmlns:a16="http://schemas.microsoft.com/office/drawing/2014/main" id="{7EB6AD34-C02F-55B1-6F28-9E7D3B5A4F3F}"/>
              </a:ext>
            </a:extLst>
          </p:cNvPr>
          <p:cNvSpPr/>
          <p:nvPr/>
        </p:nvSpPr>
        <p:spPr>
          <a:xfrm>
            <a:off x="8134920" y="5799860"/>
            <a:ext cx="1828800" cy="731520"/>
          </a:xfrm>
          <a:prstGeom prst="rect">
            <a:avLst/>
          </a:prstGeom>
          <a:gradFill>
            <a:gsLst>
              <a:gs pos="46000">
                <a:srgbClr val="C4F2F1"/>
              </a:gs>
              <a:gs pos="100000">
                <a:srgbClr val="00E7F2"/>
              </a:gs>
            </a:gsLst>
            <a:lin ang="13500000" scaled="1"/>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Online sales grew by 18%. The referral program led to a 10% increase in new customers.</a:t>
            </a:r>
            <a:endParaRPr lang="en-US" sz="1600" dirty="0">
              <a:solidFill>
                <a:schemeClr val="tx1"/>
              </a:solidFill>
              <a:latin typeface="Century Gothic" panose="020B0502020202020204" pitchFamily="34" charset="0"/>
            </a:endParaRPr>
          </a:p>
        </p:txBody>
      </p:sp>
      <p:sp>
        <p:nvSpPr>
          <p:cNvPr id="50" name="Rectangle 49">
            <a:extLst>
              <a:ext uri="{FF2B5EF4-FFF2-40B4-BE49-F238E27FC236}">
                <a16:creationId xmlns:a16="http://schemas.microsoft.com/office/drawing/2014/main" id="{B6F49F9A-7F41-86C2-D647-A9B348AB07E6}"/>
              </a:ext>
            </a:extLst>
          </p:cNvPr>
          <p:cNvSpPr/>
          <p:nvPr/>
        </p:nvSpPr>
        <p:spPr>
          <a:xfrm>
            <a:off x="10078495" y="5799860"/>
            <a:ext cx="1828800" cy="731520"/>
          </a:xfrm>
          <a:prstGeom prst="rect">
            <a:avLst/>
          </a:prstGeom>
          <a:gradFill>
            <a:gsLst>
              <a:gs pos="0">
                <a:srgbClr val="CCE96F"/>
              </a:gs>
              <a:gs pos="99000">
                <a:srgbClr val="57EA00"/>
              </a:gs>
            </a:gsLst>
            <a:lin ang="13500000" scaled="1"/>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The email subscriber list grew by 30%. We reached an average open rate of 22% for the year. </a:t>
            </a:r>
            <a:endParaRPr lang="en-US" sz="1600" dirty="0">
              <a:solidFill>
                <a:schemeClr val="tx1"/>
              </a:solidFill>
              <a:latin typeface="Century Gothic" panose="020B0502020202020204" pitchFamily="34" charset="0"/>
            </a:endParaRPr>
          </a:p>
        </p:txBody>
      </p:sp>
      <p:cxnSp>
        <p:nvCxnSpPr>
          <p:cNvPr id="55" name="Straight Connector 54">
            <a:extLst>
              <a:ext uri="{FF2B5EF4-FFF2-40B4-BE49-F238E27FC236}">
                <a16:creationId xmlns:a16="http://schemas.microsoft.com/office/drawing/2014/main" id="{12A307E1-B5D1-F234-87B8-DCA08DB16191}"/>
              </a:ext>
            </a:extLst>
          </p:cNvPr>
          <p:cNvCxnSpPr>
            <a:cxnSpLocks/>
          </p:cNvCxnSpPr>
          <p:nvPr/>
        </p:nvCxnSpPr>
        <p:spPr>
          <a:xfrm>
            <a:off x="4334886" y="4161770"/>
            <a:ext cx="2640310" cy="1171890"/>
          </a:xfrm>
          <a:prstGeom prst="line">
            <a:avLst/>
          </a:prstGeom>
          <a:ln w="25400" cap="rnd">
            <a:gradFill>
              <a:gsLst>
                <a:gs pos="0">
                  <a:srgbClr val="00B0F0"/>
                </a:gs>
                <a:gs pos="100000">
                  <a:srgbClr val="00B050"/>
                </a:gs>
              </a:gsLst>
              <a:lin ang="5400000" scaled="1"/>
            </a:gradFill>
            <a:prstDash val="dash"/>
            <a:headEnd type="oval" w="lg" len="lg"/>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49033C35-560F-FA58-561C-DAFA57BF7BF5}"/>
              </a:ext>
            </a:extLst>
          </p:cNvPr>
          <p:cNvCxnSpPr>
            <a:cxnSpLocks/>
          </p:cNvCxnSpPr>
          <p:nvPr/>
        </p:nvCxnSpPr>
        <p:spPr>
          <a:xfrm flipV="1">
            <a:off x="6975196" y="3586427"/>
            <a:ext cx="2761629" cy="1747233"/>
          </a:xfrm>
          <a:prstGeom prst="line">
            <a:avLst/>
          </a:prstGeom>
          <a:ln w="25400" cap="rnd">
            <a:gradFill>
              <a:gsLst>
                <a:gs pos="0">
                  <a:srgbClr val="92D050"/>
                </a:gs>
                <a:gs pos="100000">
                  <a:srgbClr val="FFC000"/>
                </a:gs>
              </a:gsLst>
              <a:lin ang="5400000" scaled="1"/>
            </a:gradFill>
            <a:prstDash val="dash"/>
            <a:headEnd type="oval" w="lg" len="lg"/>
            <a:tailEnd w="lg" len="lg"/>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E838F0EE-3C51-40E0-0FDD-6FC7083EFE01}"/>
              </a:ext>
            </a:extLst>
          </p:cNvPr>
          <p:cNvCxnSpPr>
            <a:cxnSpLocks/>
          </p:cNvCxnSpPr>
          <p:nvPr/>
        </p:nvCxnSpPr>
        <p:spPr>
          <a:xfrm flipV="1">
            <a:off x="9736825" y="1009178"/>
            <a:ext cx="2115450" cy="2568314"/>
          </a:xfrm>
          <a:prstGeom prst="line">
            <a:avLst/>
          </a:prstGeom>
          <a:ln w="25400" cap="rnd">
            <a:gradFill>
              <a:gsLst>
                <a:gs pos="0">
                  <a:srgbClr val="FFC000"/>
                </a:gs>
                <a:gs pos="100000">
                  <a:srgbClr val="FF0000"/>
                </a:gs>
              </a:gsLst>
              <a:lin ang="5400000" scaled="1"/>
            </a:gradFill>
            <a:prstDash val="dash"/>
            <a:headEnd type="oval" w="lg" len="lg"/>
            <a:tailEnd type="oval"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0407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2060"/>
            <a:duotone>
              <a:schemeClr val="accent1">
                <a:shade val="45000"/>
                <a:satMod val="135000"/>
              </a:schemeClr>
              <a:prstClr val="white"/>
            </a:duotone>
          </a:blip>
          <a:srcRect/>
          <a:stretch>
            <a:fillRect/>
          </a:stretch>
        </a:blipFill>
        <a:effectLst/>
      </p:bgPr>
    </p:bg>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0EEF7DF-D503-635E-B992-E06553C7DFC7}"/>
              </a:ext>
            </a:extLst>
          </p:cNvPr>
          <p:cNvSpPr txBox="1"/>
          <p:nvPr/>
        </p:nvSpPr>
        <p:spPr>
          <a:xfrm>
            <a:off x="5760720" y="1"/>
            <a:ext cx="6372665" cy="424732"/>
          </a:xfrm>
          <a:prstGeom prst="rect">
            <a:avLst/>
          </a:prstGeom>
          <a:noFill/>
          <a:effectLst/>
        </p:spPr>
        <p:txBody>
          <a:bodyPr wrap="square" lIns="91440" tIns="73152" rIns="182880" bIns="73152" rtlCol="0" anchor="t" anchorCtr="0">
            <a:spAutoFit/>
          </a:bodyPr>
          <a:lstStyle/>
          <a:p>
            <a:pPr algn="r"/>
            <a:r>
              <a:rPr lang="en-US" dirty="0">
                <a:solidFill>
                  <a:schemeClr val="tx1">
                    <a:lumMod val="65000"/>
                    <a:lumOff val="35000"/>
                  </a:schemeClr>
                </a:solidFill>
                <a:latin typeface="Century Gothic" panose="020B0502020202020204" pitchFamily="34" charset="0"/>
              </a:rPr>
              <a:t>MARKETING GOALS GANTT CHART</a:t>
            </a:r>
          </a:p>
        </p:txBody>
      </p:sp>
      <p:graphicFrame>
        <p:nvGraphicFramePr>
          <p:cNvPr id="8" name="Table 2">
            <a:extLst>
              <a:ext uri="{FF2B5EF4-FFF2-40B4-BE49-F238E27FC236}">
                <a16:creationId xmlns:a16="http://schemas.microsoft.com/office/drawing/2014/main" id="{0ABA9E3B-A6EF-10D2-1F53-4FC7A2B5D99D}"/>
              </a:ext>
            </a:extLst>
          </p:cNvPr>
          <p:cNvGraphicFramePr>
            <a:graphicFrameLocks noGrp="1"/>
          </p:cNvGraphicFramePr>
          <p:nvPr>
            <p:extLst>
              <p:ext uri="{D42A27DB-BD31-4B8C-83A1-F6EECF244321}">
                <p14:modId xmlns:p14="http://schemas.microsoft.com/office/powerpoint/2010/main" val="2111699998"/>
              </p:ext>
            </p:extLst>
          </p:nvPr>
        </p:nvGraphicFramePr>
        <p:xfrm>
          <a:off x="221175" y="404709"/>
          <a:ext cx="11749644" cy="6215166"/>
        </p:xfrm>
        <a:graphic>
          <a:graphicData uri="http://schemas.openxmlformats.org/drawingml/2006/table">
            <a:tbl>
              <a:tblPr firstRow="1" bandRow="1">
                <a:tableStyleId>{5C22544A-7EE6-4342-B048-85BDC9FD1C3A}</a:tableStyleId>
              </a:tblPr>
              <a:tblGrid>
                <a:gridCol w="569853">
                  <a:extLst>
                    <a:ext uri="{9D8B030D-6E8A-4147-A177-3AD203B41FA5}">
                      <a16:colId xmlns:a16="http://schemas.microsoft.com/office/drawing/2014/main" val="602210714"/>
                    </a:ext>
                  </a:extLst>
                </a:gridCol>
                <a:gridCol w="3398175">
                  <a:extLst>
                    <a:ext uri="{9D8B030D-6E8A-4147-A177-3AD203B41FA5}">
                      <a16:colId xmlns:a16="http://schemas.microsoft.com/office/drawing/2014/main" val="2264568315"/>
                    </a:ext>
                  </a:extLst>
                </a:gridCol>
                <a:gridCol w="648468">
                  <a:extLst>
                    <a:ext uri="{9D8B030D-6E8A-4147-A177-3AD203B41FA5}">
                      <a16:colId xmlns:a16="http://schemas.microsoft.com/office/drawing/2014/main" val="745651107"/>
                    </a:ext>
                  </a:extLst>
                </a:gridCol>
                <a:gridCol w="648468">
                  <a:extLst>
                    <a:ext uri="{9D8B030D-6E8A-4147-A177-3AD203B41FA5}">
                      <a16:colId xmlns:a16="http://schemas.microsoft.com/office/drawing/2014/main" val="3839570682"/>
                    </a:ext>
                  </a:extLst>
                </a:gridCol>
                <a:gridCol w="648468">
                  <a:extLst>
                    <a:ext uri="{9D8B030D-6E8A-4147-A177-3AD203B41FA5}">
                      <a16:colId xmlns:a16="http://schemas.microsoft.com/office/drawing/2014/main" val="3893106002"/>
                    </a:ext>
                  </a:extLst>
                </a:gridCol>
                <a:gridCol w="648468">
                  <a:extLst>
                    <a:ext uri="{9D8B030D-6E8A-4147-A177-3AD203B41FA5}">
                      <a16:colId xmlns:a16="http://schemas.microsoft.com/office/drawing/2014/main" val="1453603295"/>
                    </a:ext>
                  </a:extLst>
                </a:gridCol>
                <a:gridCol w="648468">
                  <a:extLst>
                    <a:ext uri="{9D8B030D-6E8A-4147-A177-3AD203B41FA5}">
                      <a16:colId xmlns:a16="http://schemas.microsoft.com/office/drawing/2014/main" val="3405603126"/>
                    </a:ext>
                  </a:extLst>
                </a:gridCol>
                <a:gridCol w="648468">
                  <a:extLst>
                    <a:ext uri="{9D8B030D-6E8A-4147-A177-3AD203B41FA5}">
                      <a16:colId xmlns:a16="http://schemas.microsoft.com/office/drawing/2014/main" val="4188645958"/>
                    </a:ext>
                  </a:extLst>
                </a:gridCol>
                <a:gridCol w="648468">
                  <a:extLst>
                    <a:ext uri="{9D8B030D-6E8A-4147-A177-3AD203B41FA5}">
                      <a16:colId xmlns:a16="http://schemas.microsoft.com/office/drawing/2014/main" val="370284219"/>
                    </a:ext>
                  </a:extLst>
                </a:gridCol>
                <a:gridCol w="648468">
                  <a:extLst>
                    <a:ext uri="{9D8B030D-6E8A-4147-A177-3AD203B41FA5}">
                      <a16:colId xmlns:a16="http://schemas.microsoft.com/office/drawing/2014/main" val="2570255189"/>
                    </a:ext>
                  </a:extLst>
                </a:gridCol>
                <a:gridCol w="648468">
                  <a:extLst>
                    <a:ext uri="{9D8B030D-6E8A-4147-A177-3AD203B41FA5}">
                      <a16:colId xmlns:a16="http://schemas.microsoft.com/office/drawing/2014/main" val="4253557748"/>
                    </a:ext>
                  </a:extLst>
                </a:gridCol>
                <a:gridCol w="648468">
                  <a:extLst>
                    <a:ext uri="{9D8B030D-6E8A-4147-A177-3AD203B41FA5}">
                      <a16:colId xmlns:a16="http://schemas.microsoft.com/office/drawing/2014/main" val="732807866"/>
                    </a:ext>
                  </a:extLst>
                </a:gridCol>
                <a:gridCol w="648468">
                  <a:extLst>
                    <a:ext uri="{9D8B030D-6E8A-4147-A177-3AD203B41FA5}">
                      <a16:colId xmlns:a16="http://schemas.microsoft.com/office/drawing/2014/main" val="1262655051"/>
                    </a:ext>
                  </a:extLst>
                </a:gridCol>
                <a:gridCol w="648468">
                  <a:extLst>
                    <a:ext uri="{9D8B030D-6E8A-4147-A177-3AD203B41FA5}">
                      <a16:colId xmlns:a16="http://schemas.microsoft.com/office/drawing/2014/main" val="2519593283"/>
                    </a:ext>
                  </a:extLst>
                </a:gridCol>
              </a:tblGrid>
              <a:tr h="244723">
                <a:tc gridSpan="2">
                  <a:txBody>
                    <a:bodyPr/>
                    <a:lstStyle/>
                    <a:p>
                      <a:endParaRPr lang="en-US" sz="9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3">
                  <a:txBody>
                    <a:bodyPr/>
                    <a:lstStyle/>
                    <a:p>
                      <a:pPr algn="ctr">
                        <a:lnSpc>
                          <a:spcPct val="100000"/>
                        </a:lnSpc>
                      </a:pPr>
                      <a:r>
                        <a:rPr lang="en-US" sz="1200" b="0" dirty="0">
                          <a:solidFill>
                            <a:schemeClr val="tx1"/>
                          </a:solidFill>
                          <a:latin typeface="Century Gothic" panose="020B0502020202020204" pitchFamily="34" charset="0"/>
                        </a:rPr>
                        <a:t>Q1</a:t>
                      </a:r>
                    </a:p>
                  </a:txBody>
                  <a:tcPr marL="0" marR="0" marT="0" marB="0" anchor="ctr">
                    <a:lnL w="635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Q2</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Q3</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Q4</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1426183525"/>
                  </a:ext>
                </a:extLst>
              </a:tr>
              <a:tr h="244723">
                <a:tc gridSpan="2">
                  <a:txBody>
                    <a:bodyPr/>
                    <a:lstStyle/>
                    <a:p>
                      <a:r>
                        <a:rPr lang="en-US" sz="900" b="1" dirty="0">
                          <a:solidFill>
                            <a:schemeClr val="tx1"/>
                          </a:solidFill>
                          <a:latin typeface="Century Gothic" panose="020B0502020202020204" pitchFamily="34" charset="0"/>
                        </a:rPr>
                        <a:t>MARKETING OBJECTIVES + GOALS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tc>
                  <a:txBody>
                    <a:bodyPr/>
                    <a:lstStyle/>
                    <a:p>
                      <a:pPr algn="ctr">
                        <a:lnSpc>
                          <a:spcPct val="100000"/>
                        </a:lnSpc>
                      </a:pPr>
                      <a:r>
                        <a:rPr lang="en-US" sz="900" b="1" dirty="0">
                          <a:solidFill>
                            <a:schemeClr val="tx1"/>
                          </a:solidFill>
                          <a:latin typeface="Century Gothic" panose="020B0502020202020204" pitchFamily="34" charset="0"/>
                        </a:rPr>
                        <a:t>JAN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FEB</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MAR</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APR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MAY</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AUG</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SEP</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OCT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DEC</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484573">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965858687"/>
                  </a:ext>
                </a:extLst>
              </a:tr>
              <a:tr h="484573">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484573">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484573">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699537522"/>
                  </a:ext>
                </a:extLst>
              </a:tr>
              <a:tr h="484573">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484573">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484573">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94209273"/>
                  </a:ext>
                </a:extLst>
              </a:tr>
              <a:tr h="484573">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484573">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r h="484573">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102260576"/>
                  </a:ext>
                </a:extLst>
              </a:tr>
              <a:tr h="879990">
                <a:tc gridSpan="2">
                  <a:txBody>
                    <a:bodyPr/>
                    <a:lstStyle/>
                    <a:p>
                      <a:pPr algn="r">
                        <a:lnSpc>
                          <a:spcPct val="100000"/>
                        </a:lnSpc>
                      </a:pPr>
                      <a:r>
                        <a:rPr lang="en-US" sz="1800" b="0" dirty="0">
                          <a:solidFill>
                            <a:schemeClr val="tx1"/>
                          </a:solidFill>
                          <a:latin typeface="Century Gothic" panose="020B0502020202020204" pitchFamily="34" charset="0"/>
                        </a:rPr>
                        <a:t>RESULTS</a:t>
                      </a:r>
                      <a:endParaRPr lang="en-US" sz="1100" b="0" dirty="0">
                        <a:solidFill>
                          <a:schemeClr val="tx1"/>
                        </a:solidFill>
                        <a:latin typeface="Century Gothic" panose="020B0502020202020204" pitchFamily="34" charset="0"/>
                      </a:endParaRPr>
                    </a:p>
                    <a:p>
                      <a:pPr algn="r">
                        <a:lnSpc>
                          <a:spcPct val="100000"/>
                        </a:lnSpc>
                      </a:pPr>
                      <a:endParaRPr lang="en-US" sz="1100" b="0" dirty="0">
                        <a:solidFill>
                          <a:schemeClr val="tx1"/>
                        </a:solidFill>
                        <a:latin typeface="Century Gothic" panose="020B0502020202020204" pitchFamily="34" charset="0"/>
                      </a:endParaRPr>
                    </a:p>
                    <a:p>
                      <a:pPr algn="r">
                        <a:lnSpc>
                          <a:spcPct val="100000"/>
                        </a:lnSpc>
                      </a:pPr>
                      <a:endParaRPr lang="en-US" sz="11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885946280"/>
                  </a:ext>
                </a:extLst>
              </a:tr>
            </a:tbl>
          </a:graphicData>
        </a:graphic>
      </p:graphicFrame>
      <p:sp>
        <p:nvSpPr>
          <p:cNvPr id="9" name="Rectangle 8">
            <a:extLst>
              <a:ext uri="{FF2B5EF4-FFF2-40B4-BE49-F238E27FC236}">
                <a16:creationId xmlns:a16="http://schemas.microsoft.com/office/drawing/2014/main" id="{8B0D8BBB-7E5A-2B7E-B69B-E629CBDB7790}"/>
              </a:ext>
            </a:extLst>
          </p:cNvPr>
          <p:cNvSpPr/>
          <p:nvPr/>
        </p:nvSpPr>
        <p:spPr>
          <a:xfrm>
            <a:off x="4244478" y="933590"/>
            <a:ext cx="1841362" cy="411480"/>
          </a:xfrm>
          <a:prstGeom prst="rect">
            <a:avLst/>
          </a:prstGeom>
          <a:gradFill>
            <a:gsLst>
              <a:gs pos="0">
                <a:schemeClr val="accent3">
                  <a:lumMod val="20000"/>
                  <a:lumOff val="80000"/>
                </a:schemeClr>
              </a:gs>
              <a:gs pos="100000">
                <a:schemeClr val="accent3">
                  <a:lumMod val="40000"/>
                  <a:lumOff val="6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1" name="Rectangle 10">
            <a:extLst>
              <a:ext uri="{FF2B5EF4-FFF2-40B4-BE49-F238E27FC236}">
                <a16:creationId xmlns:a16="http://schemas.microsoft.com/office/drawing/2014/main" id="{62E5FB93-1BA1-A461-E9FE-7DA580F80901}"/>
              </a:ext>
            </a:extLst>
          </p:cNvPr>
          <p:cNvSpPr/>
          <p:nvPr/>
        </p:nvSpPr>
        <p:spPr>
          <a:xfrm>
            <a:off x="8134920" y="3351905"/>
            <a:ext cx="1831814" cy="411480"/>
          </a:xfrm>
          <a:prstGeom prst="rect">
            <a:avLst/>
          </a:prstGeom>
          <a:gradFill>
            <a:gsLst>
              <a:gs pos="46000">
                <a:srgbClr val="C4F2F1"/>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20" name="Rectangle 19">
            <a:extLst>
              <a:ext uri="{FF2B5EF4-FFF2-40B4-BE49-F238E27FC236}">
                <a16:creationId xmlns:a16="http://schemas.microsoft.com/office/drawing/2014/main" id="{25A84FD7-F18C-4C79-1414-A9F339E7B041}"/>
              </a:ext>
            </a:extLst>
          </p:cNvPr>
          <p:cNvSpPr/>
          <p:nvPr/>
        </p:nvSpPr>
        <p:spPr>
          <a:xfrm>
            <a:off x="6189183" y="2386757"/>
            <a:ext cx="1828800" cy="411480"/>
          </a:xfrm>
          <a:prstGeom prst="rect">
            <a:avLst/>
          </a:prstGeom>
          <a:gradFill>
            <a:gsLst>
              <a:gs pos="52000">
                <a:schemeClr val="accent4">
                  <a:lumMod val="60000"/>
                  <a:lumOff val="40000"/>
                </a:schemeClr>
              </a:gs>
              <a:gs pos="100000">
                <a:schemeClr val="accent4"/>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33" name="Rectangle 32">
            <a:extLst>
              <a:ext uri="{FF2B5EF4-FFF2-40B4-BE49-F238E27FC236}">
                <a16:creationId xmlns:a16="http://schemas.microsoft.com/office/drawing/2014/main" id="{3280755E-1B26-C87E-CF40-C671E7789642}"/>
              </a:ext>
            </a:extLst>
          </p:cNvPr>
          <p:cNvSpPr/>
          <p:nvPr/>
        </p:nvSpPr>
        <p:spPr>
          <a:xfrm>
            <a:off x="10080656" y="4808702"/>
            <a:ext cx="1837944" cy="411480"/>
          </a:xfrm>
          <a:prstGeom prst="rect">
            <a:avLst/>
          </a:prstGeom>
          <a:gradFill>
            <a:gsLst>
              <a:gs pos="0">
                <a:srgbClr val="CCE96F"/>
              </a:gs>
              <a:gs pos="99000">
                <a:srgbClr val="57EA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37" name="Rectangle 36">
            <a:extLst>
              <a:ext uri="{FF2B5EF4-FFF2-40B4-BE49-F238E27FC236}">
                <a16:creationId xmlns:a16="http://schemas.microsoft.com/office/drawing/2014/main" id="{DA846A5C-1419-A704-E526-CBC389A164A6}"/>
              </a:ext>
            </a:extLst>
          </p:cNvPr>
          <p:cNvSpPr/>
          <p:nvPr/>
        </p:nvSpPr>
        <p:spPr>
          <a:xfrm>
            <a:off x="4243446" y="5799860"/>
            <a:ext cx="1828800" cy="731520"/>
          </a:xfrm>
          <a:prstGeom prst="rect">
            <a:avLst/>
          </a:prstGeom>
          <a:gradFill>
            <a:gsLst>
              <a:gs pos="0">
                <a:schemeClr val="accent3">
                  <a:lumMod val="20000"/>
                  <a:lumOff val="80000"/>
                </a:schemeClr>
              </a:gs>
              <a:gs pos="100000">
                <a:schemeClr val="accent3">
                  <a:lumMod val="40000"/>
                  <a:lumOff val="60000"/>
                </a:schemeClr>
              </a:gs>
            </a:gsLst>
            <a:lin ang="13500000" scaled="1"/>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latin typeface="Century Gothic" panose="020B0502020202020204" pitchFamily="34" charset="0"/>
            </a:endParaRPr>
          </a:p>
        </p:txBody>
      </p:sp>
      <p:sp>
        <p:nvSpPr>
          <p:cNvPr id="39" name="Rectangle 38">
            <a:extLst>
              <a:ext uri="{FF2B5EF4-FFF2-40B4-BE49-F238E27FC236}">
                <a16:creationId xmlns:a16="http://schemas.microsoft.com/office/drawing/2014/main" id="{3FBD1872-4400-036C-02C1-538C574AC292}"/>
              </a:ext>
            </a:extLst>
          </p:cNvPr>
          <p:cNvSpPr/>
          <p:nvPr/>
        </p:nvSpPr>
        <p:spPr>
          <a:xfrm>
            <a:off x="6189183" y="5799860"/>
            <a:ext cx="1828800" cy="731520"/>
          </a:xfrm>
          <a:prstGeom prst="rect">
            <a:avLst/>
          </a:prstGeom>
          <a:gradFill>
            <a:gsLst>
              <a:gs pos="52000">
                <a:schemeClr val="accent4">
                  <a:lumMod val="60000"/>
                  <a:lumOff val="40000"/>
                </a:schemeClr>
              </a:gs>
              <a:gs pos="100000">
                <a:schemeClr val="accent4"/>
              </a:gs>
            </a:gsLst>
            <a:lin ang="13500000" scaled="1"/>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latin typeface="Century Gothic" panose="020B0502020202020204" pitchFamily="34" charset="0"/>
            </a:endParaRPr>
          </a:p>
        </p:txBody>
      </p:sp>
      <p:sp>
        <p:nvSpPr>
          <p:cNvPr id="49" name="Rectangle 48">
            <a:extLst>
              <a:ext uri="{FF2B5EF4-FFF2-40B4-BE49-F238E27FC236}">
                <a16:creationId xmlns:a16="http://schemas.microsoft.com/office/drawing/2014/main" id="{7EB6AD34-C02F-55B1-6F28-9E7D3B5A4F3F}"/>
              </a:ext>
            </a:extLst>
          </p:cNvPr>
          <p:cNvSpPr/>
          <p:nvPr/>
        </p:nvSpPr>
        <p:spPr>
          <a:xfrm>
            <a:off x="8134920" y="5799860"/>
            <a:ext cx="1828800" cy="731520"/>
          </a:xfrm>
          <a:prstGeom prst="rect">
            <a:avLst/>
          </a:prstGeom>
          <a:gradFill>
            <a:gsLst>
              <a:gs pos="46000">
                <a:srgbClr val="C4F2F1"/>
              </a:gs>
              <a:gs pos="100000">
                <a:srgbClr val="00E7F2"/>
              </a:gs>
            </a:gsLst>
            <a:lin ang="13500000" scaled="1"/>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latin typeface="Century Gothic" panose="020B0502020202020204" pitchFamily="34" charset="0"/>
            </a:endParaRPr>
          </a:p>
        </p:txBody>
      </p:sp>
      <p:sp>
        <p:nvSpPr>
          <p:cNvPr id="50" name="Rectangle 49">
            <a:extLst>
              <a:ext uri="{FF2B5EF4-FFF2-40B4-BE49-F238E27FC236}">
                <a16:creationId xmlns:a16="http://schemas.microsoft.com/office/drawing/2014/main" id="{B6F49F9A-7F41-86C2-D647-A9B348AB07E6}"/>
              </a:ext>
            </a:extLst>
          </p:cNvPr>
          <p:cNvSpPr/>
          <p:nvPr/>
        </p:nvSpPr>
        <p:spPr>
          <a:xfrm>
            <a:off x="10078495" y="5799860"/>
            <a:ext cx="1828800" cy="731520"/>
          </a:xfrm>
          <a:prstGeom prst="rect">
            <a:avLst/>
          </a:prstGeom>
          <a:gradFill>
            <a:gsLst>
              <a:gs pos="0">
                <a:srgbClr val="CCE96F"/>
              </a:gs>
              <a:gs pos="99000">
                <a:srgbClr val="57EA00"/>
              </a:gs>
            </a:gsLst>
            <a:lin ang="13500000" scaled="1"/>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latin typeface="Century Gothic" panose="020B0502020202020204" pitchFamily="34" charset="0"/>
            </a:endParaRPr>
          </a:p>
        </p:txBody>
      </p:sp>
      <p:cxnSp>
        <p:nvCxnSpPr>
          <p:cNvPr id="55" name="Straight Connector 54">
            <a:extLst>
              <a:ext uri="{FF2B5EF4-FFF2-40B4-BE49-F238E27FC236}">
                <a16:creationId xmlns:a16="http://schemas.microsoft.com/office/drawing/2014/main" id="{12A307E1-B5D1-F234-87B8-DCA08DB16191}"/>
              </a:ext>
            </a:extLst>
          </p:cNvPr>
          <p:cNvCxnSpPr>
            <a:cxnSpLocks/>
          </p:cNvCxnSpPr>
          <p:nvPr/>
        </p:nvCxnSpPr>
        <p:spPr>
          <a:xfrm>
            <a:off x="4334886" y="4161770"/>
            <a:ext cx="2640310" cy="1171890"/>
          </a:xfrm>
          <a:prstGeom prst="line">
            <a:avLst/>
          </a:prstGeom>
          <a:ln w="25400" cap="rnd">
            <a:gradFill>
              <a:gsLst>
                <a:gs pos="0">
                  <a:srgbClr val="00B0F0"/>
                </a:gs>
                <a:gs pos="100000">
                  <a:srgbClr val="00B050"/>
                </a:gs>
              </a:gsLst>
              <a:lin ang="5400000" scaled="1"/>
            </a:gradFill>
            <a:prstDash val="dash"/>
            <a:headEnd type="oval" w="lg" len="lg"/>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49033C35-560F-FA58-561C-DAFA57BF7BF5}"/>
              </a:ext>
            </a:extLst>
          </p:cNvPr>
          <p:cNvCxnSpPr>
            <a:cxnSpLocks/>
          </p:cNvCxnSpPr>
          <p:nvPr/>
        </p:nvCxnSpPr>
        <p:spPr>
          <a:xfrm flipV="1">
            <a:off x="6975196" y="3586427"/>
            <a:ext cx="2761629" cy="1747233"/>
          </a:xfrm>
          <a:prstGeom prst="line">
            <a:avLst/>
          </a:prstGeom>
          <a:ln w="25400" cap="rnd">
            <a:gradFill>
              <a:gsLst>
                <a:gs pos="0">
                  <a:srgbClr val="92D050"/>
                </a:gs>
                <a:gs pos="100000">
                  <a:srgbClr val="FFC000"/>
                </a:gs>
              </a:gsLst>
              <a:lin ang="5400000" scaled="1"/>
            </a:gradFill>
            <a:prstDash val="dash"/>
            <a:headEnd type="oval" w="lg" len="lg"/>
            <a:tailEnd w="lg" len="lg"/>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E838F0EE-3C51-40E0-0FDD-6FC7083EFE01}"/>
              </a:ext>
            </a:extLst>
          </p:cNvPr>
          <p:cNvCxnSpPr>
            <a:cxnSpLocks/>
          </p:cNvCxnSpPr>
          <p:nvPr/>
        </p:nvCxnSpPr>
        <p:spPr>
          <a:xfrm flipV="1">
            <a:off x="9736825" y="1009178"/>
            <a:ext cx="2115450" cy="2568314"/>
          </a:xfrm>
          <a:prstGeom prst="line">
            <a:avLst/>
          </a:prstGeom>
          <a:ln w="25400" cap="rnd">
            <a:gradFill>
              <a:gsLst>
                <a:gs pos="0">
                  <a:srgbClr val="FFC000"/>
                </a:gs>
                <a:gs pos="100000">
                  <a:srgbClr val="FF0000"/>
                </a:gs>
              </a:gsLst>
              <a:lin ang="5400000" scaled="1"/>
            </a:gradFill>
            <a:prstDash val="dash"/>
            <a:headEnd type="oval" w="lg" len="lg"/>
            <a:tailEnd type="oval"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136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14123</TotalTime>
  <Words>549</Words>
  <Application>Microsoft Macintosh PowerPoint</Application>
  <PresentationFormat>Widescreen</PresentationFormat>
  <Paragraphs>79</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Brittany Johnston</cp:lastModifiedBy>
  <cp:revision>144</cp:revision>
  <cp:lastPrinted>2020-08-31T22:23:58Z</cp:lastPrinted>
  <dcterms:created xsi:type="dcterms:W3CDTF">2021-07-07T23:54:57Z</dcterms:created>
  <dcterms:modified xsi:type="dcterms:W3CDTF">2024-04-22T20:28:02Z</dcterms:modified>
</cp:coreProperties>
</file>