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61"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FF5C4B"/>
    <a:srgbClr val="E05143"/>
    <a:srgbClr val="FF6923"/>
    <a:srgbClr val="C8521C"/>
    <a:srgbClr val="DD6F66"/>
    <a:srgbClr val="FF7F74"/>
    <a:srgbClr val="F7BB72"/>
    <a:srgbClr val="EBDC82"/>
    <a:srgbClr val="97C5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23" autoAdjust="0"/>
    <p:restoredTop sz="96058"/>
  </p:normalViewPr>
  <p:slideViewPr>
    <p:cSldViewPr snapToGrid="0" snapToObjects="1">
      <p:cViewPr varScale="1">
        <p:scale>
          <a:sx n="128" d="100"/>
          <a:sy n="128" d="100"/>
        </p:scale>
        <p:origin x="48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554997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2/15/24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2/15/24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2/15/24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2/15/24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62&amp;utm_source=template-powerpoint&amp;utm_medium=content&amp;utm_campaign=Pros+and+Cons+Whiteboard-powerpoint-11962&amp;lpa=Pros+and+Cons+Whiteboard+powerpoint+1196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72203"/>
            <a:ext cx="4020774" cy="557985"/>
          </a:xfrm>
          <a:prstGeom prst="rect">
            <a:avLst/>
          </a:prstGeom>
        </p:spPr>
      </p:pic>
      <p:sp>
        <p:nvSpPr>
          <p:cNvPr id="7" name="TextBox 6">
            <a:extLst>
              <a:ext uri="{FF2B5EF4-FFF2-40B4-BE49-F238E27FC236}">
                <a16:creationId xmlns:a16="http://schemas.microsoft.com/office/drawing/2014/main" id="{FCBE3051-D1DD-D5A9-1163-7FE181064B77}"/>
              </a:ext>
            </a:extLst>
          </p:cNvPr>
          <p:cNvSpPr txBox="1"/>
          <p:nvPr/>
        </p:nvSpPr>
        <p:spPr>
          <a:xfrm>
            <a:off x="249647" y="236233"/>
            <a:ext cx="6648110"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PROS AND CONS WHITEBOARD TEMPLATE for PowerPoint</a:t>
            </a:r>
          </a:p>
        </p:txBody>
      </p:sp>
      <p:sp>
        <p:nvSpPr>
          <p:cNvPr id="8" name="TextBox 7">
            <a:extLst>
              <a:ext uri="{FF2B5EF4-FFF2-40B4-BE49-F238E27FC236}">
                <a16:creationId xmlns:a16="http://schemas.microsoft.com/office/drawing/2014/main" id="{F14F14E5-966E-0039-6900-0101F13C7830}"/>
              </a:ext>
            </a:extLst>
          </p:cNvPr>
          <p:cNvSpPr txBox="1"/>
          <p:nvPr/>
        </p:nvSpPr>
        <p:spPr>
          <a:xfrm>
            <a:off x="249648" y="1535597"/>
            <a:ext cx="4700040" cy="4549643"/>
          </a:xfrm>
          <a:prstGeom prst="rect">
            <a:avLst/>
          </a:prstGeom>
          <a:noFill/>
        </p:spPr>
        <p:txBody>
          <a:bodyPr wrap="square" rtlCol="0">
            <a:spAutoFit/>
          </a:bodyPr>
          <a:lstStyle/>
          <a:p>
            <a:pPr algn="l" rtl="0">
              <a:lnSpc>
                <a:spcPct val="150000"/>
              </a:lnSpc>
              <a:spcBef>
                <a:spcPts val="0"/>
              </a:spcBef>
              <a:spcAft>
                <a:spcPts val="0"/>
              </a:spcAft>
            </a:pPr>
            <a:r>
              <a:rPr lang="en-US" sz="1500" b="1" i="0" u="none" strike="noStrike" dirty="0">
                <a:solidFill>
                  <a:srgbClr val="000000"/>
                </a:solidFill>
                <a:effectLst/>
                <a:latin typeface="Century Gothic" panose="020B0502020202020204" pitchFamily="34" charset="0"/>
              </a:rPr>
              <a:t>When to Use This Template: </a:t>
            </a:r>
          </a:p>
          <a:p>
            <a:pPr algn="l" rtl="0">
              <a:lnSpc>
                <a:spcPct val="150000"/>
              </a:lnSpc>
              <a:spcBef>
                <a:spcPts val="0"/>
              </a:spcBef>
              <a:spcAft>
                <a:spcPts val="0"/>
              </a:spcAft>
            </a:pPr>
            <a:r>
              <a:rPr lang="en-US" sz="1500" b="0" i="0" u="none" strike="noStrike" dirty="0">
                <a:solidFill>
                  <a:srgbClr val="000000"/>
                </a:solidFill>
                <a:effectLst/>
                <a:latin typeface="Century Gothic" panose="020B0502020202020204" pitchFamily="34" charset="0"/>
              </a:rPr>
              <a:t>This pros and cons whiteboard template provides an organized visual aid for brainstorming sessions, allowing teams to collaboratively explore the advantages and disadvantages of various options.</a:t>
            </a:r>
          </a:p>
          <a:p>
            <a:pPr algn="l" rtl="0">
              <a:lnSpc>
                <a:spcPct val="150000"/>
              </a:lnSpc>
              <a:spcBef>
                <a:spcPts val="0"/>
              </a:spcBef>
              <a:spcAft>
                <a:spcPts val="0"/>
              </a:spcAft>
            </a:pPr>
            <a:br>
              <a:rPr lang="en-US" sz="1100" b="0" i="0" u="none" strike="noStrike" dirty="0">
                <a:solidFill>
                  <a:srgbClr val="000000"/>
                </a:solidFill>
                <a:effectLst/>
                <a:latin typeface="Century Gothic" panose="020B0502020202020204" pitchFamily="34" charset="0"/>
              </a:rPr>
            </a:br>
            <a:r>
              <a:rPr lang="en-US" sz="1500" b="1" i="0" u="none" strike="noStrike" dirty="0">
                <a:solidFill>
                  <a:srgbClr val="000000"/>
                </a:solidFill>
                <a:effectLst/>
                <a:latin typeface="Century Gothic" panose="020B0502020202020204" pitchFamily="34" charset="0"/>
              </a:rPr>
              <a:t>Notable Template Features: </a:t>
            </a:r>
          </a:p>
          <a:p>
            <a:pPr algn="l" rtl="0">
              <a:lnSpc>
                <a:spcPct val="150000"/>
              </a:lnSpc>
              <a:spcBef>
                <a:spcPts val="0"/>
              </a:spcBef>
              <a:spcAft>
                <a:spcPts val="0"/>
              </a:spcAft>
            </a:pPr>
            <a:r>
              <a:rPr lang="en-US" sz="1500" b="0" i="0" u="none" strike="noStrike" dirty="0">
                <a:solidFill>
                  <a:srgbClr val="000000"/>
                </a:solidFill>
                <a:effectLst/>
                <a:latin typeface="Century Gothic" panose="020B0502020202020204" pitchFamily="34" charset="0"/>
              </a:rPr>
              <a:t>Use color-coded sticky notes to prioritize pros and cons based on importance. By visually mapping out the positives and negatives, teams can clearly identify potential risks and opportunities.</a:t>
            </a:r>
            <a:endParaRPr lang="en-US" sz="1500" dirty="0">
              <a:latin typeface="Century Gothic" panose="020B0502020202020204" pitchFamily="34" charset="0"/>
            </a:endParaRPr>
          </a:p>
        </p:txBody>
      </p:sp>
      <p:pic>
        <p:nvPicPr>
          <p:cNvPr id="10" name="Picture 9">
            <a:extLst>
              <a:ext uri="{FF2B5EF4-FFF2-40B4-BE49-F238E27FC236}">
                <a16:creationId xmlns:a16="http://schemas.microsoft.com/office/drawing/2014/main" id="{02946C76-FE81-347F-5890-EFFBB8482A21}"/>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l="1242" t="9941" r="1853" b="3005"/>
          <a:stretch/>
        </p:blipFill>
        <p:spPr>
          <a:xfrm>
            <a:off x="5661533" y="1642019"/>
            <a:ext cx="6213856" cy="3499758"/>
          </a:xfrm>
          <a:prstGeom prst="rect">
            <a:avLst/>
          </a:prstGeom>
          <a:effectLst>
            <a:outerShdw blurRad="127004" dist="38100" dir="2700000" algn="tl" rotWithShape="0">
              <a:schemeClr val="accent3">
                <a:lumMod val="75000"/>
                <a:alpha val="40000"/>
              </a:schemeClr>
            </a:outerShdw>
          </a:effectLst>
        </p:spPr>
      </p:pic>
      <p:grpSp>
        <p:nvGrpSpPr>
          <p:cNvPr id="14" name="Group 13">
            <a:extLst>
              <a:ext uri="{FF2B5EF4-FFF2-40B4-BE49-F238E27FC236}">
                <a16:creationId xmlns:a16="http://schemas.microsoft.com/office/drawing/2014/main" id="{EBA7D21E-3F35-75CF-EB65-98F3123D65FB}"/>
              </a:ext>
            </a:extLst>
          </p:cNvPr>
          <p:cNvGrpSpPr/>
          <p:nvPr/>
        </p:nvGrpSpPr>
        <p:grpSpPr>
          <a:xfrm>
            <a:off x="0" y="6492240"/>
            <a:ext cx="12192000" cy="365760"/>
            <a:chOff x="0" y="6492240"/>
            <a:chExt cx="12192000" cy="365760"/>
          </a:xfrm>
        </p:grpSpPr>
        <p:sp>
          <p:nvSpPr>
            <p:cNvPr id="12" name="Rectangle 11">
              <a:extLst>
                <a:ext uri="{FF2B5EF4-FFF2-40B4-BE49-F238E27FC236}">
                  <a16:creationId xmlns:a16="http://schemas.microsoft.com/office/drawing/2014/main" id="{E28B20EB-9DFA-2AA1-010E-6388AA0BB656}"/>
                </a:ext>
              </a:extLst>
            </p:cNvPr>
            <p:cNvSpPr/>
            <p:nvPr/>
          </p:nvSpPr>
          <p:spPr>
            <a:xfrm>
              <a:off x="10162032" y="6492240"/>
              <a:ext cx="2029968" cy="365760"/>
            </a:xfrm>
            <a:prstGeom prst="rect">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sp>
          <p:nvSpPr>
            <p:cNvPr id="13" name="Rectangle 12">
              <a:extLst>
                <a:ext uri="{FF2B5EF4-FFF2-40B4-BE49-F238E27FC236}">
                  <a16:creationId xmlns:a16="http://schemas.microsoft.com/office/drawing/2014/main" id="{80F5EB41-D202-FCB9-C188-AE713B8ED12E}"/>
                </a:ext>
              </a:extLst>
            </p:cNvPr>
            <p:cNvSpPr/>
            <p:nvPr/>
          </p:nvSpPr>
          <p:spPr>
            <a:xfrm>
              <a:off x="8129624" y="6492240"/>
              <a:ext cx="2029968" cy="365760"/>
            </a:xfrm>
            <a:prstGeom prst="rect">
              <a:avLst/>
            </a:prstGeom>
            <a:gradFill>
              <a:gsLst>
                <a:gs pos="30000">
                  <a:srgbClr val="FF7F74"/>
                </a:gs>
                <a:gs pos="100000">
                  <a:srgbClr val="DD6F66"/>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sp>
          <p:nvSpPr>
            <p:cNvPr id="2" name="Rectangle 1">
              <a:extLst>
                <a:ext uri="{FF2B5EF4-FFF2-40B4-BE49-F238E27FC236}">
                  <a16:creationId xmlns:a16="http://schemas.microsoft.com/office/drawing/2014/main" id="{CA5AB050-09BC-1170-EA05-3A0FA14E2A3E}"/>
                </a:ext>
              </a:extLst>
            </p:cNvPr>
            <p:cNvSpPr/>
            <p:nvPr/>
          </p:nvSpPr>
          <p:spPr>
            <a:xfrm>
              <a:off x="6097218" y="6492240"/>
              <a:ext cx="2029968" cy="365760"/>
            </a:xfrm>
            <a:prstGeom prst="rect">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75000"/>
                    <a:lumOff val="25000"/>
                  </a:schemeClr>
                </a:solidFill>
                <a:latin typeface="Century Gothic" panose="020B0502020202020204" pitchFamily="34" charset="0"/>
              </a:endParaRPr>
            </a:p>
          </p:txBody>
        </p:sp>
        <p:sp>
          <p:nvSpPr>
            <p:cNvPr id="11" name="Rectangle 10">
              <a:extLst>
                <a:ext uri="{FF2B5EF4-FFF2-40B4-BE49-F238E27FC236}">
                  <a16:creationId xmlns:a16="http://schemas.microsoft.com/office/drawing/2014/main" id="{FE4D96D8-47DE-D623-959E-5579A98E51A2}"/>
                </a:ext>
              </a:extLst>
            </p:cNvPr>
            <p:cNvSpPr/>
            <p:nvPr/>
          </p:nvSpPr>
          <p:spPr>
            <a:xfrm>
              <a:off x="4064812" y="6492240"/>
              <a:ext cx="2029968" cy="365760"/>
            </a:xfrm>
            <a:prstGeom prst="rect">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tx1">
                    <a:lumMod val="75000"/>
                    <a:lumOff val="25000"/>
                  </a:schemeClr>
                </a:solidFill>
                <a:latin typeface="Century Gothic" panose="020B0502020202020204" pitchFamily="34" charset="0"/>
              </a:endParaRPr>
            </a:p>
          </p:txBody>
        </p:sp>
        <p:sp>
          <p:nvSpPr>
            <p:cNvPr id="9" name="Rectangle 8">
              <a:extLst>
                <a:ext uri="{FF2B5EF4-FFF2-40B4-BE49-F238E27FC236}">
                  <a16:creationId xmlns:a16="http://schemas.microsoft.com/office/drawing/2014/main" id="{330BFE57-3B5D-A26D-BC88-2ED1C73B5CB7}"/>
                </a:ext>
              </a:extLst>
            </p:cNvPr>
            <p:cNvSpPr/>
            <p:nvPr/>
          </p:nvSpPr>
          <p:spPr>
            <a:xfrm>
              <a:off x="2032406" y="6492240"/>
              <a:ext cx="2029968" cy="365760"/>
            </a:xfrm>
            <a:prstGeom prst="rect">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sp>
          <p:nvSpPr>
            <p:cNvPr id="4" name="Rectangle 3">
              <a:extLst>
                <a:ext uri="{FF2B5EF4-FFF2-40B4-BE49-F238E27FC236}">
                  <a16:creationId xmlns:a16="http://schemas.microsoft.com/office/drawing/2014/main" id="{648CC6BB-445C-D8C9-A3D1-9751B7FC2BAD}"/>
                </a:ext>
              </a:extLst>
            </p:cNvPr>
            <p:cNvSpPr/>
            <p:nvPr/>
          </p:nvSpPr>
          <p:spPr>
            <a:xfrm>
              <a:off x="0" y="6492240"/>
              <a:ext cx="2039112" cy="365760"/>
            </a:xfrm>
            <a:prstGeom prst="rect">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dirty="0">
                <a:latin typeface="Century Gothic" panose="020B0502020202020204" pitchFamily="34" charset="0"/>
              </a:endParaRPr>
            </a:p>
          </p:txBody>
        </p:sp>
      </p:gr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2" name="Folded Corner 41">
            <a:extLst>
              <a:ext uri="{FF2B5EF4-FFF2-40B4-BE49-F238E27FC236}">
                <a16:creationId xmlns:a16="http://schemas.microsoft.com/office/drawing/2014/main" id="{5E9AD66F-A74B-FEA2-7542-A2D9C4E263BC}"/>
              </a:ext>
            </a:extLst>
          </p:cNvPr>
          <p:cNvSpPr/>
          <p:nvPr/>
        </p:nvSpPr>
        <p:spPr>
          <a:xfrm>
            <a:off x="7805749" y="2532888"/>
            <a:ext cx="1884962" cy="1792224"/>
          </a:xfrm>
          <a:prstGeom prst="foldedCorner">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lumMod val="75000"/>
                    <a:lumOff val="25000"/>
                  </a:schemeClr>
                </a:solidFill>
                <a:latin typeface="Century Gothic" panose="020B0502020202020204" pitchFamily="34" charset="0"/>
              </a:rPr>
              <a:t>Low Value / Priority CON Item</a:t>
            </a:r>
          </a:p>
        </p:txBody>
      </p:sp>
      <p:pic>
        <p:nvPicPr>
          <p:cNvPr id="7" name="Picture 6" descr="A black background with a black square&#10;&#10;Description automatically generated with medium confidence">
            <a:extLst>
              <a:ext uri="{FF2B5EF4-FFF2-40B4-BE49-F238E27FC236}">
                <a16:creationId xmlns:a16="http://schemas.microsoft.com/office/drawing/2014/main" id="{1CE02185-57BD-9E99-0494-C2E3B0FEB0BC}"/>
              </a:ext>
            </a:extLst>
          </p:cNvPr>
          <p:cNvPicPr>
            <a:picLocks noChangeAspect="1"/>
          </p:cNvPicPr>
          <p:nvPr/>
        </p:nvPicPr>
        <p:blipFill>
          <a:blip r:embed="rId4"/>
          <a:stretch>
            <a:fillRect/>
          </a:stretch>
        </p:blipFill>
        <p:spPr>
          <a:xfrm>
            <a:off x="9550006" y="281064"/>
            <a:ext cx="2374900" cy="914400"/>
          </a:xfrm>
          <a:prstGeom prst="rect">
            <a:avLst/>
          </a:prstGeom>
        </p:spPr>
      </p:pic>
      <p:pic>
        <p:nvPicPr>
          <p:cNvPr id="17" name="Picture 16" descr="A black background with a black square&#10;&#10;Description automatically generated with medium confidence">
            <a:extLst>
              <a:ext uri="{FF2B5EF4-FFF2-40B4-BE49-F238E27FC236}">
                <a16:creationId xmlns:a16="http://schemas.microsoft.com/office/drawing/2014/main" id="{C4115360-FCD7-2C2D-A165-D55C1141DA61}"/>
              </a:ext>
            </a:extLst>
          </p:cNvPr>
          <p:cNvPicPr>
            <a:picLocks noChangeAspect="1"/>
          </p:cNvPicPr>
          <p:nvPr/>
        </p:nvPicPr>
        <p:blipFill>
          <a:blip r:embed="rId5"/>
          <a:stretch>
            <a:fillRect/>
          </a:stretch>
        </p:blipFill>
        <p:spPr>
          <a:xfrm>
            <a:off x="267094" y="281064"/>
            <a:ext cx="2374900" cy="914400"/>
          </a:xfrm>
          <a:prstGeom prst="rect">
            <a:avLst/>
          </a:prstGeom>
        </p:spPr>
      </p:pic>
      <p:cxnSp>
        <p:nvCxnSpPr>
          <p:cNvPr id="20" name="Straight Connector 19">
            <a:extLst>
              <a:ext uri="{FF2B5EF4-FFF2-40B4-BE49-F238E27FC236}">
                <a16:creationId xmlns:a16="http://schemas.microsoft.com/office/drawing/2014/main" id="{C19191A7-7D45-2CD9-AEE0-515DBE12664F}"/>
              </a:ext>
            </a:extLst>
          </p:cNvPr>
          <p:cNvCxnSpPr/>
          <p:nvPr/>
        </p:nvCxnSpPr>
        <p:spPr>
          <a:xfrm>
            <a:off x="6096000" y="454152"/>
            <a:ext cx="0" cy="5949696"/>
          </a:xfrm>
          <a:prstGeom prst="line">
            <a:avLst/>
          </a:prstGeom>
          <a:ln w="41275">
            <a:gradFill>
              <a:gsLst>
                <a:gs pos="100000">
                  <a:schemeClr val="tx1">
                    <a:lumMod val="75000"/>
                    <a:lumOff val="25000"/>
                  </a:schemeClr>
                </a:gs>
                <a:gs pos="39000">
                  <a:schemeClr val="bg1">
                    <a:lumMod val="95000"/>
                  </a:schemeClr>
                </a:gs>
                <a:gs pos="0">
                  <a:schemeClr val="bg1">
                    <a:lumMod val="85000"/>
                  </a:schemeClr>
                </a:gs>
                <a:gs pos="84000">
                  <a:schemeClr val="bg1">
                    <a:lumMod val="5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23169C0-EE07-DE62-C0FC-FFE8375E7B7E}"/>
              </a:ext>
            </a:extLst>
          </p:cNvPr>
          <p:cNvSpPr txBox="1"/>
          <p:nvPr/>
        </p:nvSpPr>
        <p:spPr>
          <a:xfrm>
            <a:off x="304799" y="5705856"/>
            <a:ext cx="3182101" cy="384721"/>
          </a:xfrm>
          <a:prstGeom prst="rect">
            <a:avLst/>
          </a:prstGeom>
          <a:noFill/>
        </p:spPr>
        <p:txBody>
          <a:bodyPr wrap="square" rtlCol="0">
            <a:spAutoFit/>
          </a:bodyPr>
          <a:lstStyle/>
          <a:p>
            <a:r>
              <a:rPr lang="en-US" sz="1900" dirty="0"/>
              <a:t>PRO VALUE / PRIORITY KEY</a:t>
            </a:r>
          </a:p>
        </p:txBody>
      </p:sp>
      <p:sp>
        <p:nvSpPr>
          <p:cNvPr id="22" name="TextBox 21">
            <a:extLst>
              <a:ext uri="{FF2B5EF4-FFF2-40B4-BE49-F238E27FC236}">
                <a16:creationId xmlns:a16="http://schemas.microsoft.com/office/drawing/2014/main" id="{57E39776-D711-B28F-96A8-49EEFCD80FEE}"/>
              </a:ext>
            </a:extLst>
          </p:cNvPr>
          <p:cNvSpPr txBox="1"/>
          <p:nvPr/>
        </p:nvSpPr>
        <p:spPr>
          <a:xfrm>
            <a:off x="565089" y="6048280"/>
            <a:ext cx="2641401" cy="338554"/>
          </a:xfrm>
          <a:prstGeom prst="rect">
            <a:avLst/>
          </a:prstGeom>
          <a:noFill/>
        </p:spPr>
        <p:txBody>
          <a:bodyPr wrap="square" rtlCol="0">
            <a:spAutoFit/>
          </a:bodyPr>
          <a:lstStyle/>
          <a:p>
            <a:r>
              <a:rPr lang="en-US" sz="1600" dirty="0"/>
              <a:t>HIGH           MED            LOW</a:t>
            </a:r>
          </a:p>
        </p:txBody>
      </p:sp>
      <p:sp>
        <p:nvSpPr>
          <p:cNvPr id="23" name="Oval 22">
            <a:extLst>
              <a:ext uri="{FF2B5EF4-FFF2-40B4-BE49-F238E27FC236}">
                <a16:creationId xmlns:a16="http://schemas.microsoft.com/office/drawing/2014/main" id="{954B34EB-A0E8-9724-B58C-5A15326FBBC3}"/>
              </a:ext>
            </a:extLst>
          </p:cNvPr>
          <p:cNvSpPr/>
          <p:nvPr/>
        </p:nvSpPr>
        <p:spPr>
          <a:xfrm>
            <a:off x="386571" y="6108192"/>
            <a:ext cx="210837" cy="210837"/>
          </a:xfrm>
          <a:prstGeom prst="ellipse">
            <a:avLst/>
          </a:prstGeom>
          <a:solidFill>
            <a:srgbClr val="60A6E8"/>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E77E7837-7CC5-D5D9-2F3F-D39683FB7555}"/>
              </a:ext>
            </a:extLst>
          </p:cNvPr>
          <p:cNvSpPr/>
          <p:nvPr/>
        </p:nvSpPr>
        <p:spPr>
          <a:xfrm>
            <a:off x="1316860" y="6103894"/>
            <a:ext cx="210837" cy="210837"/>
          </a:xfrm>
          <a:prstGeom prst="ellipse">
            <a:avLst/>
          </a:prstGeom>
          <a:solidFill>
            <a:srgbClr val="52D1D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E1809B0-E0A2-586D-DED4-BB500F7E42C9}"/>
              </a:ext>
            </a:extLst>
          </p:cNvPr>
          <p:cNvSpPr/>
          <p:nvPr/>
        </p:nvSpPr>
        <p:spPr>
          <a:xfrm>
            <a:off x="2271533" y="6112138"/>
            <a:ext cx="210837" cy="210837"/>
          </a:xfrm>
          <a:prstGeom prst="ellipse">
            <a:avLst/>
          </a:prstGeom>
          <a:solidFill>
            <a:srgbClr val="BDF4F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AF729A2-FFB0-FA3B-AE15-4BCE61A792E0}"/>
              </a:ext>
            </a:extLst>
          </p:cNvPr>
          <p:cNvSpPr txBox="1"/>
          <p:nvPr/>
        </p:nvSpPr>
        <p:spPr>
          <a:xfrm>
            <a:off x="8948939" y="5705856"/>
            <a:ext cx="3182101" cy="384721"/>
          </a:xfrm>
          <a:prstGeom prst="rect">
            <a:avLst/>
          </a:prstGeom>
          <a:noFill/>
        </p:spPr>
        <p:txBody>
          <a:bodyPr wrap="square" rtlCol="0">
            <a:spAutoFit/>
          </a:bodyPr>
          <a:lstStyle/>
          <a:p>
            <a:r>
              <a:rPr lang="en-US" sz="1900" dirty="0"/>
              <a:t>CON VALUE / PRIORITY KEY</a:t>
            </a:r>
          </a:p>
        </p:txBody>
      </p:sp>
      <p:sp>
        <p:nvSpPr>
          <p:cNvPr id="29" name="TextBox 28">
            <a:extLst>
              <a:ext uri="{FF2B5EF4-FFF2-40B4-BE49-F238E27FC236}">
                <a16:creationId xmlns:a16="http://schemas.microsoft.com/office/drawing/2014/main" id="{54FBF05D-6610-3B1A-35CF-33B4B303CD6C}"/>
              </a:ext>
            </a:extLst>
          </p:cNvPr>
          <p:cNvSpPr txBox="1"/>
          <p:nvPr/>
        </p:nvSpPr>
        <p:spPr>
          <a:xfrm>
            <a:off x="9282381" y="6048280"/>
            <a:ext cx="2641401" cy="338554"/>
          </a:xfrm>
          <a:prstGeom prst="rect">
            <a:avLst/>
          </a:prstGeom>
          <a:noFill/>
        </p:spPr>
        <p:txBody>
          <a:bodyPr wrap="square" rtlCol="0">
            <a:spAutoFit/>
          </a:bodyPr>
          <a:lstStyle/>
          <a:p>
            <a:r>
              <a:rPr lang="en-US" sz="1600" dirty="0"/>
              <a:t>HIGH           MED            LOW</a:t>
            </a:r>
          </a:p>
        </p:txBody>
      </p:sp>
      <p:sp>
        <p:nvSpPr>
          <p:cNvPr id="30" name="Oval 29">
            <a:extLst>
              <a:ext uri="{FF2B5EF4-FFF2-40B4-BE49-F238E27FC236}">
                <a16:creationId xmlns:a16="http://schemas.microsoft.com/office/drawing/2014/main" id="{C14CC39D-C62C-62AF-8959-3CE11CFFA147}"/>
              </a:ext>
            </a:extLst>
          </p:cNvPr>
          <p:cNvSpPr/>
          <p:nvPr/>
        </p:nvSpPr>
        <p:spPr>
          <a:xfrm>
            <a:off x="9103863" y="6108192"/>
            <a:ext cx="210837" cy="210837"/>
          </a:xfrm>
          <a:prstGeom prst="ellipse">
            <a:avLst/>
          </a:prstGeom>
          <a:solidFill>
            <a:srgbClr val="FF5C4B"/>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9D940024-9E2F-71A8-7717-85E4F048F4D1}"/>
              </a:ext>
            </a:extLst>
          </p:cNvPr>
          <p:cNvSpPr/>
          <p:nvPr/>
        </p:nvSpPr>
        <p:spPr>
          <a:xfrm>
            <a:off x="10034152" y="6103894"/>
            <a:ext cx="210837" cy="210837"/>
          </a:xfrm>
          <a:prstGeom prst="ellipse">
            <a:avLst/>
          </a:prstGeom>
          <a:solidFill>
            <a:srgbClr val="FF7F74"/>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86FDC74A-8953-72CD-3BE8-F3CACB73E9FC}"/>
              </a:ext>
            </a:extLst>
          </p:cNvPr>
          <p:cNvSpPr/>
          <p:nvPr/>
        </p:nvSpPr>
        <p:spPr>
          <a:xfrm>
            <a:off x="10988825" y="6112138"/>
            <a:ext cx="210837" cy="210837"/>
          </a:xfrm>
          <a:prstGeom prst="ellipse">
            <a:avLst/>
          </a:prstGeom>
          <a:solidFill>
            <a:srgbClr val="F7BB72"/>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olded Corner 32">
            <a:extLst>
              <a:ext uri="{FF2B5EF4-FFF2-40B4-BE49-F238E27FC236}">
                <a16:creationId xmlns:a16="http://schemas.microsoft.com/office/drawing/2014/main" id="{1677F463-DF8F-7773-EE8B-DA57B4AE1750}"/>
              </a:ext>
            </a:extLst>
          </p:cNvPr>
          <p:cNvSpPr/>
          <p:nvPr/>
        </p:nvSpPr>
        <p:spPr>
          <a:xfrm>
            <a:off x="386571" y="1217025"/>
            <a:ext cx="1884962" cy="1792224"/>
          </a:xfrm>
          <a:prstGeom prst="foldedCorner">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Century Gothic" panose="020B0502020202020204" pitchFamily="34" charset="0"/>
              </a:rPr>
              <a:t>High Value / Priority PRO Item</a:t>
            </a:r>
          </a:p>
        </p:txBody>
      </p:sp>
      <p:sp>
        <p:nvSpPr>
          <p:cNvPr id="35" name="Folded Corner 34">
            <a:extLst>
              <a:ext uri="{FF2B5EF4-FFF2-40B4-BE49-F238E27FC236}">
                <a16:creationId xmlns:a16="http://schemas.microsoft.com/office/drawing/2014/main" id="{6172A4B3-A34A-834A-0D5C-24BB2148297A}"/>
              </a:ext>
            </a:extLst>
          </p:cNvPr>
          <p:cNvSpPr/>
          <p:nvPr/>
        </p:nvSpPr>
        <p:spPr>
          <a:xfrm>
            <a:off x="3938152" y="454152"/>
            <a:ext cx="1884962" cy="1792224"/>
          </a:xfrm>
          <a:prstGeom prst="foldedCorner">
            <a:avLst/>
          </a:prstGeom>
          <a:gradFill>
            <a:gsLst>
              <a:gs pos="30000">
                <a:srgbClr val="60A6E8"/>
              </a:gs>
              <a:gs pos="100000">
                <a:srgbClr val="518EC7"/>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Century Gothic" panose="020B0502020202020204" pitchFamily="34" charset="0"/>
              </a:rPr>
              <a:t>High Value / Priority PRO Item</a:t>
            </a:r>
          </a:p>
        </p:txBody>
      </p:sp>
      <p:sp>
        <p:nvSpPr>
          <p:cNvPr id="36" name="Folded Corner 35">
            <a:extLst>
              <a:ext uri="{FF2B5EF4-FFF2-40B4-BE49-F238E27FC236}">
                <a16:creationId xmlns:a16="http://schemas.microsoft.com/office/drawing/2014/main" id="{34B9EB94-121D-AED2-F457-4F5DD575F8D6}"/>
              </a:ext>
            </a:extLst>
          </p:cNvPr>
          <p:cNvSpPr/>
          <p:nvPr/>
        </p:nvSpPr>
        <p:spPr>
          <a:xfrm>
            <a:off x="2482370" y="1801368"/>
            <a:ext cx="1884962" cy="1792224"/>
          </a:xfrm>
          <a:prstGeom prst="foldedCorner">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Century Gothic" panose="020B0502020202020204" pitchFamily="34" charset="0"/>
              </a:rPr>
              <a:t>Medium Value / Priority PRO Item</a:t>
            </a:r>
          </a:p>
        </p:txBody>
      </p:sp>
      <p:sp>
        <p:nvSpPr>
          <p:cNvPr id="37" name="Folded Corner 36">
            <a:extLst>
              <a:ext uri="{FF2B5EF4-FFF2-40B4-BE49-F238E27FC236}">
                <a16:creationId xmlns:a16="http://schemas.microsoft.com/office/drawing/2014/main" id="{BC8DA900-4880-16C4-6045-C65C9B01DFD3}"/>
              </a:ext>
            </a:extLst>
          </p:cNvPr>
          <p:cNvSpPr/>
          <p:nvPr/>
        </p:nvSpPr>
        <p:spPr>
          <a:xfrm>
            <a:off x="815751" y="3460353"/>
            <a:ext cx="1884962" cy="1792224"/>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lumMod val="75000"/>
                    <a:lumOff val="25000"/>
                  </a:schemeClr>
                </a:solidFill>
                <a:latin typeface="Century Gothic" panose="020B0502020202020204" pitchFamily="34" charset="0"/>
              </a:rPr>
              <a:t>Low Value / Priority PRO Item</a:t>
            </a:r>
          </a:p>
        </p:txBody>
      </p:sp>
      <p:sp>
        <p:nvSpPr>
          <p:cNvPr id="39" name="Folded Corner 38">
            <a:extLst>
              <a:ext uri="{FF2B5EF4-FFF2-40B4-BE49-F238E27FC236}">
                <a16:creationId xmlns:a16="http://schemas.microsoft.com/office/drawing/2014/main" id="{F9D713EF-2D0B-B393-CABF-B101DA5C8149}"/>
              </a:ext>
            </a:extLst>
          </p:cNvPr>
          <p:cNvSpPr/>
          <p:nvPr/>
        </p:nvSpPr>
        <p:spPr>
          <a:xfrm>
            <a:off x="9797430" y="3742420"/>
            <a:ext cx="1884962" cy="1792224"/>
          </a:xfrm>
          <a:prstGeom prst="foldedCorner">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Century Gothic" panose="020B0502020202020204" pitchFamily="34" charset="0"/>
              </a:rPr>
              <a:t>High Value / Priority CON Item</a:t>
            </a:r>
          </a:p>
        </p:txBody>
      </p:sp>
      <p:sp>
        <p:nvSpPr>
          <p:cNvPr id="40" name="Folded Corner 39">
            <a:extLst>
              <a:ext uri="{FF2B5EF4-FFF2-40B4-BE49-F238E27FC236}">
                <a16:creationId xmlns:a16="http://schemas.microsoft.com/office/drawing/2014/main" id="{C3793236-5826-CEFC-6E9D-25E577B5A8BA}"/>
              </a:ext>
            </a:extLst>
          </p:cNvPr>
          <p:cNvSpPr/>
          <p:nvPr/>
        </p:nvSpPr>
        <p:spPr>
          <a:xfrm>
            <a:off x="6432713" y="1063027"/>
            <a:ext cx="1884962" cy="1792224"/>
          </a:xfrm>
          <a:prstGeom prst="foldedCorner">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Century Gothic" panose="020B0502020202020204" pitchFamily="34" charset="0"/>
              </a:rPr>
              <a:t>High Value / Priority CON Item</a:t>
            </a:r>
          </a:p>
        </p:txBody>
      </p:sp>
      <p:sp>
        <p:nvSpPr>
          <p:cNvPr id="41" name="Folded Corner 40">
            <a:extLst>
              <a:ext uri="{FF2B5EF4-FFF2-40B4-BE49-F238E27FC236}">
                <a16:creationId xmlns:a16="http://schemas.microsoft.com/office/drawing/2014/main" id="{55EA5321-5F2E-8727-271F-D2034616032F}"/>
              </a:ext>
            </a:extLst>
          </p:cNvPr>
          <p:cNvSpPr/>
          <p:nvPr/>
        </p:nvSpPr>
        <p:spPr>
          <a:xfrm>
            <a:off x="9794975" y="1217025"/>
            <a:ext cx="1884962" cy="1792224"/>
          </a:xfrm>
          <a:prstGeom prst="foldedCorner">
            <a:avLst/>
          </a:prstGeom>
          <a:gradFill>
            <a:gsLst>
              <a:gs pos="30000">
                <a:srgbClr val="FF7F74"/>
              </a:gs>
              <a:gs pos="100000">
                <a:srgbClr val="DD6F66"/>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Century Gothic" panose="020B0502020202020204" pitchFamily="34" charset="0"/>
              </a:rPr>
              <a:t>Medium Value / Priority CON Item</a:t>
            </a:r>
          </a:p>
        </p:txBody>
      </p:sp>
      <p:sp>
        <p:nvSpPr>
          <p:cNvPr id="43" name="Folded Corner 42">
            <a:extLst>
              <a:ext uri="{FF2B5EF4-FFF2-40B4-BE49-F238E27FC236}">
                <a16:creationId xmlns:a16="http://schemas.microsoft.com/office/drawing/2014/main" id="{8606ADFE-5DC4-9E83-656A-4DDC0F1A471C}"/>
              </a:ext>
            </a:extLst>
          </p:cNvPr>
          <p:cNvSpPr/>
          <p:nvPr/>
        </p:nvSpPr>
        <p:spPr>
          <a:xfrm>
            <a:off x="6432713" y="4522507"/>
            <a:ext cx="1884962" cy="1792224"/>
          </a:xfrm>
          <a:prstGeom prst="foldedCorner">
            <a:avLst/>
          </a:prstGeom>
          <a:gradFill>
            <a:gsLst>
              <a:gs pos="30000">
                <a:srgbClr val="EBDC82"/>
              </a:gs>
              <a:gs pos="100000">
                <a:srgbClr val="F7BB72"/>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lumMod val="75000"/>
                    <a:lumOff val="25000"/>
                  </a:schemeClr>
                </a:solidFill>
                <a:latin typeface="Century Gothic" panose="020B0502020202020204" pitchFamily="34" charset="0"/>
              </a:rPr>
              <a:t>Low Value / Priority CON Item</a:t>
            </a:r>
          </a:p>
        </p:txBody>
      </p:sp>
      <p:sp>
        <p:nvSpPr>
          <p:cNvPr id="44" name="Folded Corner 43">
            <a:extLst>
              <a:ext uri="{FF2B5EF4-FFF2-40B4-BE49-F238E27FC236}">
                <a16:creationId xmlns:a16="http://schemas.microsoft.com/office/drawing/2014/main" id="{D1D32E64-DF36-127C-A312-27DCABB0663C}"/>
              </a:ext>
            </a:extLst>
          </p:cNvPr>
          <p:cNvSpPr/>
          <p:nvPr/>
        </p:nvSpPr>
        <p:spPr>
          <a:xfrm>
            <a:off x="3876922" y="4044696"/>
            <a:ext cx="1884962" cy="1792224"/>
          </a:xfrm>
          <a:prstGeom prst="foldedCorner">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Century Gothic" panose="020B0502020202020204" pitchFamily="34" charset="0"/>
              </a:rPr>
              <a:t>Medium Value / Priority PRO Item</a:t>
            </a:r>
          </a:p>
        </p:txBody>
      </p:sp>
    </p:spTree>
    <p:extLst>
      <p:ext uri="{BB962C8B-B14F-4D97-AF65-F5344CB8AC3E}">
        <p14:creationId xmlns:p14="http://schemas.microsoft.com/office/powerpoint/2010/main" val="1833140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15598</TotalTime>
  <Words>251</Words>
  <Application>Microsoft Macintosh PowerPoint</Application>
  <PresentationFormat>Widescreen</PresentationFormat>
  <Paragraphs>25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145</cp:revision>
  <cp:lastPrinted>2020-08-31T22:23:58Z</cp:lastPrinted>
  <dcterms:created xsi:type="dcterms:W3CDTF">2021-07-07T23:54:57Z</dcterms:created>
  <dcterms:modified xsi:type="dcterms:W3CDTF">2024-02-15T23:35:06Z</dcterms:modified>
</cp:coreProperties>
</file>